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ooter Placeholder 4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Name:_____________________ 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5" name="Footer Placeholder 4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Name:_____________________ 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Footer Placeholder 4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Name:_____________________ 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Footer Placeholder 4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Name:_____________________ 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Footer Placeholder 4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Name:_____________________ 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6594" y="6314211"/>
            <a:ext cx="1064274" cy="42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1879" y="6289047"/>
            <a:ext cx="1077467" cy="5243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/>
          <p:cNvSpPr txBox="1"/>
          <p:nvPr/>
        </p:nvSpPr>
        <p:spPr>
          <a:xfrm>
            <a:off x="5337800" y="6309319"/>
            <a:ext cx="3652977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1000">
                <a:solidFill>
                  <a:srgbClr val="8EB4E3"/>
                </a:solidFill>
              </a:defRPr>
            </a:pPr>
            <a:r>
              <a:t>NGS Bioinformatics Course Africa 2021</a:t>
            </a:r>
            <a:endParaRPr>
              <a:solidFill>
                <a:srgbClr val="558ED5"/>
              </a:solidFill>
            </a:endParaRPr>
          </a:p>
          <a:p>
            <a:pPr algn="r">
              <a:defRPr b="1" sz="1000">
                <a:solidFill>
                  <a:srgbClr val="8EB4E3"/>
                </a:solidFill>
              </a:defRPr>
            </a:pPr>
            <a:r>
              <a:t>Trainer name</a:t>
            </a:r>
          </a:p>
        </p:txBody>
      </p:sp>
      <p:sp>
        <p:nvSpPr>
          <p:cNvPr id="112" name="Subtitle 2"/>
          <p:cNvSpPr txBox="1"/>
          <p:nvPr>
            <p:ph type="subTitle" sz="half" idx="1"/>
          </p:nvPr>
        </p:nvSpPr>
        <p:spPr>
          <a:xfrm>
            <a:off x="611559" y="3428999"/>
            <a:ext cx="7632850" cy="23042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Module 6 – Pathogen variant calling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60" y="171949"/>
            <a:ext cx="5379536" cy="1298029"/>
          </a:xfrm>
          <a:prstGeom prst="rect">
            <a:avLst/>
          </a:prstGeom>
          <a:ln w="12700">
            <a:solidFill>
              <a:srgbClr val="558ED5"/>
            </a:solidFill>
          </a:ln>
        </p:spPr>
      </p:pic>
      <p:sp>
        <p:nvSpPr>
          <p:cNvPr id="114" name="Subtitle 2"/>
          <p:cNvSpPr txBox="1"/>
          <p:nvPr/>
        </p:nvSpPr>
        <p:spPr>
          <a:xfrm>
            <a:off x="102130" y="2039123"/>
            <a:ext cx="9053578" cy="961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600"/>
              </a:spcBef>
              <a:defRPr b="1" sz="2800"/>
            </a:pPr>
            <a:r>
              <a:t>Next Generation Sequencing </a:t>
            </a:r>
            <a:endParaRPr sz="3200">
              <a:solidFill>
                <a:srgbClr val="888888"/>
              </a:solidFill>
            </a:endParaRPr>
          </a:p>
          <a:p>
            <a:pPr algn="ctr">
              <a:spcBef>
                <a:spcPts val="600"/>
              </a:spcBef>
              <a:defRPr b="1" sz="2800"/>
            </a:pPr>
            <a:r>
              <a:t>Bioinformatics Course 2021</a:t>
            </a:r>
          </a:p>
        </p:txBody>
      </p:sp>
      <p:pic>
        <p:nvPicPr>
          <p:cNvPr id="115" name="Google Shape;71;p1" descr="Google Shape;71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192" y="171949"/>
            <a:ext cx="260032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H3ABioNet_Logo (1).png" descr="H3ABioNet_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Pathogens</a:t>
            </a:r>
          </a:p>
        </p:txBody>
      </p:sp>
      <p:grpSp>
        <p:nvGrpSpPr>
          <p:cNvPr id="154" name="Group 4"/>
          <p:cNvGrpSpPr/>
          <p:nvPr/>
        </p:nvGrpSpPr>
        <p:grpSpPr>
          <a:xfrm>
            <a:off x="1809408" y="1333730"/>
            <a:ext cx="6533296" cy="4724063"/>
            <a:chOff x="0" y="0"/>
            <a:chExt cx="6533294" cy="4724061"/>
          </a:xfrm>
        </p:grpSpPr>
        <p:grpSp>
          <p:nvGrpSpPr>
            <p:cNvPr id="143" name="Diagram 5"/>
            <p:cNvGrpSpPr/>
            <p:nvPr/>
          </p:nvGrpSpPr>
          <p:grpSpPr>
            <a:xfrm>
              <a:off x="109222" y="180107"/>
              <a:ext cx="4675511" cy="4451114"/>
              <a:chOff x="0" y="0"/>
              <a:chExt cx="4675510" cy="4451113"/>
            </a:xfrm>
          </p:grpSpPr>
          <p:grpSp>
            <p:nvGrpSpPr>
              <p:cNvPr id="122" name="Group"/>
              <p:cNvGrpSpPr/>
              <p:nvPr/>
            </p:nvGrpSpPr>
            <p:grpSpPr>
              <a:xfrm>
                <a:off x="1475692" y="1655312"/>
                <a:ext cx="1566911" cy="1524695"/>
                <a:chOff x="0" y="0"/>
                <a:chExt cx="1566909" cy="1524693"/>
              </a:xfrm>
            </p:grpSpPr>
            <p:sp>
              <p:nvSpPr>
                <p:cNvPr id="120" name="Oval"/>
                <p:cNvSpPr/>
                <p:nvPr/>
              </p:nvSpPr>
              <p:spPr>
                <a:xfrm>
                  <a:off x="0" y="0"/>
                  <a:ext cx="1566910" cy="1524694"/>
                </a:xfrm>
                <a:prstGeom prst="ellipse">
                  <a:avLst/>
                </a:prstGeom>
                <a:solidFill>
                  <a:srgbClr val="FF0000"/>
                </a:solidFill>
                <a:ln w="25400" cap="flat">
                  <a:solidFill>
                    <a:srgbClr val="FF0C0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844550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" name="Pathogens"/>
                <p:cNvSpPr txBox="1"/>
                <p:nvPr/>
              </p:nvSpPr>
              <p:spPr>
                <a:xfrm>
                  <a:off x="229469" y="618794"/>
                  <a:ext cx="1107972" cy="28710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4129" tIns="24129" rIns="24129" bIns="24129" numCol="1" anchor="ctr">
                  <a:spAutoFit/>
                </a:bodyPr>
                <a:lstStyle>
                  <a:lvl1pPr algn="ctr" defTabSz="844550">
                    <a:lnSpc>
                      <a:spcPct val="90000"/>
                    </a:lnSpc>
                    <a:spcBef>
                      <a:spcPts val="700"/>
                    </a:spcBef>
                    <a:defRPr b="1" sz="1900"/>
                  </a:lvl1pPr>
                </a:lstStyle>
                <a:p>
                  <a:pPr/>
                  <a:r>
                    <a:t>Pathogens</a:t>
                  </a:r>
                </a:p>
              </p:txBody>
            </p:sp>
          </p:grpSp>
          <p:sp>
            <p:nvSpPr>
              <p:cNvPr id="123" name="Arrow"/>
              <p:cNvSpPr/>
              <p:nvPr/>
            </p:nvSpPr>
            <p:spPr>
              <a:xfrm rot="16200000">
                <a:off x="2035635" y="1016512"/>
                <a:ext cx="447027" cy="45945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 b="1" sz="1500"/>
                </a:pPr>
              </a:p>
            </p:txBody>
          </p:sp>
          <p:grpSp>
            <p:nvGrpSpPr>
              <p:cNvPr id="126" name="Group"/>
              <p:cNvGrpSpPr/>
              <p:nvPr/>
            </p:nvGrpSpPr>
            <p:grpSpPr>
              <a:xfrm>
                <a:off x="1797650" y="0"/>
                <a:ext cx="922997" cy="811866"/>
                <a:chOff x="0" y="0"/>
                <a:chExt cx="922995" cy="811865"/>
              </a:xfrm>
            </p:grpSpPr>
            <p:sp>
              <p:nvSpPr>
                <p:cNvPr id="124" name="Oval"/>
                <p:cNvSpPr/>
                <p:nvPr/>
              </p:nvSpPr>
              <p:spPr>
                <a:xfrm>
                  <a:off x="0" y="0"/>
                  <a:ext cx="922996" cy="811866"/>
                </a:xfrm>
                <a:prstGeom prst="ellipse">
                  <a:avLst/>
                </a:prstGeom>
                <a:solidFill>
                  <a:srgbClr val="D99694"/>
                </a:solidFill>
                <a:ln w="25400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Viruses"/>
                <p:cNvSpPr txBox="1"/>
                <p:nvPr/>
              </p:nvSpPr>
              <p:spPr>
                <a:xfrm>
                  <a:off x="135169" y="323427"/>
                  <a:ext cx="652658" cy="1650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3970" tIns="13970" rIns="13970" bIns="13970" numCol="1" anchor="ctr">
                  <a:spAutoFit/>
                </a:bodyPr>
                <a:lstStyle>
                  <a:lvl1pPr algn="ctr" defTabSz="466725">
                    <a:lnSpc>
                      <a:spcPct val="90000"/>
                    </a:lnSpc>
                    <a:spcBef>
                      <a:spcPts val="400"/>
                    </a:spcBef>
                    <a:defRPr b="1" sz="1000"/>
                  </a:lvl1pPr>
                </a:lstStyle>
                <a:p>
                  <a:pPr/>
                  <a:r>
                    <a:t>Viruses</a:t>
                  </a:r>
                </a:p>
              </p:txBody>
            </p:sp>
          </p:grpSp>
          <p:sp>
            <p:nvSpPr>
              <p:cNvPr id="127" name="Arrow"/>
              <p:cNvSpPr/>
              <p:nvPr/>
            </p:nvSpPr>
            <p:spPr>
              <a:xfrm rot="20601865">
                <a:off x="3165614" y="1816628"/>
                <a:ext cx="429338" cy="48900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 b="1" sz="1500"/>
                </a:pPr>
              </a:p>
            </p:txBody>
          </p:sp>
          <p:grpSp>
            <p:nvGrpSpPr>
              <p:cNvPr id="130" name="Group"/>
              <p:cNvGrpSpPr/>
              <p:nvPr/>
            </p:nvGrpSpPr>
            <p:grpSpPr>
              <a:xfrm>
                <a:off x="3752514" y="1390067"/>
                <a:ext cx="922997" cy="811867"/>
                <a:chOff x="0" y="0"/>
                <a:chExt cx="922995" cy="811865"/>
              </a:xfrm>
            </p:grpSpPr>
            <p:sp>
              <p:nvSpPr>
                <p:cNvPr id="128" name="Oval"/>
                <p:cNvSpPr/>
                <p:nvPr/>
              </p:nvSpPr>
              <p:spPr>
                <a:xfrm>
                  <a:off x="0" y="0"/>
                  <a:ext cx="922996" cy="811866"/>
                </a:xfrm>
                <a:prstGeom prst="ellipse">
                  <a:avLst/>
                </a:prstGeom>
                <a:solidFill>
                  <a:srgbClr val="D99694"/>
                </a:solidFill>
                <a:ln w="25400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" name="Bacteria"/>
                <p:cNvSpPr txBox="1"/>
                <p:nvPr/>
              </p:nvSpPr>
              <p:spPr>
                <a:xfrm>
                  <a:off x="135169" y="323427"/>
                  <a:ext cx="652658" cy="1650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3970" tIns="13970" rIns="13970" bIns="13970" numCol="1" anchor="ctr">
                  <a:spAutoFit/>
                </a:bodyPr>
                <a:lstStyle>
                  <a:lvl1pPr algn="ctr" defTabSz="466725">
                    <a:lnSpc>
                      <a:spcPct val="90000"/>
                    </a:lnSpc>
                    <a:spcBef>
                      <a:spcPts val="400"/>
                    </a:spcBef>
                    <a:defRPr b="1" sz="1000"/>
                  </a:lvl1pPr>
                </a:lstStyle>
                <a:p>
                  <a:pPr/>
                  <a:r>
                    <a:t>Bacteria</a:t>
                  </a:r>
                </a:p>
              </p:txBody>
            </p:sp>
          </p:grpSp>
          <p:sp>
            <p:nvSpPr>
              <p:cNvPr id="131" name="Arrow"/>
              <p:cNvSpPr/>
              <p:nvPr/>
            </p:nvSpPr>
            <p:spPr>
              <a:xfrm rot="3240000">
                <a:off x="2694907" y="3135526"/>
                <a:ext cx="422213" cy="45945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 b="1" sz="1500"/>
                </a:pPr>
              </a:p>
            </p:txBody>
          </p:sp>
          <p:grpSp>
            <p:nvGrpSpPr>
              <p:cNvPr id="134" name="Group"/>
              <p:cNvGrpSpPr/>
              <p:nvPr/>
            </p:nvGrpSpPr>
            <p:grpSpPr>
              <a:xfrm>
                <a:off x="2908659" y="3639247"/>
                <a:ext cx="922997" cy="811867"/>
                <a:chOff x="0" y="0"/>
                <a:chExt cx="922995" cy="811865"/>
              </a:xfrm>
            </p:grpSpPr>
            <p:sp>
              <p:nvSpPr>
                <p:cNvPr id="132" name="Oval"/>
                <p:cNvSpPr/>
                <p:nvPr/>
              </p:nvSpPr>
              <p:spPr>
                <a:xfrm>
                  <a:off x="0" y="0"/>
                  <a:ext cx="922996" cy="811866"/>
                </a:xfrm>
                <a:prstGeom prst="ellipse">
                  <a:avLst/>
                </a:prstGeom>
                <a:solidFill>
                  <a:srgbClr val="D99694"/>
                </a:solidFill>
                <a:ln w="25400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3" name="Parasites"/>
                <p:cNvSpPr txBox="1"/>
                <p:nvPr/>
              </p:nvSpPr>
              <p:spPr>
                <a:xfrm>
                  <a:off x="135169" y="323427"/>
                  <a:ext cx="652658" cy="1650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3970" tIns="13970" rIns="13970" bIns="13970" numCol="1" anchor="ctr">
                  <a:spAutoFit/>
                </a:bodyPr>
                <a:lstStyle>
                  <a:lvl1pPr algn="ctr" defTabSz="466725">
                    <a:lnSpc>
                      <a:spcPct val="90000"/>
                    </a:lnSpc>
                    <a:spcBef>
                      <a:spcPts val="400"/>
                    </a:spcBef>
                    <a:defRPr b="1" sz="1000"/>
                  </a:lvl1pPr>
                </a:lstStyle>
                <a:p>
                  <a:pPr/>
                  <a:r>
                    <a:t>Parasites</a:t>
                  </a:r>
                </a:p>
              </p:txBody>
            </p:sp>
          </p:grpSp>
          <p:sp>
            <p:nvSpPr>
              <p:cNvPr id="135" name="Arrow"/>
              <p:cNvSpPr/>
              <p:nvPr/>
            </p:nvSpPr>
            <p:spPr>
              <a:xfrm rot="7560000">
                <a:off x="1401177" y="3135526"/>
                <a:ext cx="422213" cy="45945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 b="1" sz="1500"/>
                </a:pPr>
              </a:p>
            </p:txBody>
          </p:sp>
          <p:grpSp>
            <p:nvGrpSpPr>
              <p:cNvPr id="138" name="Group"/>
              <p:cNvGrpSpPr/>
              <p:nvPr/>
            </p:nvGrpSpPr>
            <p:grpSpPr>
              <a:xfrm>
                <a:off x="686641" y="3639247"/>
                <a:ext cx="922997" cy="811867"/>
                <a:chOff x="0" y="0"/>
                <a:chExt cx="922995" cy="811865"/>
              </a:xfrm>
            </p:grpSpPr>
            <p:sp>
              <p:nvSpPr>
                <p:cNvPr id="136" name="Oval"/>
                <p:cNvSpPr/>
                <p:nvPr/>
              </p:nvSpPr>
              <p:spPr>
                <a:xfrm>
                  <a:off x="0" y="0"/>
                  <a:ext cx="922996" cy="811866"/>
                </a:xfrm>
                <a:prstGeom prst="ellipse">
                  <a:avLst/>
                </a:prstGeom>
                <a:solidFill>
                  <a:srgbClr val="D99694"/>
                </a:solidFill>
                <a:ln w="25400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7" name="Fungi"/>
                <p:cNvSpPr txBox="1"/>
                <p:nvPr/>
              </p:nvSpPr>
              <p:spPr>
                <a:xfrm>
                  <a:off x="135169" y="323427"/>
                  <a:ext cx="652658" cy="1650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3970" tIns="13970" rIns="13970" bIns="13970" numCol="1" anchor="ctr">
                  <a:spAutoFit/>
                </a:bodyPr>
                <a:lstStyle>
                  <a:lvl1pPr algn="ctr" defTabSz="466725">
                    <a:lnSpc>
                      <a:spcPct val="90000"/>
                    </a:lnSpc>
                    <a:spcBef>
                      <a:spcPts val="400"/>
                    </a:spcBef>
                    <a:defRPr b="1" sz="1000"/>
                  </a:lvl1pPr>
                </a:lstStyle>
                <a:p>
                  <a:pPr/>
                  <a:r>
                    <a:t>Fungi</a:t>
                  </a:r>
                </a:p>
              </p:txBody>
            </p:sp>
          </p:grpSp>
          <p:sp>
            <p:nvSpPr>
              <p:cNvPr id="139" name="Arrow"/>
              <p:cNvSpPr/>
              <p:nvPr/>
            </p:nvSpPr>
            <p:spPr>
              <a:xfrm rot="11880000">
                <a:off x="1039887" y="1812214"/>
                <a:ext cx="351046" cy="48900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700"/>
                  </a:spcBef>
                  <a:defRPr b="1" sz="1500"/>
                </a:pPr>
              </a:p>
            </p:txBody>
          </p:sp>
          <p:grpSp>
            <p:nvGrpSpPr>
              <p:cNvPr id="142" name="Group"/>
              <p:cNvGrpSpPr/>
              <p:nvPr/>
            </p:nvGrpSpPr>
            <p:grpSpPr>
              <a:xfrm>
                <a:off x="0" y="1390068"/>
                <a:ext cx="922996" cy="811867"/>
                <a:chOff x="0" y="0"/>
                <a:chExt cx="922995" cy="811865"/>
              </a:xfrm>
            </p:grpSpPr>
            <p:sp>
              <p:nvSpPr>
                <p:cNvPr id="140" name="Oval"/>
                <p:cNvSpPr/>
                <p:nvPr/>
              </p:nvSpPr>
              <p:spPr>
                <a:xfrm>
                  <a:off x="0" y="0"/>
                  <a:ext cx="922996" cy="811866"/>
                </a:xfrm>
                <a:prstGeom prst="ellipse">
                  <a:avLst/>
                </a:prstGeom>
                <a:solidFill>
                  <a:srgbClr val="D99694"/>
                </a:solidFill>
                <a:ln w="25400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1" name="Arthropods"/>
                <p:cNvSpPr txBox="1"/>
                <p:nvPr/>
              </p:nvSpPr>
              <p:spPr>
                <a:xfrm>
                  <a:off x="135169" y="323427"/>
                  <a:ext cx="652658" cy="1650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3970" tIns="13970" rIns="13970" bIns="13970" numCol="1" anchor="ctr">
                  <a:spAutoFit/>
                </a:bodyPr>
                <a:lstStyle>
                  <a:lvl1pPr algn="ctr" defTabSz="466725">
                    <a:lnSpc>
                      <a:spcPct val="90000"/>
                    </a:lnSpc>
                    <a:spcBef>
                      <a:spcPts val="400"/>
                    </a:spcBef>
                    <a:defRPr b="1" sz="1000"/>
                  </a:lvl1pPr>
                </a:lstStyle>
                <a:p>
                  <a:pPr/>
                  <a:r>
                    <a:t>Arthropods</a:t>
                  </a:r>
                </a:p>
              </p:txBody>
            </p:sp>
          </p:grpSp>
        </p:grpSp>
        <p:pic>
          <p:nvPicPr>
            <p:cNvPr id="14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4062" t="4413" r="23643" b="6414"/>
            <a:stretch>
              <a:fillRect/>
            </a:stretch>
          </p:blipFill>
          <p:spPr>
            <a:xfrm>
              <a:off x="2986206" y="0"/>
              <a:ext cx="673336" cy="687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55850" y="1231174"/>
              <a:ext cx="847012" cy="632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2437" y="3625765"/>
              <a:ext cx="774308" cy="672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8" descr="Picture 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384" y="3607438"/>
              <a:ext cx="664450" cy="6090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10" descr="Picture 10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2032" t="1528" r="35935" b="0"/>
            <a:stretch>
              <a:fillRect/>
            </a:stretch>
          </p:blipFill>
          <p:spPr>
            <a:xfrm>
              <a:off x="146330" y="419109"/>
              <a:ext cx="514965" cy="7222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TextBox 11"/>
            <p:cNvSpPr txBox="1"/>
            <p:nvPr/>
          </p:nvSpPr>
          <p:spPr>
            <a:xfrm>
              <a:off x="3031926" y="730964"/>
              <a:ext cx="115964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SARS-Covid-2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Bird Flu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Swine Flu</a:t>
              </a:r>
            </a:p>
          </p:txBody>
        </p:sp>
        <p:sp>
          <p:nvSpPr>
            <p:cNvPr id="150" name="TextBox 12"/>
            <p:cNvSpPr txBox="1"/>
            <p:nvPr/>
          </p:nvSpPr>
          <p:spPr>
            <a:xfrm>
              <a:off x="5009057" y="1879664"/>
              <a:ext cx="1524238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Pneumonia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Tuberculosis</a:t>
              </a:r>
            </a:p>
          </p:txBody>
        </p:sp>
        <p:sp>
          <p:nvSpPr>
            <p:cNvPr id="151" name="TextBox 13"/>
            <p:cNvSpPr txBox="1"/>
            <p:nvPr/>
          </p:nvSpPr>
          <p:spPr>
            <a:xfrm>
              <a:off x="4221528" y="4302421"/>
              <a:ext cx="115964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Malaria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Filariasis</a:t>
              </a:r>
            </a:p>
          </p:txBody>
        </p:sp>
        <p:sp>
          <p:nvSpPr>
            <p:cNvPr id="152" name="TextBox 14"/>
            <p:cNvSpPr txBox="1"/>
            <p:nvPr/>
          </p:nvSpPr>
          <p:spPr>
            <a:xfrm>
              <a:off x="0" y="4293595"/>
              <a:ext cx="115964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Aspergillosis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Candidiasis</a:t>
              </a:r>
            </a:p>
          </p:txBody>
        </p:sp>
        <p:sp>
          <p:nvSpPr>
            <p:cNvPr id="153" name="TextBox 15"/>
            <p:cNvSpPr txBox="1"/>
            <p:nvPr/>
          </p:nvSpPr>
          <p:spPr>
            <a:xfrm>
              <a:off x="77947" y="1141374"/>
              <a:ext cx="115964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Yellow fever </a:t>
              </a:r>
            </a:p>
            <a:p>
              <a:pPr>
                <a:defRPr b="1" sz="10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Lime disease</a:t>
              </a:r>
            </a:p>
          </p:txBody>
        </p:sp>
      </p:grpSp>
      <p:sp>
        <p:nvSpPr>
          <p:cNvPr id="155" name="Straight Connector 16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traight Connector 17"/>
          <p:cNvSpPr/>
          <p:nvPr/>
        </p:nvSpPr>
        <p:spPr>
          <a:xfrm>
            <a:off x="314041" y="1124744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Oval 18"/>
          <p:cNvSpPr/>
          <p:nvPr/>
        </p:nvSpPr>
        <p:spPr>
          <a:xfrm>
            <a:off x="5633018" y="2286985"/>
            <a:ext cx="2607103" cy="2016225"/>
          </a:xfrm>
          <a:prstGeom prst="ellipse">
            <a:avLst/>
          </a:prstGeom>
          <a:ln w="28575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8" name="H3ABioNet_Logo (1).png" descr="H3ABioNet_Logo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61" name="Straight Connector 5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traight Connector 6"/>
          <p:cNvSpPr/>
          <p:nvPr/>
        </p:nvSpPr>
        <p:spPr>
          <a:xfrm>
            <a:off x="314041" y="1124744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Mycobacterium tuberculosis</a:t>
            </a:r>
          </a:p>
        </p:txBody>
      </p:sp>
      <p:sp>
        <p:nvSpPr>
          <p:cNvPr id="164" name="TextBox 1"/>
          <p:cNvSpPr txBox="1"/>
          <p:nvPr/>
        </p:nvSpPr>
        <p:spPr>
          <a:xfrm>
            <a:off x="449309" y="1574222"/>
            <a:ext cx="3652978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Cause Tuberculosis in humans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Primary source of transmission through aerosols produced during cough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Diagnosis involves microscopy, GeneXpert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Culturing takes weeks to months 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Phenotypic DST labour and time intensive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Rapid methods for detecting resistance needed : WGS</a:t>
            </a:r>
          </a:p>
        </p:txBody>
      </p:sp>
      <p:pic>
        <p:nvPicPr>
          <p:cNvPr id="1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1844824"/>
            <a:ext cx="4527979" cy="3067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H3ABioNet_Logo (1).png" descr="H3ABioNet_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69" name="Straight Connector 5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traight Connector 6"/>
          <p:cNvSpPr/>
          <p:nvPr/>
        </p:nvSpPr>
        <p:spPr>
          <a:xfrm>
            <a:off x="314041" y="1124744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itle 1"/>
          <p:cNvSpPr txBox="1"/>
          <p:nvPr>
            <p:ph type="title"/>
          </p:nvPr>
        </p:nvSpPr>
        <p:spPr>
          <a:xfrm>
            <a:off x="158824" y="260647"/>
            <a:ext cx="8229601" cy="1143001"/>
          </a:xfrm>
          <a:prstGeom prst="rect">
            <a:avLst/>
          </a:prstGeom>
        </p:spPr>
        <p:txBody>
          <a:bodyPr/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Question: Investigating resistance in </a:t>
            </a:r>
            <a:r>
              <a:rPr i="1"/>
              <a:t>M. tuberculosis</a:t>
            </a:r>
          </a:p>
        </p:txBody>
      </p:sp>
      <p:sp>
        <p:nvSpPr>
          <p:cNvPr id="172" name="TextBox 9"/>
          <p:cNvSpPr txBox="1"/>
          <p:nvPr/>
        </p:nvSpPr>
        <p:spPr>
          <a:xfrm>
            <a:off x="585271" y="1397794"/>
            <a:ext cx="4261454" cy="230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latin typeface="PT Serif"/>
                <a:ea typeface="PT Serif"/>
                <a:cs typeface="PT Serif"/>
                <a:sym typeface="PT Serif"/>
              </a:defRPr>
            </a:pPr>
            <a:r>
              <a:t>What we know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4 isolates from patients with Tuberculosis in a region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The rapid tests (GeneXpert) have revealed resistance to rifampicin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WGS performed for all 4 isolates</a:t>
            </a:r>
          </a:p>
        </p:txBody>
      </p:sp>
      <p:graphicFrame>
        <p:nvGraphicFramePr>
          <p:cNvPr id="173" name="Table 10"/>
          <p:cNvGraphicFramePr/>
          <p:nvPr/>
        </p:nvGraphicFramePr>
        <p:xfrm>
          <a:off x="4984248" y="1729653"/>
          <a:ext cx="3312371" cy="14747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04123"/>
                <a:gridCol w="1104123"/>
                <a:gridCol w="1104123"/>
              </a:tblGrid>
              <a:tr h="2949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Isolate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Drug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Resistance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2949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MD001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Rifampicin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Resistant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2949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MD002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Rifampicin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Resistant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49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MD012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Rifampicin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Resistant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949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MD024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Rifampicin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Sensitive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</a:tbl>
          </a:graphicData>
        </a:graphic>
      </p:graphicFrame>
      <p:sp>
        <p:nvSpPr>
          <p:cNvPr id="174" name="TextBox 12"/>
          <p:cNvSpPr txBox="1"/>
          <p:nvPr/>
        </p:nvSpPr>
        <p:spPr>
          <a:xfrm>
            <a:off x="585272" y="3789795"/>
            <a:ext cx="7706112" cy="192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latin typeface="PT Serif"/>
                <a:ea typeface="PT Serif"/>
                <a:cs typeface="PT Serif"/>
                <a:sym typeface="PT Serif"/>
              </a:defRPr>
            </a:pPr>
            <a:r>
              <a:t>Questions we would investigate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Detect genetic variants for resistance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resistance to other anti-Tb drugs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Are these related isolates (pairwise SNP difference)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PT Serif"/>
                <a:ea typeface="PT Serif"/>
                <a:cs typeface="PT Serif"/>
                <a:sym typeface="PT Serif"/>
              </a:defRPr>
            </a:pPr>
            <a:r>
              <a:t>Understand their phylogenetic relationship</a:t>
            </a:r>
          </a:p>
        </p:txBody>
      </p:sp>
      <p:pic>
        <p:nvPicPr>
          <p:cNvPr id="175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78" name="Straight Connector 5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Connector 6"/>
          <p:cNvSpPr/>
          <p:nvPr/>
        </p:nvSpPr>
        <p:spPr>
          <a:xfrm>
            <a:off x="314041" y="1124744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Resistance mechanisms: </a:t>
            </a:r>
            <a:r>
              <a:rPr i="1"/>
              <a:t>M. tuberculosis</a:t>
            </a:r>
          </a:p>
        </p:txBody>
      </p:sp>
      <p:sp>
        <p:nvSpPr>
          <p:cNvPr id="181" name="TextBox 1"/>
          <p:cNvSpPr txBox="1"/>
          <p:nvPr/>
        </p:nvSpPr>
        <p:spPr>
          <a:xfrm>
            <a:off x="729288" y="1417637"/>
            <a:ext cx="4556797" cy="638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Acquired genetic mutations confers </a:t>
            </a:r>
            <a:r>
              <a:rPr sz="1600">
                <a:latin typeface="PT Serif"/>
                <a:ea typeface="PT Serif"/>
                <a:cs typeface="PT Serif"/>
                <a:sym typeface="PT Serif"/>
              </a:rPr>
              <a:t>resistance</a:t>
            </a:r>
            <a:r>
              <a:t> </a:t>
            </a:r>
          </a:p>
        </p:txBody>
      </p:sp>
      <p:graphicFrame>
        <p:nvGraphicFramePr>
          <p:cNvPr id="182" name="Table 2"/>
          <p:cNvGraphicFramePr/>
          <p:nvPr/>
        </p:nvGraphicFramePr>
        <p:xfrm>
          <a:off x="1187624" y="2279443"/>
          <a:ext cx="6264696" cy="29606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88232"/>
                <a:gridCol w="2088232"/>
                <a:gridCol w="2088232"/>
              </a:tblGrid>
              <a:tr h="5921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/>
                        <a:t>Drug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/>
                        <a:t>Gene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/>
                        <a:t>Mutations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5921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Rifampicin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1" sz="1600"/>
                        <a:t>rpoB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S450X, D435X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5921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Streptomycin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1" sz="1600"/>
                        <a:t>rpsL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K43R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921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Isoniazid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1" sz="1600"/>
                        <a:t>katG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S315T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921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Fluoroquinolone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i="1" sz="1600"/>
                        <a:t>gyrA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D94X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</a:tbl>
          </a:graphicData>
        </a:graphic>
      </p:graphicFrame>
      <p:pic>
        <p:nvPicPr>
          <p:cNvPr id="183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86" name="Straight Connector 5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traight Connector 6"/>
          <p:cNvSpPr/>
          <p:nvPr/>
        </p:nvSpPr>
        <p:spPr>
          <a:xfrm>
            <a:off x="314041" y="1124744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89" name="TextBox 1"/>
          <p:cNvSpPr txBox="1"/>
          <p:nvPr/>
        </p:nvSpPr>
        <p:spPr>
          <a:xfrm>
            <a:off x="1233344" y="1772815"/>
            <a:ext cx="6677313" cy="284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  <a:r>
              <a:t>Session1: Alignment to reference</a:t>
            </a: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  <a:r>
              <a:t>Session2: Variant calling and filtering</a:t>
            </a: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  <a:r>
              <a:t>Session3: Inferring genetic relatedness</a:t>
            </a: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PT Serif"/>
                <a:ea typeface="PT Serif"/>
                <a:cs typeface="PT Serif"/>
                <a:sym typeface="PT Serif"/>
              </a:defRPr>
            </a:pPr>
            <a:r>
              <a:t>Session4: Summary of all the results</a:t>
            </a:r>
          </a:p>
        </p:txBody>
      </p:sp>
      <p:pic>
        <p:nvPicPr>
          <p:cNvPr id="190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3"/>
          <p:cNvSpPr txBox="1"/>
          <p:nvPr/>
        </p:nvSpPr>
        <p:spPr>
          <a:xfrm>
            <a:off x="6489927" y="6347295"/>
            <a:ext cx="2372113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000">
                <a:solidFill>
                  <a:srgbClr val="558ED5"/>
                </a:solidFill>
              </a:defRPr>
            </a:pPr>
            <a:r>
              <a:t>Next Generation Sequencing Bioinformatics</a:t>
            </a:r>
          </a:p>
          <a:p>
            <a:pPr algn="r">
              <a:defRPr sz="1000">
                <a:solidFill>
                  <a:srgbClr val="558ED5"/>
                </a:solidFill>
              </a:defRPr>
            </a:pPr>
            <a:r>
              <a:t>Trainer Name: Narender Kumar </a:t>
            </a:r>
          </a:p>
        </p:txBody>
      </p:sp>
      <p:sp>
        <p:nvSpPr>
          <p:cNvPr id="193" name="Straight Connector 5"/>
          <p:cNvSpPr/>
          <p:nvPr/>
        </p:nvSpPr>
        <p:spPr>
          <a:xfrm>
            <a:off x="394348" y="6021287"/>
            <a:ext cx="8292453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TextBox 3"/>
          <p:cNvSpPr txBox="1"/>
          <p:nvPr/>
        </p:nvSpPr>
        <p:spPr>
          <a:xfrm>
            <a:off x="2889528" y="2420888"/>
            <a:ext cx="307691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195" name="H3ABioNet_Logo (1).png" descr="H3ABioNet_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30" y="6216055"/>
            <a:ext cx="3087581" cy="5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