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If a gene is missing in the sample, no variants will be called. If your research question if to look for reasons why a pathway is not working, variant calling will miss this.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Go through examples of filtering and logic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If a gene is missing in the sample, no variants will be called. If your research question if to look for reasons why a pathway is not working, variant calling will miss this.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Filtering trims this down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 newest is not always the best, problems may just not yet have been found.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Better versions will always come out.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If a gene is missing in the sample, no variants will be called. If your research question if to look for reasons why a pathway is not working, variant calling will miss this.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Go through examples of filtering and logic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Go through examples of filtering and logic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Go through examples of filtering and logic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Go through examples of filtering and logic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685800" y="2130425"/>
            <a:ext cx="7772400" cy="1470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431800" indent="-406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31800" indent="762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431800" indent="5588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431800" indent="1041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431800" indent="14986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 rot="5400000">
            <a:off x="2308949" y="-251551"/>
            <a:ext cx="4526102" cy="8229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 rot="5400000">
            <a:off x="4732349" y="2171687"/>
            <a:ext cx="5851501" cy="2057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 rot="5400000">
            <a:off x="541349" y="190487"/>
            <a:ext cx="5851501" cy="6019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/>
          <p:nvPr>
            <p:ph type="title"/>
          </p:nvPr>
        </p:nvSpPr>
        <p:spPr>
          <a:xfrm>
            <a:off x="722312" y="4406900"/>
            <a:ext cx="7772401" cy="1362001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301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61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Google Shape;30;p8"/>
          <p:cNvSpPr txBox="1"/>
          <p:nvPr>
            <p:ph type="body" sz="half" idx="21"/>
          </p:nvPr>
        </p:nvSpPr>
        <p:spPr>
          <a:xfrm>
            <a:off x="4648200" y="1600199"/>
            <a:ext cx="4038600" cy="4526102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47" name="Google Shape;31;p8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Name:_____________________ 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00" cy="639901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5;p9"/>
          <p:cNvSpPr txBox="1"/>
          <p:nvPr>
            <p:ph type="body" sz="half" idx="21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60" name="Google Shape;36;p9"/>
          <p:cNvSpPr txBox="1"/>
          <p:nvPr>
            <p:ph type="body" sz="quarter" idx="22"/>
          </p:nvPr>
        </p:nvSpPr>
        <p:spPr>
          <a:xfrm>
            <a:off x="4645024" y="1535112"/>
            <a:ext cx="4041902" cy="639901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61" name="Google Shape;37;p9"/>
          <p:cNvSpPr txBox="1"/>
          <p:nvPr>
            <p:ph type="body" sz="half" idx="23"/>
          </p:nvPr>
        </p:nvSpPr>
        <p:spPr>
          <a:xfrm>
            <a:off x="4645024" y="2174875"/>
            <a:ext cx="4041902" cy="3951300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62" name="Google Shape;38;p9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Name:_____________________ 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Google Shape;41;p10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Name:_____________________ 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Google Shape;43;p11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Name:_____________________ 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itle Text"/>
          <p:cNvSpPr txBox="1"/>
          <p:nvPr>
            <p:ph type="title"/>
          </p:nvPr>
        </p:nvSpPr>
        <p:spPr>
          <a:xfrm>
            <a:off x="457200" y="273050"/>
            <a:ext cx="3008401" cy="1161901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xfrm>
            <a:off x="3575050" y="273050"/>
            <a:ext cx="5111701" cy="5853001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600"/>
              </a:spcBef>
            </a:lvl1pPr>
            <a:lvl2pPr marL="972457" indent="-464457">
              <a:spcBef>
                <a:spcPts val="600"/>
              </a:spcBef>
            </a:lvl2pPr>
            <a:lvl3pPr marL="1498600" indent="-508000">
              <a:spcBef>
                <a:spcPts val="600"/>
              </a:spcBef>
            </a:lvl3pPr>
            <a:lvl4pPr marL="2042160" indent="-568960">
              <a:spcBef>
                <a:spcPts val="600"/>
              </a:spcBef>
            </a:lvl4pPr>
            <a:lvl5pPr marL="2499360" indent="-568960">
              <a:spcBef>
                <a:spcPts val="6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47;p12"/>
          <p:cNvSpPr txBox="1"/>
          <p:nvPr>
            <p:ph type="body" sz="half" idx="21"/>
          </p:nvPr>
        </p:nvSpPr>
        <p:spPr>
          <a:xfrm>
            <a:off x="457199" y="1435099"/>
            <a:ext cx="3008402" cy="469110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3;p4" descr="Google Shape;1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oogle Shape;14;p4" descr="Google Shape;14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itle Text"/>
          <p:cNvSpPr txBox="1"/>
          <p:nvPr>
            <p:ph type="title"/>
          </p:nvPr>
        </p:nvSpPr>
        <p:spPr>
          <a:xfrm>
            <a:off x="1792288" y="4800600"/>
            <a:ext cx="5486401" cy="566701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Google Shape;51;p13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9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53;p13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Name:_____________________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;p4" descr="Google Shape;13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oogle Shape;14;p4" descr="Google Shape;14;p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1879" y="6289047"/>
            <a:ext cx="1077468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3385" marR="0" indent="-39188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85900" marR="0" indent="-457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345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17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89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061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633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05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elowy01/93922762e131d7abd3c7e8e166a74a0b" TargetMode="External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9;p1"/>
          <p:cNvSpPr txBox="1"/>
          <p:nvPr/>
        </p:nvSpPr>
        <p:spPr>
          <a:xfrm>
            <a:off x="5337805" y="6309319"/>
            <a:ext cx="3652967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b="1" sz="10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NGS Bioinformatics Course Africa 2021</a:t>
            </a:r>
            <a:endParaRPr>
              <a:solidFill>
                <a:srgbClr val="538CD5"/>
              </a:solidFill>
            </a:endParaRPr>
          </a:p>
          <a:p>
            <a:pPr algn="r">
              <a:defRPr b="1" sz="10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Jon Ambler</a:t>
            </a:r>
          </a:p>
        </p:txBody>
      </p:sp>
      <p:sp>
        <p:nvSpPr>
          <p:cNvPr id="141" name="Google Shape;67;p1"/>
          <p:cNvSpPr txBox="1"/>
          <p:nvPr>
            <p:ph type="subTitle" sz="half" idx="1"/>
          </p:nvPr>
        </p:nvSpPr>
        <p:spPr>
          <a:xfrm>
            <a:off x="611559" y="3428999"/>
            <a:ext cx="7632850" cy="23042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b="1">
                <a:solidFill>
                  <a:srgbClr val="000000"/>
                </a:solidFill>
              </a:defRPr>
            </a:pPr>
            <a:r>
              <a:t>Pathogen Variant Calling</a:t>
            </a:r>
          </a:p>
          <a:p>
            <a:pPr marL="0" indent="0">
              <a:defRPr b="1">
                <a:solidFill>
                  <a:srgbClr val="000000"/>
                </a:solidFill>
              </a:defRPr>
            </a:pPr>
            <a:r>
              <a:t>Variant calling</a:t>
            </a:r>
          </a:p>
        </p:txBody>
      </p:sp>
      <p:pic>
        <p:nvPicPr>
          <p:cNvPr id="142" name="Google Shape;68;p1" descr="Google Shape;68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60" y="171949"/>
            <a:ext cx="5379536" cy="1298029"/>
          </a:xfrm>
          <a:prstGeom prst="rect">
            <a:avLst/>
          </a:prstGeom>
          <a:ln w="12700">
            <a:solidFill>
              <a:srgbClr val="538CD5"/>
            </a:solidFill>
          </a:ln>
        </p:spPr>
      </p:pic>
      <p:sp>
        <p:nvSpPr>
          <p:cNvPr id="143" name="Google Shape;70;p1"/>
          <p:cNvSpPr txBox="1"/>
          <p:nvPr/>
        </p:nvSpPr>
        <p:spPr>
          <a:xfrm>
            <a:off x="81220" y="2132856"/>
            <a:ext cx="9053568" cy="940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2800"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</a:t>
            </a:r>
          </a:p>
          <a:p>
            <a:pPr algn="ctr">
              <a:spcBef>
                <a:spcPts val="500"/>
              </a:spcBef>
              <a:defRPr b="1" sz="2800">
                <a:latin typeface="Calibri"/>
                <a:ea typeface="Calibri"/>
                <a:cs typeface="Calibri"/>
                <a:sym typeface="Calibri"/>
              </a:defRPr>
            </a:pPr>
            <a:r>
              <a:t>Bioinformatics Course 2021</a:t>
            </a:r>
          </a:p>
        </p:txBody>
      </p:sp>
      <p:pic>
        <p:nvPicPr>
          <p:cNvPr id="144" name="Google Shape;71;p1" descr="Google Shape;71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8184" y="146766"/>
            <a:ext cx="2627785" cy="1278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64;gd4d34f880d_0_10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48" name="Google Shape;162;gd4d34f880d_0_1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Variant filtering</a:t>
            </a:r>
          </a:p>
        </p:txBody>
      </p:sp>
      <p:sp>
        <p:nvSpPr>
          <p:cNvPr id="249" name="Google Shape;163;gd4d34f880d_0_10"/>
          <p:cNvSpPr txBox="1"/>
          <p:nvPr>
            <p:ph type="body" idx="1"/>
          </p:nvPr>
        </p:nvSpPr>
        <p:spPr>
          <a:xfrm>
            <a:off x="457200" y="1600199"/>
            <a:ext cx="8229600" cy="4526102"/>
          </a:xfrm>
          <a:prstGeom prst="rect">
            <a:avLst/>
          </a:prstGeom>
        </p:spPr>
        <p:txBody>
          <a:bodyPr/>
          <a:lstStyle/>
          <a:p>
            <a:pPr indent="-308609">
              <a:lnSpc>
                <a:spcPct val="150000"/>
              </a:lnSpc>
              <a:buSzPct val="56250"/>
              <a:defRPr sz="2200"/>
            </a:pPr>
            <a:r>
              <a:t>Tools</a:t>
            </a:r>
          </a:p>
          <a:p>
            <a:pPr lvl="1" marL="914400" indent="-308609">
              <a:lnSpc>
                <a:spcPct val="150000"/>
              </a:lnSpc>
              <a:spcBef>
                <a:spcPts val="0"/>
              </a:spcBef>
              <a:buSzPct val="64285"/>
              <a:defRPr sz="1900"/>
            </a:pPr>
            <a:r>
              <a:t>gatk VariantFiltration</a:t>
            </a:r>
          </a:p>
          <a:p>
            <a:pPr lvl="1" marL="914400" indent="-308609">
              <a:lnSpc>
                <a:spcPct val="150000"/>
              </a:lnSpc>
              <a:spcBef>
                <a:spcPts val="0"/>
              </a:spcBef>
              <a:buSzPct val="64285"/>
              <a:defRPr sz="1900"/>
            </a:pPr>
            <a:r>
              <a:t>vcftools</a:t>
            </a:r>
          </a:p>
          <a:p>
            <a:pPr lvl="1" marL="914400" indent="-308609">
              <a:lnSpc>
                <a:spcPct val="150000"/>
              </a:lnSpc>
              <a:spcBef>
                <a:spcPts val="0"/>
              </a:spcBef>
              <a:buSzPct val="64285"/>
              <a:defRPr sz="1900"/>
            </a:pPr>
            <a:r>
              <a:t>bcftools filter / view</a:t>
            </a:r>
          </a:p>
          <a:p>
            <a:pPr lvl="1" marL="914400" indent="-308609">
              <a:lnSpc>
                <a:spcPct val="150000"/>
              </a:lnSpc>
              <a:spcBef>
                <a:spcPts val="0"/>
              </a:spcBef>
              <a:buSzPct val="64285"/>
              <a:defRPr sz="1900"/>
            </a:pPr>
            <a:r>
              <a:t>bcftools query</a:t>
            </a:r>
          </a:p>
          <a:p>
            <a:pPr lvl="2" marL="1371600" indent="-308610">
              <a:lnSpc>
                <a:spcPct val="150000"/>
              </a:lnSpc>
              <a:spcBef>
                <a:spcPts val="0"/>
              </a:spcBef>
              <a:buSzPct val="75000"/>
              <a:defRPr sz="1600"/>
            </a:pPr>
            <a:r>
              <a:t>Useful to test filtering and report general quality</a:t>
            </a:r>
          </a:p>
          <a:p>
            <a:pPr lvl="1" marL="914400" indent="-308609">
              <a:lnSpc>
                <a:spcPct val="150000"/>
              </a:lnSpc>
              <a:spcBef>
                <a:spcPts val="0"/>
              </a:spcBef>
              <a:buSzPct val="64285"/>
              <a:defRPr sz="1900"/>
            </a:pPr>
            <a:r>
              <a:t>A useful cheat sheet for BCF:</a:t>
            </a:r>
          </a:p>
          <a:p>
            <a:pPr lvl="2" marL="1371600" indent="-308610">
              <a:lnSpc>
                <a:spcPct val="150000"/>
              </a:lnSpc>
              <a:spcBef>
                <a:spcPts val="0"/>
              </a:spcBef>
              <a:buSzPct val="75000"/>
              <a:defRPr sz="16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https://gist.github.com/elowy01/93922762e131d7abd3c7e8e166a74a0b</a:t>
            </a:r>
          </a:p>
          <a:p>
            <a:pPr lvl="2" marL="1371600" indent="-308610">
              <a:lnSpc>
                <a:spcPct val="150000"/>
              </a:lnSpc>
              <a:spcBef>
                <a:spcPts val="0"/>
              </a:spcBef>
              <a:buSzPct val="75000"/>
              <a:defRPr sz="1600"/>
            </a:pPr>
            <a:r>
              <a:t>By: Ernesto Lowy</a:t>
            </a:r>
          </a:p>
        </p:txBody>
      </p:sp>
      <p:pic>
        <p:nvPicPr>
          <p:cNvPr id="250" name="H3ABioNet_Logo (1).png" descr="H3ABioNet_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74;gcf1cb45801_0_0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53" name="Google Shape;170;gcf1cb45801_0_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Anatomy of a VCF file</a:t>
            </a:r>
          </a:p>
        </p:txBody>
      </p:sp>
      <p:sp>
        <p:nvSpPr>
          <p:cNvPr id="254" name="Google Shape;171;gcf1cb45801_0_0"/>
          <p:cNvSpPr txBox="1"/>
          <p:nvPr>
            <p:ph type="body" sz="quarter" idx="1"/>
          </p:nvPr>
        </p:nvSpPr>
        <p:spPr>
          <a:xfrm>
            <a:off x="457199" y="1600199"/>
            <a:ext cx="2500802" cy="821702"/>
          </a:xfrm>
          <a:prstGeom prst="rect">
            <a:avLst/>
          </a:prstGeom>
        </p:spPr>
        <p:txBody>
          <a:bodyPr/>
          <a:lstStyle>
            <a:lvl1pPr indent="-282892">
              <a:buSzPct val="56250"/>
              <a:defRPr sz="1500"/>
            </a:lvl1pPr>
          </a:lstStyle>
          <a:p>
            <a:pPr/>
            <a:r>
              <a:t>Mapping of info in the Meta-information lines</a:t>
            </a:r>
          </a:p>
        </p:txBody>
      </p:sp>
      <p:sp>
        <p:nvSpPr>
          <p:cNvPr id="255" name="Google Shape;172;gcf1cb45801_0_0"/>
          <p:cNvSpPr txBox="1"/>
          <p:nvPr/>
        </p:nvSpPr>
        <p:spPr>
          <a:xfrm>
            <a:off x="1730699" y="5779799"/>
            <a:ext cx="56826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https://www.internationalgenome.org/wiki/Analysis/vcf4.0/</a:t>
            </a:r>
          </a:p>
        </p:txBody>
      </p:sp>
      <p:pic>
        <p:nvPicPr>
          <p:cNvPr id="256" name="Google Shape;173;gcf1cb45801_0_0" descr="Google Shape;173;gcf1cb45801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7950" y="1436587"/>
            <a:ext cx="5950251" cy="432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186;gcf1cb45801_0_12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62" name="Google Shape;180;gcf1cb45801_0_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Anatomy of a VCF file</a:t>
            </a:r>
          </a:p>
        </p:txBody>
      </p:sp>
      <p:sp>
        <p:nvSpPr>
          <p:cNvPr id="263" name="Google Shape;181;gcf1cb45801_0_12"/>
          <p:cNvSpPr txBox="1"/>
          <p:nvPr>
            <p:ph type="body" sz="quarter" idx="1"/>
          </p:nvPr>
        </p:nvSpPr>
        <p:spPr>
          <a:xfrm>
            <a:off x="457199" y="1600199"/>
            <a:ext cx="2500802" cy="821702"/>
          </a:xfrm>
          <a:prstGeom prst="rect">
            <a:avLst/>
          </a:prstGeom>
        </p:spPr>
        <p:txBody>
          <a:bodyPr/>
          <a:lstStyle>
            <a:lvl1pPr indent="-282892">
              <a:buSzPct val="56250"/>
              <a:defRPr sz="1500"/>
            </a:lvl1pPr>
          </a:lstStyle>
          <a:p>
            <a:pPr/>
            <a:r>
              <a:t>Mapping of info in the Meta-information lines</a:t>
            </a:r>
          </a:p>
        </p:txBody>
      </p:sp>
      <p:sp>
        <p:nvSpPr>
          <p:cNvPr id="264" name="Google Shape;182;gcf1cb45801_0_12"/>
          <p:cNvSpPr txBox="1"/>
          <p:nvPr/>
        </p:nvSpPr>
        <p:spPr>
          <a:xfrm>
            <a:off x="1730699" y="5779799"/>
            <a:ext cx="56826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https://www.internationalgenome.org/wiki/Analysis/vcf4.0/</a:t>
            </a:r>
          </a:p>
        </p:txBody>
      </p:sp>
      <p:pic>
        <p:nvPicPr>
          <p:cNvPr id="265" name="Google Shape;183;gcf1cb45801_0_12" descr="Google Shape;183;gcf1cb45801_0_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7950" y="1436587"/>
            <a:ext cx="5950251" cy="4324275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Google Shape;184;gcf1cb45801_0_12"/>
          <p:cNvSpPr/>
          <p:nvPr/>
        </p:nvSpPr>
        <p:spPr>
          <a:xfrm>
            <a:off x="3142925" y="2296174"/>
            <a:ext cx="442500" cy="8391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67" name="Google Shape;185;gcf1cb45801_0_12"/>
          <p:cNvSpPr/>
          <p:nvPr/>
        </p:nvSpPr>
        <p:spPr>
          <a:xfrm>
            <a:off x="5965299" y="3943749"/>
            <a:ext cx="442500" cy="2442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268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97;gcf1cb45801_0_22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73" name="Google Shape;192;gcf1cb45801_0_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Anatomy of a VCF file</a:t>
            </a:r>
          </a:p>
        </p:txBody>
      </p:sp>
      <p:sp>
        <p:nvSpPr>
          <p:cNvPr id="274" name="Google Shape;193;gcf1cb45801_0_22"/>
          <p:cNvSpPr txBox="1"/>
          <p:nvPr>
            <p:ph type="body" sz="quarter" idx="1"/>
          </p:nvPr>
        </p:nvSpPr>
        <p:spPr>
          <a:xfrm>
            <a:off x="457199" y="1600199"/>
            <a:ext cx="2500802" cy="821702"/>
          </a:xfrm>
          <a:prstGeom prst="rect">
            <a:avLst/>
          </a:prstGeom>
        </p:spPr>
        <p:txBody>
          <a:bodyPr/>
          <a:lstStyle>
            <a:lvl1pPr indent="-282892">
              <a:buSzPct val="56250"/>
              <a:defRPr sz="1500"/>
            </a:lvl1pPr>
          </a:lstStyle>
          <a:p>
            <a:pPr/>
            <a:r>
              <a:t>Mapping of info in the Meta-information lines</a:t>
            </a:r>
          </a:p>
        </p:txBody>
      </p:sp>
      <p:sp>
        <p:nvSpPr>
          <p:cNvPr id="275" name="Google Shape;194;gcf1cb45801_0_22"/>
          <p:cNvSpPr txBox="1"/>
          <p:nvPr/>
        </p:nvSpPr>
        <p:spPr>
          <a:xfrm>
            <a:off x="1730699" y="5779799"/>
            <a:ext cx="56826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https://www.internationalgenome.org/wiki/Analysis/vcf4.0/</a:t>
            </a:r>
          </a:p>
        </p:txBody>
      </p:sp>
      <p:pic>
        <p:nvPicPr>
          <p:cNvPr id="276" name="Google Shape;195;gcf1cb45801_0_22" descr="Google Shape;195;gcf1cb45801_0_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074" y="992437"/>
            <a:ext cx="5950251" cy="432427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Google Shape;196;gcf1cb45801_0_22"/>
          <p:cNvSpPr/>
          <p:nvPr/>
        </p:nvSpPr>
        <p:spPr>
          <a:xfrm>
            <a:off x="7986824" y="3920875"/>
            <a:ext cx="442500" cy="2442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278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09;gcf1cb45801_0_32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83" name="Google Shape;203;gcf1cb45801_0_3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Anatomy of a VCF file</a:t>
            </a:r>
          </a:p>
        </p:txBody>
      </p:sp>
      <p:sp>
        <p:nvSpPr>
          <p:cNvPr id="284" name="Google Shape;204;gcf1cb45801_0_32"/>
          <p:cNvSpPr txBox="1"/>
          <p:nvPr>
            <p:ph type="body" sz="quarter" idx="1"/>
          </p:nvPr>
        </p:nvSpPr>
        <p:spPr>
          <a:xfrm>
            <a:off x="457199" y="1600199"/>
            <a:ext cx="2500802" cy="821702"/>
          </a:xfrm>
          <a:prstGeom prst="rect">
            <a:avLst/>
          </a:prstGeom>
        </p:spPr>
        <p:txBody>
          <a:bodyPr/>
          <a:lstStyle>
            <a:lvl1pPr indent="-282892">
              <a:buSzPct val="56250"/>
              <a:defRPr sz="1500"/>
            </a:lvl1pPr>
          </a:lstStyle>
          <a:p>
            <a:pPr/>
            <a:r>
              <a:t>Mapping of info in the Meta-information lines</a:t>
            </a:r>
          </a:p>
        </p:txBody>
      </p:sp>
      <p:sp>
        <p:nvSpPr>
          <p:cNvPr id="285" name="Google Shape;205;gcf1cb45801_0_32"/>
          <p:cNvSpPr txBox="1"/>
          <p:nvPr/>
        </p:nvSpPr>
        <p:spPr>
          <a:xfrm>
            <a:off x="1730699" y="5779799"/>
            <a:ext cx="56826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https://www.internationalgenome.org/wiki/Analysis/vcf4.0/</a:t>
            </a:r>
          </a:p>
        </p:txBody>
      </p:sp>
      <p:pic>
        <p:nvPicPr>
          <p:cNvPr id="286" name="Google Shape;206;gcf1cb45801_0_32" descr="Google Shape;206;gcf1cb45801_0_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7950" y="1436587"/>
            <a:ext cx="5950251" cy="4324275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Google Shape;207;gcf1cb45801_0_32"/>
          <p:cNvSpPr/>
          <p:nvPr/>
        </p:nvSpPr>
        <p:spPr>
          <a:xfrm>
            <a:off x="3577749" y="2380100"/>
            <a:ext cx="3348900" cy="2442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88" name="Google Shape;208;gcf1cb45801_0_32"/>
          <p:cNvSpPr/>
          <p:nvPr/>
        </p:nvSpPr>
        <p:spPr>
          <a:xfrm>
            <a:off x="6483999" y="4187875"/>
            <a:ext cx="442500" cy="2442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289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19;gcf1cb45801_0_42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94" name="Google Shape;215;gcf1cb45801_0_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Anatomy of a VCF file</a:t>
            </a:r>
          </a:p>
        </p:txBody>
      </p:sp>
      <p:sp>
        <p:nvSpPr>
          <p:cNvPr id="295" name="Google Shape;216;gcf1cb45801_0_42"/>
          <p:cNvSpPr txBox="1"/>
          <p:nvPr>
            <p:ph type="body" sz="quarter" idx="1"/>
          </p:nvPr>
        </p:nvSpPr>
        <p:spPr>
          <a:xfrm>
            <a:off x="457199" y="1600199"/>
            <a:ext cx="2500802" cy="821702"/>
          </a:xfrm>
          <a:prstGeom prst="rect">
            <a:avLst/>
          </a:prstGeom>
        </p:spPr>
        <p:txBody>
          <a:bodyPr/>
          <a:lstStyle>
            <a:lvl1pPr indent="-300036">
              <a:buSzPct val="56250"/>
              <a:defRPr sz="2000"/>
            </a:lvl1pPr>
          </a:lstStyle>
          <a:p>
            <a:pPr/>
            <a:r>
              <a:t>Multiple samples in the same VCF</a:t>
            </a:r>
          </a:p>
        </p:txBody>
      </p:sp>
      <p:sp>
        <p:nvSpPr>
          <p:cNvPr id="296" name="Google Shape;217;gcf1cb45801_0_42"/>
          <p:cNvSpPr txBox="1"/>
          <p:nvPr/>
        </p:nvSpPr>
        <p:spPr>
          <a:xfrm>
            <a:off x="1730699" y="5779799"/>
            <a:ext cx="56826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https://www.internationalgenome.org/wiki/Analysis/vcf4.0/</a:t>
            </a:r>
          </a:p>
        </p:txBody>
      </p:sp>
      <p:pic>
        <p:nvPicPr>
          <p:cNvPr id="297" name="Google Shape;218;gcf1cb45801_0_42" descr="Google Shape;218;gcf1cb45801_0_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2574300"/>
            <a:ext cx="8630012" cy="305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227;gd86d199bc0_0_5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303" name="Google Shape;225;gd86d199bc0_0_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Variant filtering</a:t>
            </a:r>
          </a:p>
        </p:txBody>
      </p:sp>
      <p:sp>
        <p:nvSpPr>
          <p:cNvPr id="304" name="Google Shape;226;gd86d199bc0_0_5"/>
          <p:cNvSpPr txBox="1"/>
          <p:nvPr>
            <p:ph type="body" idx="1"/>
          </p:nvPr>
        </p:nvSpPr>
        <p:spPr>
          <a:xfrm>
            <a:off x="457200" y="1600199"/>
            <a:ext cx="8229600" cy="4526102"/>
          </a:xfrm>
          <a:prstGeom prst="rect">
            <a:avLst/>
          </a:prstGeom>
        </p:spPr>
        <p:txBody>
          <a:bodyPr/>
          <a:lstStyle/>
          <a:p>
            <a:pPr indent="-325754">
              <a:lnSpc>
                <a:spcPct val="150000"/>
              </a:lnSpc>
              <a:buSzPct val="56250"/>
              <a:defRPr sz="2700"/>
            </a:pPr>
            <a:r>
              <a:t>bcftools filter -i 'type="snp" &amp;&amp; QUAL&gt;=50 &amp;&amp; FORMAT/DP&gt;5 &amp;&amp; MQ&gt;=30' -g10 -G10 MD001_variants.vcf -o MD001_SNPs_filtered_try1.vcf</a:t>
            </a:r>
          </a:p>
          <a:p>
            <a:pPr indent="-325754">
              <a:lnSpc>
                <a:spcPct val="150000"/>
              </a:lnSpc>
              <a:spcBef>
                <a:spcPts val="0"/>
              </a:spcBef>
              <a:buSzPct val="56250"/>
              <a:defRPr sz="2700"/>
            </a:pPr>
            <a:r>
              <a:t>QUAL = Base quality score column</a:t>
            </a:r>
          </a:p>
          <a:p>
            <a:pPr indent="-325754">
              <a:lnSpc>
                <a:spcPct val="150000"/>
              </a:lnSpc>
              <a:spcBef>
                <a:spcPts val="0"/>
              </a:spcBef>
              <a:buSzPct val="56250"/>
              <a:defRPr sz="2700"/>
            </a:pPr>
            <a:r>
              <a:t>DP = Read depth</a:t>
            </a:r>
          </a:p>
          <a:p>
            <a:pPr indent="-325754">
              <a:lnSpc>
                <a:spcPct val="150000"/>
              </a:lnSpc>
              <a:spcBef>
                <a:spcPts val="0"/>
              </a:spcBef>
              <a:buSzPct val="56250"/>
              <a:defRPr sz="2700"/>
            </a:pPr>
            <a:r>
              <a:t>MQ = Mapping quality</a:t>
            </a:r>
          </a:p>
        </p:txBody>
      </p:sp>
      <p:pic>
        <p:nvPicPr>
          <p:cNvPr id="305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259;gceba12cf9d_0_9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308" name="Google Shape;233;gceba12cf9d_0_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Identifying mutations of interest</a:t>
            </a:r>
          </a:p>
        </p:txBody>
      </p:sp>
      <p:sp>
        <p:nvSpPr>
          <p:cNvPr id="309" name="Google Shape;234;gceba12cf9d_0_9"/>
          <p:cNvSpPr txBox="1"/>
          <p:nvPr>
            <p:ph type="body" sz="half" idx="1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</p:spPr>
        <p:txBody>
          <a:bodyPr/>
          <a:lstStyle/>
          <a:p>
            <a:pPr indent="-317181">
              <a:lnSpc>
                <a:spcPct val="120000"/>
              </a:lnSpc>
              <a:buSzPct val="56250"/>
              <a:defRPr sz="2400"/>
            </a:pPr>
            <a:r>
              <a:t>Variant calling is only a part of the comparison process.</a:t>
            </a:r>
          </a:p>
          <a:p>
            <a:pPr lvl="1" marL="914400" indent="-317181">
              <a:lnSpc>
                <a:spcPct val="120000"/>
              </a:lnSpc>
              <a:spcBef>
                <a:spcPts val="0"/>
              </a:spcBef>
              <a:buSzPct val="64285"/>
              <a:defRPr sz="2100"/>
            </a:pPr>
            <a:r>
              <a:t>What are the mutation of interest?</a:t>
            </a:r>
          </a:p>
          <a:p>
            <a:pPr lvl="1" marL="914400" indent="-317181">
              <a:lnSpc>
                <a:spcPct val="120000"/>
              </a:lnSpc>
              <a:spcBef>
                <a:spcPts val="0"/>
              </a:spcBef>
              <a:buSzPct val="64285"/>
              <a:defRPr sz="2100"/>
            </a:pPr>
            <a:r>
              <a:t>Mutations found only in the </a:t>
            </a:r>
            <a:r>
              <a:rPr b="1"/>
              <a:t>case</a:t>
            </a:r>
            <a:r>
              <a:t> samples</a:t>
            </a:r>
          </a:p>
          <a:p>
            <a:pPr lvl="1" marL="914400" indent="-317181">
              <a:lnSpc>
                <a:spcPct val="120000"/>
              </a:lnSpc>
              <a:spcBef>
                <a:spcPts val="0"/>
              </a:spcBef>
              <a:buSzPct val="64285"/>
              <a:defRPr sz="2100"/>
            </a:pPr>
            <a:r>
              <a:t>Missing mutations not covered </a:t>
            </a:r>
          </a:p>
        </p:txBody>
      </p:sp>
      <p:pic>
        <p:nvPicPr>
          <p:cNvPr id="310" name="Google Shape;235;gceba12cf9d_0_9" descr="Google Shape;235;gceba12cf9d_0_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1524" y="3829275"/>
            <a:ext cx="1912481" cy="182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Google Shape;236;gceba12cf9d_0_9"/>
          <p:cNvSpPr txBox="1"/>
          <p:nvPr/>
        </p:nvSpPr>
        <p:spPr>
          <a:xfrm>
            <a:off x="1870869" y="5725100"/>
            <a:ext cx="1273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Case</a:t>
            </a:r>
          </a:p>
        </p:txBody>
      </p:sp>
      <p:sp>
        <p:nvSpPr>
          <p:cNvPr id="312" name="Google Shape;237;gceba12cf9d_0_9"/>
          <p:cNvSpPr txBox="1"/>
          <p:nvPr/>
        </p:nvSpPr>
        <p:spPr>
          <a:xfrm>
            <a:off x="6520725" y="5725100"/>
            <a:ext cx="816600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Control</a:t>
            </a:r>
          </a:p>
        </p:txBody>
      </p:sp>
      <p:sp>
        <p:nvSpPr>
          <p:cNvPr id="313" name="Google Shape;238;gceba12cf9d_0_9"/>
          <p:cNvSpPr txBox="1"/>
          <p:nvPr/>
        </p:nvSpPr>
        <p:spPr>
          <a:xfrm>
            <a:off x="2359274" y="393937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4" name="Google Shape;239;gceba12cf9d_0_9"/>
          <p:cNvSpPr txBox="1"/>
          <p:nvPr/>
        </p:nvSpPr>
        <p:spPr>
          <a:xfrm>
            <a:off x="1730999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5" name="Google Shape;240;gceba12cf9d_0_9"/>
          <p:cNvSpPr txBox="1"/>
          <p:nvPr/>
        </p:nvSpPr>
        <p:spPr>
          <a:xfrm>
            <a:off x="2924299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6" name="Google Shape;241;gceba12cf9d_0_9"/>
          <p:cNvSpPr txBox="1"/>
          <p:nvPr/>
        </p:nvSpPr>
        <p:spPr>
          <a:xfrm>
            <a:off x="2745075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7" name="Google Shape;242;gceba12cf9d_0_9"/>
          <p:cNvSpPr txBox="1"/>
          <p:nvPr/>
        </p:nvSpPr>
        <p:spPr>
          <a:xfrm>
            <a:off x="1918974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8" name="Google Shape;243;gceba12cf9d_0_9"/>
          <p:cNvSpPr txBox="1"/>
          <p:nvPr/>
        </p:nvSpPr>
        <p:spPr>
          <a:xfrm>
            <a:off x="2327649" y="5105174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9" name="Google Shape;244;gceba12cf9d_0_9"/>
          <p:cNvSpPr txBox="1"/>
          <p:nvPr/>
        </p:nvSpPr>
        <p:spPr>
          <a:xfrm>
            <a:off x="2359274" y="4620450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77</a:t>
            </a:r>
          </a:p>
        </p:txBody>
      </p:sp>
      <p:pic>
        <p:nvPicPr>
          <p:cNvPr id="320" name="Google Shape;245;gceba12cf9d_0_9" descr="Google Shape;245;gceba12cf9d_0_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2788" y="3829275"/>
            <a:ext cx="1912481" cy="182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Google Shape;246;gceba12cf9d_0_9"/>
          <p:cNvSpPr txBox="1"/>
          <p:nvPr/>
        </p:nvSpPr>
        <p:spPr>
          <a:xfrm>
            <a:off x="6780538" y="393937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2" name="Google Shape;247;gceba12cf9d_0_9"/>
          <p:cNvSpPr txBox="1"/>
          <p:nvPr/>
        </p:nvSpPr>
        <p:spPr>
          <a:xfrm>
            <a:off x="6152262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Google Shape;248;gceba12cf9d_0_9"/>
          <p:cNvSpPr txBox="1"/>
          <p:nvPr/>
        </p:nvSpPr>
        <p:spPr>
          <a:xfrm>
            <a:off x="7345563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4" name="Google Shape;249;gceba12cf9d_0_9"/>
          <p:cNvSpPr txBox="1"/>
          <p:nvPr/>
        </p:nvSpPr>
        <p:spPr>
          <a:xfrm>
            <a:off x="7166337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5" name="Google Shape;250;gceba12cf9d_0_9"/>
          <p:cNvSpPr txBox="1"/>
          <p:nvPr/>
        </p:nvSpPr>
        <p:spPr>
          <a:xfrm>
            <a:off x="6340238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6" name="Google Shape;251;gceba12cf9d_0_9"/>
          <p:cNvSpPr txBox="1"/>
          <p:nvPr/>
        </p:nvSpPr>
        <p:spPr>
          <a:xfrm>
            <a:off x="6748912" y="5105174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7" name="Google Shape;252;gceba12cf9d_0_9"/>
          <p:cNvSpPr txBox="1"/>
          <p:nvPr/>
        </p:nvSpPr>
        <p:spPr>
          <a:xfrm>
            <a:off x="6780538" y="4620450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80</a:t>
            </a:r>
          </a:p>
        </p:txBody>
      </p:sp>
      <p:sp>
        <p:nvSpPr>
          <p:cNvPr id="328" name="Google Shape;253;gceba12cf9d_0_9"/>
          <p:cNvSpPr txBox="1"/>
          <p:nvPr/>
        </p:nvSpPr>
        <p:spPr>
          <a:xfrm>
            <a:off x="457193" y="4464899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1</a:t>
            </a:r>
          </a:p>
        </p:txBody>
      </p:sp>
      <p:sp>
        <p:nvSpPr>
          <p:cNvPr id="329" name="Google Shape;254;gceba12cf9d_0_9"/>
          <p:cNvSpPr txBox="1"/>
          <p:nvPr/>
        </p:nvSpPr>
        <p:spPr>
          <a:xfrm>
            <a:off x="1179619" y="3611550"/>
            <a:ext cx="1273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2</a:t>
            </a:r>
          </a:p>
        </p:txBody>
      </p:sp>
      <p:sp>
        <p:nvSpPr>
          <p:cNvPr id="330" name="Google Shape;255;gceba12cf9d_0_9"/>
          <p:cNvSpPr txBox="1"/>
          <p:nvPr/>
        </p:nvSpPr>
        <p:spPr>
          <a:xfrm>
            <a:off x="3028044" y="5353425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3</a:t>
            </a:r>
          </a:p>
        </p:txBody>
      </p:sp>
      <p:sp>
        <p:nvSpPr>
          <p:cNvPr id="331" name="Google Shape;256;gceba12cf9d_0_9"/>
          <p:cNvSpPr txBox="1"/>
          <p:nvPr/>
        </p:nvSpPr>
        <p:spPr>
          <a:xfrm>
            <a:off x="5011956" y="4464899"/>
            <a:ext cx="1273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4</a:t>
            </a:r>
          </a:p>
        </p:txBody>
      </p:sp>
      <p:sp>
        <p:nvSpPr>
          <p:cNvPr id="332" name="Google Shape;257;gceba12cf9d_0_9"/>
          <p:cNvSpPr txBox="1"/>
          <p:nvPr/>
        </p:nvSpPr>
        <p:spPr>
          <a:xfrm>
            <a:off x="5609468" y="3611550"/>
            <a:ext cx="1273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5</a:t>
            </a:r>
          </a:p>
        </p:txBody>
      </p:sp>
      <p:sp>
        <p:nvSpPr>
          <p:cNvPr id="333" name="Google Shape;258;gceba12cf9d_0_9"/>
          <p:cNvSpPr txBox="1"/>
          <p:nvPr/>
        </p:nvSpPr>
        <p:spPr>
          <a:xfrm>
            <a:off x="7412994" y="5353425"/>
            <a:ext cx="1273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6</a:t>
            </a:r>
          </a:p>
        </p:txBody>
      </p:sp>
      <p:pic>
        <p:nvPicPr>
          <p:cNvPr id="334" name="H3ABioNet_Logo (1).png" descr="H3ABioNet_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297;gd316c3d616_0_76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337" name="Google Shape;265;gd316c3d616_0_7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Identifying mutations of interest</a:t>
            </a:r>
          </a:p>
        </p:txBody>
      </p:sp>
      <p:sp>
        <p:nvSpPr>
          <p:cNvPr id="338" name="Google Shape;266;gd316c3d616_0_76"/>
          <p:cNvSpPr txBox="1"/>
          <p:nvPr>
            <p:ph type="body" sz="half" idx="1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</p:spPr>
        <p:txBody>
          <a:bodyPr/>
          <a:lstStyle/>
          <a:p>
            <a:pPr indent="-317181">
              <a:lnSpc>
                <a:spcPct val="120000"/>
              </a:lnSpc>
              <a:buSzPct val="56250"/>
              <a:defRPr sz="2400"/>
            </a:pPr>
            <a:r>
              <a:t>Variant calling is only a part of the comparison process.</a:t>
            </a:r>
          </a:p>
          <a:p>
            <a:pPr lvl="1" marL="914400" indent="-317181">
              <a:lnSpc>
                <a:spcPct val="120000"/>
              </a:lnSpc>
              <a:spcBef>
                <a:spcPts val="0"/>
              </a:spcBef>
              <a:buSzPct val="64285"/>
              <a:defRPr sz="2100"/>
            </a:pPr>
            <a:r>
              <a:t>What are the mutation of interest?</a:t>
            </a:r>
          </a:p>
          <a:p>
            <a:pPr lvl="1" marL="914400" indent="-317181">
              <a:lnSpc>
                <a:spcPct val="120000"/>
              </a:lnSpc>
              <a:spcBef>
                <a:spcPts val="0"/>
              </a:spcBef>
              <a:buSzPct val="64285"/>
              <a:defRPr sz="2100"/>
            </a:pPr>
            <a:r>
              <a:t>Mutations found only in the </a:t>
            </a:r>
            <a:r>
              <a:rPr b="1"/>
              <a:t>case</a:t>
            </a:r>
            <a:r>
              <a:t> samples</a:t>
            </a:r>
          </a:p>
          <a:p>
            <a:pPr lvl="1" marL="914400" indent="-317181">
              <a:lnSpc>
                <a:spcPct val="120000"/>
              </a:lnSpc>
              <a:spcBef>
                <a:spcPts val="0"/>
              </a:spcBef>
              <a:buSzPct val="64285"/>
              <a:defRPr sz="2100"/>
            </a:pPr>
            <a:r>
              <a:t>What about missed mutations due to uneven coverage?</a:t>
            </a:r>
          </a:p>
        </p:txBody>
      </p:sp>
      <p:pic>
        <p:nvPicPr>
          <p:cNvPr id="339" name="Google Shape;267;gd316c3d616_0_76" descr="Google Shape;267;gd316c3d616_0_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324" y="3829275"/>
            <a:ext cx="1912481" cy="182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Google Shape;268;gd316c3d616_0_76"/>
          <p:cNvSpPr txBox="1"/>
          <p:nvPr/>
        </p:nvSpPr>
        <p:spPr>
          <a:xfrm>
            <a:off x="1413669" y="5725100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Case</a:t>
            </a:r>
          </a:p>
        </p:txBody>
      </p:sp>
      <p:sp>
        <p:nvSpPr>
          <p:cNvPr id="341" name="Google Shape;269;gd316c3d616_0_76"/>
          <p:cNvSpPr txBox="1"/>
          <p:nvPr/>
        </p:nvSpPr>
        <p:spPr>
          <a:xfrm>
            <a:off x="6977925" y="5725100"/>
            <a:ext cx="816600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Control</a:t>
            </a:r>
          </a:p>
        </p:txBody>
      </p:sp>
      <p:sp>
        <p:nvSpPr>
          <p:cNvPr id="342" name="Google Shape;270;gd316c3d616_0_76"/>
          <p:cNvSpPr txBox="1"/>
          <p:nvPr/>
        </p:nvSpPr>
        <p:spPr>
          <a:xfrm>
            <a:off x="1902074" y="393937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3" name="Google Shape;271;gd316c3d616_0_76"/>
          <p:cNvSpPr txBox="1"/>
          <p:nvPr/>
        </p:nvSpPr>
        <p:spPr>
          <a:xfrm>
            <a:off x="1273799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4" name="Google Shape;272;gd316c3d616_0_76"/>
          <p:cNvSpPr txBox="1"/>
          <p:nvPr/>
        </p:nvSpPr>
        <p:spPr>
          <a:xfrm>
            <a:off x="2467099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5" name="Google Shape;273;gd316c3d616_0_76"/>
          <p:cNvSpPr txBox="1"/>
          <p:nvPr/>
        </p:nvSpPr>
        <p:spPr>
          <a:xfrm>
            <a:off x="2287875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6" name="Google Shape;274;gd316c3d616_0_76"/>
          <p:cNvSpPr txBox="1"/>
          <p:nvPr/>
        </p:nvSpPr>
        <p:spPr>
          <a:xfrm>
            <a:off x="1461775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7" name="Google Shape;275;gd316c3d616_0_76"/>
          <p:cNvSpPr txBox="1"/>
          <p:nvPr/>
        </p:nvSpPr>
        <p:spPr>
          <a:xfrm>
            <a:off x="1870449" y="5105174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8" name="Google Shape;276;gd316c3d616_0_76"/>
          <p:cNvSpPr txBox="1"/>
          <p:nvPr/>
        </p:nvSpPr>
        <p:spPr>
          <a:xfrm>
            <a:off x="1902074" y="4620450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77</a:t>
            </a:r>
          </a:p>
        </p:txBody>
      </p:sp>
      <p:pic>
        <p:nvPicPr>
          <p:cNvPr id="349" name="Google Shape;277;gd316c3d616_0_76" descr="Google Shape;277;gd316c3d616_0_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9988" y="3829275"/>
            <a:ext cx="1912481" cy="182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Google Shape;278;gd316c3d616_0_76"/>
          <p:cNvSpPr txBox="1"/>
          <p:nvPr/>
        </p:nvSpPr>
        <p:spPr>
          <a:xfrm>
            <a:off x="7237738" y="393937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1" name="Google Shape;279;gd316c3d616_0_76"/>
          <p:cNvSpPr txBox="1"/>
          <p:nvPr/>
        </p:nvSpPr>
        <p:spPr>
          <a:xfrm>
            <a:off x="6609463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" name="Google Shape;280;gd316c3d616_0_76"/>
          <p:cNvSpPr txBox="1"/>
          <p:nvPr/>
        </p:nvSpPr>
        <p:spPr>
          <a:xfrm>
            <a:off x="7802763" y="4953225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3" name="Google Shape;281;gd316c3d616_0_76"/>
          <p:cNvSpPr txBox="1"/>
          <p:nvPr/>
        </p:nvSpPr>
        <p:spPr>
          <a:xfrm>
            <a:off x="7623537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4" name="Google Shape;282;gd316c3d616_0_76"/>
          <p:cNvSpPr txBox="1"/>
          <p:nvPr/>
        </p:nvSpPr>
        <p:spPr>
          <a:xfrm>
            <a:off x="6797437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5" name="Google Shape;283;gd316c3d616_0_76"/>
          <p:cNvSpPr txBox="1"/>
          <p:nvPr/>
        </p:nvSpPr>
        <p:spPr>
          <a:xfrm>
            <a:off x="7206112" y="5105174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6" name="Google Shape;284;gd316c3d616_0_76"/>
          <p:cNvSpPr txBox="1"/>
          <p:nvPr/>
        </p:nvSpPr>
        <p:spPr>
          <a:xfrm>
            <a:off x="7237738" y="4620450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80</a:t>
            </a:r>
          </a:p>
        </p:txBody>
      </p:sp>
      <p:sp>
        <p:nvSpPr>
          <p:cNvPr id="357" name="Google Shape;285;gd316c3d616_0_76"/>
          <p:cNvSpPr txBox="1"/>
          <p:nvPr/>
        </p:nvSpPr>
        <p:spPr>
          <a:xfrm>
            <a:off x="-7" y="4464899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1</a:t>
            </a:r>
          </a:p>
        </p:txBody>
      </p:sp>
      <p:sp>
        <p:nvSpPr>
          <p:cNvPr id="358" name="Google Shape;286;gd316c3d616_0_76"/>
          <p:cNvSpPr txBox="1"/>
          <p:nvPr/>
        </p:nvSpPr>
        <p:spPr>
          <a:xfrm>
            <a:off x="722419" y="3611550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2</a:t>
            </a:r>
          </a:p>
        </p:txBody>
      </p:sp>
      <p:sp>
        <p:nvSpPr>
          <p:cNvPr id="359" name="Google Shape;287;gd316c3d616_0_76"/>
          <p:cNvSpPr txBox="1"/>
          <p:nvPr/>
        </p:nvSpPr>
        <p:spPr>
          <a:xfrm>
            <a:off x="2570844" y="5353425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3</a:t>
            </a:r>
          </a:p>
        </p:txBody>
      </p:sp>
      <p:sp>
        <p:nvSpPr>
          <p:cNvPr id="360" name="Google Shape;288;gd316c3d616_0_76"/>
          <p:cNvSpPr txBox="1"/>
          <p:nvPr/>
        </p:nvSpPr>
        <p:spPr>
          <a:xfrm>
            <a:off x="5469156" y="4464899"/>
            <a:ext cx="1273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4</a:t>
            </a:r>
          </a:p>
        </p:txBody>
      </p:sp>
      <p:sp>
        <p:nvSpPr>
          <p:cNvPr id="361" name="Google Shape;289;gd316c3d616_0_76"/>
          <p:cNvSpPr txBox="1"/>
          <p:nvPr/>
        </p:nvSpPr>
        <p:spPr>
          <a:xfrm>
            <a:off x="6066669" y="3611550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5</a:t>
            </a:r>
          </a:p>
        </p:txBody>
      </p:sp>
      <p:sp>
        <p:nvSpPr>
          <p:cNvPr id="362" name="Google Shape;290;gd316c3d616_0_76"/>
          <p:cNvSpPr txBox="1"/>
          <p:nvPr/>
        </p:nvSpPr>
        <p:spPr>
          <a:xfrm>
            <a:off x="7870194" y="5353425"/>
            <a:ext cx="1273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6</a:t>
            </a:r>
          </a:p>
        </p:txBody>
      </p:sp>
      <p:pic>
        <p:nvPicPr>
          <p:cNvPr id="363" name="Google Shape;291;gd316c3d616_0_76" descr="Google Shape;291;gd316c3d616_0_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2237" y="4005550"/>
            <a:ext cx="1758427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Google Shape;292;gd316c3d616_0_76"/>
          <p:cNvSpPr txBox="1"/>
          <p:nvPr/>
        </p:nvSpPr>
        <p:spPr>
          <a:xfrm>
            <a:off x="3123444" y="3652075"/>
            <a:ext cx="12738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Case</a:t>
            </a:r>
          </a:p>
        </p:txBody>
      </p:sp>
      <p:sp>
        <p:nvSpPr>
          <p:cNvPr id="365" name="Google Shape;293;gd316c3d616_0_76"/>
          <p:cNvSpPr txBox="1"/>
          <p:nvPr/>
        </p:nvSpPr>
        <p:spPr>
          <a:xfrm>
            <a:off x="5048475" y="3652075"/>
            <a:ext cx="816600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Control</a:t>
            </a:r>
          </a:p>
        </p:txBody>
      </p:sp>
      <p:sp>
        <p:nvSpPr>
          <p:cNvPr id="366" name="Google Shape;294;gd316c3d616_0_76"/>
          <p:cNvSpPr txBox="1"/>
          <p:nvPr/>
        </p:nvSpPr>
        <p:spPr>
          <a:xfrm>
            <a:off x="3945875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70</a:t>
            </a:r>
          </a:p>
        </p:txBody>
      </p:sp>
      <p:sp>
        <p:nvSpPr>
          <p:cNvPr id="367" name="Google Shape;295;gd316c3d616_0_76"/>
          <p:cNvSpPr txBox="1"/>
          <p:nvPr/>
        </p:nvSpPr>
        <p:spPr>
          <a:xfrm>
            <a:off x="4502163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8" name="Google Shape;296;gd316c3d616_0_76"/>
          <p:cNvSpPr txBox="1"/>
          <p:nvPr/>
        </p:nvSpPr>
        <p:spPr>
          <a:xfrm>
            <a:off x="4929363" y="4376949"/>
            <a:ext cx="3858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73</a:t>
            </a:r>
          </a:p>
        </p:txBody>
      </p:sp>
      <p:pic>
        <p:nvPicPr>
          <p:cNvPr id="369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96;p3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148" name="Google Shape;76;p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grpSp>
        <p:nvGrpSpPr>
          <p:cNvPr id="151" name="Google Shape;77;p3"/>
          <p:cNvGrpSpPr/>
          <p:nvPr/>
        </p:nvGrpSpPr>
        <p:grpSpPr>
          <a:xfrm>
            <a:off x="2334349" y="4860483"/>
            <a:ext cx="1666501" cy="583434"/>
            <a:chOff x="0" y="0"/>
            <a:chExt cx="1666500" cy="583433"/>
          </a:xfrm>
        </p:grpSpPr>
        <p:sp>
          <p:nvSpPr>
            <p:cNvPr id="149" name="Rectangle"/>
            <p:cNvSpPr/>
            <p:nvPr/>
          </p:nvSpPr>
          <p:spPr>
            <a:xfrm>
              <a:off x="0" y="22016"/>
              <a:ext cx="1666501" cy="539401"/>
            </a:xfrm>
            <a:prstGeom prst="rect">
              <a:avLst/>
            </a:prstGeom>
            <a:solidFill>
              <a:srgbClr val="EA9999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50" name="Reference genome (fasta)"/>
            <p:cNvSpPr txBox="1"/>
            <p:nvPr/>
          </p:nvSpPr>
          <p:spPr>
            <a:xfrm>
              <a:off x="4762" y="0"/>
              <a:ext cx="1656976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Reference genome (fasta)</a:t>
              </a:r>
            </a:p>
          </p:txBody>
        </p:sp>
      </p:grpSp>
      <p:grpSp>
        <p:nvGrpSpPr>
          <p:cNvPr id="154" name="Google Shape;78;p3"/>
          <p:cNvGrpSpPr/>
          <p:nvPr/>
        </p:nvGrpSpPr>
        <p:grpSpPr>
          <a:xfrm>
            <a:off x="108899" y="3577096"/>
            <a:ext cx="1666502" cy="583434"/>
            <a:chOff x="0" y="0"/>
            <a:chExt cx="1666500" cy="583433"/>
          </a:xfrm>
        </p:grpSpPr>
        <p:sp>
          <p:nvSpPr>
            <p:cNvPr id="152" name="Rectangle"/>
            <p:cNvSpPr/>
            <p:nvPr/>
          </p:nvSpPr>
          <p:spPr>
            <a:xfrm>
              <a:off x="0" y="22016"/>
              <a:ext cx="1666501" cy="539401"/>
            </a:xfrm>
            <a:prstGeom prst="rect">
              <a:avLst/>
            </a:prstGeom>
            <a:solidFill>
              <a:srgbClr val="EA9999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53" name="Sample sequence (fastq)"/>
            <p:cNvSpPr txBox="1"/>
            <p:nvPr/>
          </p:nvSpPr>
          <p:spPr>
            <a:xfrm>
              <a:off x="4762" y="0"/>
              <a:ext cx="1656976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Sample sequence (fastq)</a:t>
              </a:r>
            </a:p>
          </p:txBody>
        </p:sp>
      </p:grpSp>
      <p:grpSp>
        <p:nvGrpSpPr>
          <p:cNvPr id="157" name="Google Shape;79;p3"/>
          <p:cNvGrpSpPr/>
          <p:nvPr/>
        </p:nvGrpSpPr>
        <p:grpSpPr>
          <a:xfrm>
            <a:off x="4836500" y="4860471"/>
            <a:ext cx="1666501" cy="583434"/>
            <a:chOff x="0" y="0"/>
            <a:chExt cx="1666500" cy="583433"/>
          </a:xfrm>
        </p:grpSpPr>
        <p:sp>
          <p:nvSpPr>
            <p:cNvPr id="155" name="Rectangle"/>
            <p:cNvSpPr/>
            <p:nvPr/>
          </p:nvSpPr>
          <p:spPr>
            <a:xfrm>
              <a:off x="0" y="22016"/>
              <a:ext cx="1666501" cy="539401"/>
            </a:xfrm>
            <a:prstGeom prst="rect">
              <a:avLst/>
            </a:prstGeom>
            <a:solidFill>
              <a:srgbClr val="EA9999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56" name="Alignment format (SAM BAM)"/>
            <p:cNvSpPr txBox="1"/>
            <p:nvPr/>
          </p:nvSpPr>
          <p:spPr>
            <a:xfrm>
              <a:off x="4762" y="0"/>
              <a:ext cx="1656976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Alignment format (SAM BAM)</a:t>
              </a:r>
            </a:p>
          </p:txBody>
        </p:sp>
      </p:grpSp>
      <p:grpSp>
        <p:nvGrpSpPr>
          <p:cNvPr id="160" name="Google Shape;80;p3"/>
          <p:cNvGrpSpPr/>
          <p:nvPr/>
        </p:nvGrpSpPr>
        <p:grpSpPr>
          <a:xfrm>
            <a:off x="4836500" y="2343024"/>
            <a:ext cx="1666501" cy="539402"/>
            <a:chOff x="0" y="0"/>
            <a:chExt cx="1666500" cy="539400"/>
          </a:xfrm>
        </p:grpSpPr>
        <p:sp>
          <p:nvSpPr>
            <p:cNvPr id="158" name="Rectangle"/>
            <p:cNvSpPr/>
            <p:nvPr/>
          </p:nvSpPr>
          <p:spPr>
            <a:xfrm>
              <a:off x="-1" y="-1"/>
              <a:ext cx="1666502" cy="539402"/>
            </a:xfrm>
            <a:prstGeom prst="rect">
              <a:avLst/>
            </a:prstGeom>
            <a:solidFill>
              <a:srgbClr val="B6D7A8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59" name="Read alignment"/>
            <p:cNvSpPr txBox="1"/>
            <p:nvPr/>
          </p:nvSpPr>
          <p:spPr>
            <a:xfrm>
              <a:off x="4762" y="79583"/>
              <a:ext cx="16569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Read alignment</a:t>
              </a:r>
            </a:p>
          </p:txBody>
        </p:sp>
      </p:grpSp>
      <p:grpSp>
        <p:nvGrpSpPr>
          <p:cNvPr id="163" name="Google Shape;81;p3"/>
          <p:cNvGrpSpPr/>
          <p:nvPr/>
        </p:nvGrpSpPr>
        <p:grpSpPr>
          <a:xfrm>
            <a:off x="2334349" y="2323058"/>
            <a:ext cx="1666501" cy="786634"/>
            <a:chOff x="0" y="0"/>
            <a:chExt cx="1666500" cy="786633"/>
          </a:xfrm>
        </p:grpSpPr>
        <p:sp>
          <p:nvSpPr>
            <p:cNvPr id="161" name="Rectangle"/>
            <p:cNvSpPr/>
            <p:nvPr/>
          </p:nvSpPr>
          <p:spPr>
            <a:xfrm>
              <a:off x="0" y="19966"/>
              <a:ext cx="1666501" cy="746701"/>
            </a:xfrm>
            <a:prstGeom prst="rect">
              <a:avLst/>
            </a:prstGeom>
            <a:solidFill>
              <a:srgbClr val="C9DAF8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2" name="Read QC (Trimming, adapter removal)"/>
            <p:cNvSpPr txBox="1"/>
            <p:nvPr/>
          </p:nvSpPr>
          <p:spPr>
            <a:xfrm>
              <a:off x="4762" y="0"/>
              <a:ext cx="1656976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Read QC (Trimming, adapter removal)</a:t>
              </a:r>
            </a:p>
          </p:txBody>
        </p:sp>
      </p:grpSp>
      <p:grpSp>
        <p:nvGrpSpPr>
          <p:cNvPr id="166" name="Google Shape;82;p3"/>
          <p:cNvGrpSpPr/>
          <p:nvPr/>
        </p:nvGrpSpPr>
        <p:grpSpPr>
          <a:xfrm>
            <a:off x="4836650" y="3142075"/>
            <a:ext cx="1666501" cy="1000800"/>
            <a:chOff x="0" y="0"/>
            <a:chExt cx="1666500" cy="1000798"/>
          </a:xfrm>
        </p:grpSpPr>
        <p:sp>
          <p:nvSpPr>
            <p:cNvPr id="164" name="Rectangle"/>
            <p:cNvSpPr/>
            <p:nvPr/>
          </p:nvSpPr>
          <p:spPr>
            <a:xfrm>
              <a:off x="-1" y="0"/>
              <a:ext cx="1666502" cy="1000799"/>
            </a:xfrm>
            <a:prstGeom prst="rect">
              <a:avLst/>
            </a:prstGeom>
            <a:solidFill>
              <a:srgbClr val="C9DAF8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5" name="Alignment QC (Multi-mapping sequences, coverage cutoffs)"/>
            <p:cNvSpPr txBox="1"/>
            <p:nvPr/>
          </p:nvSpPr>
          <p:spPr>
            <a:xfrm>
              <a:off x="4762" y="5482"/>
              <a:ext cx="1656976" cy="9898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Alignment QC (Multi-mapping sequences, coverage cutoffs)</a:t>
              </a:r>
            </a:p>
          </p:txBody>
        </p:sp>
      </p:grpSp>
      <p:grpSp>
        <p:nvGrpSpPr>
          <p:cNvPr id="169" name="Google Shape;83;p3"/>
          <p:cNvGrpSpPr/>
          <p:nvPr/>
        </p:nvGrpSpPr>
        <p:grpSpPr>
          <a:xfrm>
            <a:off x="7241250" y="4860483"/>
            <a:ext cx="1666501" cy="583434"/>
            <a:chOff x="0" y="0"/>
            <a:chExt cx="1666500" cy="583433"/>
          </a:xfrm>
        </p:grpSpPr>
        <p:sp>
          <p:nvSpPr>
            <p:cNvPr id="167" name="Rectangle"/>
            <p:cNvSpPr/>
            <p:nvPr/>
          </p:nvSpPr>
          <p:spPr>
            <a:xfrm>
              <a:off x="0" y="22016"/>
              <a:ext cx="1666501" cy="539401"/>
            </a:xfrm>
            <a:prstGeom prst="rect">
              <a:avLst/>
            </a:prstGeom>
            <a:solidFill>
              <a:srgbClr val="EA9999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8" name="Filtered Variants (VCF)"/>
            <p:cNvSpPr txBox="1"/>
            <p:nvPr/>
          </p:nvSpPr>
          <p:spPr>
            <a:xfrm>
              <a:off x="4762" y="0"/>
              <a:ext cx="1656976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Filtered Variants (VCF)</a:t>
              </a:r>
            </a:p>
          </p:txBody>
        </p:sp>
      </p:grpSp>
      <p:grpSp>
        <p:nvGrpSpPr>
          <p:cNvPr id="172" name="Google Shape;84;p3"/>
          <p:cNvGrpSpPr/>
          <p:nvPr/>
        </p:nvGrpSpPr>
        <p:grpSpPr>
          <a:xfrm>
            <a:off x="2334349" y="3577108"/>
            <a:ext cx="1666501" cy="583434"/>
            <a:chOff x="0" y="0"/>
            <a:chExt cx="1666500" cy="583433"/>
          </a:xfrm>
        </p:grpSpPr>
        <p:sp>
          <p:nvSpPr>
            <p:cNvPr id="170" name="Rectangle"/>
            <p:cNvSpPr/>
            <p:nvPr/>
          </p:nvSpPr>
          <p:spPr>
            <a:xfrm>
              <a:off x="0" y="22016"/>
              <a:ext cx="1666501" cy="539401"/>
            </a:xfrm>
            <a:prstGeom prst="rect">
              <a:avLst/>
            </a:prstGeom>
            <a:solidFill>
              <a:srgbClr val="EA9999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71" name="Filtered sample sequence (fastq)"/>
            <p:cNvSpPr txBox="1"/>
            <p:nvPr/>
          </p:nvSpPr>
          <p:spPr>
            <a:xfrm>
              <a:off x="4762" y="0"/>
              <a:ext cx="1656976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Filtered sample sequence (fastq)</a:t>
              </a:r>
            </a:p>
          </p:txBody>
        </p:sp>
      </p:grpSp>
      <p:grpSp>
        <p:nvGrpSpPr>
          <p:cNvPr id="175" name="Google Shape;85;p3"/>
          <p:cNvGrpSpPr/>
          <p:nvPr/>
        </p:nvGrpSpPr>
        <p:grpSpPr>
          <a:xfrm>
            <a:off x="7241250" y="3142088"/>
            <a:ext cx="1666501" cy="539401"/>
            <a:chOff x="0" y="0"/>
            <a:chExt cx="1666500" cy="539400"/>
          </a:xfrm>
        </p:grpSpPr>
        <p:sp>
          <p:nvSpPr>
            <p:cNvPr id="173" name="Rectangle"/>
            <p:cNvSpPr/>
            <p:nvPr/>
          </p:nvSpPr>
          <p:spPr>
            <a:xfrm>
              <a:off x="-1" y="-1"/>
              <a:ext cx="1666502" cy="539402"/>
            </a:xfrm>
            <a:prstGeom prst="rect">
              <a:avLst/>
            </a:prstGeom>
            <a:solidFill>
              <a:srgbClr val="C9DAF8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74" name="Filtering variants"/>
            <p:cNvSpPr txBox="1"/>
            <p:nvPr/>
          </p:nvSpPr>
          <p:spPr>
            <a:xfrm>
              <a:off x="4762" y="79583"/>
              <a:ext cx="16569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Filtering variants</a:t>
              </a:r>
            </a:p>
          </p:txBody>
        </p:sp>
      </p:grpSp>
      <p:sp>
        <p:nvSpPr>
          <p:cNvPr id="189" name="Google Shape;86;p3"/>
          <p:cNvSpPr/>
          <p:nvPr/>
        </p:nvSpPr>
        <p:spPr>
          <a:xfrm>
            <a:off x="3455028" y="2887140"/>
            <a:ext cx="1944340" cy="1973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" name="Google Shape;87;p3"/>
          <p:cNvSpPr/>
          <p:nvPr/>
        </p:nvSpPr>
        <p:spPr>
          <a:xfrm>
            <a:off x="3167599" y="3109664"/>
            <a:ext cx="1" cy="467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800" h="21600" fill="norm" stroke="1" extrusionOk="0">
                <a:moveTo>
                  <a:pt x="10800" y="0"/>
                </a:moveTo>
                <a:cubicBezTo>
                  <a:pt x="0" y="7200"/>
                  <a:pt x="-10800" y="14400"/>
                  <a:pt x="0" y="21600"/>
                </a:cubicBezTo>
              </a:path>
            </a:pathLst>
          </a:custGeom>
          <a:ln w="19050"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1" name="Google Shape;88;p3"/>
          <p:cNvSpPr/>
          <p:nvPr/>
        </p:nvSpPr>
        <p:spPr>
          <a:xfrm>
            <a:off x="3748699" y="2887140"/>
            <a:ext cx="1374416" cy="689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2" name="Google Shape;89;p3"/>
          <p:cNvSpPr/>
          <p:nvPr/>
        </p:nvSpPr>
        <p:spPr>
          <a:xfrm>
            <a:off x="8074500" y="3686203"/>
            <a:ext cx="1" cy="117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9050"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82" name="Google Shape;90;p3"/>
          <p:cNvGrpSpPr/>
          <p:nvPr/>
        </p:nvGrpSpPr>
        <p:grpSpPr>
          <a:xfrm>
            <a:off x="7241250" y="2343037"/>
            <a:ext cx="1666501" cy="539402"/>
            <a:chOff x="0" y="0"/>
            <a:chExt cx="1666500" cy="539400"/>
          </a:xfrm>
        </p:grpSpPr>
        <p:sp>
          <p:nvSpPr>
            <p:cNvPr id="180" name="Rectangle"/>
            <p:cNvSpPr/>
            <p:nvPr/>
          </p:nvSpPr>
          <p:spPr>
            <a:xfrm>
              <a:off x="-1" y="-1"/>
              <a:ext cx="1666502" cy="539402"/>
            </a:xfrm>
            <a:prstGeom prst="rect">
              <a:avLst/>
            </a:prstGeom>
            <a:solidFill>
              <a:srgbClr val="B6D7A8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81" name="Variant calling"/>
            <p:cNvSpPr txBox="1"/>
            <p:nvPr/>
          </p:nvSpPr>
          <p:spPr>
            <a:xfrm>
              <a:off x="4762" y="79583"/>
              <a:ext cx="16569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Variant calling</a:t>
              </a:r>
            </a:p>
          </p:txBody>
        </p:sp>
      </p:grpSp>
      <p:sp>
        <p:nvSpPr>
          <p:cNvPr id="183" name="Google Shape;91;p3"/>
          <p:cNvSpPr/>
          <p:nvPr/>
        </p:nvSpPr>
        <p:spPr>
          <a:xfrm flipV="1">
            <a:off x="1767650" y="2716375"/>
            <a:ext cx="566701" cy="1160101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3" name="Google Shape;92;p3"/>
          <p:cNvSpPr/>
          <p:nvPr/>
        </p:nvSpPr>
        <p:spPr>
          <a:xfrm>
            <a:off x="5669790" y="2887140"/>
            <a:ext cx="37" cy="25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5" name="Google Shape;93;p3"/>
          <p:cNvSpPr/>
          <p:nvPr/>
        </p:nvSpPr>
        <p:spPr>
          <a:xfrm>
            <a:off x="5669750" y="4142987"/>
            <a:ext cx="1" cy="739501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4" name="Google Shape;94;p3"/>
          <p:cNvSpPr/>
          <p:nvPr/>
        </p:nvSpPr>
        <p:spPr>
          <a:xfrm>
            <a:off x="5945993" y="2887153"/>
            <a:ext cx="1868648" cy="1973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5" name="Google Shape;95;p3"/>
          <p:cNvSpPr/>
          <p:nvPr/>
        </p:nvSpPr>
        <p:spPr>
          <a:xfrm>
            <a:off x="8074500" y="2887153"/>
            <a:ext cx="1" cy="25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800" h="21600" fill="norm" stroke="1" extrusionOk="0">
                <a:moveTo>
                  <a:pt x="0" y="0"/>
                </a:moveTo>
                <a:cubicBezTo>
                  <a:pt x="-10800" y="7200"/>
                  <a:pt x="0" y="14400"/>
                  <a:pt x="10800" y="21600"/>
                </a:cubicBezTo>
              </a:path>
            </a:pathLst>
          </a:custGeom>
          <a:ln w="19050"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88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03;p2"/>
          <p:cNvSpPr txBox="1"/>
          <p:nvPr/>
        </p:nvSpPr>
        <p:spPr>
          <a:xfrm>
            <a:off x="6489932" y="6347295"/>
            <a:ext cx="2372103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198" name="Google Shape;101;p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99" name="Google Shape;102;p2"/>
          <p:cNvSpPr txBox="1"/>
          <p:nvPr>
            <p:ph type="body" idx="1"/>
          </p:nvPr>
        </p:nvSpPr>
        <p:spPr>
          <a:xfrm>
            <a:off x="457200" y="1600200"/>
            <a:ext cx="8229600" cy="3855600"/>
          </a:xfrm>
          <a:prstGeom prst="rect">
            <a:avLst/>
          </a:prstGeom>
        </p:spPr>
        <p:txBody>
          <a:bodyPr/>
          <a:lstStyle/>
          <a:p>
            <a:pPr indent="-334327">
              <a:lnSpc>
                <a:spcPct val="120000"/>
              </a:lnSpc>
              <a:spcBef>
                <a:spcPts val="0"/>
              </a:spcBef>
              <a:buSzPct val="56250"/>
              <a:defRPr sz="2900"/>
            </a:pPr>
            <a:r>
              <a:t>Question: Investigating resistance in </a:t>
            </a:r>
            <a:r>
              <a:rPr i="1"/>
              <a:t>M. tuberculosis</a:t>
            </a:r>
            <a:endParaRPr i="1"/>
          </a:p>
          <a:p>
            <a:pPr indent="-334327">
              <a:lnSpc>
                <a:spcPct val="120000"/>
              </a:lnSpc>
              <a:spcBef>
                <a:spcPts val="0"/>
              </a:spcBef>
              <a:buSzPct val="56250"/>
              <a:defRPr sz="2900"/>
            </a:pPr>
            <a:r>
              <a:t>Next steps:</a:t>
            </a:r>
          </a:p>
          <a:p>
            <a:pPr lvl="1" marL="914400" indent="-334326">
              <a:lnSpc>
                <a:spcPct val="120000"/>
              </a:lnSpc>
              <a:spcBef>
                <a:spcPts val="0"/>
              </a:spcBef>
              <a:buSzPct val="64285"/>
              <a:defRPr sz="2500"/>
            </a:pPr>
            <a:r>
              <a:t>Where do errors come from?</a:t>
            </a:r>
          </a:p>
          <a:p>
            <a:pPr lvl="1" marL="914400" indent="-334326">
              <a:lnSpc>
                <a:spcPct val="120000"/>
              </a:lnSpc>
              <a:spcBef>
                <a:spcPts val="0"/>
              </a:spcBef>
              <a:buSzPct val="64285"/>
              <a:defRPr sz="2500"/>
            </a:pPr>
            <a:r>
              <a:t>How are variants called</a:t>
            </a:r>
          </a:p>
          <a:p>
            <a:pPr lvl="1" marL="914400" indent="-334326">
              <a:lnSpc>
                <a:spcPct val="120000"/>
              </a:lnSpc>
              <a:spcBef>
                <a:spcPts val="0"/>
              </a:spcBef>
              <a:buSzPct val="64285"/>
              <a:defRPr sz="2500"/>
            </a:pPr>
            <a:r>
              <a:t>Variant filtering</a:t>
            </a:r>
          </a:p>
          <a:p>
            <a:pPr lvl="1" marL="914400" indent="-334326">
              <a:lnSpc>
                <a:spcPct val="120000"/>
              </a:lnSpc>
              <a:spcBef>
                <a:spcPts val="0"/>
              </a:spcBef>
              <a:buSzPct val="64285"/>
              <a:defRPr sz="2500"/>
            </a:pPr>
            <a:r>
              <a:t>Investigate VCF files</a:t>
            </a:r>
          </a:p>
        </p:txBody>
      </p:sp>
      <p:pic>
        <p:nvPicPr>
          <p:cNvPr id="200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11;gceba12cf9d_0_3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03" name="Google Shape;109;gceba12cf9d_0_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04" name="Google Shape;110;gceba12cf9d_0_3"/>
          <p:cNvSpPr txBox="1"/>
          <p:nvPr>
            <p:ph type="body" idx="1"/>
          </p:nvPr>
        </p:nvSpPr>
        <p:spPr>
          <a:xfrm>
            <a:off x="457200" y="1600199"/>
            <a:ext cx="8229600" cy="45261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t>What does variant calling do?</a:t>
            </a:r>
          </a:p>
          <a:p>
            <a:pPr indent="-291465">
              <a:lnSpc>
                <a:spcPct val="120000"/>
              </a:lnSpc>
              <a:buSzPct val="56250"/>
              <a:defRPr sz="1700"/>
            </a:pPr>
            <a:r>
              <a:t>Variant calling identifies small differences (variants) between a sample and a reference</a:t>
            </a:r>
          </a:p>
          <a:p>
            <a:pPr indent="-291465">
              <a:lnSpc>
                <a:spcPct val="120000"/>
              </a:lnSpc>
              <a:spcBef>
                <a:spcPts val="0"/>
              </a:spcBef>
              <a:buSzPct val="56250"/>
              <a:defRPr sz="1700"/>
            </a:pPr>
            <a:r>
              <a:t>Resolution dependent on the read length &amp; algorithm </a:t>
            </a:r>
          </a:p>
          <a:p>
            <a:pPr indent="-291465">
              <a:lnSpc>
                <a:spcPct val="120000"/>
              </a:lnSpc>
              <a:spcBef>
                <a:spcPts val="0"/>
              </a:spcBef>
              <a:buSzPct val="56250"/>
              <a:defRPr sz="1700"/>
            </a:pPr>
            <a:r>
              <a:t>Most tools are limited to detecting events shorter than the length of a short-read sequencing alignment.</a:t>
            </a:r>
          </a:p>
          <a:p>
            <a:pPr indent="-291465">
              <a:lnSpc>
                <a:spcPct val="120000"/>
              </a:lnSpc>
              <a:spcBef>
                <a:spcPts val="0"/>
              </a:spcBef>
              <a:buSzPct val="56250"/>
              <a:defRPr sz="1700"/>
            </a:pPr>
            <a:r>
              <a:t>SNPs (single-nucleotide polymorphisms), Indels (insertions and deletions), MNPs (multi-nucleotide polymorphisms)</a:t>
            </a: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t>What does it not do?</a:t>
            </a:r>
          </a:p>
          <a:p>
            <a:pPr indent="-291465">
              <a:lnSpc>
                <a:spcPct val="120000"/>
              </a:lnSpc>
              <a:buSzPct val="56250"/>
              <a:defRPr sz="1700"/>
            </a:pPr>
            <a:r>
              <a:t>Identification of large structural events</a:t>
            </a:r>
          </a:p>
          <a:p>
            <a:pPr lvl="1" marL="914400" indent="-291465">
              <a:lnSpc>
                <a:spcPct val="120000"/>
              </a:lnSpc>
              <a:spcBef>
                <a:spcPts val="0"/>
              </a:spcBef>
              <a:buSzPct val="64285"/>
              <a:defRPr sz="1500"/>
            </a:pPr>
            <a:r>
              <a:t>Chromosomal rearrangements, large deletions, gene duplications</a:t>
            </a:r>
          </a:p>
          <a:p>
            <a:pPr indent="-291465">
              <a:lnSpc>
                <a:spcPct val="120000"/>
              </a:lnSpc>
              <a:spcBef>
                <a:spcPts val="0"/>
              </a:spcBef>
              <a:buSzPct val="56250"/>
              <a:defRPr sz="1700"/>
            </a:pPr>
            <a:r>
              <a:t>Often variants are incorrectly called at structural breakpoints</a:t>
            </a:r>
          </a:p>
        </p:txBody>
      </p:sp>
      <p:pic>
        <p:nvPicPr>
          <p:cNvPr id="205" name="H3ABioNet_Logo (1).png" descr="H3ABioNet_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21;gceba12cf9d_0_63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10" name="Google Shape;117;gceba12cf9d_0_6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Base calling errors</a:t>
            </a:r>
          </a:p>
        </p:txBody>
      </p:sp>
      <p:sp>
        <p:nvSpPr>
          <p:cNvPr id="211" name="Google Shape;118;gceba12cf9d_0_63"/>
          <p:cNvSpPr txBox="1"/>
          <p:nvPr>
            <p:ph type="body" idx="1"/>
          </p:nvPr>
        </p:nvSpPr>
        <p:spPr>
          <a:xfrm>
            <a:off x="457199" y="1600199"/>
            <a:ext cx="5789402" cy="45261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1700"/>
            </a:pPr>
            <a:r>
              <a:t>Where do errors come from?</a:t>
            </a:r>
          </a:p>
          <a:p>
            <a:pPr indent="-291465">
              <a:lnSpc>
                <a:spcPct val="150000"/>
              </a:lnSpc>
              <a:buSzPct val="56250"/>
              <a:defRPr sz="1700"/>
            </a:pPr>
            <a:r>
              <a:t>Uncertainty from the base call</a:t>
            </a:r>
          </a:p>
          <a:p>
            <a:pPr lvl="1" marL="914400" indent="-291465">
              <a:lnSpc>
                <a:spcPct val="150000"/>
              </a:lnSpc>
              <a:spcBef>
                <a:spcPts val="0"/>
              </a:spcBef>
              <a:buSzPct val="64285"/>
              <a:defRPr sz="1500"/>
            </a:pPr>
            <a:r>
              <a:t>Normally quality falls off towards the end of the read</a:t>
            </a:r>
          </a:p>
          <a:p>
            <a:pPr lvl="1" marL="914400" indent="-291465">
              <a:lnSpc>
                <a:spcPct val="150000"/>
              </a:lnSpc>
              <a:spcBef>
                <a:spcPts val="0"/>
              </a:spcBef>
              <a:buSzPct val="64285"/>
              <a:defRPr sz="1500"/>
            </a:pPr>
            <a:r>
              <a:t>Low quality, wrong base</a:t>
            </a:r>
          </a:p>
          <a:p>
            <a:pPr indent="-291465">
              <a:lnSpc>
                <a:spcPct val="150000"/>
              </a:lnSpc>
              <a:spcBef>
                <a:spcPts val="0"/>
              </a:spcBef>
              <a:buSzPct val="56250"/>
              <a:defRPr sz="1700"/>
            </a:pPr>
            <a:r>
              <a:t>PCR errors</a:t>
            </a:r>
          </a:p>
          <a:p>
            <a:pPr lvl="1" marL="914400" indent="-291465">
              <a:lnSpc>
                <a:spcPct val="150000"/>
              </a:lnSpc>
              <a:spcBef>
                <a:spcPts val="0"/>
              </a:spcBef>
              <a:buSzPct val="64285"/>
              <a:defRPr sz="1500"/>
            </a:pPr>
            <a:r>
              <a:t>Errors early in the PCR reaction</a:t>
            </a:r>
          </a:p>
          <a:p>
            <a:pPr lvl="1" marL="914400" indent="-291465">
              <a:lnSpc>
                <a:spcPct val="150000"/>
              </a:lnSpc>
              <a:spcBef>
                <a:spcPts val="0"/>
              </a:spcBef>
              <a:buSzPct val="64285"/>
              <a:defRPr sz="1500"/>
            </a:pPr>
            <a:r>
              <a:t>Bridge PCR (Illumina / Solexa solid phase amplification) or emulsion PCR</a:t>
            </a:r>
          </a:p>
          <a:p>
            <a:pPr lvl="1" marL="914400" indent="-291465">
              <a:lnSpc>
                <a:spcPct val="150000"/>
              </a:lnSpc>
              <a:spcBef>
                <a:spcPts val="0"/>
              </a:spcBef>
              <a:buSzPct val="64285"/>
              <a:defRPr sz="1500"/>
            </a:pPr>
            <a:r>
              <a:t>High quality, wrong base </a:t>
            </a:r>
          </a:p>
          <a:p>
            <a:pPr indent="-291465">
              <a:lnSpc>
                <a:spcPct val="150000"/>
              </a:lnSpc>
              <a:spcBef>
                <a:spcPts val="0"/>
              </a:spcBef>
              <a:buSzPct val="56250"/>
              <a:defRPr sz="1700"/>
            </a:pPr>
            <a:r>
              <a:t>PCR vs PCR free sequencing</a:t>
            </a:r>
          </a:p>
          <a:p>
            <a:pPr lvl="1" marL="914400" indent="-291465">
              <a:lnSpc>
                <a:spcPct val="150000"/>
              </a:lnSpc>
              <a:spcBef>
                <a:spcPts val="0"/>
              </a:spcBef>
              <a:buSzPct val="64285"/>
              <a:defRPr sz="1500"/>
            </a:pPr>
            <a:r>
              <a:t>Nanopore sequencing = no PCR</a:t>
            </a:r>
          </a:p>
          <a:p>
            <a:pPr indent="-291465">
              <a:lnSpc>
                <a:spcPct val="150000"/>
              </a:lnSpc>
              <a:spcBef>
                <a:spcPts val="0"/>
              </a:spcBef>
              <a:buSzPct val="56250"/>
              <a:defRPr sz="1700"/>
            </a:pPr>
            <a:r>
              <a:t>Platform specific error profiles</a:t>
            </a:r>
          </a:p>
        </p:txBody>
      </p:sp>
      <p:pic>
        <p:nvPicPr>
          <p:cNvPr id="212" name="Google Shape;119;gceba12cf9d_0_63" descr="Google Shape;119;gceba12cf9d_0_6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6600" y="2182099"/>
            <a:ext cx="2638150" cy="1462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oogle Shape;120;gceba12cf9d_0_63" descr="Google Shape;120;gceba12cf9d_0_63"/>
          <p:cNvPicPr>
            <a:picLocks noChangeAspect="1"/>
          </p:cNvPicPr>
          <p:nvPr/>
        </p:nvPicPr>
        <p:blipFill>
          <a:blip r:embed="rId4">
            <a:extLst/>
          </a:blip>
          <a:srcRect l="0" t="0" r="44149" b="0"/>
          <a:stretch>
            <a:fillRect/>
          </a:stretch>
        </p:blipFill>
        <p:spPr>
          <a:xfrm>
            <a:off x="6246600" y="3967574"/>
            <a:ext cx="2770026" cy="1381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H3ABioNet_Logo (1).png" descr="H3ABioNet_Logo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29;gcf1cb45801_0_59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19" name="Google Shape;127;gcf1cb45801_0_5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Variant calling</a:t>
            </a:r>
          </a:p>
        </p:txBody>
      </p:sp>
      <p:sp>
        <p:nvSpPr>
          <p:cNvPr id="220" name="Google Shape;128;gcf1cb45801_0_59"/>
          <p:cNvSpPr txBox="1"/>
          <p:nvPr>
            <p:ph type="body" idx="1"/>
          </p:nvPr>
        </p:nvSpPr>
        <p:spPr>
          <a:xfrm>
            <a:off x="457200" y="1600199"/>
            <a:ext cx="8229600" cy="45261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2200"/>
            </a:pPr>
            <a:r>
              <a:t>Goal:</a:t>
            </a:r>
          </a:p>
          <a:p>
            <a:pPr marL="0" indent="0">
              <a:lnSpc>
                <a:spcPct val="150000"/>
              </a:lnSpc>
              <a:buSzTx/>
              <a:buNone/>
              <a:defRPr sz="2200"/>
            </a:pPr>
            <a:r>
              <a:t>Given an alignment (bam), identify positions where reads support an alternate allele at a position compared to the reference sequence.</a:t>
            </a:r>
          </a:p>
          <a:p>
            <a:pPr marL="0" indent="0">
              <a:lnSpc>
                <a:spcPct val="150000"/>
              </a:lnSpc>
              <a:buSzTx/>
              <a:buNone/>
              <a:defRPr sz="2200"/>
            </a:pPr>
            <a:r>
              <a:t>Tools:</a:t>
            </a:r>
          </a:p>
          <a:p>
            <a:pPr indent="-308609">
              <a:lnSpc>
                <a:spcPct val="150000"/>
              </a:lnSpc>
              <a:buSzPct val="56250"/>
              <a:defRPr sz="2200"/>
            </a:pPr>
            <a:r>
              <a:t>Freebayes</a:t>
            </a:r>
          </a:p>
          <a:p>
            <a:pPr indent="-308609">
              <a:lnSpc>
                <a:spcPct val="150000"/>
              </a:lnSpc>
              <a:spcBef>
                <a:spcPts val="0"/>
              </a:spcBef>
              <a:buSzPct val="56250"/>
              <a:defRPr sz="2200"/>
            </a:pPr>
            <a:r>
              <a:t>SAMtools mpileup / bcftools</a:t>
            </a:r>
          </a:p>
          <a:p>
            <a:pPr indent="-308609">
              <a:lnSpc>
                <a:spcPct val="150000"/>
              </a:lnSpc>
              <a:spcBef>
                <a:spcPts val="0"/>
              </a:spcBef>
              <a:buSzPct val="56250"/>
              <a:defRPr sz="2200"/>
            </a:pPr>
            <a:r>
              <a:t>GATK</a:t>
            </a:r>
          </a:p>
        </p:txBody>
      </p:sp>
      <p:pic>
        <p:nvPicPr>
          <p:cNvPr id="221" name="H3ABioNet_Logo (1).png" descr="H3ABioNet_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37;gcf1cb45801_0_65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26" name="Google Shape;135;gcf1cb45801_0_6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Variant calling</a:t>
            </a:r>
          </a:p>
        </p:txBody>
      </p:sp>
      <p:sp>
        <p:nvSpPr>
          <p:cNvPr id="227" name="Google Shape;136;gcf1cb45801_0_65"/>
          <p:cNvSpPr txBox="1"/>
          <p:nvPr>
            <p:ph type="body" sz="half" idx="1"/>
          </p:nvPr>
        </p:nvSpPr>
        <p:spPr>
          <a:xfrm>
            <a:off x="457199" y="1600199"/>
            <a:ext cx="4836302" cy="4526102"/>
          </a:xfrm>
          <a:prstGeom prst="rect">
            <a:avLst/>
          </a:prstGeom>
        </p:spPr>
        <p:txBody>
          <a:bodyPr/>
          <a:lstStyle/>
          <a:p>
            <a:pPr indent="-282892">
              <a:lnSpc>
                <a:spcPct val="150000"/>
              </a:lnSpc>
              <a:buSzPct val="56250"/>
              <a:defRPr sz="1500"/>
            </a:pPr>
            <a:r>
              <a:t>Freebayes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Uses a Bayesian approach to find variants</a:t>
            </a:r>
          </a:p>
          <a:p>
            <a:pPr indent="-282892">
              <a:lnSpc>
                <a:spcPct val="150000"/>
              </a:lnSpc>
              <a:spcBef>
                <a:spcPts val="0"/>
              </a:spcBef>
              <a:buSzPct val="56250"/>
              <a:defRPr sz="1500"/>
            </a:pPr>
            <a:r>
              <a:t>GATK 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Built for human genomes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Widely used, constantly improved</a:t>
            </a:r>
          </a:p>
          <a:p>
            <a:pPr indent="-282892">
              <a:lnSpc>
                <a:spcPct val="150000"/>
              </a:lnSpc>
              <a:spcBef>
                <a:spcPts val="0"/>
              </a:spcBef>
              <a:buSzPct val="56250"/>
              <a:defRPr sz="1500"/>
            </a:pPr>
            <a:r>
              <a:t>SAMtools mpileup 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bcftools mpileup generates genotype likelihoods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bcftools call makes the calls</a:t>
            </a:r>
          </a:p>
          <a:p>
            <a:pPr indent="-282892">
              <a:lnSpc>
                <a:spcPct val="150000"/>
              </a:lnSpc>
              <a:spcBef>
                <a:spcPts val="0"/>
              </a:spcBef>
              <a:buSzPct val="56250"/>
              <a:defRPr sz="1500"/>
            </a:pPr>
            <a:r>
              <a:t>How to choose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Look at what other researchers are using for the organism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Use what you have support for / your team has experience with (but stay up to date)</a:t>
            </a:r>
          </a:p>
          <a:p>
            <a:pPr lvl="1" marL="914400" indent="-282892">
              <a:lnSpc>
                <a:spcPct val="150000"/>
              </a:lnSpc>
              <a:spcBef>
                <a:spcPts val="0"/>
              </a:spcBef>
              <a:buSzPct val="64285"/>
              <a:defRPr sz="1300"/>
            </a:pPr>
            <a:r>
              <a:t>Read papers to stay up to date</a:t>
            </a:r>
          </a:p>
        </p:txBody>
      </p:sp>
      <p:pic>
        <p:nvPicPr>
          <p:cNvPr id="228" name="Google Shape;138;gcf1cb45801_0_65" descr="Google Shape;138;gcf1cb45801_0_6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8149" y="1774980"/>
            <a:ext cx="3795852" cy="268892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Google Shape;139;gcf1cb45801_0_65"/>
          <p:cNvSpPr txBox="1"/>
          <p:nvPr/>
        </p:nvSpPr>
        <p:spPr>
          <a:xfrm>
            <a:off x="5340249" y="4534525"/>
            <a:ext cx="3567602" cy="33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https://github.com/freebayes/freebayes</a:t>
            </a:r>
          </a:p>
        </p:txBody>
      </p:sp>
      <p:sp>
        <p:nvSpPr>
          <p:cNvPr id="230" name="Google Shape;140;gcf1cb45801_0_65"/>
          <p:cNvSpPr txBox="1"/>
          <p:nvPr/>
        </p:nvSpPr>
        <p:spPr>
          <a:xfrm>
            <a:off x="5340299" y="5284025"/>
            <a:ext cx="3567602" cy="482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Term definition:</a:t>
            </a:r>
            <a:r>
              <a:rPr b="0"/>
              <a:t> A haplotype is a group of genes within an organism that was inherited together from a single parent.</a:t>
            </a:r>
          </a:p>
        </p:txBody>
      </p:sp>
      <p:pic>
        <p:nvPicPr>
          <p:cNvPr id="231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48;gceba12cf9d_0_41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36" name="Google Shape;146;gceba12cf9d_0_4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Variant filtering</a:t>
            </a:r>
          </a:p>
        </p:txBody>
      </p:sp>
      <p:sp>
        <p:nvSpPr>
          <p:cNvPr id="237" name="Google Shape;147;gceba12cf9d_0_41"/>
          <p:cNvSpPr txBox="1"/>
          <p:nvPr>
            <p:ph type="body" idx="1"/>
          </p:nvPr>
        </p:nvSpPr>
        <p:spPr>
          <a:xfrm>
            <a:off x="457200" y="1600199"/>
            <a:ext cx="8229600" cy="4526102"/>
          </a:xfrm>
          <a:prstGeom prst="rect">
            <a:avLst/>
          </a:prstGeom>
        </p:spPr>
        <p:txBody>
          <a:bodyPr/>
          <a:lstStyle/>
          <a:p>
            <a:pPr indent="-282892">
              <a:lnSpc>
                <a:spcPct val="135000"/>
              </a:lnSpc>
              <a:buSzPct val="56250"/>
              <a:defRPr sz="1500"/>
            </a:pPr>
            <a:r>
              <a:t>What can you filter on?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Depth, ploidy, quality</a:t>
            </a:r>
          </a:p>
          <a:p>
            <a:pPr indent="-282892">
              <a:lnSpc>
                <a:spcPct val="135000"/>
              </a:lnSpc>
              <a:spcBef>
                <a:spcPts val="0"/>
              </a:spcBef>
              <a:buSzPct val="56250"/>
              <a:defRPr sz="1500"/>
            </a:pPr>
            <a:r>
              <a:t>Depth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Why can high coverage be bad?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Could indicate a region with a lot of multi-mapping reads from a gene duplication</a:t>
            </a:r>
          </a:p>
          <a:p>
            <a:pPr indent="-282892">
              <a:lnSpc>
                <a:spcPct val="135000"/>
              </a:lnSpc>
              <a:spcBef>
                <a:spcPts val="0"/>
              </a:spcBef>
              <a:buSzPct val="56250"/>
              <a:defRPr sz="1500"/>
            </a:pPr>
            <a:r>
              <a:t>Ploidy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In haploid organisms, things are simpler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Many tools built for diploid, still output genotype information (A/A or A/C or C/C)</a:t>
            </a:r>
          </a:p>
          <a:p>
            <a:pPr indent="-282892">
              <a:lnSpc>
                <a:spcPct val="135000"/>
              </a:lnSpc>
              <a:spcBef>
                <a:spcPts val="0"/>
              </a:spcBef>
              <a:buSzPct val="56250"/>
              <a:defRPr sz="1500"/>
            </a:pPr>
            <a:r>
              <a:t>Quality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QUAL column: phred-scaled probability the ALT is wrong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GQ (Genotype quality) in the format column. Defined as -10log_10p(genotype call is wrong)</a:t>
            </a:r>
          </a:p>
          <a:p>
            <a:pPr lvl="1" marL="914400" indent="-282892">
              <a:lnSpc>
                <a:spcPct val="135000"/>
              </a:lnSpc>
              <a:spcBef>
                <a:spcPts val="0"/>
              </a:spcBef>
              <a:buSzPct val="64285"/>
              <a:defRPr sz="1300"/>
            </a:pPr>
            <a:r>
              <a:t>Examples:</a:t>
            </a:r>
          </a:p>
          <a:p>
            <a:pPr lvl="2" marL="1371600" indent="-282892">
              <a:lnSpc>
                <a:spcPct val="135000"/>
              </a:lnSpc>
              <a:spcBef>
                <a:spcPts val="0"/>
              </a:spcBef>
              <a:buSzPct val="75000"/>
              <a:defRPr sz="1100"/>
            </a:pPr>
            <a:r>
              <a:t>1 / 1 000 chance the genotype call is wrong</a:t>
            </a:r>
          </a:p>
          <a:p>
            <a:pPr lvl="3" marL="1828800" indent="-282892">
              <a:lnSpc>
                <a:spcPct val="135000"/>
              </a:lnSpc>
              <a:spcBef>
                <a:spcPts val="0"/>
              </a:spcBef>
              <a:buSzPct val="90000"/>
              <a:defRPr sz="900"/>
            </a:pPr>
            <a:r>
              <a:t>-10log_10(0.001) = 30</a:t>
            </a:r>
          </a:p>
          <a:p>
            <a:pPr lvl="2" marL="1371600" indent="-282892">
              <a:lnSpc>
                <a:spcPct val="135000"/>
              </a:lnSpc>
              <a:spcBef>
                <a:spcPts val="0"/>
              </a:spcBef>
              <a:buSzPct val="75000"/>
              <a:defRPr sz="1100"/>
            </a:pPr>
            <a:r>
              <a:t>GQ = 12</a:t>
            </a:r>
          </a:p>
          <a:p>
            <a:pPr lvl="3" marL="1828800" indent="-282892">
              <a:lnSpc>
                <a:spcPct val="135000"/>
              </a:lnSpc>
              <a:spcBef>
                <a:spcPts val="0"/>
              </a:spcBef>
              <a:buSzPct val="90000"/>
              <a:defRPr sz="900"/>
            </a:pPr>
            <a:r>
              <a:t>10 ^ (-12 / 10) = Probability of 0.063095 that the call is incorrect</a:t>
            </a:r>
          </a:p>
        </p:txBody>
      </p:sp>
      <p:pic>
        <p:nvPicPr>
          <p:cNvPr id="238" name="H3ABioNet_Logo (1).png" descr="H3ABioNet_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56;gcf1cb45801_0_78"/>
          <p:cNvSpPr txBox="1"/>
          <p:nvPr/>
        </p:nvSpPr>
        <p:spPr>
          <a:xfrm>
            <a:off x="6489932" y="6347295"/>
            <a:ext cx="2372151" cy="39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Trainer Name: Jon Ambler </a:t>
            </a:r>
          </a:p>
        </p:txBody>
      </p:sp>
      <p:sp>
        <p:nvSpPr>
          <p:cNvPr id="243" name="Google Shape;154;gcf1cb45801_0_7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QC - Variant filtering</a:t>
            </a:r>
          </a:p>
        </p:txBody>
      </p:sp>
      <p:sp>
        <p:nvSpPr>
          <p:cNvPr id="244" name="Google Shape;155;gcf1cb45801_0_78"/>
          <p:cNvSpPr txBox="1"/>
          <p:nvPr>
            <p:ph type="body" idx="1"/>
          </p:nvPr>
        </p:nvSpPr>
        <p:spPr>
          <a:xfrm>
            <a:off x="457200" y="1600199"/>
            <a:ext cx="8229600" cy="4526102"/>
          </a:xfrm>
          <a:prstGeom prst="rect">
            <a:avLst/>
          </a:prstGeom>
        </p:spPr>
        <p:txBody>
          <a:bodyPr/>
          <a:lstStyle/>
          <a:p>
            <a:pPr indent="-334327">
              <a:lnSpc>
                <a:spcPct val="120000"/>
              </a:lnSpc>
              <a:buSzPct val="56250"/>
              <a:defRPr sz="2900"/>
            </a:pPr>
            <a:r>
              <a:t>Challenges</a:t>
            </a:r>
          </a:p>
          <a:p>
            <a:pPr lvl="1" marL="914400" indent="-334326">
              <a:lnSpc>
                <a:spcPct val="120000"/>
              </a:lnSpc>
              <a:spcBef>
                <a:spcPts val="0"/>
              </a:spcBef>
              <a:buSzPct val="64285"/>
              <a:defRPr sz="2500"/>
            </a:pPr>
            <a:r>
              <a:t>Duplicate genes</a:t>
            </a:r>
          </a:p>
          <a:p>
            <a:pPr lvl="2" marL="1371600" indent="-334326">
              <a:lnSpc>
                <a:spcPct val="120000"/>
              </a:lnSpc>
              <a:spcBef>
                <a:spcPts val="0"/>
              </a:spcBef>
              <a:buSzPct val="75000"/>
              <a:defRPr sz="2200"/>
            </a:pPr>
            <a:r>
              <a:t>Sequenced genome had two copies of a region </a:t>
            </a:r>
          </a:p>
          <a:p>
            <a:pPr lvl="2" marL="1371600" indent="-334326">
              <a:lnSpc>
                <a:spcPct val="120000"/>
              </a:lnSpc>
              <a:spcBef>
                <a:spcPts val="0"/>
              </a:spcBef>
              <a:buSzPct val="75000"/>
              <a:defRPr sz="2200"/>
            </a:pPr>
            <a:r>
              <a:t>Region appears only once in the reference genome</a:t>
            </a:r>
          </a:p>
          <a:p>
            <a:pPr lvl="1" marL="914400" indent="-334326">
              <a:lnSpc>
                <a:spcPct val="120000"/>
              </a:lnSpc>
              <a:spcBef>
                <a:spcPts val="0"/>
              </a:spcBef>
              <a:buSzPct val="64285"/>
              <a:defRPr sz="2500"/>
            </a:pPr>
            <a:r>
              <a:t>Missing genes</a:t>
            </a:r>
          </a:p>
          <a:p>
            <a:pPr lvl="2" marL="1371600" indent="-334326">
              <a:lnSpc>
                <a:spcPct val="120000"/>
              </a:lnSpc>
              <a:spcBef>
                <a:spcPts val="0"/>
              </a:spcBef>
              <a:buSzPct val="75000"/>
              <a:defRPr sz="2200"/>
            </a:pPr>
            <a:r>
              <a:t>If a gene is missing in a sample but present in the reference, no variants will be called. </a:t>
            </a:r>
          </a:p>
          <a:p>
            <a:pPr lvl="1" marL="914400" indent="-334326">
              <a:lnSpc>
                <a:spcPct val="120000"/>
              </a:lnSpc>
              <a:spcBef>
                <a:spcPts val="0"/>
              </a:spcBef>
              <a:buSzPct val="64285"/>
              <a:defRPr sz="2500"/>
            </a:pPr>
            <a:r>
              <a:t>Closely related reference genome NB</a:t>
            </a:r>
          </a:p>
        </p:txBody>
      </p:sp>
      <p:pic>
        <p:nvPicPr>
          <p:cNvPr id="245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48" y="6256687"/>
            <a:ext cx="2655084" cy="49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