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VfVa+zWrIJJ9LEfE5fSIF8mt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Z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5d621e5fb_0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d5d621e5fb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8b3d863b_0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Keeping the same annotation </a:t>
            </a:r>
            <a:r>
              <a:rPr lang="en-ZA"/>
              <a:t>and</a:t>
            </a:r>
            <a:r>
              <a:rPr lang="en-ZA"/>
              <a:t> reference all through the process is NB!!</a:t>
            </a:r>
            <a:endParaRPr/>
          </a:p>
        </p:txBody>
      </p:sp>
      <p:sp>
        <p:nvSpPr>
          <p:cNvPr id="88" name="Google Shape;88;gcd8b3d863b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d8b3d863b_0_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cd8b3d863b_0_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d8b3d863b_0_14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cd8b3d863b_0_1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8b3d863b_0_3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d8b3d863b_0_3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8b3d863b_0_37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d8b3d863b_0_3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d4dc23ee_0_0:notes"/>
          <p:cNvSpPr txBox="1"/>
          <p:nvPr>
            <p:ph idx="1" type="body"/>
          </p:nvPr>
        </p:nvSpPr>
        <p:spPr>
          <a:xfrm>
            <a:off x="679768" y="4715907"/>
            <a:ext cx="5438100" cy="44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d4d4dc23ee_0_0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38CD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38CD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38CD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38CD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38CD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8"/>
          <p:cNvSpPr txBox="1"/>
          <p:nvPr/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Next Generation Sequencing Bioinformatics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Trainer Name:_____________________ </a:t>
            </a:r>
            <a:endParaRPr b="0" i="0" sz="10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9"/>
          <p:cNvSpPr txBox="1"/>
          <p:nvPr/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Next Generation Sequencing Bioinformatics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Trainer Name:_____________________ </a:t>
            </a:r>
            <a:endParaRPr b="0" i="0" sz="10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/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Next Generation Sequencing Bioinformatics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Trainer Name:_____________________ </a:t>
            </a:r>
            <a:endParaRPr b="0" i="0" sz="10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/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Next Generation Sequencing Bioinformatics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Trainer Name:_____________________ </a:t>
            </a:r>
            <a:endParaRPr b="0" i="0" sz="10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38CD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/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Next Generation Sequencing Bioinformatics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ZA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Trainer Name:_____________________ </a:t>
            </a:r>
            <a:endParaRPr b="0" i="0" sz="10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89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c_logo.png" id="13" name="Google Shape;1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86594" y="6314211"/>
            <a:ext cx="1064273" cy="42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xjzBdqI7ePps3urYrLIrtx-AuYPzX6NT3LRRr6jEwyLjqBO_UmTS-rAqldRWWb9HGuH-cMr1W8CjuQXJRM_shiorNKD9NqPA0mM_3PG-yzutNu3eGpQjbcn6-3PvZ0dTqCtBKrrG8U0" id="14" name="Google Shape;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6289047"/>
            <a:ext cx="1077466" cy="52432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11560" y="3429000"/>
            <a:ext cx="7632848" cy="230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ZA">
                <a:solidFill>
                  <a:schemeClr val="dk1"/>
                </a:solidFill>
              </a:rPr>
              <a:t>Pathogen Variant Calling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ZA">
                <a:solidFill>
                  <a:schemeClr val="dk1"/>
                </a:solidFill>
              </a:rPr>
              <a:t>Variant annotation</a:t>
            </a:r>
            <a:endParaRPr/>
          </a:p>
        </p:txBody>
      </p:sp>
      <p:pic>
        <p:nvPicPr>
          <p:cNvPr descr="C:\Users\user\Desktop\Sumir_H3Bionet_docs_recieved\logos\logo_banner.png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1" y="171949"/>
            <a:ext cx="5379535" cy="1298028"/>
          </a:xfrm>
          <a:prstGeom prst="rect">
            <a:avLst/>
          </a:prstGeom>
          <a:noFill/>
          <a:ln cap="flat" cmpd="sng" w="127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"/>
          <p:cNvSpPr txBox="1"/>
          <p:nvPr>
            <p:ph idx="11" type="ftr"/>
          </p:nvPr>
        </p:nvSpPr>
        <p:spPr>
          <a:xfrm>
            <a:off x="5292080" y="6309319"/>
            <a:ext cx="3744416" cy="50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ZA">
                <a:solidFill>
                  <a:srgbClr val="8CB3E3"/>
                </a:solidFill>
              </a:rPr>
              <a:t>NGS Bioinformatics Course Africa 2021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ZA">
                <a:solidFill>
                  <a:srgbClr val="8CB3E3"/>
                </a:solidFill>
              </a:rPr>
              <a:t>Jon Ambler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35496" y="2132856"/>
            <a:ext cx="9145016" cy="936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Z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Generation Sequencing 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ZA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Bioinformatics Course 2021</a:t>
            </a:r>
            <a:endParaRPr/>
          </a:p>
        </p:txBody>
      </p:sp>
      <p:pic>
        <p:nvPicPr>
          <p:cNvPr descr="https://lh3.googleusercontent.com/xjzBdqI7ePps3urYrLIrtx-AuYPzX6NT3LRRr6jEwyLjqBO_UmTS-rAqldRWWb9HGuH-cMr1W8CjuQXJRM_shiorNKD9NqPA0mM_3PG-yzutNu3eGpQjbcn6-3PvZ0dTqCtBKrrG8U0"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184" y="146767"/>
            <a:ext cx="2627784" cy="1278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5d621e5f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135" name="Google Shape;135;gd5d621e5fb_0_0"/>
          <p:cNvSpPr txBox="1"/>
          <p:nvPr>
            <p:ph idx="1" type="body"/>
          </p:nvPr>
        </p:nvSpPr>
        <p:spPr>
          <a:xfrm>
            <a:off x="457200" y="1600200"/>
            <a:ext cx="82296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Lists of resistance genes for different microbes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https://bitbucket.org/genomicepidemiology/pointfinder_db/src/master/</a:t>
            </a:r>
            <a:endParaRPr/>
          </a:p>
        </p:txBody>
      </p:sp>
      <p:sp>
        <p:nvSpPr>
          <p:cNvPr id="136" name="Google Shape;136;gd5d621e5fb_0_0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Overview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Investigating resistance in Mycobacterium tuberculosis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What mutations are causing the resistance phenotype?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Using SnpEff 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Using </a:t>
            </a:r>
            <a:r>
              <a:rPr lang="en-ZA"/>
              <a:t>databases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Interpreting the output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Filtering based on your research goals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6444208" y="6347295"/>
            <a:ext cx="246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Provides information on the effects of </a:t>
            </a:r>
            <a:r>
              <a:rPr lang="en-ZA"/>
              <a:t>variants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ZA"/>
              <a:t>Within gene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Mutation effect</a:t>
            </a:r>
            <a:endParaRPr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ZA"/>
              <a:t>Silent, missense, nonsense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ZA"/>
              <a:t>Up / downstream effects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Relevant for regulation (TF binding sites)</a:t>
            </a:r>
            <a:endParaRPr/>
          </a:p>
        </p:txBody>
      </p:sp>
      <p:sp>
        <p:nvSpPr>
          <p:cNvPr id="85" name="Google Shape;85;p3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d8b3d863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91" name="Google Shape;91;gcd8b3d863b_0_0"/>
          <p:cNvSpPr txBox="1"/>
          <p:nvPr>
            <p:ph idx="1" type="body"/>
          </p:nvPr>
        </p:nvSpPr>
        <p:spPr>
          <a:xfrm>
            <a:off x="457200" y="1600200"/>
            <a:ext cx="8229600" cy="16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Using existing databases</a:t>
            </a:r>
            <a:endParaRPr/>
          </a:p>
          <a:p>
            <a:pPr indent="-3171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Need to use the same assembly that matches the annotation </a:t>
            </a:r>
            <a:endParaRPr/>
          </a:p>
          <a:p>
            <a:pPr indent="-3171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Find using grep &amp; SnpEff database command </a:t>
            </a:r>
            <a:endParaRPr/>
          </a:p>
        </p:txBody>
      </p:sp>
      <p:pic>
        <p:nvPicPr>
          <p:cNvPr id="92" name="Google Shape;92;gcd8b3d86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85200"/>
            <a:ext cx="8839200" cy="21325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cd8b3d863b_0_0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d8b3d863b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99" name="Google Shape;99;gcd8b3d863b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Building your own database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Use </a:t>
            </a:r>
            <a:r>
              <a:rPr lang="en-ZA"/>
              <a:t>custom</a:t>
            </a:r>
            <a:r>
              <a:rPr lang="en-ZA"/>
              <a:t> annotations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Useful when assembling genomes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Annotations not found in the database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From the creators of SnpEff:</a:t>
            </a:r>
            <a:endParaRPr/>
          </a:p>
          <a:p>
            <a:pPr indent="-33432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ZA"/>
              <a:t>“Most people do NOT need to build a database, and can safely use a pre-built one. So unless you are working with an rare genome you most likely don't need to do it either.”</a:t>
            </a:r>
            <a:endParaRPr/>
          </a:p>
        </p:txBody>
      </p:sp>
      <p:sp>
        <p:nvSpPr>
          <p:cNvPr id="100" name="Google Shape;100;gcd8b3d863b_0_7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d8b3d863b_0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106" name="Google Shape;106;gcd8b3d863b_0_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How?</a:t>
            </a:r>
            <a:endParaRPr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Create folder in SnpEff directory for the genome (for example </a:t>
            </a:r>
            <a:r>
              <a:rPr lang="en-ZA"/>
              <a:t>newBacGenome</a:t>
            </a:r>
            <a:r>
              <a:rPr lang="en-ZA"/>
              <a:t>)</a:t>
            </a:r>
            <a:endParaRPr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Move the fasta reference into the new folder and rename it “sequences.fa”</a:t>
            </a:r>
            <a:endParaRPr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Move annotation file (GFF) to the folder and rename it “genes.gff”</a:t>
            </a:r>
            <a:endParaRPr/>
          </a:p>
          <a:p>
            <a:pPr indent="-3086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Add "newBacGenome.genome: newBacGenome" to the bottom of the snpEff.config file where “newBacGenome” is the folder name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https://pcingola.github.io/SnpEff/se_buildingdb/</a:t>
            </a:r>
            <a:endParaRPr/>
          </a:p>
        </p:txBody>
      </p:sp>
      <p:sp>
        <p:nvSpPr>
          <p:cNvPr id="107" name="Google Shape;107;gcd8b3d863b_0_14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8b3d863b_0_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113" name="Google Shape;113;gcd8b3d863b_0_30"/>
          <p:cNvSpPr txBox="1"/>
          <p:nvPr>
            <p:ph idx="1" type="body"/>
          </p:nvPr>
        </p:nvSpPr>
        <p:spPr>
          <a:xfrm>
            <a:off x="457200" y="1600200"/>
            <a:ext cx="82296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Output of snpEff annotation:</a:t>
            </a:r>
            <a:endParaRPr/>
          </a:p>
        </p:txBody>
      </p:sp>
      <p:pic>
        <p:nvPicPr>
          <p:cNvPr id="114" name="Google Shape;114;gcd8b3d863b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50" y="2534688"/>
            <a:ext cx="71913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cd8b3d863b_0_30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d8b3d863b_0_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121" name="Google Shape;121;gcd8b3d863b_0_37"/>
          <p:cNvSpPr txBox="1"/>
          <p:nvPr>
            <p:ph idx="1" type="body"/>
          </p:nvPr>
        </p:nvSpPr>
        <p:spPr>
          <a:xfrm>
            <a:off x="457200" y="1600200"/>
            <a:ext cx="82296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ZA"/>
              <a:t>Output vcf ANN entry:</a:t>
            </a:r>
            <a:endParaRPr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ANN=T|missense_variant|MODERATE|CCT8L2|ENSG00000198445|transcript|ENST00000359963|protein_coding|1/1|c.1406G&gt;A|p.Gly469Glu|1666/2034|1406/1674|469/557||,T|downstream_gene_variant|MODIFIER|FABP5P11|ENSG00000240122|transcript|ENST00000430910|processed_pseudogene||n.*397G&gt;A|||||3944|</a:t>
            </a:r>
            <a:endParaRPr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Filter by:</a:t>
            </a:r>
            <a:endParaRPr/>
          </a:p>
          <a:p>
            <a:pPr indent="-30003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ZA"/>
              <a:t>cat sample_filtered_annotated.vcf | grep HIGH </a:t>
            </a:r>
            <a:endParaRPr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Count by:</a:t>
            </a:r>
            <a:endParaRPr/>
          </a:p>
          <a:p>
            <a:pPr indent="-30003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ZA"/>
              <a:t> cat sample_filtered_annotated.vcf | grep start_lost | wc -l</a:t>
            </a:r>
            <a:endParaRPr/>
          </a:p>
          <a:p>
            <a:pPr indent="-30003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en-ZA"/>
              <a:t>More info on format here:</a:t>
            </a:r>
            <a:endParaRPr/>
          </a:p>
          <a:p>
            <a:pPr indent="-300037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ZA"/>
              <a:t>https://pcingola.github.io/SnpEff/se_inputoutput/</a:t>
            </a:r>
            <a:endParaRPr/>
          </a:p>
        </p:txBody>
      </p:sp>
      <p:sp>
        <p:nvSpPr>
          <p:cNvPr id="122" name="Google Shape;122;gcd8b3d863b_0_37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4d4dc23ee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ZA"/>
              <a:t>SnpEff</a:t>
            </a:r>
            <a:endParaRPr/>
          </a:p>
        </p:txBody>
      </p:sp>
      <p:sp>
        <p:nvSpPr>
          <p:cNvPr id="128" name="Google Shape;128;gd4d4dc23ee_0_0"/>
          <p:cNvSpPr txBox="1"/>
          <p:nvPr>
            <p:ph idx="1" type="body"/>
          </p:nvPr>
        </p:nvSpPr>
        <p:spPr>
          <a:xfrm>
            <a:off x="457200" y="1600200"/>
            <a:ext cx="82296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Filtering</a:t>
            </a:r>
            <a:r>
              <a:rPr lang="en-ZA"/>
              <a:t>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ZA"/>
              <a:t>Effect of mutation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High, moderate, low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ZA"/>
              <a:t>Type of mutation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Indel, frameshift_variant, missense_variant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ZA"/>
              <a:t>Genes of interest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Search by gene name to find all related variants </a:t>
            </a:r>
            <a:endParaRPr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ZA"/>
              <a:t>Includes upstream / downstream </a:t>
            </a:r>
            <a:endParaRPr/>
          </a:p>
        </p:txBody>
      </p:sp>
      <p:sp>
        <p:nvSpPr>
          <p:cNvPr id="129" name="Google Shape;129;gd4d4dc23ee_0_0"/>
          <p:cNvSpPr txBox="1"/>
          <p:nvPr>
            <p:ph idx="11" type="ftr"/>
          </p:nvPr>
        </p:nvSpPr>
        <p:spPr>
          <a:xfrm>
            <a:off x="6444208" y="6347295"/>
            <a:ext cx="246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Next Generation Sequencing Bioinformatics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ZA"/>
              <a:t>Trainer Name: Jon Ambler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2013-05-08T12:09:35Z</dcterms:created>
  <dc:creator>user</dc:creator>
</cp:coreProperties>
</file>