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5" r:id="rId2"/>
    <p:sldId id="270" r:id="rId3"/>
    <p:sldId id="271" r:id="rId4"/>
    <p:sldId id="272" r:id="rId5"/>
    <p:sldId id="278" r:id="rId6"/>
    <p:sldId id="274" r:id="rId7"/>
    <p:sldId id="277" r:id="rId8"/>
    <p:sldId id="276" r:id="rId9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7" autoAdjust="0"/>
    <p:restoredTop sz="94780" autoAdjust="0"/>
  </p:normalViewPr>
  <p:slideViewPr>
    <p:cSldViewPr>
      <p:cViewPr varScale="1">
        <p:scale>
          <a:sx n="120" d="100"/>
          <a:sy n="120" d="100"/>
        </p:scale>
        <p:origin x="2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DC226-185E-3449-929A-0C4118745580}" type="datetime1">
              <a:rPr lang="en-ZA" smtClean="0"/>
              <a:t>2021/05/06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EBD3B-75B1-9B40-9837-7D9B0664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689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A89B3-47D9-E143-A936-899279EB76F0}" type="datetime1">
              <a:rPr lang="en-ZA" smtClean="0"/>
              <a:t>2021/05/06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69871-9777-4D61-8520-ADE66A91A95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607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53111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5918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43C8065-4CF0-5D47-A948-A0EB2960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Name:_____________________ </a:t>
            </a:r>
          </a:p>
        </p:txBody>
      </p:sp>
    </p:spTree>
    <p:extLst>
      <p:ext uri="{BB962C8B-B14F-4D97-AF65-F5344CB8AC3E}">
        <p14:creationId xmlns:p14="http://schemas.microsoft.com/office/powerpoint/2010/main" val="261647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E003A89-5E3D-3D40-934F-D3349E0D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Name:_____________________ </a:t>
            </a:r>
          </a:p>
        </p:txBody>
      </p:sp>
    </p:spTree>
    <p:extLst>
      <p:ext uri="{BB962C8B-B14F-4D97-AF65-F5344CB8AC3E}">
        <p14:creationId xmlns:p14="http://schemas.microsoft.com/office/powerpoint/2010/main" val="11796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8194773-2278-6E47-BA93-CF7B9329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Name:_____________________ </a:t>
            </a:r>
          </a:p>
        </p:txBody>
      </p:sp>
    </p:spTree>
    <p:extLst>
      <p:ext uri="{BB962C8B-B14F-4D97-AF65-F5344CB8AC3E}">
        <p14:creationId xmlns:p14="http://schemas.microsoft.com/office/powerpoint/2010/main" val="296203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Name:_____________________ </a:t>
            </a:r>
          </a:p>
        </p:txBody>
      </p:sp>
    </p:spTree>
    <p:extLst>
      <p:ext uri="{BB962C8B-B14F-4D97-AF65-F5344CB8AC3E}">
        <p14:creationId xmlns:p14="http://schemas.microsoft.com/office/powerpoint/2010/main" val="53876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24430-8C4F-FD41-BAB6-35415C05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Name:_____________________ </a:t>
            </a:r>
          </a:p>
        </p:txBody>
      </p:sp>
    </p:spTree>
    <p:extLst>
      <p:ext uri="{BB962C8B-B14F-4D97-AF65-F5344CB8AC3E}">
        <p14:creationId xmlns:p14="http://schemas.microsoft.com/office/powerpoint/2010/main" val="402791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93A673-3D2B-F843-84B7-2580C37DC094}"/>
              </a:ext>
            </a:extLst>
          </p:cNvPr>
          <p:cNvSpPr txBox="1">
            <a:spLocks/>
          </p:cNvSpPr>
          <p:nvPr userDrawn="1"/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Next Generation Sequencing Bioinformatics</a:t>
            </a:r>
          </a:p>
          <a:p>
            <a:r>
              <a:rPr lang="en-ZA"/>
              <a:t>Trainer Name:_____________________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167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32A9193-08E0-7849-8C90-581C777C1D46}"/>
              </a:ext>
            </a:extLst>
          </p:cNvPr>
          <p:cNvSpPr txBox="1">
            <a:spLocks/>
          </p:cNvSpPr>
          <p:nvPr userDrawn="1"/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Next Generation Sequencing Bioinformatics</a:t>
            </a:r>
          </a:p>
          <a:p>
            <a:r>
              <a:rPr lang="en-ZA"/>
              <a:t>Trainer Name:_____________________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0001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A0EC52E-320A-A849-9905-4BB7C178536C}"/>
              </a:ext>
            </a:extLst>
          </p:cNvPr>
          <p:cNvSpPr txBox="1">
            <a:spLocks/>
          </p:cNvSpPr>
          <p:nvPr userDrawn="1"/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Next Generation Sequencing Bioinformatics</a:t>
            </a:r>
          </a:p>
          <a:p>
            <a:r>
              <a:rPr lang="en-ZA"/>
              <a:t>Trainer Name:_____________________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6214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CB48D-41CE-604D-A1BB-962899F4DEB5}"/>
              </a:ext>
            </a:extLst>
          </p:cNvPr>
          <p:cNvSpPr txBox="1">
            <a:spLocks/>
          </p:cNvSpPr>
          <p:nvPr userDrawn="1"/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Next Generation Sequencing Bioinformatics</a:t>
            </a:r>
          </a:p>
          <a:p>
            <a:r>
              <a:rPr lang="en-ZA"/>
              <a:t>Trainer Name:_____________________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9570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9273CE9-F5E2-6B47-8301-21F224FA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Name:_____________________ </a:t>
            </a:r>
          </a:p>
        </p:txBody>
      </p:sp>
    </p:spTree>
    <p:extLst>
      <p:ext uri="{BB962C8B-B14F-4D97-AF65-F5344CB8AC3E}">
        <p14:creationId xmlns:p14="http://schemas.microsoft.com/office/powerpoint/2010/main" val="232841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3998C60-9366-A546-A09C-E88BA7C200EF}"/>
              </a:ext>
            </a:extLst>
          </p:cNvPr>
          <p:cNvSpPr txBox="1">
            <a:spLocks/>
          </p:cNvSpPr>
          <p:nvPr userDrawn="1"/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Next Generation Sequencing Bioinformatics</a:t>
            </a:r>
          </a:p>
          <a:p>
            <a:r>
              <a:rPr lang="en-ZA"/>
              <a:t>Trainer Name:_____________________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4160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9000"/>
            <a:lum/>
          </a:blip>
          <a:srcRect/>
          <a:stretch>
            <a:fillRect l="-2000" t="90000" r="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202EB3F-4553-724A-A0F5-7A6F90CCE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Name:_____________________ </a:t>
            </a:r>
          </a:p>
        </p:txBody>
      </p:sp>
      <p:pic>
        <p:nvPicPr>
          <p:cNvPr id="8" name="Picture 7" descr="cc_logo.png">
            <a:extLst>
              <a:ext uri="{FF2B5EF4-FFF2-40B4-BE49-F238E27FC236}">
                <a16:creationId xmlns:a16="http://schemas.microsoft.com/office/drawing/2014/main" id="{BBBC20B6-1A01-FF4D-B89A-450652819CD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594" y="6314211"/>
            <a:ext cx="1064273" cy="427157"/>
          </a:xfrm>
          <a:prstGeom prst="rect">
            <a:avLst/>
          </a:prstGeom>
        </p:spPr>
      </p:pic>
      <p:pic>
        <p:nvPicPr>
          <p:cNvPr id="9" name="Picture 2" descr="https://lh3.googleusercontent.com/xjzBdqI7ePps3urYrLIrtx-AuYPzX6NT3LRRr6jEwyLjqBO_UmTS-rAqldRWWb9HGuH-cMr1W8CjuQXJRM_shiorNKD9NqPA0mM_3PG-yzutNu3eGpQjbcn6-3PvZ0dTqCtBKrrG8U0">
            <a:extLst>
              <a:ext uri="{FF2B5EF4-FFF2-40B4-BE49-F238E27FC236}">
                <a16:creationId xmlns:a16="http://schemas.microsoft.com/office/drawing/2014/main" id="{60294FA8-4107-5841-9347-5F860422B9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6289047"/>
            <a:ext cx="1077466" cy="52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12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429000"/>
            <a:ext cx="7632848" cy="2304256"/>
          </a:xfrm>
        </p:spPr>
        <p:txBody>
          <a:bodyPr/>
          <a:lstStyle/>
          <a:p>
            <a:r>
              <a:rPr lang="en-ZA" b="1" dirty="0">
                <a:solidFill>
                  <a:schemeClr val="tx1"/>
                </a:solidFill>
              </a:rPr>
              <a:t>Module 6 – Pathogen variant calling</a:t>
            </a:r>
          </a:p>
          <a:p>
            <a:r>
              <a:rPr lang="en-ZA" b="1" dirty="0">
                <a:solidFill>
                  <a:schemeClr val="tx1"/>
                </a:solidFill>
              </a:rPr>
              <a:t>Session 3: Inferring genetic relatedness</a:t>
            </a:r>
          </a:p>
        </p:txBody>
      </p:sp>
      <p:pic>
        <p:nvPicPr>
          <p:cNvPr id="1026" name="Picture 2" descr="C:\Users\user\Desktop\Sumir_H3Bionet_docs_recieved\logos\logo_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1" y="171949"/>
            <a:ext cx="5379535" cy="1298028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92080" y="6309319"/>
            <a:ext cx="3744416" cy="504057"/>
          </a:xfrm>
        </p:spPr>
        <p:txBody>
          <a:bodyPr/>
          <a:lstStyle/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NGS Bioinformatics Course Africa 2021</a:t>
            </a: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Trainer name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6411" y="2039124"/>
            <a:ext cx="9145016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800" b="1" dirty="0">
                <a:solidFill>
                  <a:schemeClr val="tx1"/>
                </a:solidFill>
              </a:rPr>
              <a:t>Next Generation Sequencing </a:t>
            </a:r>
          </a:p>
          <a:p>
            <a:r>
              <a:rPr lang="en-ZA" sz="2800" b="1" dirty="0">
                <a:solidFill>
                  <a:schemeClr val="tx1"/>
                </a:solidFill>
              </a:rPr>
              <a:t>Bioinformatics Course 2021</a:t>
            </a:r>
          </a:p>
        </p:txBody>
      </p:sp>
      <p:pic>
        <p:nvPicPr>
          <p:cNvPr id="7" name="Google Shape;71;p1">
            <a:extLst>
              <a:ext uri="{FF2B5EF4-FFF2-40B4-BE49-F238E27FC236}">
                <a16:creationId xmlns:a16="http://schemas.microsoft.com/office/drawing/2014/main" id="{155ECA2E-DFFF-294F-9C6E-E54F8171706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192" y="171949"/>
            <a:ext cx="2600325" cy="129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890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EA88B9B-B5FF-7D42-A81A-41A08F6B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</p:spPr>
        <p:txBody>
          <a:bodyPr/>
          <a:lstStyle/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 Narender Kumar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217814-521B-1F48-B366-E6F2BB8AE264}"/>
              </a:ext>
            </a:extLst>
          </p:cNvPr>
          <p:cNvCxnSpPr>
            <a:cxnSpLocks/>
          </p:cNvCxnSpPr>
          <p:nvPr/>
        </p:nvCxnSpPr>
        <p:spPr>
          <a:xfrm>
            <a:off x="394349" y="6021288"/>
            <a:ext cx="82924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C1F8AF-489C-1240-A957-F31242298CFC}"/>
              </a:ext>
            </a:extLst>
          </p:cNvPr>
          <p:cNvCxnSpPr>
            <a:cxnSpLocks/>
          </p:cNvCxnSpPr>
          <p:nvPr/>
        </p:nvCxnSpPr>
        <p:spPr>
          <a:xfrm>
            <a:off x="314042" y="1124744"/>
            <a:ext cx="82924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53D6CCF-0002-4B41-B797-E6F0E032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Step3: Determining genetic relatedness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50EA7173-B8EA-F842-B086-246FADDECE22}"/>
              </a:ext>
            </a:extLst>
          </p:cNvPr>
          <p:cNvSpPr/>
          <p:nvPr/>
        </p:nvSpPr>
        <p:spPr>
          <a:xfrm>
            <a:off x="4058778" y="2011054"/>
            <a:ext cx="144016" cy="321203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0A75C12-93DD-AE4E-B676-3C7151F0A73E}"/>
              </a:ext>
            </a:extLst>
          </p:cNvPr>
          <p:cNvSpPr/>
          <p:nvPr/>
        </p:nvSpPr>
        <p:spPr>
          <a:xfrm>
            <a:off x="2339752" y="1419281"/>
            <a:ext cx="3807258" cy="5760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the variants (SNPs)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37ED8FD-02CA-F345-81DF-E5E18090C8D1}"/>
              </a:ext>
            </a:extLst>
          </p:cNvPr>
          <p:cNvSpPr/>
          <p:nvPr/>
        </p:nvSpPr>
        <p:spPr>
          <a:xfrm>
            <a:off x="2339752" y="2290473"/>
            <a:ext cx="3807258" cy="41805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preseudogenome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74BFB41-2407-5249-9CB0-72FFDA923D3D}"/>
              </a:ext>
            </a:extLst>
          </p:cNvPr>
          <p:cNvSpPr/>
          <p:nvPr/>
        </p:nvSpPr>
        <p:spPr>
          <a:xfrm>
            <a:off x="2347889" y="3004418"/>
            <a:ext cx="3807258" cy="41805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Concatenate (alignment)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80CF6D5-9A11-D748-8122-D6465C1D26AA}"/>
              </a:ext>
            </a:extLst>
          </p:cNvPr>
          <p:cNvSpPr/>
          <p:nvPr/>
        </p:nvSpPr>
        <p:spPr>
          <a:xfrm>
            <a:off x="2347889" y="3718363"/>
            <a:ext cx="3807258" cy="41805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variable sites(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snp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-sites)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8779B11-57FB-1542-9CF2-2F12646D8190}"/>
              </a:ext>
            </a:extLst>
          </p:cNvPr>
          <p:cNvSpPr/>
          <p:nvPr/>
        </p:nvSpPr>
        <p:spPr>
          <a:xfrm>
            <a:off x="2339752" y="5243189"/>
            <a:ext cx="3807258" cy="41805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phylogenetic tree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42A5F90-54AA-734E-9EDA-DC84B05F44CA}"/>
              </a:ext>
            </a:extLst>
          </p:cNvPr>
          <p:cNvSpPr/>
          <p:nvPr/>
        </p:nvSpPr>
        <p:spPr>
          <a:xfrm>
            <a:off x="2347889" y="4431550"/>
            <a:ext cx="3807258" cy="47035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pairwise SNP difference (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snp-dists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116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EA88B9B-B5FF-7D42-A81A-41A08F6B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</p:spPr>
        <p:txBody>
          <a:bodyPr/>
          <a:lstStyle/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 Narender Kumar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217814-521B-1F48-B366-E6F2BB8AE264}"/>
              </a:ext>
            </a:extLst>
          </p:cNvPr>
          <p:cNvCxnSpPr>
            <a:cxnSpLocks/>
          </p:cNvCxnSpPr>
          <p:nvPr/>
        </p:nvCxnSpPr>
        <p:spPr>
          <a:xfrm>
            <a:off x="394349" y="6021288"/>
            <a:ext cx="82924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C1F8AF-489C-1240-A957-F31242298CFC}"/>
              </a:ext>
            </a:extLst>
          </p:cNvPr>
          <p:cNvCxnSpPr>
            <a:cxnSpLocks/>
          </p:cNvCxnSpPr>
          <p:nvPr/>
        </p:nvCxnSpPr>
        <p:spPr>
          <a:xfrm>
            <a:off x="314042" y="1124744"/>
            <a:ext cx="82924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53D6CCF-0002-4B41-B797-E6F0E032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Filtering SNPs in repetitive regions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8CC5B9-DD21-0F4D-8699-12EC1BBC6A8F}"/>
              </a:ext>
            </a:extLst>
          </p:cNvPr>
          <p:cNvGrpSpPr/>
          <p:nvPr/>
        </p:nvGrpSpPr>
        <p:grpSpPr>
          <a:xfrm>
            <a:off x="3662024" y="2672895"/>
            <a:ext cx="4971026" cy="3160470"/>
            <a:chOff x="1190372" y="1499027"/>
            <a:chExt cx="6382677" cy="397776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A92F19-A041-CA45-AA33-16A6BC35CF71}"/>
                </a:ext>
              </a:extLst>
            </p:cNvPr>
            <p:cNvGrpSpPr/>
            <p:nvPr/>
          </p:nvGrpSpPr>
          <p:grpSpPr>
            <a:xfrm>
              <a:off x="1764118" y="1717500"/>
              <a:ext cx="5808931" cy="3759292"/>
              <a:chOff x="2700142" y="727888"/>
              <a:chExt cx="6682998" cy="534385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9BEE1DD-0514-CF49-8DDE-88A3DAF00D6E}"/>
                  </a:ext>
                </a:extLst>
              </p:cNvPr>
              <p:cNvGrpSpPr/>
              <p:nvPr/>
            </p:nvGrpSpPr>
            <p:grpSpPr>
              <a:xfrm>
                <a:off x="2842618" y="4005053"/>
                <a:ext cx="4457378" cy="2066692"/>
                <a:chOff x="863548" y="1797205"/>
                <a:chExt cx="3139740" cy="1260087"/>
              </a:xfrm>
            </p:grpSpPr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458ABE36-C710-9440-8686-E39ACC85CA2D}"/>
                    </a:ext>
                  </a:extLst>
                </p:cNvPr>
                <p:cNvCxnSpPr/>
                <p:nvPr/>
              </p:nvCxnSpPr>
              <p:spPr>
                <a:xfrm>
                  <a:off x="863548" y="1996068"/>
                  <a:ext cx="293165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55468E63-D87D-7C47-96C1-E817A7A8142D}"/>
                    </a:ext>
                  </a:extLst>
                </p:cNvPr>
                <p:cNvCxnSpPr/>
                <p:nvPr/>
              </p:nvCxnSpPr>
              <p:spPr>
                <a:xfrm>
                  <a:off x="1137424" y="2263698"/>
                  <a:ext cx="6913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F43B1F6C-7EB8-6A4C-8315-22C33AB34718}"/>
                    </a:ext>
                  </a:extLst>
                </p:cNvPr>
                <p:cNvCxnSpPr/>
                <p:nvPr/>
              </p:nvCxnSpPr>
              <p:spPr>
                <a:xfrm>
                  <a:off x="1289824" y="2416098"/>
                  <a:ext cx="6913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BADCD00E-C63E-714B-8A64-0FEAF7A5762E}"/>
                    </a:ext>
                  </a:extLst>
                </p:cNvPr>
                <p:cNvCxnSpPr/>
                <p:nvPr/>
              </p:nvCxnSpPr>
              <p:spPr>
                <a:xfrm>
                  <a:off x="1442224" y="2568498"/>
                  <a:ext cx="6913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AF551297-DFBA-6E4D-9C21-6B15FC6A1026}"/>
                    </a:ext>
                  </a:extLst>
                </p:cNvPr>
                <p:cNvCxnSpPr/>
                <p:nvPr/>
              </p:nvCxnSpPr>
              <p:spPr>
                <a:xfrm>
                  <a:off x="1594624" y="2720898"/>
                  <a:ext cx="6913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90420A5E-89DB-3346-8AC8-EB281F6973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81200" y="2263698"/>
                  <a:ext cx="70996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C99E4CE8-92DC-1041-AB90-9057EF9B88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33600" y="2416098"/>
                  <a:ext cx="70996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180938C3-B8ED-544B-A59A-56DA8E6C5D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6000" y="2568498"/>
                  <a:ext cx="70996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539C5B61-F1E7-3142-B555-E287EE2C5C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38400" y="2720898"/>
                  <a:ext cx="70996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FD4BCE9D-1FA3-3F49-B76B-17F2A0A60554}"/>
                    </a:ext>
                  </a:extLst>
                </p:cNvPr>
                <p:cNvCxnSpPr/>
                <p:nvPr/>
              </p:nvCxnSpPr>
              <p:spPr>
                <a:xfrm>
                  <a:off x="2854712" y="2263698"/>
                  <a:ext cx="6913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16A6D2A7-E272-7E4E-B1F6-23584544AF88}"/>
                    </a:ext>
                  </a:extLst>
                </p:cNvPr>
                <p:cNvCxnSpPr/>
                <p:nvPr/>
              </p:nvCxnSpPr>
              <p:spPr>
                <a:xfrm>
                  <a:off x="3007112" y="2416098"/>
                  <a:ext cx="6913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180AA6A3-8208-0C4A-83AB-47FF8139967B}"/>
                    </a:ext>
                  </a:extLst>
                </p:cNvPr>
                <p:cNvCxnSpPr/>
                <p:nvPr/>
              </p:nvCxnSpPr>
              <p:spPr>
                <a:xfrm>
                  <a:off x="3159512" y="2568498"/>
                  <a:ext cx="6913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A45B50FA-5252-AA43-A259-5C24B485E404}"/>
                    </a:ext>
                  </a:extLst>
                </p:cNvPr>
                <p:cNvCxnSpPr/>
                <p:nvPr/>
              </p:nvCxnSpPr>
              <p:spPr>
                <a:xfrm>
                  <a:off x="3311912" y="2720898"/>
                  <a:ext cx="6913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EE9ED66E-D9A7-3843-A5AC-EA52F766F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1307" y="2181923"/>
                  <a:ext cx="70996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2F4DA01D-1449-6348-A10B-55CE044C20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33707" y="2334323"/>
                  <a:ext cx="70996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E8877D49-7B31-6A40-AD9D-8754395A50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86107" y="2486723"/>
                  <a:ext cx="70996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0228B4D5-1136-AF49-AEB6-04229AECA9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38507" y="2639123"/>
                  <a:ext cx="70996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0D0DFA20-7058-F04E-9F94-B5EE4C9698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90907" y="2791523"/>
                  <a:ext cx="70996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01FDC4D2-A3CF-F846-8950-F9848A751990}"/>
                    </a:ext>
                  </a:extLst>
                </p:cNvPr>
                <p:cNvCxnSpPr/>
                <p:nvPr/>
              </p:nvCxnSpPr>
              <p:spPr>
                <a:xfrm>
                  <a:off x="2163336" y="2181923"/>
                  <a:ext cx="6913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15BED9D8-DABD-474D-BFD8-43630CDFA13D}"/>
                    </a:ext>
                  </a:extLst>
                </p:cNvPr>
                <p:cNvCxnSpPr/>
                <p:nvPr/>
              </p:nvCxnSpPr>
              <p:spPr>
                <a:xfrm>
                  <a:off x="2315736" y="2334323"/>
                  <a:ext cx="6913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AC5CC2CB-77F6-B54E-8578-306618F61562}"/>
                    </a:ext>
                  </a:extLst>
                </p:cNvPr>
                <p:cNvCxnSpPr/>
                <p:nvPr/>
              </p:nvCxnSpPr>
              <p:spPr>
                <a:xfrm>
                  <a:off x="2468136" y="2486723"/>
                  <a:ext cx="6913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D171354C-E237-8045-80C4-A5E5BDAD4246}"/>
                    </a:ext>
                  </a:extLst>
                </p:cNvPr>
                <p:cNvCxnSpPr/>
                <p:nvPr/>
              </p:nvCxnSpPr>
              <p:spPr>
                <a:xfrm>
                  <a:off x="2620536" y="2639123"/>
                  <a:ext cx="6913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8CDD2560-31D2-3D44-8E05-56BE1721684D}"/>
                    </a:ext>
                  </a:extLst>
                </p:cNvPr>
                <p:cNvCxnSpPr/>
                <p:nvPr/>
              </p:nvCxnSpPr>
              <p:spPr>
                <a:xfrm>
                  <a:off x="2772936" y="2791523"/>
                  <a:ext cx="6913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7B6DBAC6-E16D-734F-9D11-5C231DD95322}"/>
                    </a:ext>
                  </a:extLst>
                </p:cNvPr>
                <p:cNvCxnSpPr/>
                <p:nvPr/>
              </p:nvCxnSpPr>
              <p:spPr>
                <a:xfrm>
                  <a:off x="1590907" y="1817649"/>
                  <a:ext cx="0" cy="123778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C126F714-3849-964D-9F6B-B494055EBA3C}"/>
                    </a:ext>
                  </a:extLst>
                </p:cNvPr>
                <p:cNvCxnSpPr/>
                <p:nvPr/>
              </p:nvCxnSpPr>
              <p:spPr>
                <a:xfrm>
                  <a:off x="1958898" y="1817649"/>
                  <a:ext cx="0" cy="123778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71F1BF8F-DE9B-FC47-AA88-C39F9A190581}"/>
                    </a:ext>
                  </a:extLst>
                </p:cNvPr>
                <p:cNvCxnSpPr/>
                <p:nvPr/>
              </p:nvCxnSpPr>
              <p:spPr>
                <a:xfrm>
                  <a:off x="1996068" y="1817649"/>
                  <a:ext cx="0" cy="123778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479B1792-AA82-534A-A841-13547D8970DB}"/>
                    </a:ext>
                  </a:extLst>
                </p:cNvPr>
                <p:cNvCxnSpPr/>
                <p:nvPr/>
              </p:nvCxnSpPr>
              <p:spPr>
                <a:xfrm>
                  <a:off x="2033241" y="1819507"/>
                  <a:ext cx="0" cy="123778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3E8D24F6-E5B0-2741-83C7-7AE6FA3B1F97}"/>
                    </a:ext>
                  </a:extLst>
                </p:cNvPr>
                <p:cNvCxnSpPr/>
                <p:nvPr/>
              </p:nvCxnSpPr>
              <p:spPr>
                <a:xfrm>
                  <a:off x="2475550" y="1797205"/>
                  <a:ext cx="0" cy="123778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696F8923-9815-2446-A0D2-5FA325824821}"/>
                    </a:ext>
                  </a:extLst>
                </p:cNvPr>
                <p:cNvCxnSpPr/>
                <p:nvPr/>
              </p:nvCxnSpPr>
              <p:spPr>
                <a:xfrm>
                  <a:off x="3083123" y="1817649"/>
                  <a:ext cx="0" cy="123778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2A14E19-DD3A-FE45-BF80-200B0CB3EA6D}"/>
                  </a:ext>
                </a:extLst>
              </p:cNvPr>
              <p:cNvGrpSpPr/>
              <p:nvPr/>
            </p:nvGrpSpPr>
            <p:grpSpPr>
              <a:xfrm>
                <a:off x="2700142" y="727888"/>
                <a:ext cx="6682998" cy="2217008"/>
                <a:chOff x="2200074" y="727888"/>
                <a:chExt cx="6682998" cy="2217008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1713550-7D34-124E-BA25-0B9B94F9582F}"/>
                    </a:ext>
                  </a:extLst>
                </p:cNvPr>
                <p:cNvGrpSpPr/>
                <p:nvPr/>
              </p:nvGrpSpPr>
              <p:grpSpPr>
                <a:xfrm>
                  <a:off x="2200074" y="1097118"/>
                  <a:ext cx="4370298" cy="1847778"/>
                  <a:chOff x="595982" y="1797205"/>
                  <a:chExt cx="3547306" cy="1260087"/>
                </a:xfrm>
              </p:grpSpPr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D114DE67-9AFF-824B-B6D7-673F44F3C58D}"/>
                      </a:ext>
                    </a:extLst>
                  </p:cNvPr>
                  <p:cNvCxnSpPr/>
                  <p:nvPr/>
                </p:nvCxnSpPr>
                <p:spPr>
                  <a:xfrm>
                    <a:off x="595982" y="1996068"/>
                    <a:ext cx="3547306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4F035F54-236E-4A4A-8F87-5A77AE98CDC7}"/>
                      </a:ext>
                    </a:extLst>
                  </p:cNvPr>
                  <p:cNvCxnSpPr/>
                  <p:nvPr/>
                </p:nvCxnSpPr>
                <p:spPr>
                  <a:xfrm>
                    <a:off x="1137424" y="2263698"/>
                    <a:ext cx="69137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007BEB0D-4B95-D848-A926-61E45C536983}"/>
                      </a:ext>
                    </a:extLst>
                  </p:cNvPr>
                  <p:cNvCxnSpPr/>
                  <p:nvPr/>
                </p:nvCxnSpPr>
                <p:spPr>
                  <a:xfrm>
                    <a:off x="1289824" y="2416098"/>
                    <a:ext cx="69137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B07496FE-3484-7B45-9656-614541E32EA5}"/>
                      </a:ext>
                    </a:extLst>
                  </p:cNvPr>
                  <p:cNvCxnSpPr/>
                  <p:nvPr/>
                </p:nvCxnSpPr>
                <p:spPr>
                  <a:xfrm>
                    <a:off x="1442224" y="2568498"/>
                    <a:ext cx="69137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9AFDCCF2-C296-4541-BC55-2251529BA882}"/>
                      </a:ext>
                    </a:extLst>
                  </p:cNvPr>
                  <p:cNvCxnSpPr/>
                  <p:nvPr/>
                </p:nvCxnSpPr>
                <p:spPr>
                  <a:xfrm>
                    <a:off x="1594624" y="2720898"/>
                    <a:ext cx="69137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39DF1E51-C77D-6641-97B2-0E94F50EA4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981200" y="2263698"/>
                    <a:ext cx="70996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851DAABE-4AA1-FE4E-B34F-349D3F936B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133600" y="2416098"/>
                    <a:ext cx="70996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6AEAEFF3-5303-9E45-9018-1150E74132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86000" y="2568498"/>
                    <a:ext cx="70996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08461BBA-D6CA-D64B-A524-E4FFAFB1CE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438400" y="2720898"/>
                    <a:ext cx="70996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F8752A4F-0F12-4542-B45A-275C0BA91D8B}"/>
                      </a:ext>
                    </a:extLst>
                  </p:cNvPr>
                  <p:cNvCxnSpPr/>
                  <p:nvPr/>
                </p:nvCxnSpPr>
                <p:spPr>
                  <a:xfrm>
                    <a:off x="2854712" y="2263698"/>
                    <a:ext cx="69137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88FC4756-DB5B-3E45-808B-C3C01E43E66E}"/>
                      </a:ext>
                    </a:extLst>
                  </p:cNvPr>
                  <p:cNvCxnSpPr/>
                  <p:nvPr/>
                </p:nvCxnSpPr>
                <p:spPr>
                  <a:xfrm>
                    <a:off x="3007112" y="2416098"/>
                    <a:ext cx="69137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12293B28-A730-184B-805A-143BC7B4D336}"/>
                      </a:ext>
                    </a:extLst>
                  </p:cNvPr>
                  <p:cNvCxnSpPr/>
                  <p:nvPr/>
                </p:nvCxnSpPr>
                <p:spPr>
                  <a:xfrm>
                    <a:off x="3159512" y="2568498"/>
                    <a:ext cx="69137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AAF2DC91-8740-A742-B71C-DC4C23E57830}"/>
                      </a:ext>
                    </a:extLst>
                  </p:cNvPr>
                  <p:cNvCxnSpPr/>
                  <p:nvPr/>
                </p:nvCxnSpPr>
                <p:spPr>
                  <a:xfrm>
                    <a:off x="3311912" y="2720898"/>
                    <a:ext cx="69137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72BB15B0-7CFD-F345-B993-D990378B0F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81307" y="2181923"/>
                    <a:ext cx="70996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DF866FAB-9409-C843-9B43-00ECB7E756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33707" y="2334323"/>
                    <a:ext cx="70996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79590452-40F9-FA4B-B422-AB975BAADA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86107" y="2486723"/>
                    <a:ext cx="70996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9286AC1B-33F3-2340-B067-3E3001C804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38507" y="2639123"/>
                    <a:ext cx="70996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1559313F-5492-3A43-BD70-7FEF80F819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90907" y="2791523"/>
                    <a:ext cx="70996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C365CA17-9D97-5C43-8624-75E48D97C9C3}"/>
                      </a:ext>
                    </a:extLst>
                  </p:cNvPr>
                  <p:cNvCxnSpPr/>
                  <p:nvPr/>
                </p:nvCxnSpPr>
                <p:spPr>
                  <a:xfrm>
                    <a:off x="2163336" y="2181923"/>
                    <a:ext cx="69137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C6F06E67-8910-DF4A-B315-9B9219CCFB65}"/>
                      </a:ext>
                    </a:extLst>
                  </p:cNvPr>
                  <p:cNvCxnSpPr/>
                  <p:nvPr/>
                </p:nvCxnSpPr>
                <p:spPr>
                  <a:xfrm>
                    <a:off x="2315736" y="2334323"/>
                    <a:ext cx="69137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68AE2A58-6075-6246-9670-2D2DDD4EB9BA}"/>
                      </a:ext>
                    </a:extLst>
                  </p:cNvPr>
                  <p:cNvCxnSpPr/>
                  <p:nvPr/>
                </p:nvCxnSpPr>
                <p:spPr>
                  <a:xfrm>
                    <a:off x="2468136" y="2486723"/>
                    <a:ext cx="69137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674A6364-7D4F-CE49-8781-9D9F7F597270}"/>
                      </a:ext>
                    </a:extLst>
                  </p:cNvPr>
                  <p:cNvCxnSpPr/>
                  <p:nvPr/>
                </p:nvCxnSpPr>
                <p:spPr>
                  <a:xfrm>
                    <a:off x="2620536" y="2639123"/>
                    <a:ext cx="69137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>
                    <a:extLst>
                      <a:ext uri="{FF2B5EF4-FFF2-40B4-BE49-F238E27FC236}">
                        <a16:creationId xmlns:a16="http://schemas.microsoft.com/office/drawing/2014/main" id="{DED57A9C-0B63-5641-83A9-1E063E99FE30}"/>
                      </a:ext>
                    </a:extLst>
                  </p:cNvPr>
                  <p:cNvCxnSpPr/>
                  <p:nvPr/>
                </p:nvCxnSpPr>
                <p:spPr>
                  <a:xfrm>
                    <a:off x="2772936" y="2791523"/>
                    <a:ext cx="69137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2C7E358E-9244-8C4C-94C3-30F131231D5E}"/>
                      </a:ext>
                    </a:extLst>
                  </p:cNvPr>
                  <p:cNvCxnSpPr/>
                  <p:nvPr/>
                </p:nvCxnSpPr>
                <p:spPr>
                  <a:xfrm>
                    <a:off x="1590907" y="1817649"/>
                    <a:ext cx="0" cy="1237785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3EE44CF8-4835-3545-B3D4-78EAD1785111}"/>
                      </a:ext>
                    </a:extLst>
                  </p:cNvPr>
                  <p:cNvCxnSpPr/>
                  <p:nvPr/>
                </p:nvCxnSpPr>
                <p:spPr>
                  <a:xfrm>
                    <a:off x="1958898" y="1817649"/>
                    <a:ext cx="0" cy="1237785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C4FB14B1-C8C1-2942-BA62-741C5786DC23}"/>
                      </a:ext>
                    </a:extLst>
                  </p:cNvPr>
                  <p:cNvCxnSpPr/>
                  <p:nvPr/>
                </p:nvCxnSpPr>
                <p:spPr>
                  <a:xfrm>
                    <a:off x="1996068" y="1817649"/>
                    <a:ext cx="0" cy="1237785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E91006AF-8B2D-7149-ACF5-5344841852EF}"/>
                      </a:ext>
                    </a:extLst>
                  </p:cNvPr>
                  <p:cNvCxnSpPr/>
                  <p:nvPr/>
                </p:nvCxnSpPr>
                <p:spPr>
                  <a:xfrm>
                    <a:off x="2033241" y="1819507"/>
                    <a:ext cx="0" cy="1237785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FDA07C5C-F1DB-B84F-9C4B-B63254B691CD}"/>
                      </a:ext>
                    </a:extLst>
                  </p:cNvPr>
                  <p:cNvCxnSpPr/>
                  <p:nvPr/>
                </p:nvCxnSpPr>
                <p:spPr>
                  <a:xfrm>
                    <a:off x="2475550" y="1797205"/>
                    <a:ext cx="0" cy="1237785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5CCBDE41-3E23-9D41-8FAB-86E877219F9C}"/>
                      </a:ext>
                    </a:extLst>
                  </p:cNvPr>
                  <p:cNvCxnSpPr/>
                  <p:nvPr/>
                </p:nvCxnSpPr>
                <p:spPr>
                  <a:xfrm>
                    <a:off x="3083123" y="1817649"/>
                    <a:ext cx="0" cy="1237785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736C825-485E-0F4D-B123-875BB409D9B5}"/>
                    </a:ext>
                  </a:extLst>
                </p:cNvPr>
                <p:cNvSpPr txBox="1"/>
                <p:nvPr/>
              </p:nvSpPr>
              <p:spPr>
                <a:xfrm>
                  <a:off x="6868123" y="1204064"/>
                  <a:ext cx="2014949" cy="495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Reference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866DCFC-563D-A341-88A9-7E8067FA24FA}"/>
                    </a:ext>
                  </a:extLst>
                </p:cNvPr>
                <p:cNvSpPr txBox="1"/>
                <p:nvPr/>
              </p:nvSpPr>
              <p:spPr>
                <a:xfrm>
                  <a:off x="6868123" y="1884742"/>
                  <a:ext cx="1692825" cy="495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Mapped Reads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AB5A49A-E2D1-EB49-8BA2-1EF5F30F95BC}"/>
                    </a:ext>
                  </a:extLst>
                </p:cNvPr>
                <p:cNvSpPr txBox="1"/>
                <p:nvPr/>
              </p:nvSpPr>
              <p:spPr>
                <a:xfrm>
                  <a:off x="5972002" y="727888"/>
                  <a:ext cx="1322555" cy="495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 SNPs</a:t>
                  </a:r>
                </a:p>
              </p:txBody>
            </p: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7A3EFEEB-DB55-6D4E-91D1-F29C0F229C3F}"/>
                    </a:ext>
                  </a:extLst>
                </p:cNvPr>
                <p:cNvCxnSpPr>
                  <a:cxnSpLocks/>
                  <a:stCxn id="21" idx="1"/>
                </p:cNvCxnSpPr>
                <p:nvPr/>
              </p:nvCxnSpPr>
              <p:spPr>
                <a:xfrm flipH="1">
                  <a:off x="5307982" y="975679"/>
                  <a:ext cx="664020" cy="108228"/>
                </a:xfrm>
                <a:prstGeom prst="straightConnector1">
                  <a:avLst/>
                </a:prstGeom>
                <a:ln w="28575">
                  <a:solidFill>
                    <a:schemeClr val="accent3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B79FC09-E1E2-D441-8F3B-6B72C1819A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5842" y="4132162"/>
                <a:ext cx="777677" cy="1929"/>
              </a:xfrm>
              <a:prstGeom prst="straightConnector1">
                <a:avLst/>
              </a:prstGeom>
              <a:ln w="127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C1645A3-F316-1E4F-9622-8CF36FA98A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37278" y="4134091"/>
                <a:ext cx="582268" cy="0"/>
              </a:xfrm>
              <a:prstGeom prst="straightConnector1">
                <a:avLst/>
              </a:prstGeom>
              <a:ln w="127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121C77-79D2-564B-9119-FD2AD9E0B0EE}"/>
                  </a:ext>
                </a:extLst>
              </p:cNvPr>
              <p:cNvSpPr txBox="1"/>
              <p:nvPr/>
            </p:nvSpPr>
            <p:spPr>
              <a:xfrm>
                <a:off x="5482908" y="3894882"/>
                <a:ext cx="193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EDA61D-2C4F-014D-B035-FD007049FB72}"/>
                  </a:ext>
                </a:extLst>
              </p:cNvPr>
              <p:cNvSpPr txBox="1"/>
              <p:nvPr/>
            </p:nvSpPr>
            <p:spPr>
              <a:xfrm>
                <a:off x="4714715" y="3909422"/>
                <a:ext cx="193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E0B25E-5CB1-9A46-ACC8-D3400A1CD7EA}"/>
                  </a:ext>
                </a:extLst>
              </p:cNvPr>
              <p:cNvSpPr txBox="1"/>
              <p:nvPr/>
            </p:nvSpPr>
            <p:spPr>
              <a:xfrm>
                <a:off x="7368204" y="4101014"/>
                <a:ext cx="1322555" cy="49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Reference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657D739-0101-044E-B1AC-D08E3BFF079C}"/>
                  </a:ext>
                </a:extLst>
              </p:cNvPr>
              <p:cNvSpPr txBox="1"/>
              <p:nvPr/>
            </p:nvSpPr>
            <p:spPr>
              <a:xfrm>
                <a:off x="7376240" y="4881737"/>
                <a:ext cx="1801879" cy="49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Mapped Reads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6E3023B-3087-2149-A7BB-BAA36C710C60}"/>
                </a:ext>
              </a:extLst>
            </p:cNvPr>
            <p:cNvSpPr txBox="1"/>
            <p:nvPr/>
          </p:nvSpPr>
          <p:spPr>
            <a:xfrm>
              <a:off x="1190372" y="1499027"/>
              <a:ext cx="2073057" cy="348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Repetitive regions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226234E-47FA-4D41-B20C-EA64979CBEDC}"/>
                </a:ext>
              </a:extLst>
            </p:cNvPr>
            <p:cNvCxnSpPr>
              <a:cxnSpLocks/>
            </p:cNvCxnSpPr>
            <p:nvPr/>
          </p:nvCxnSpPr>
          <p:spPr>
            <a:xfrm>
              <a:off x="2829555" y="1708956"/>
              <a:ext cx="350384" cy="271387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D94247D-9210-984A-8A83-0BBD184AE3ED}"/>
              </a:ext>
            </a:extLst>
          </p:cNvPr>
          <p:cNvSpPr txBox="1"/>
          <p:nvPr/>
        </p:nvSpPr>
        <p:spPr>
          <a:xfrm>
            <a:off x="599345" y="2913209"/>
            <a:ext cx="3113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T Serif" panose="020A0603040505020204" pitchFamily="18" charset="77"/>
              </a:rPr>
              <a:t>-repetitive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PT Serif" panose="020A06030405050202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PT Serif" panose="020A06030405050202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T Serif" panose="020A0603040505020204" pitchFamily="18" charset="77"/>
              </a:rPr>
              <a:t>-distance from indels (-G)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PT Serif" panose="020A06030405050202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PT Serif" panose="020A06030405050202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T Serif" panose="020A0603040505020204" pitchFamily="18" charset="77"/>
              </a:rPr>
              <a:t>-distance from other nearby SNPs (-g)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E430FBF-BB08-5C4A-84E8-F4F0133C660B}"/>
              </a:ext>
            </a:extLst>
          </p:cNvPr>
          <p:cNvSpPr/>
          <p:nvPr/>
        </p:nvSpPr>
        <p:spPr>
          <a:xfrm>
            <a:off x="588192" y="1476731"/>
            <a:ext cx="7938320" cy="778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200" dirty="0" err="1">
                <a:solidFill>
                  <a:srgbClr val="006EFA"/>
                </a:solidFill>
                <a:latin typeface="PT Serif" panose="020A0603040505020204" pitchFamily="18" charset="77"/>
                <a:ea typeface="Arial" panose="020B0604020202020204" pitchFamily="34" charset="0"/>
                <a:cs typeface="Arial" panose="020B0604020202020204" pitchFamily="34" charset="0"/>
              </a:rPr>
              <a:t>bcftools</a:t>
            </a:r>
            <a:r>
              <a:rPr lang="en-GB" sz="1200" dirty="0">
                <a:solidFill>
                  <a:srgbClr val="006EFA"/>
                </a:solidFill>
                <a:latin typeface="PT Serif" panose="020A0603040505020204" pitchFamily="18" charset="77"/>
                <a:ea typeface="Arial" panose="020B0604020202020204" pitchFamily="34" charset="0"/>
                <a:cs typeface="Arial" panose="020B0604020202020204" pitchFamily="34" charset="0"/>
              </a:rPr>
              <a:t> filter -T </a:t>
            </a:r>
            <a:r>
              <a:rPr lang="en-GB" sz="1200" dirty="0" err="1">
                <a:solidFill>
                  <a:srgbClr val="006EFA"/>
                </a:solidFill>
                <a:latin typeface="PT Serif" panose="020A0603040505020204" pitchFamily="18" charset="77"/>
                <a:ea typeface="Arial" panose="020B0604020202020204" pitchFamily="34" charset="0"/>
                <a:cs typeface="Arial" panose="020B0604020202020204" pitchFamily="34" charset="0"/>
              </a:rPr>
              <a:t>MtbRepetitiveElemetsDrgenes.bed</a:t>
            </a:r>
            <a:r>
              <a:rPr lang="en-GB" sz="1200" dirty="0">
                <a:solidFill>
                  <a:srgbClr val="006EFA"/>
                </a:solidFill>
                <a:latin typeface="PT Serif" panose="020A0603040505020204" pitchFamily="18" charset="77"/>
                <a:ea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GB" sz="1200" dirty="0" err="1">
                <a:solidFill>
                  <a:srgbClr val="006EFA"/>
                </a:solidFill>
                <a:latin typeface="PT Serif" panose="020A0603040505020204" pitchFamily="18" charset="77"/>
                <a:ea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200" dirty="0">
                <a:solidFill>
                  <a:srgbClr val="006EFA"/>
                </a:solidFill>
                <a:latin typeface="PT Serif" panose="020A0603040505020204" pitchFamily="18" charset="77"/>
                <a:ea typeface="Arial" panose="020B0604020202020204" pitchFamily="34" charset="0"/>
                <a:cs typeface="Arial" panose="020B0604020202020204" pitchFamily="34" charset="0"/>
              </a:rPr>
              <a:t> 'type="</a:t>
            </a:r>
            <a:r>
              <a:rPr lang="en-GB" sz="1200" dirty="0" err="1">
                <a:solidFill>
                  <a:srgbClr val="006EFA"/>
                </a:solidFill>
                <a:latin typeface="PT Serif" panose="020A0603040505020204" pitchFamily="18" charset="77"/>
                <a:ea typeface="Arial" panose="020B0604020202020204" pitchFamily="34" charset="0"/>
                <a:cs typeface="Arial" panose="020B0604020202020204" pitchFamily="34" charset="0"/>
              </a:rPr>
              <a:t>snp</a:t>
            </a:r>
            <a:r>
              <a:rPr lang="en-GB" sz="1200" dirty="0">
                <a:solidFill>
                  <a:srgbClr val="006EFA"/>
                </a:solidFill>
                <a:latin typeface="PT Serif" panose="020A0603040505020204" pitchFamily="18" charset="77"/>
                <a:ea typeface="Arial" panose="020B0604020202020204" pitchFamily="34" charset="0"/>
                <a:cs typeface="Arial" panose="020B0604020202020204" pitchFamily="34" charset="0"/>
              </a:rPr>
              <a:t>" &amp;&amp; QUAL&gt;=50 &amp;&amp; FORMAT/DP&gt;5 &amp;&amp; MQ&gt;=30 &amp;&amp; DP4[2]/(DP4[2]+DP4[0])&gt;=0.80 &amp;&amp; DP4[3]/(DP4[3]+DP4[1])&gt;=0.80' -g10 -G10 </a:t>
            </a:r>
            <a:r>
              <a:rPr lang="en-GB" sz="1200" dirty="0" err="1">
                <a:solidFill>
                  <a:srgbClr val="006EFA"/>
                </a:solidFill>
                <a:latin typeface="PT Serif" panose="020A0603040505020204" pitchFamily="18" charset="77"/>
                <a:ea typeface="Arial" panose="020B0604020202020204" pitchFamily="34" charset="0"/>
                <a:cs typeface="Arial" panose="020B0604020202020204" pitchFamily="34" charset="0"/>
              </a:rPr>
              <a:t>variants.vcf</a:t>
            </a:r>
            <a:r>
              <a:rPr lang="en-GB" sz="1200" dirty="0">
                <a:solidFill>
                  <a:srgbClr val="006EFA"/>
                </a:solidFill>
                <a:latin typeface="PT Serif" panose="020A0603040505020204" pitchFamily="18" charset="77"/>
                <a:ea typeface="Arial" panose="020B0604020202020204" pitchFamily="34" charset="0"/>
                <a:cs typeface="Arial" panose="020B0604020202020204" pitchFamily="34" charset="0"/>
              </a:rPr>
              <a:t> -o </a:t>
            </a:r>
            <a:r>
              <a:rPr lang="en-GB" sz="1200" dirty="0" err="1">
                <a:solidFill>
                  <a:srgbClr val="006EFA"/>
                </a:solidFill>
                <a:latin typeface="PT Serif" panose="020A0603040505020204" pitchFamily="18" charset="77"/>
                <a:ea typeface="Arial" panose="020B0604020202020204" pitchFamily="34" charset="0"/>
                <a:cs typeface="Arial" panose="020B0604020202020204" pitchFamily="34" charset="0"/>
              </a:rPr>
              <a:t>repfiltered.vcf</a:t>
            </a:r>
            <a:r>
              <a:rPr lang="en-GB" sz="1200" dirty="0">
                <a:latin typeface="PT Serif" panose="020A0603040505020204" pitchFamily="18" charset="77"/>
              </a:rPr>
              <a:t> </a:t>
            </a:r>
            <a:endParaRPr lang="en-US" sz="1200" dirty="0">
              <a:latin typeface="PT Serif" panose="020A0603040505020204" pitchFamily="18" charset="77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F8D73D3-E4D4-544C-9CC6-3BE45B707C57}"/>
              </a:ext>
            </a:extLst>
          </p:cNvPr>
          <p:cNvSpPr/>
          <p:nvPr/>
        </p:nvSpPr>
        <p:spPr>
          <a:xfrm>
            <a:off x="5454511" y="1968646"/>
            <a:ext cx="332229" cy="30822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EA8502A7-625A-214D-BBC8-0533166876A0}"/>
              </a:ext>
            </a:extLst>
          </p:cNvPr>
          <p:cNvSpPr/>
          <p:nvPr/>
        </p:nvSpPr>
        <p:spPr>
          <a:xfrm>
            <a:off x="5823947" y="1968646"/>
            <a:ext cx="332229" cy="30822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0F0611AB-5AE8-674A-B8D6-8B5DE8E87ABB}"/>
              </a:ext>
            </a:extLst>
          </p:cNvPr>
          <p:cNvSpPr/>
          <p:nvPr/>
        </p:nvSpPr>
        <p:spPr>
          <a:xfrm>
            <a:off x="1619672" y="1621048"/>
            <a:ext cx="2585655" cy="30822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615B1A-9BE6-1544-BE90-E3F3B267E641}"/>
              </a:ext>
            </a:extLst>
          </p:cNvPr>
          <p:cNvSpPr txBox="1"/>
          <p:nvPr/>
        </p:nvSpPr>
        <p:spPr>
          <a:xfrm>
            <a:off x="4427984" y="4365104"/>
            <a:ext cx="60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Indels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2F1ACC1-D4F3-6448-8ADE-58583BE71EC1}"/>
              </a:ext>
            </a:extLst>
          </p:cNvPr>
          <p:cNvCxnSpPr>
            <a:cxnSpLocks/>
          </p:cNvCxnSpPr>
          <p:nvPr/>
        </p:nvCxnSpPr>
        <p:spPr>
          <a:xfrm>
            <a:off x="4952306" y="4523203"/>
            <a:ext cx="272890" cy="215626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5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EA88B9B-B5FF-7D42-A81A-41A08F6B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</p:spPr>
        <p:txBody>
          <a:bodyPr/>
          <a:lstStyle/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 Narender Kumar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217814-521B-1F48-B366-E6F2BB8AE264}"/>
              </a:ext>
            </a:extLst>
          </p:cNvPr>
          <p:cNvCxnSpPr>
            <a:cxnSpLocks/>
          </p:cNvCxnSpPr>
          <p:nvPr/>
        </p:nvCxnSpPr>
        <p:spPr>
          <a:xfrm>
            <a:off x="394349" y="6021288"/>
            <a:ext cx="82924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C1F8AF-489C-1240-A957-F31242298CFC}"/>
              </a:ext>
            </a:extLst>
          </p:cNvPr>
          <p:cNvCxnSpPr>
            <a:cxnSpLocks/>
          </p:cNvCxnSpPr>
          <p:nvPr/>
        </p:nvCxnSpPr>
        <p:spPr>
          <a:xfrm>
            <a:off x="314042" y="1124744"/>
            <a:ext cx="82924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53D6CCF-0002-4B41-B797-E6F0E032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Generating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pseudogenome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52987B-DFD6-9944-9D50-558A37090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289758"/>
              </p:ext>
            </p:extLst>
          </p:nvPr>
        </p:nvGraphicFramePr>
        <p:xfrm>
          <a:off x="864192" y="2917071"/>
          <a:ext cx="2469426" cy="2217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43">
                  <a:extLst>
                    <a:ext uri="{9D8B030D-6E8A-4147-A177-3AD203B41FA5}">
                      <a16:colId xmlns:a16="http://schemas.microsoft.com/office/drawing/2014/main" val="4113992826"/>
                    </a:ext>
                  </a:extLst>
                </a:gridCol>
                <a:gridCol w="789112">
                  <a:extLst>
                    <a:ext uri="{9D8B030D-6E8A-4147-A177-3AD203B41FA5}">
                      <a16:colId xmlns:a16="http://schemas.microsoft.com/office/drawing/2014/main" val="198760362"/>
                    </a:ext>
                  </a:extLst>
                </a:gridCol>
                <a:gridCol w="648071">
                  <a:extLst>
                    <a:ext uri="{9D8B030D-6E8A-4147-A177-3AD203B41FA5}">
                      <a16:colId xmlns:a16="http://schemas.microsoft.com/office/drawing/2014/main" val="1298139036"/>
                    </a:ext>
                  </a:extLst>
                </a:gridCol>
              </a:tblGrid>
              <a:tr h="37536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T Serif" panose="020A0603040505020204" pitchFamily="18" charset="77"/>
                        </a:rPr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T Serif" panose="020A0603040505020204" pitchFamily="18" charset="77"/>
                        </a:rPr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PT Serif" panose="020A0603040505020204" pitchFamily="18" charset="77"/>
                        </a:rPr>
                        <a:t>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41564"/>
                  </a:ext>
                </a:extLst>
              </a:tr>
              <a:tr h="31862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T Serif" panose="020A0603040505020204" pitchFamily="18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T Serif" panose="020A0603040505020204" pitchFamily="18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PT Serif" panose="020A0603040505020204" pitchFamily="18" charset="77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89752"/>
                  </a:ext>
                </a:extLst>
              </a:tr>
              <a:tr h="31862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T Serif" panose="020A0603040505020204" pitchFamily="18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T Serif" panose="020A0603040505020204" pitchFamily="18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PT Serif" panose="020A0603040505020204" pitchFamily="18" charset="77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07449"/>
                  </a:ext>
                </a:extLst>
              </a:tr>
              <a:tr h="26973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T Serif" panose="020A0603040505020204" pitchFamily="18" charset="77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T Serif" panose="020A0603040505020204" pitchFamily="18" charset="77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PT Serif" panose="020A0603040505020204" pitchFamily="18" charset="77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927846"/>
                  </a:ext>
                </a:extLst>
              </a:tr>
              <a:tr h="40449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T Serif" panose="020A0603040505020204" pitchFamily="18" charset="77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T Serif" panose="020A0603040505020204" pitchFamily="18" charset="77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PT Serif" panose="020A0603040505020204" pitchFamily="18" charset="77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3680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T Serif" panose="020A0603040505020204" pitchFamily="18" charset="77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T Serif" panose="020A0603040505020204" pitchFamily="18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PT Serif" panose="020A0603040505020204" pitchFamily="18" charset="77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029667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B945EAD7-5896-314C-B105-14C450386BEA}"/>
              </a:ext>
            </a:extLst>
          </p:cNvPr>
          <p:cNvGrpSpPr/>
          <p:nvPr/>
        </p:nvGrpSpPr>
        <p:grpSpPr>
          <a:xfrm>
            <a:off x="3659263" y="3171740"/>
            <a:ext cx="5482952" cy="1152128"/>
            <a:chOff x="3275856" y="1999464"/>
            <a:chExt cx="5482952" cy="11521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578988A-CC37-AE4F-9AD8-3369B2A7F1D9}"/>
                </a:ext>
              </a:extLst>
            </p:cNvPr>
            <p:cNvSpPr/>
            <p:nvPr/>
          </p:nvSpPr>
          <p:spPr>
            <a:xfrm>
              <a:off x="3275856" y="2245063"/>
              <a:ext cx="368070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ATCAGGCCCCCCCGTCGGCCGGCCGGACCAACCCCCCCCAG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11F2A4-D21F-6341-AF7F-9FD957DA4FBD}"/>
                </a:ext>
              </a:extLst>
            </p:cNvPr>
            <p:cNvSpPr/>
            <p:nvPr/>
          </p:nvSpPr>
          <p:spPr>
            <a:xfrm>
              <a:off x="3275856" y="2874593"/>
              <a:ext cx="54829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ATC</a:t>
              </a:r>
              <a:r>
                <a:rPr lang="en-US" sz="1200" dirty="0">
                  <a:solidFill>
                    <a:srgbClr val="FF0000"/>
                  </a:solidFill>
                </a:rPr>
                <a:t>T</a:t>
              </a:r>
              <a:r>
                <a:rPr lang="en-US" sz="1200" dirty="0"/>
                <a:t>GGCCCC</a:t>
              </a:r>
              <a:r>
                <a:rPr lang="en-US" sz="1200" dirty="0">
                  <a:solidFill>
                    <a:srgbClr val="FF0000"/>
                  </a:solidFill>
                </a:rPr>
                <a:t>A</a:t>
              </a:r>
              <a:r>
                <a:rPr lang="en-US" sz="1200" dirty="0"/>
                <a:t>CCGTCG</a:t>
              </a:r>
              <a:r>
                <a:rPr lang="en-US" sz="1200" dirty="0">
                  <a:solidFill>
                    <a:srgbClr val="FF0000"/>
                  </a:solidFill>
                </a:rPr>
                <a:t>T</a:t>
              </a:r>
              <a:r>
                <a:rPr lang="en-US" sz="1200" dirty="0"/>
                <a:t>CCGGCCG</a:t>
              </a:r>
              <a:r>
                <a:rPr lang="en-US" sz="1200" dirty="0">
                  <a:solidFill>
                    <a:srgbClr val="FF0000"/>
                  </a:solidFill>
                </a:rPr>
                <a:t>A</a:t>
              </a:r>
              <a:r>
                <a:rPr lang="en-US" sz="1200" dirty="0"/>
                <a:t>ACCAACCCC</a:t>
              </a:r>
              <a:r>
                <a:rPr lang="en-US" sz="1200" dirty="0">
                  <a:solidFill>
                    <a:srgbClr val="FF0000"/>
                  </a:solidFill>
                </a:rPr>
                <a:t>T</a:t>
              </a:r>
              <a:r>
                <a:rPr lang="en-US" sz="1200" dirty="0"/>
                <a:t>CCCAG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A625D1-CCF0-6C44-BF28-BE933AF5DE34}"/>
                </a:ext>
              </a:extLst>
            </p:cNvPr>
            <p:cNvSpPr txBox="1"/>
            <p:nvPr/>
          </p:nvSpPr>
          <p:spPr>
            <a:xfrm>
              <a:off x="6372200" y="1999464"/>
              <a:ext cx="211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Reference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339F1B-DF41-7F4E-B12F-DC91C3479E61}"/>
                </a:ext>
              </a:extLst>
            </p:cNvPr>
            <p:cNvSpPr txBox="1"/>
            <p:nvPr/>
          </p:nvSpPr>
          <p:spPr>
            <a:xfrm>
              <a:off x="6372200" y="2636503"/>
              <a:ext cx="211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Pseudogenome</a:t>
              </a:r>
              <a:endParaRPr lang="en-US" sz="1400" b="1" dirty="0"/>
            </a:p>
          </p:txBody>
        </p:sp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21C613FA-DDA3-1143-BCF0-A583AE09FFBB}"/>
                </a:ext>
              </a:extLst>
            </p:cNvPr>
            <p:cNvSpPr/>
            <p:nvPr/>
          </p:nvSpPr>
          <p:spPr>
            <a:xfrm>
              <a:off x="3635896" y="2522062"/>
              <a:ext cx="37785" cy="352531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79FACD21-5DE9-0642-9BED-CD33E83A3DD1}"/>
                </a:ext>
              </a:extLst>
            </p:cNvPr>
            <p:cNvSpPr/>
            <p:nvPr/>
          </p:nvSpPr>
          <p:spPr>
            <a:xfrm>
              <a:off x="4208567" y="2530487"/>
              <a:ext cx="37785" cy="352531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3AAD54BF-EB38-8245-97AB-A427973D11E0}"/>
                </a:ext>
              </a:extLst>
            </p:cNvPr>
            <p:cNvSpPr/>
            <p:nvPr/>
          </p:nvSpPr>
          <p:spPr>
            <a:xfrm>
              <a:off x="4805136" y="2530487"/>
              <a:ext cx="37785" cy="352531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C37A4B3F-BCCB-9D4B-A4A4-A9DF007ADAC9}"/>
                </a:ext>
              </a:extLst>
            </p:cNvPr>
            <p:cNvSpPr/>
            <p:nvPr/>
          </p:nvSpPr>
          <p:spPr>
            <a:xfrm>
              <a:off x="5486776" y="2546331"/>
              <a:ext cx="21328" cy="352531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2F47F996-91D1-3D49-B69B-2E35AC6E8B23}"/>
                </a:ext>
              </a:extLst>
            </p:cNvPr>
            <p:cNvSpPr/>
            <p:nvPr/>
          </p:nvSpPr>
          <p:spPr>
            <a:xfrm>
              <a:off x="6336204" y="2546331"/>
              <a:ext cx="21328" cy="352531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6F6F14D0-C522-F34C-99B9-EE2B86F5090F}"/>
              </a:ext>
            </a:extLst>
          </p:cNvPr>
          <p:cNvSpPr/>
          <p:nvPr/>
        </p:nvSpPr>
        <p:spPr>
          <a:xfrm rot="222958">
            <a:off x="3198499" y="2368276"/>
            <a:ext cx="1444017" cy="438327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365C2D-7C32-7D4B-8025-5C439C6E71C1}"/>
              </a:ext>
            </a:extLst>
          </p:cNvPr>
          <p:cNvSpPr/>
          <p:nvPr/>
        </p:nvSpPr>
        <p:spPr>
          <a:xfrm>
            <a:off x="779684" y="1749437"/>
            <a:ext cx="7031935" cy="355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5000"/>
              </a:lnSpc>
              <a:spcAft>
                <a:spcPts val="0"/>
              </a:spcAft>
            </a:pPr>
            <a:r>
              <a:rPr lang="en-GB" sz="1600" dirty="0" err="1">
                <a:solidFill>
                  <a:srgbClr val="006EFA"/>
                </a:solidFill>
                <a:latin typeface="PT Serif" panose="020A0603040505020204" pitchFamily="18" charset="77"/>
                <a:ea typeface="Arial" panose="020B0604020202020204" pitchFamily="34" charset="0"/>
              </a:rPr>
              <a:t>bcftools</a:t>
            </a:r>
            <a:r>
              <a:rPr lang="en-GB" sz="1600" dirty="0">
                <a:solidFill>
                  <a:srgbClr val="006EFA"/>
                </a:solidFill>
                <a:latin typeface="PT Serif" panose="020A0603040505020204" pitchFamily="18" charset="77"/>
                <a:ea typeface="Arial" panose="020B0604020202020204" pitchFamily="34" charset="0"/>
              </a:rPr>
              <a:t> consensus -f </a:t>
            </a:r>
            <a:r>
              <a:rPr lang="en-GB" sz="1600" dirty="0" err="1">
                <a:solidFill>
                  <a:srgbClr val="006EFA"/>
                </a:solidFill>
                <a:latin typeface="PT Serif" panose="020A0603040505020204" pitchFamily="18" charset="77"/>
                <a:ea typeface="Arial" panose="020B0604020202020204" pitchFamily="34" charset="0"/>
              </a:rPr>
              <a:t>reference.fa</a:t>
            </a:r>
            <a:r>
              <a:rPr lang="en-GB" sz="1600" dirty="0">
                <a:solidFill>
                  <a:srgbClr val="006EFA"/>
                </a:solidFill>
                <a:latin typeface="PT Serif" panose="020A0603040505020204" pitchFamily="18" charset="77"/>
                <a:ea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rgbClr val="006EFA"/>
                </a:solidFill>
                <a:latin typeface="PT Serif" panose="020A0603040505020204" pitchFamily="18" charset="77"/>
                <a:ea typeface="Arial" panose="020B0604020202020204" pitchFamily="34" charset="0"/>
              </a:rPr>
              <a:t>repfiltered.vcf.gz</a:t>
            </a:r>
            <a:r>
              <a:rPr lang="en-GB" sz="1600" dirty="0">
                <a:solidFill>
                  <a:srgbClr val="006EFA"/>
                </a:solidFill>
                <a:latin typeface="PT Serif" panose="020A0603040505020204" pitchFamily="18" charset="77"/>
                <a:ea typeface="Arial" panose="020B0604020202020204" pitchFamily="34" charset="0"/>
              </a:rPr>
              <a:t> &gt;</a:t>
            </a:r>
            <a:r>
              <a:rPr lang="en-GB" sz="1600" dirty="0" err="1">
                <a:solidFill>
                  <a:srgbClr val="006EFA"/>
                </a:solidFill>
                <a:latin typeface="PT Serif" panose="020A0603040505020204" pitchFamily="18" charset="77"/>
                <a:ea typeface="Arial" panose="020B0604020202020204" pitchFamily="34" charset="0"/>
              </a:rPr>
              <a:t>consensus.fa</a:t>
            </a:r>
            <a:endParaRPr lang="en-GB" sz="1600" dirty="0">
              <a:effectLst/>
              <a:latin typeface="PT Serif" panose="020A0603040505020204" pitchFamily="18" charset="77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67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EA88B9B-B5FF-7D42-A81A-41A08F6B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</p:spPr>
        <p:txBody>
          <a:bodyPr/>
          <a:lstStyle/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 Narender Kumar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217814-521B-1F48-B366-E6F2BB8AE264}"/>
              </a:ext>
            </a:extLst>
          </p:cNvPr>
          <p:cNvCxnSpPr>
            <a:cxnSpLocks/>
          </p:cNvCxnSpPr>
          <p:nvPr/>
        </p:nvCxnSpPr>
        <p:spPr>
          <a:xfrm>
            <a:off x="394349" y="6021288"/>
            <a:ext cx="82924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C1F8AF-489C-1240-A957-F31242298CFC}"/>
              </a:ext>
            </a:extLst>
          </p:cNvPr>
          <p:cNvCxnSpPr>
            <a:cxnSpLocks/>
          </p:cNvCxnSpPr>
          <p:nvPr/>
        </p:nvCxnSpPr>
        <p:spPr>
          <a:xfrm>
            <a:off x="314042" y="1124744"/>
            <a:ext cx="82924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53D6CCF-0002-4B41-B797-E6F0E032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Pairwise SNP difference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52987B-DFD6-9944-9D50-558A37090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519118"/>
              </p:ext>
            </p:extLst>
          </p:nvPr>
        </p:nvGraphicFramePr>
        <p:xfrm>
          <a:off x="899592" y="2267744"/>
          <a:ext cx="7272808" cy="2673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56">
                  <a:extLst>
                    <a:ext uri="{9D8B030D-6E8A-4147-A177-3AD203B41FA5}">
                      <a16:colId xmlns:a16="http://schemas.microsoft.com/office/drawing/2014/main" val="4113992826"/>
                    </a:ext>
                  </a:extLst>
                </a:gridCol>
                <a:gridCol w="1133817">
                  <a:extLst>
                    <a:ext uri="{9D8B030D-6E8A-4147-A177-3AD203B41FA5}">
                      <a16:colId xmlns:a16="http://schemas.microsoft.com/office/drawing/2014/main" val="198760362"/>
                    </a:ext>
                  </a:extLst>
                </a:gridCol>
                <a:gridCol w="931167">
                  <a:extLst>
                    <a:ext uri="{9D8B030D-6E8A-4147-A177-3AD203B41FA5}">
                      <a16:colId xmlns:a16="http://schemas.microsoft.com/office/drawing/2014/main" val="1298139036"/>
                    </a:ext>
                  </a:extLst>
                </a:gridCol>
                <a:gridCol w="931167">
                  <a:extLst>
                    <a:ext uri="{9D8B030D-6E8A-4147-A177-3AD203B41FA5}">
                      <a16:colId xmlns:a16="http://schemas.microsoft.com/office/drawing/2014/main" val="952488698"/>
                    </a:ext>
                  </a:extLst>
                </a:gridCol>
                <a:gridCol w="931167">
                  <a:extLst>
                    <a:ext uri="{9D8B030D-6E8A-4147-A177-3AD203B41FA5}">
                      <a16:colId xmlns:a16="http://schemas.microsoft.com/office/drawing/2014/main" val="3881759051"/>
                    </a:ext>
                  </a:extLst>
                </a:gridCol>
                <a:gridCol w="931167">
                  <a:extLst>
                    <a:ext uri="{9D8B030D-6E8A-4147-A177-3AD203B41FA5}">
                      <a16:colId xmlns:a16="http://schemas.microsoft.com/office/drawing/2014/main" val="4155595115"/>
                    </a:ext>
                  </a:extLst>
                </a:gridCol>
                <a:gridCol w="931167">
                  <a:extLst>
                    <a:ext uri="{9D8B030D-6E8A-4147-A177-3AD203B41FA5}">
                      <a16:colId xmlns:a16="http://schemas.microsoft.com/office/drawing/2014/main" val="1895610745"/>
                    </a:ext>
                  </a:extLst>
                </a:gridCol>
              </a:tblGrid>
              <a:tr h="469735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PT Serif" panose="020A0603040505020204" pitchFamily="18" charset="77"/>
                        </a:rPr>
                        <a:t>Ids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PT Serif" panose="020A0603040505020204" pitchFamily="18" charset="77"/>
                        </a:rPr>
                        <a:t>Isolate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PT Serif" panose="020A0603040505020204" pitchFamily="18" charset="77"/>
                        </a:rPr>
                        <a:t>Isolate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PT Serif" panose="020A0603040505020204" pitchFamily="18" charset="77"/>
                        </a:rPr>
                        <a:t>Isolate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PT Serif" panose="020A0603040505020204" pitchFamily="18" charset="77"/>
                        </a:rPr>
                        <a:t>Isolate 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PT Serif" panose="020A0603040505020204" pitchFamily="18" charset="77"/>
                        </a:rPr>
                        <a:t>Isolate 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PT Serif" panose="020A0603040505020204" pitchFamily="18" charset="77"/>
                        </a:rPr>
                        <a:t>Isolate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341564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PT Serif" panose="020A0603040505020204" pitchFamily="18" charset="77"/>
                        </a:rPr>
                        <a:t>Isolate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T Serif" panose="020A0603040505020204" pitchFamily="18" charset="77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T Serif" panose="020A0603040505020204" pitchFamily="18" charset="77"/>
                        </a:rPr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T Serif" panose="020A0603040505020204" pitchFamily="18" charset="77"/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T Serif" panose="020A0603040505020204" pitchFamily="18" charset="77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T Serif" panose="020A0603040505020204" pitchFamily="18" charset="77"/>
                        </a:rPr>
                        <a:t>109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T Serif" panose="020A0603040505020204" pitchFamily="18" charset="77"/>
                        </a:rPr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889752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PT Serif" panose="020A0603040505020204" pitchFamily="18" charset="77"/>
                        </a:rPr>
                        <a:t>Isolate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T Serif" panose="020A0603040505020204" pitchFamily="18" charset="77"/>
                        </a:rPr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T Serif" panose="020A0603040505020204" pitchFamily="18" charset="77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T Serif" panose="020A0603040505020204" pitchFamily="18" charset="77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T Serif" panose="020A0603040505020204" pitchFamily="18" charset="77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T Serif" panose="020A0603040505020204" pitchFamily="18" charset="77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T Serif" panose="020A0603040505020204" pitchFamily="18" charset="77"/>
                        </a:rPr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007449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PT Serif" panose="020A0603040505020204" pitchFamily="18" charset="77"/>
                        </a:rPr>
                        <a:t>Isolate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T Serif" panose="020A0603040505020204" pitchFamily="18" charset="77"/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PT Serif" panose="020A0603040505020204" pitchFamily="18" charset="77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T Serif" panose="020A0603040505020204" pitchFamily="18" charset="77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T Serif" panose="020A0603040505020204" pitchFamily="18" charset="77"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T Serif" panose="020A0603040505020204" pitchFamily="18" charset="77"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T Serif" panose="020A0603040505020204" pitchFamily="18" charset="77"/>
                        </a:rPr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927846"/>
                  </a:ext>
                </a:extLst>
              </a:tr>
              <a:tr h="39191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PT Serif" panose="020A0603040505020204" pitchFamily="18" charset="77"/>
                        </a:rPr>
                        <a:t>Isolate 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T Serif" panose="020A0603040505020204" pitchFamily="18" charset="77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T Serif" panose="020A0603040505020204" pitchFamily="18" charset="77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T Serif" panose="020A0603040505020204" pitchFamily="18" charset="77"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T Serif" panose="020A0603040505020204" pitchFamily="18" charset="77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T Serif" panose="020A0603040505020204" pitchFamily="18" charset="77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T Serif" panose="020A0603040505020204" pitchFamily="18" charset="77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936806"/>
                  </a:ext>
                </a:extLst>
              </a:tr>
              <a:tr h="418611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PT Serif" panose="020A0603040505020204" pitchFamily="18" charset="77"/>
                        </a:rPr>
                        <a:t>Isolate 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T Serif" panose="020A0603040505020204" pitchFamily="18" charset="77"/>
                        </a:rPr>
                        <a:t>109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T Serif" panose="020A0603040505020204" pitchFamily="18" charset="77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T Serif" panose="020A0603040505020204" pitchFamily="18" charset="77"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T Serif" panose="020A0603040505020204" pitchFamily="18" charset="77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T Serif" panose="020A0603040505020204" pitchFamily="18" charset="77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T Serif" panose="020A0603040505020204" pitchFamily="18" charset="77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029667"/>
                  </a:ext>
                </a:extLst>
              </a:tr>
              <a:tr h="418611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PT Serif" panose="020A0603040505020204" pitchFamily="18" charset="77"/>
                        </a:rPr>
                        <a:t>Isolate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T Serif" panose="020A0603040505020204" pitchFamily="18" charset="77"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T Serif" panose="020A0603040505020204" pitchFamily="18" charset="77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T Serif" panose="020A0603040505020204" pitchFamily="18" charset="77"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T Serif" panose="020A0603040505020204" pitchFamily="18" charset="77"/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PT Serif" panose="020A0603040505020204" pitchFamily="18" charset="77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T Serif" panose="020A0603040505020204" pitchFamily="18" charset="77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422299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2C365C2D-7C32-7D4B-8025-5C439C6E71C1}"/>
              </a:ext>
            </a:extLst>
          </p:cNvPr>
          <p:cNvSpPr/>
          <p:nvPr/>
        </p:nvSpPr>
        <p:spPr>
          <a:xfrm>
            <a:off x="779684" y="1652334"/>
            <a:ext cx="7031935" cy="355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5000"/>
              </a:lnSpc>
              <a:spcAft>
                <a:spcPts val="0"/>
              </a:spcAft>
            </a:pPr>
            <a:r>
              <a:rPr lang="en-GB" sz="1600" dirty="0" err="1">
                <a:solidFill>
                  <a:srgbClr val="006EFA"/>
                </a:solidFill>
                <a:latin typeface="PT Serif" panose="020A0603040505020204" pitchFamily="18" charset="77"/>
                <a:ea typeface="Arial" panose="020B0604020202020204" pitchFamily="34" charset="0"/>
              </a:rPr>
              <a:t>snp-dists</a:t>
            </a:r>
            <a:r>
              <a:rPr lang="en-GB" sz="1600" dirty="0">
                <a:solidFill>
                  <a:srgbClr val="006EFA"/>
                </a:solidFill>
                <a:latin typeface="PT Serif" panose="020A0603040505020204" pitchFamily="18" charset="77"/>
                <a:ea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rgbClr val="006EFA"/>
                </a:solidFill>
                <a:latin typeface="PT Serif" panose="020A0603040505020204" pitchFamily="18" charset="77"/>
                <a:ea typeface="Arial" panose="020B0604020202020204" pitchFamily="34" charset="0"/>
              </a:rPr>
              <a:t>alignment.mfa</a:t>
            </a:r>
            <a:r>
              <a:rPr lang="en-GB" sz="1600" dirty="0">
                <a:solidFill>
                  <a:srgbClr val="006EFA"/>
                </a:solidFill>
                <a:latin typeface="PT Serif" panose="020A0603040505020204" pitchFamily="18" charset="77"/>
                <a:ea typeface="Arial" panose="020B0604020202020204" pitchFamily="34" charset="0"/>
              </a:rPr>
              <a:t> &gt;</a:t>
            </a:r>
            <a:r>
              <a:rPr lang="en-GB" sz="1600" dirty="0" err="1">
                <a:solidFill>
                  <a:srgbClr val="006EFA"/>
                </a:solidFill>
                <a:latin typeface="PT Serif" panose="020A0603040505020204" pitchFamily="18" charset="77"/>
                <a:ea typeface="Arial" panose="020B0604020202020204" pitchFamily="34" charset="0"/>
              </a:rPr>
              <a:t>matrix.tsv</a:t>
            </a:r>
            <a:endParaRPr lang="en-GB" sz="1600" dirty="0">
              <a:effectLst/>
              <a:latin typeface="PT Serif" panose="020A0603040505020204" pitchFamily="18" charset="77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7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EA88B9B-B5FF-7D42-A81A-41A08F6B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</p:spPr>
        <p:txBody>
          <a:bodyPr/>
          <a:lstStyle/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 Narender Kumar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217814-521B-1F48-B366-E6F2BB8AE264}"/>
              </a:ext>
            </a:extLst>
          </p:cNvPr>
          <p:cNvCxnSpPr>
            <a:cxnSpLocks/>
          </p:cNvCxnSpPr>
          <p:nvPr/>
        </p:nvCxnSpPr>
        <p:spPr>
          <a:xfrm>
            <a:off x="394349" y="6021288"/>
            <a:ext cx="82924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C1F8AF-489C-1240-A957-F31242298CFC}"/>
              </a:ext>
            </a:extLst>
          </p:cNvPr>
          <p:cNvCxnSpPr>
            <a:cxnSpLocks/>
          </p:cNvCxnSpPr>
          <p:nvPr/>
        </p:nvCxnSpPr>
        <p:spPr>
          <a:xfrm>
            <a:off x="314042" y="1124744"/>
            <a:ext cx="82924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53D6CCF-0002-4B41-B797-E6F0E032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Phylogenetic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D2814E-C310-A24E-84CC-B364DC7FFE62}"/>
              </a:ext>
            </a:extLst>
          </p:cNvPr>
          <p:cNvSpPr txBox="1"/>
          <p:nvPr/>
        </p:nvSpPr>
        <p:spPr>
          <a:xfrm>
            <a:off x="1274912" y="5589895"/>
            <a:ext cx="763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PT Serif" panose="020A0603040505020204" pitchFamily="18" charset="77"/>
              </a:rPr>
              <a:t>Useful resource:  https://</a:t>
            </a:r>
            <a:r>
              <a:rPr lang="en-US" sz="1200" dirty="0" err="1">
                <a:latin typeface="PT Serif" panose="020A0603040505020204" pitchFamily="18" charset="77"/>
              </a:rPr>
              <a:t>evolution.berkeley.edu</a:t>
            </a:r>
            <a:r>
              <a:rPr lang="en-US" sz="1200" dirty="0">
                <a:latin typeface="PT Serif" panose="020A0603040505020204" pitchFamily="18" charset="77"/>
              </a:rPr>
              <a:t>/</a:t>
            </a:r>
            <a:r>
              <a:rPr lang="en-US" sz="1200" dirty="0" err="1">
                <a:latin typeface="PT Serif" panose="020A0603040505020204" pitchFamily="18" charset="77"/>
              </a:rPr>
              <a:t>evolibrary</a:t>
            </a:r>
            <a:r>
              <a:rPr lang="en-US" sz="1200" dirty="0">
                <a:latin typeface="PT Serif" panose="020A0603040505020204" pitchFamily="18" charset="77"/>
              </a:rPr>
              <a:t>/article/0_0_0/</a:t>
            </a:r>
            <a:r>
              <a:rPr lang="en-US" sz="1200" dirty="0" err="1">
                <a:latin typeface="PT Serif" panose="020A0603040505020204" pitchFamily="18" charset="77"/>
              </a:rPr>
              <a:t>evotrees_intro</a:t>
            </a:r>
            <a:endParaRPr lang="en-US" sz="1200" dirty="0">
              <a:latin typeface="PT Serif" panose="020A0603040505020204" pitchFamily="18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E3B783-59F2-3D42-B887-C5C09AE1B537}"/>
              </a:ext>
            </a:extLst>
          </p:cNvPr>
          <p:cNvSpPr txBox="1"/>
          <p:nvPr/>
        </p:nvSpPr>
        <p:spPr>
          <a:xfrm>
            <a:off x="6901218" y="43392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PT Serif" panose="020A0603040505020204" pitchFamily="18" charset="77"/>
              </a:rPr>
              <a:t>tips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18FACF6-3EF4-0149-AA99-BFEB56BF5B34}"/>
              </a:ext>
            </a:extLst>
          </p:cNvPr>
          <p:cNvGrpSpPr/>
          <p:nvPr/>
        </p:nvGrpSpPr>
        <p:grpSpPr>
          <a:xfrm>
            <a:off x="1475369" y="1898039"/>
            <a:ext cx="6130409" cy="3109120"/>
            <a:chOff x="1768797" y="1807285"/>
            <a:chExt cx="6130409" cy="310912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81725E-86D1-3D4A-991C-188B2C05D78A}"/>
                </a:ext>
              </a:extLst>
            </p:cNvPr>
            <p:cNvSpPr txBox="1"/>
            <p:nvPr/>
          </p:nvSpPr>
          <p:spPr>
            <a:xfrm>
              <a:off x="2288242" y="1807285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PT Serif" panose="020A0603040505020204" pitchFamily="18" charset="77"/>
                </a:rPr>
                <a:t>branch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E2F399-C611-904A-9292-9BDEC7E15295}"/>
                </a:ext>
              </a:extLst>
            </p:cNvPr>
            <p:cNvSpPr txBox="1"/>
            <p:nvPr/>
          </p:nvSpPr>
          <p:spPr>
            <a:xfrm>
              <a:off x="1768797" y="2928551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PT Serif" panose="020A0603040505020204" pitchFamily="18" charset="77"/>
                </a:rPr>
                <a:t>root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CE03DE-5693-7A45-B5FC-779C1F02A623}"/>
                </a:ext>
              </a:extLst>
            </p:cNvPr>
            <p:cNvSpPr txBox="1"/>
            <p:nvPr/>
          </p:nvSpPr>
          <p:spPr>
            <a:xfrm>
              <a:off x="1903660" y="4547073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PT Serif" panose="020A0603040505020204" pitchFamily="18" charset="77"/>
                </a:rPr>
                <a:t>node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0947BA-0FBE-3240-9B47-8CD4A936C0DE}"/>
                </a:ext>
              </a:extLst>
            </p:cNvPr>
            <p:cNvSpPr txBox="1"/>
            <p:nvPr/>
          </p:nvSpPr>
          <p:spPr>
            <a:xfrm>
              <a:off x="6747078" y="313443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PT Serif" panose="020A0603040505020204" pitchFamily="18" charset="77"/>
                </a:rPr>
                <a:t>clade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75ECEAC-3EE5-7440-B7AB-B16B5B3383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25" t="25850" r="21769" b="36797"/>
            <a:stretch/>
          </p:blipFill>
          <p:spPr>
            <a:xfrm>
              <a:off x="2776816" y="1859669"/>
              <a:ext cx="3523471" cy="298443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AD146B-3CD1-AF40-8552-B070C51E0B9F}"/>
                </a:ext>
              </a:extLst>
            </p:cNvPr>
            <p:cNvSpPr txBox="1"/>
            <p:nvPr/>
          </p:nvSpPr>
          <p:spPr>
            <a:xfrm>
              <a:off x="6700868" y="2060285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PT Serif" panose="020A0603040505020204" pitchFamily="18" charset="77"/>
                </a:rPr>
                <a:t>clade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7DA41FF-6F8B-AB4A-B0AC-EB009D2F0C61}"/>
                </a:ext>
              </a:extLst>
            </p:cNvPr>
            <p:cNvSpPr/>
            <p:nvPr/>
          </p:nvSpPr>
          <p:spPr>
            <a:xfrm>
              <a:off x="4642845" y="1873109"/>
              <a:ext cx="1512169" cy="77009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05E3708C-A0D0-5046-AB6A-64FE8D072A7F}"/>
                </a:ext>
              </a:extLst>
            </p:cNvPr>
            <p:cNvSpPr/>
            <p:nvPr/>
          </p:nvSpPr>
          <p:spPr>
            <a:xfrm>
              <a:off x="4139953" y="2770385"/>
              <a:ext cx="2304256" cy="130026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861E69C-BD6E-1D45-8BA0-94435C022C72}"/>
                </a:ext>
              </a:extLst>
            </p:cNvPr>
            <p:cNvCxnSpPr>
              <a:cxnSpLocks/>
            </p:cNvCxnSpPr>
            <p:nvPr/>
          </p:nvCxnSpPr>
          <p:spPr>
            <a:xfrm>
              <a:off x="3108691" y="2118493"/>
              <a:ext cx="467441" cy="5711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A643C9F-1810-8B4B-BB1C-DE89B66EFB57}"/>
                </a:ext>
              </a:extLst>
            </p:cNvPr>
            <p:cNvCxnSpPr>
              <a:cxnSpLocks/>
            </p:cNvCxnSpPr>
            <p:nvPr/>
          </p:nvCxnSpPr>
          <p:spPr>
            <a:xfrm>
              <a:off x="3264948" y="1980602"/>
              <a:ext cx="875005" cy="207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FFFE48A-CAFA-8D49-8A10-15D1DD62096A}"/>
                </a:ext>
              </a:extLst>
            </p:cNvPr>
            <p:cNvCxnSpPr>
              <a:cxnSpLocks/>
            </p:cNvCxnSpPr>
            <p:nvPr/>
          </p:nvCxnSpPr>
          <p:spPr>
            <a:xfrm>
              <a:off x="2417530" y="3209669"/>
              <a:ext cx="546285" cy="52822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0716824-86B3-0743-A8ED-4C3C7DF47F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2915" y="3892284"/>
              <a:ext cx="682033" cy="71129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4FC7FD6-39F0-EB45-AA42-0D55596511AC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5446358" y="4523882"/>
              <a:ext cx="1454860" cy="15104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775CBEF-3591-934F-B5F9-9581B07AF6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1988" y="3938318"/>
              <a:ext cx="839230" cy="5297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1663F0F-C317-AC40-9ED4-2B846C5604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99" y="3350535"/>
              <a:ext cx="3078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DC1EFC8-35BC-AE47-9BD7-B8EEEAE658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8503" y="2276749"/>
              <a:ext cx="46545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297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EA88B9B-B5FF-7D42-A81A-41A08F6B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</p:spPr>
        <p:txBody>
          <a:bodyPr/>
          <a:lstStyle/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 Narender Kumar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217814-521B-1F48-B366-E6F2BB8AE264}"/>
              </a:ext>
            </a:extLst>
          </p:cNvPr>
          <p:cNvCxnSpPr>
            <a:cxnSpLocks/>
          </p:cNvCxnSpPr>
          <p:nvPr/>
        </p:nvCxnSpPr>
        <p:spPr>
          <a:xfrm>
            <a:off x="394349" y="6021288"/>
            <a:ext cx="82924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C1F8AF-489C-1240-A957-F31242298CFC}"/>
              </a:ext>
            </a:extLst>
          </p:cNvPr>
          <p:cNvCxnSpPr>
            <a:cxnSpLocks/>
          </p:cNvCxnSpPr>
          <p:nvPr/>
        </p:nvCxnSpPr>
        <p:spPr>
          <a:xfrm>
            <a:off x="314042" y="1124744"/>
            <a:ext cx="82924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53D6CCF-0002-4B41-B797-E6F0E032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Summary: session3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CA8F8-41F8-A040-9A37-3FBCE048B271}"/>
              </a:ext>
            </a:extLst>
          </p:cNvPr>
          <p:cNvSpPr txBox="1"/>
          <p:nvPr/>
        </p:nvSpPr>
        <p:spPr>
          <a:xfrm>
            <a:off x="787859" y="1564461"/>
            <a:ext cx="7344816" cy="411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PT Serif" panose="020A0603040505020204" pitchFamily="18" charset="77"/>
              </a:rPr>
              <a:t>Identify high quality variants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PT Serif" panose="020A0603040505020204" pitchFamily="18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PT Serif" panose="020A0603040505020204" pitchFamily="18" charset="77"/>
              </a:rPr>
              <a:t>Generate </a:t>
            </a:r>
            <a:r>
              <a:rPr lang="en-US" sz="1600" dirty="0" err="1">
                <a:latin typeface="PT Serif" panose="020A0603040505020204" pitchFamily="18" charset="77"/>
              </a:rPr>
              <a:t>pseudogenomes</a:t>
            </a:r>
            <a:r>
              <a:rPr lang="en-US" sz="1600" dirty="0">
                <a:latin typeface="PT Serif" panose="020A0603040505020204" pitchFamily="18" charset="77"/>
              </a:rPr>
              <a:t> (with variants)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PT Serif" panose="020A0603040505020204" pitchFamily="18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PT Serif" panose="020A0603040505020204" pitchFamily="18" charset="77"/>
              </a:rPr>
              <a:t>Create alignment and extract variant sites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PT Serif" panose="020A0603040505020204" pitchFamily="18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PT Serif" panose="020A0603040505020204" pitchFamily="18" charset="77"/>
              </a:rPr>
              <a:t>Calculate pairwise SNP difference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PT Serif" panose="020A0603040505020204" pitchFamily="18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PT Serif" panose="020A0603040505020204" pitchFamily="18" charset="77"/>
              </a:rPr>
              <a:t>Generate phylogenetic tree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PT Serif" panose="020A0603040505020204" pitchFamily="18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PT Serif" panose="020A0603040505020204" pitchFamily="18" charset="77"/>
              </a:rPr>
              <a:t>Visualization and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30137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EA88B9B-B5FF-7D42-A81A-41A08F6B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</p:spPr>
        <p:txBody>
          <a:bodyPr/>
          <a:lstStyle/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 Narender Kumar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217814-521B-1F48-B366-E6F2BB8AE264}"/>
              </a:ext>
            </a:extLst>
          </p:cNvPr>
          <p:cNvCxnSpPr>
            <a:cxnSpLocks/>
          </p:cNvCxnSpPr>
          <p:nvPr/>
        </p:nvCxnSpPr>
        <p:spPr>
          <a:xfrm>
            <a:off x="394349" y="6021288"/>
            <a:ext cx="82924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BF0DA33-60BE-2F46-86B0-D52778D945C2}"/>
              </a:ext>
            </a:extLst>
          </p:cNvPr>
          <p:cNvSpPr txBox="1"/>
          <p:nvPr/>
        </p:nvSpPr>
        <p:spPr>
          <a:xfrm>
            <a:off x="2843808" y="2420888"/>
            <a:ext cx="3168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PT Serif" panose="020A0603040505020204" pitchFamily="18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2472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16552</TotalTime>
  <Words>387</Words>
  <Application>Microsoft Macintosh PowerPoint</Application>
  <PresentationFormat>On-screen Show (4:3)</PresentationFormat>
  <Paragraphs>143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PT Serif</vt:lpstr>
      <vt:lpstr>Office Theme</vt:lpstr>
      <vt:lpstr>PowerPoint Presentation</vt:lpstr>
      <vt:lpstr>Step3: Determining genetic relatedness</vt:lpstr>
      <vt:lpstr>Filtering SNPs in repetitive regions</vt:lpstr>
      <vt:lpstr>Generating pseudogenome</vt:lpstr>
      <vt:lpstr>Pairwise SNP difference</vt:lpstr>
      <vt:lpstr>Phylogenetic tree</vt:lpstr>
      <vt:lpstr>Summary: session3</vt:lpstr>
      <vt:lpstr>PowerPoint Presentation</vt:lpstr>
    </vt:vector>
  </TitlesOfParts>
  <Company>University of Cape Town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Narender Kumar</cp:lastModifiedBy>
  <cp:revision>115</cp:revision>
  <cp:lastPrinted>2021-05-06T09:43:28Z</cp:lastPrinted>
  <dcterms:created xsi:type="dcterms:W3CDTF">2013-05-08T12:09:35Z</dcterms:created>
  <dcterms:modified xsi:type="dcterms:W3CDTF">2021-05-06T09:43:30Z</dcterms:modified>
</cp:coreProperties>
</file>