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3" r:id="rId26"/>
    <p:sldId id="281" r:id="rId27"/>
    <p:sldId id="282" r:id="rId28"/>
    <p:sldId id="284" r:id="rId29"/>
    <p:sldId id="285" r:id="rId30"/>
    <p:sldId id="286" r:id="rId31"/>
    <p:sldId id="287" r:id="rId32"/>
    <p:sldId id="288" r:id="rId33"/>
    <p:sldId id="289" r:id="rId34"/>
    <p:sldId id="290" r:id="rId35"/>
    <p:sldId id="291" r:id="rId36"/>
    <p:sldId id="29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smtClean="0"/>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3/19/2021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3/19/2021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3/19/2021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3/19/2021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0EBB0C4-6273-4C6E-B9BD-2EDC30F1CD52}" type="datetimeFigureOut">
              <a:rPr lang="en-US" dirty="0"/>
              <a:t>3/19/2021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3/19/2021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3/19/2021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3/19/2021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3/19/2021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smtClean="0"/>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3/19/2021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C9CAD897-D46E-4AD2-BD9B-49DD3E640873}" type="datetimeFigureOut">
              <a:rPr lang="en-US" dirty="0"/>
              <a:t>3/19/2021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3/19/2021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Segmentation du Marché de la société Instacart</a:t>
            </a:r>
            <a:endParaRPr lang="en-US" dirty="0"/>
          </a:p>
        </p:txBody>
      </p:sp>
      <p:sp>
        <p:nvSpPr>
          <p:cNvPr id="3" name="Sous-titre 2"/>
          <p:cNvSpPr>
            <a:spLocks noGrp="1"/>
          </p:cNvSpPr>
          <p:nvPr>
            <p:ph type="subTitle" idx="1"/>
          </p:nvPr>
        </p:nvSpPr>
        <p:spPr/>
        <p:txBody>
          <a:bodyPr/>
          <a:lstStyle/>
          <a:p>
            <a:r>
              <a:rPr lang="fr-FR" dirty="0" smtClean="0"/>
              <a:t>Comment classer les clients de INSTACART ?</a:t>
            </a:r>
            <a:endParaRPr lang="en-US" dirty="0"/>
          </a:p>
        </p:txBody>
      </p:sp>
      <p:pic>
        <p:nvPicPr>
          <p:cNvPr id="5" name="Image 4"/>
          <p:cNvPicPr>
            <a:picLocks noChangeAspect="1"/>
          </p:cNvPicPr>
          <p:nvPr/>
        </p:nvPicPr>
        <p:blipFill rotWithShape="1">
          <a:blip r:embed="rId2">
            <a:extLst>
              <a:ext uri="{28A0092B-C50C-407E-A947-70E740481C1C}">
                <a14:useLocalDpi xmlns:a14="http://schemas.microsoft.com/office/drawing/2010/main" val="0"/>
              </a:ext>
            </a:extLst>
          </a:blip>
          <a:srcRect b="8891"/>
          <a:stretch/>
        </p:blipFill>
        <p:spPr>
          <a:xfrm>
            <a:off x="8190963" y="100187"/>
            <a:ext cx="3889420" cy="1471035"/>
          </a:xfrm>
          <a:prstGeom prst="rect">
            <a:avLst/>
          </a:prstGeom>
        </p:spPr>
      </p:pic>
      <p:sp>
        <p:nvSpPr>
          <p:cNvPr id="6" name="ZoneTexte 5"/>
          <p:cNvSpPr txBox="1"/>
          <p:nvPr/>
        </p:nvSpPr>
        <p:spPr>
          <a:xfrm>
            <a:off x="9182637" y="5003907"/>
            <a:ext cx="2897746" cy="1015663"/>
          </a:xfrm>
          <a:prstGeom prst="rect">
            <a:avLst/>
          </a:prstGeom>
          <a:noFill/>
        </p:spPr>
        <p:txBody>
          <a:bodyPr wrap="square" rtlCol="0">
            <a:spAutoFit/>
          </a:bodyPr>
          <a:lstStyle/>
          <a:p>
            <a:r>
              <a:rPr lang="fr-FR" sz="2000" dirty="0" smtClean="0"/>
              <a:t>Réalisé par :</a:t>
            </a:r>
          </a:p>
          <a:p>
            <a:r>
              <a:rPr lang="fr-FR" sz="2000" dirty="0" smtClean="0"/>
              <a:t>BELKADI Mohamed</a:t>
            </a:r>
          </a:p>
          <a:p>
            <a:r>
              <a:rPr lang="fr-FR" sz="2000" dirty="0" smtClean="0"/>
              <a:t>ESSADIK Ahmed</a:t>
            </a:r>
            <a:endParaRPr lang="en-US" sz="2000" dirty="0"/>
          </a:p>
        </p:txBody>
      </p:sp>
      <p:sp>
        <p:nvSpPr>
          <p:cNvPr id="7" name="ZoneTexte 6"/>
          <p:cNvSpPr txBox="1"/>
          <p:nvPr/>
        </p:nvSpPr>
        <p:spPr>
          <a:xfrm>
            <a:off x="4430332" y="5834904"/>
            <a:ext cx="2859110" cy="369332"/>
          </a:xfrm>
          <a:prstGeom prst="rect">
            <a:avLst/>
          </a:prstGeom>
          <a:noFill/>
        </p:spPr>
        <p:txBody>
          <a:bodyPr wrap="square" rtlCol="0">
            <a:spAutoFit/>
          </a:bodyPr>
          <a:lstStyle/>
          <a:p>
            <a:pPr algn="ctr"/>
            <a:r>
              <a:rPr lang="fr-FR" dirty="0" smtClean="0"/>
              <a:t>2020-2021</a:t>
            </a:r>
            <a:endParaRPr lang="en-US" dirty="0"/>
          </a:p>
        </p:txBody>
      </p:sp>
    </p:spTree>
    <p:extLst>
      <p:ext uri="{BB962C8B-B14F-4D97-AF65-F5344CB8AC3E}">
        <p14:creationId xmlns:p14="http://schemas.microsoft.com/office/powerpoint/2010/main" val="1529651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Order products prior et Order products train data </a:t>
            </a:r>
            <a:r>
              <a:rPr lang="en-US" dirty="0" smtClean="0"/>
              <a:t>sets</a:t>
            </a:r>
            <a:endParaRPr lang="en-US" dirty="0"/>
          </a:p>
        </p:txBody>
      </p:sp>
      <p:sp>
        <p:nvSpPr>
          <p:cNvPr id="5" name="ZoneTexte 4"/>
          <p:cNvSpPr txBox="1"/>
          <p:nvPr/>
        </p:nvSpPr>
        <p:spPr>
          <a:xfrm>
            <a:off x="1374175" y="1851168"/>
            <a:ext cx="9504609" cy="2246769"/>
          </a:xfrm>
          <a:prstGeom prst="rect">
            <a:avLst/>
          </a:prstGeom>
          <a:noFill/>
        </p:spPr>
        <p:txBody>
          <a:bodyPr wrap="square" rtlCol="0">
            <a:spAutoFit/>
          </a:bodyPr>
          <a:lstStyle/>
          <a:p>
            <a:r>
              <a:rPr lang="fr-FR" sz="2000" dirty="0" smtClean="0">
                <a:solidFill>
                  <a:schemeClr val="tx1">
                    <a:lumMod val="75000"/>
                    <a:lumOff val="25000"/>
                  </a:schemeClr>
                </a:solidFill>
              </a:rPr>
              <a:t>La table « </a:t>
            </a:r>
            <a:r>
              <a:rPr lang="fr-FR" sz="2000" b="1" dirty="0" err="1" smtClean="0">
                <a:solidFill>
                  <a:schemeClr val="tx1">
                    <a:lumMod val="75000"/>
                    <a:lumOff val="25000"/>
                  </a:schemeClr>
                </a:solidFill>
              </a:rPr>
              <a:t>order_products_prior</a:t>
            </a:r>
            <a:r>
              <a:rPr lang="fr-FR" sz="2000" dirty="0" smtClean="0">
                <a:solidFill>
                  <a:schemeClr val="tx1">
                    <a:lumMod val="75000"/>
                    <a:lumOff val="25000"/>
                  </a:schemeClr>
                </a:solidFill>
              </a:rPr>
              <a:t> » est composés de </a:t>
            </a:r>
            <a:r>
              <a:rPr lang="fr-FR" sz="2000" b="1" dirty="0" smtClean="0">
                <a:solidFill>
                  <a:schemeClr val="tx1">
                    <a:lumMod val="75000"/>
                    <a:lumOff val="25000"/>
                  </a:schemeClr>
                </a:solidFill>
              </a:rPr>
              <a:t>32,434,489</a:t>
            </a:r>
            <a:r>
              <a:rPr lang="fr-FR" sz="2000" dirty="0" smtClean="0">
                <a:solidFill>
                  <a:schemeClr val="tx1">
                    <a:lumMod val="75000"/>
                    <a:lumOff val="25000"/>
                  </a:schemeClr>
                </a:solidFill>
              </a:rPr>
              <a:t> lignes et </a:t>
            </a:r>
            <a:r>
              <a:rPr lang="fr-FR" sz="2000" b="1" dirty="0" smtClean="0">
                <a:solidFill>
                  <a:schemeClr val="tx1">
                    <a:lumMod val="75000"/>
                    <a:lumOff val="25000"/>
                  </a:schemeClr>
                </a:solidFill>
              </a:rPr>
              <a:t>4</a:t>
            </a:r>
            <a:r>
              <a:rPr lang="fr-FR" sz="2000" dirty="0" smtClean="0">
                <a:solidFill>
                  <a:schemeClr val="tx1">
                    <a:lumMod val="75000"/>
                    <a:lumOff val="25000"/>
                  </a:schemeClr>
                </a:solidFill>
              </a:rPr>
              <a:t> variables, tandis que la table « </a:t>
            </a:r>
            <a:r>
              <a:rPr lang="fr-FR" sz="2000" b="1" dirty="0" err="1" smtClean="0">
                <a:solidFill>
                  <a:schemeClr val="tx1">
                    <a:lumMod val="75000"/>
                    <a:lumOff val="25000"/>
                  </a:schemeClr>
                </a:solidFill>
              </a:rPr>
              <a:t>order_products_train</a:t>
            </a:r>
            <a:r>
              <a:rPr lang="fr-FR" sz="2000" dirty="0" smtClean="0">
                <a:solidFill>
                  <a:schemeClr val="tx1">
                    <a:lumMod val="75000"/>
                    <a:lumOff val="25000"/>
                  </a:schemeClr>
                </a:solidFill>
              </a:rPr>
              <a:t> » est composés seulement de </a:t>
            </a:r>
            <a:r>
              <a:rPr lang="fr-FR" sz="2000" b="1" dirty="0" smtClean="0">
                <a:solidFill>
                  <a:schemeClr val="tx1">
                    <a:lumMod val="75000"/>
                    <a:lumOff val="25000"/>
                  </a:schemeClr>
                </a:solidFill>
              </a:rPr>
              <a:t>1,384,617</a:t>
            </a:r>
            <a:r>
              <a:rPr lang="fr-FR" sz="2000" dirty="0" smtClean="0">
                <a:solidFill>
                  <a:schemeClr val="tx1">
                    <a:lumMod val="75000"/>
                    <a:lumOff val="25000"/>
                  </a:schemeClr>
                </a:solidFill>
              </a:rPr>
              <a:t> lignes et le même nombre de variables :</a:t>
            </a:r>
          </a:p>
          <a:p>
            <a:r>
              <a:rPr lang="fr-FR" sz="2000" b="1" dirty="0" err="1" smtClean="0">
                <a:solidFill>
                  <a:schemeClr val="tx1">
                    <a:lumMod val="75000"/>
                    <a:lumOff val="25000"/>
                  </a:schemeClr>
                </a:solidFill>
              </a:rPr>
              <a:t>order_id</a:t>
            </a:r>
            <a:r>
              <a:rPr lang="fr-FR" sz="2000" dirty="0" smtClean="0">
                <a:solidFill>
                  <a:schemeClr val="tx1">
                    <a:lumMod val="75000"/>
                    <a:lumOff val="25000"/>
                  </a:schemeClr>
                </a:solidFill>
              </a:rPr>
              <a:t> : L'identifiant de l'ordre effectué par le client</a:t>
            </a:r>
          </a:p>
          <a:p>
            <a:r>
              <a:rPr lang="fr-FR" sz="2000" b="1" dirty="0" err="1" smtClean="0">
                <a:solidFill>
                  <a:schemeClr val="tx1">
                    <a:lumMod val="75000"/>
                    <a:lumOff val="25000"/>
                  </a:schemeClr>
                </a:solidFill>
              </a:rPr>
              <a:t>product_id</a:t>
            </a:r>
            <a:r>
              <a:rPr lang="fr-FR" sz="2000" dirty="0" smtClean="0">
                <a:solidFill>
                  <a:schemeClr val="tx1">
                    <a:lumMod val="75000"/>
                    <a:lumOff val="25000"/>
                  </a:schemeClr>
                </a:solidFill>
              </a:rPr>
              <a:t> : L'identifiant du produit acheté par le client</a:t>
            </a:r>
          </a:p>
          <a:p>
            <a:r>
              <a:rPr lang="fr-FR" sz="2000" b="1" dirty="0" err="1" smtClean="0">
                <a:solidFill>
                  <a:schemeClr val="tx1">
                    <a:lumMod val="75000"/>
                    <a:lumOff val="25000"/>
                  </a:schemeClr>
                </a:solidFill>
              </a:rPr>
              <a:t>add_to_cart_order</a:t>
            </a:r>
            <a:r>
              <a:rPr lang="fr-FR" sz="2000" dirty="0" smtClean="0">
                <a:solidFill>
                  <a:schemeClr val="tx1">
                    <a:lumMod val="75000"/>
                    <a:lumOff val="25000"/>
                  </a:schemeClr>
                </a:solidFill>
              </a:rPr>
              <a:t> : Séquence de la commande passée dans le panier</a:t>
            </a:r>
          </a:p>
          <a:p>
            <a:r>
              <a:rPr lang="fr-FR" sz="2000" b="1" dirty="0" err="1" smtClean="0">
                <a:solidFill>
                  <a:schemeClr val="tx1">
                    <a:lumMod val="75000"/>
                    <a:lumOff val="25000"/>
                  </a:schemeClr>
                </a:solidFill>
              </a:rPr>
              <a:t>reordered</a:t>
            </a:r>
            <a:r>
              <a:rPr lang="fr-FR" sz="2000" dirty="0" smtClean="0">
                <a:solidFill>
                  <a:schemeClr val="tx1">
                    <a:lumMod val="75000"/>
                    <a:lumOff val="25000"/>
                  </a:schemeClr>
                </a:solidFill>
              </a:rPr>
              <a:t> : Indique si les produits sont réapprovisionnés ou non</a:t>
            </a: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2657" y="4211745"/>
            <a:ext cx="4719670" cy="1852287"/>
          </a:xfrm>
          <a:prstGeom prst="rect">
            <a:avLst/>
          </a:prstGeom>
        </p:spPr>
      </p:pic>
    </p:spTree>
    <p:extLst>
      <p:ext uri="{BB962C8B-B14F-4D97-AF65-F5344CB8AC3E}">
        <p14:creationId xmlns:p14="http://schemas.microsoft.com/office/powerpoint/2010/main" val="413575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Aisles</a:t>
            </a:r>
            <a:r>
              <a:rPr lang="fr-FR" dirty="0" smtClean="0"/>
              <a:t> data set</a:t>
            </a:r>
            <a:endParaRPr lang="en-US" dirty="0"/>
          </a:p>
        </p:txBody>
      </p:sp>
      <p:sp>
        <p:nvSpPr>
          <p:cNvPr id="4" name="ZoneTexte 3"/>
          <p:cNvSpPr txBox="1"/>
          <p:nvPr/>
        </p:nvSpPr>
        <p:spPr>
          <a:xfrm>
            <a:off x="1374175" y="1851168"/>
            <a:ext cx="9504609" cy="1015663"/>
          </a:xfrm>
          <a:prstGeom prst="rect">
            <a:avLst/>
          </a:prstGeom>
          <a:noFill/>
        </p:spPr>
        <p:txBody>
          <a:bodyPr wrap="square" rtlCol="0">
            <a:spAutoFit/>
          </a:bodyPr>
          <a:lstStyle/>
          <a:p>
            <a:r>
              <a:rPr lang="fr-FR" sz="2000" dirty="0" smtClean="0">
                <a:solidFill>
                  <a:schemeClr val="tx1">
                    <a:lumMod val="75000"/>
                    <a:lumOff val="25000"/>
                  </a:schemeClr>
                </a:solidFill>
              </a:rPr>
              <a:t>La table « </a:t>
            </a:r>
            <a:r>
              <a:rPr lang="fr-FR" sz="2000" b="1" dirty="0" err="1">
                <a:solidFill>
                  <a:schemeClr val="tx1">
                    <a:lumMod val="75000"/>
                    <a:lumOff val="25000"/>
                  </a:schemeClr>
                </a:solidFill>
              </a:rPr>
              <a:t>a</a:t>
            </a:r>
            <a:r>
              <a:rPr lang="fr-FR" sz="2000" b="1" dirty="0" err="1" smtClean="0">
                <a:solidFill>
                  <a:schemeClr val="tx1">
                    <a:lumMod val="75000"/>
                    <a:lumOff val="25000"/>
                  </a:schemeClr>
                </a:solidFill>
              </a:rPr>
              <a:t>isles</a:t>
            </a:r>
            <a:r>
              <a:rPr lang="fr-FR" sz="2000" dirty="0" smtClean="0">
                <a:solidFill>
                  <a:schemeClr val="tx1">
                    <a:lumMod val="75000"/>
                    <a:lumOff val="25000"/>
                  </a:schemeClr>
                </a:solidFill>
              </a:rPr>
              <a:t> » est composés de </a:t>
            </a:r>
            <a:r>
              <a:rPr lang="fr-FR" sz="2000" b="1" dirty="0">
                <a:solidFill>
                  <a:schemeClr val="tx1">
                    <a:lumMod val="75000"/>
                    <a:lumOff val="25000"/>
                  </a:schemeClr>
                </a:solidFill>
              </a:rPr>
              <a:t>134</a:t>
            </a:r>
            <a:r>
              <a:rPr lang="fr-FR" sz="2000" dirty="0" smtClean="0">
                <a:solidFill>
                  <a:schemeClr val="tx1">
                    <a:lumMod val="75000"/>
                    <a:lumOff val="25000"/>
                  </a:schemeClr>
                </a:solidFill>
              </a:rPr>
              <a:t> lignes et </a:t>
            </a:r>
            <a:r>
              <a:rPr lang="fr-FR" sz="2000" b="1" dirty="0" smtClean="0">
                <a:solidFill>
                  <a:schemeClr val="tx1">
                    <a:lumMod val="75000"/>
                    <a:lumOff val="25000"/>
                  </a:schemeClr>
                </a:solidFill>
              </a:rPr>
              <a:t>2 </a:t>
            </a:r>
            <a:r>
              <a:rPr lang="fr-FR" sz="2000" dirty="0" smtClean="0">
                <a:solidFill>
                  <a:schemeClr val="tx1">
                    <a:lumMod val="75000"/>
                    <a:lumOff val="25000"/>
                  </a:schemeClr>
                </a:solidFill>
              </a:rPr>
              <a:t>variables :</a:t>
            </a:r>
          </a:p>
          <a:p>
            <a:r>
              <a:rPr lang="fr-FR" sz="2000" b="1" dirty="0" err="1" smtClean="0">
                <a:solidFill>
                  <a:schemeClr val="tx1">
                    <a:lumMod val="75000"/>
                    <a:lumOff val="25000"/>
                  </a:schemeClr>
                </a:solidFill>
              </a:rPr>
              <a:t>aisle_id</a:t>
            </a:r>
            <a:r>
              <a:rPr lang="fr-FR" sz="2000" b="1" dirty="0" smtClean="0">
                <a:solidFill>
                  <a:schemeClr val="tx1">
                    <a:lumMod val="75000"/>
                    <a:lumOff val="25000"/>
                  </a:schemeClr>
                </a:solidFill>
              </a:rPr>
              <a:t> : </a:t>
            </a:r>
            <a:r>
              <a:rPr lang="fr-FR" sz="2000" dirty="0" smtClean="0">
                <a:solidFill>
                  <a:schemeClr val="tx1">
                    <a:lumMod val="75000"/>
                    <a:lumOff val="25000"/>
                  </a:schemeClr>
                </a:solidFill>
              </a:rPr>
              <a:t>L'identifiant </a:t>
            </a:r>
            <a:r>
              <a:rPr lang="fr-FR" sz="2000" dirty="0">
                <a:solidFill>
                  <a:schemeClr val="tx1">
                    <a:lumMod val="75000"/>
                    <a:lumOff val="25000"/>
                  </a:schemeClr>
                </a:solidFill>
              </a:rPr>
              <a:t>de l'allée</a:t>
            </a:r>
          </a:p>
          <a:p>
            <a:r>
              <a:rPr lang="fr-FR" sz="2000" b="1" dirty="0" err="1" smtClean="0">
                <a:solidFill>
                  <a:schemeClr val="tx1">
                    <a:lumMod val="75000"/>
                    <a:lumOff val="25000"/>
                  </a:schemeClr>
                </a:solidFill>
              </a:rPr>
              <a:t>aisle</a:t>
            </a:r>
            <a:r>
              <a:rPr lang="fr-FR" sz="2000" b="1" dirty="0" smtClean="0">
                <a:solidFill>
                  <a:schemeClr val="tx1">
                    <a:lumMod val="75000"/>
                    <a:lumOff val="25000"/>
                  </a:schemeClr>
                </a:solidFill>
              </a:rPr>
              <a:t> : </a:t>
            </a:r>
            <a:r>
              <a:rPr lang="fr-FR" sz="2000" dirty="0">
                <a:solidFill>
                  <a:schemeClr val="tx1">
                    <a:lumMod val="75000"/>
                    <a:lumOff val="25000"/>
                  </a:schemeClr>
                </a:solidFill>
              </a:rPr>
              <a:t>Le nom de l'allée</a:t>
            </a:r>
            <a:endParaRPr lang="fr-FR" sz="2000" dirty="0" smtClean="0">
              <a:solidFill>
                <a:schemeClr val="tx1">
                  <a:lumMod val="75000"/>
                  <a:lumOff val="25000"/>
                </a:schemeClr>
              </a:solidFill>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2018" y="3241039"/>
            <a:ext cx="4011368" cy="2354213"/>
          </a:xfrm>
          <a:prstGeom prst="rect">
            <a:avLst/>
          </a:prstGeom>
        </p:spPr>
      </p:pic>
    </p:spTree>
    <p:extLst>
      <p:ext uri="{BB962C8B-B14F-4D97-AF65-F5344CB8AC3E}">
        <p14:creationId xmlns:p14="http://schemas.microsoft.com/office/powerpoint/2010/main" val="19541718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Departments</a:t>
            </a:r>
            <a:r>
              <a:rPr lang="fr-FR" dirty="0" smtClean="0"/>
              <a:t> data set</a:t>
            </a:r>
            <a:endParaRPr lang="en-US" dirty="0"/>
          </a:p>
        </p:txBody>
      </p:sp>
      <p:sp>
        <p:nvSpPr>
          <p:cNvPr id="5" name="ZoneTexte 4"/>
          <p:cNvSpPr txBox="1"/>
          <p:nvPr/>
        </p:nvSpPr>
        <p:spPr>
          <a:xfrm>
            <a:off x="1374175" y="1851168"/>
            <a:ext cx="9504609" cy="1015663"/>
          </a:xfrm>
          <a:prstGeom prst="rect">
            <a:avLst/>
          </a:prstGeom>
          <a:noFill/>
        </p:spPr>
        <p:txBody>
          <a:bodyPr wrap="square" rtlCol="0">
            <a:spAutoFit/>
          </a:bodyPr>
          <a:lstStyle/>
          <a:p>
            <a:r>
              <a:rPr lang="fr-FR" sz="2000" dirty="0" smtClean="0">
                <a:solidFill>
                  <a:schemeClr val="tx1">
                    <a:lumMod val="75000"/>
                    <a:lumOff val="25000"/>
                  </a:schemeClr>
                </a:solidFill>
              </a:rPr>
              <a:t>La table « </a:t>
            </a:r>
            <a:r>
              <a:rPr lang="fr-FR" sz="2000" b="1" dirty="0" err="1" smtClean="0">
                <a:solidFill>
                  <a:schemeClr val="tx1">
                    <a:lumMod val="75000"/>
                    <a:lumOff val="25000"/>
                  </a:schemeClr>
                </a:solidFill>
              </a:rPr>
              <a:t>departments</a:t>
            </a:r>
            <a:r>
              <a:rPr lang="fr-FR" sz="2000" dirty="0" smtClean="0">
                <a:solidFill>
                  <a:schemeClr val="tx1">
                    <a:lumMod val="75000"/>
                    <a:lumOff val="25000"/>
                  </a:schemeClr>
                </a:solidFill>
              </a:rPr>
              <a:t> » est composés de </a:t>
            </a:r>
            <a:r>
              <a:rPr lang="fr-FR" sz="2000" b="1" dirty="0" smtClean="0">
                <a:solidFill>
                  <a:schemeClr val="tx1">
                    <a:lumMod val="75000"/>
                    <a:lumOff val="25000"/>
                  </a:schemeClr>
                </a:solidFill>
              </a:rPr>
              <a:t>21</a:t>
            </a:r>
            <a:r>
              <a:rPr lang="fr-FR" sz="2000" dirty="0" smtClean="0">
                <a:solidFill>
                  <a:schemeClr val="tx1">
                    <a:lumMod val="75000"/>
                    <a:lumOff val="25000"/>
                  </a:schemeClr>
                </a:solidFill>
              </a:rPr>
              <a:t>lignes et </a:t>
            </a:r>
            <a:r>
              <a:rPr lang="fr-FR" sz="2000" b="1" dirty="0" smtClean="0">
                <a:solidFill>
                  <a:schemeClr val="tx1">
                    <a:lumMod val="75000"/>
                    <a:lumOff val="25000"/>
                  </a:schemeClr>
                </a:solidFill>
              </a:rPr>
              <a:t>2 </a:t>
            </a:r>
            <a:r>
              <a:rPr lang="fr-FR" sz="2000" dirty="0" smtClean="0">
                <a:solidFill>
                  <a:schemeClr val="tx1">
                    <a:lumMod val="75000"/>
                    <a:lumOff val="25000"/>
                  </a:schemeClr>
                </a:solidFill>
              </a:rPr>
              <a:t>variables :</a:t>
            </a:r>
          </a:p>
          <a:p>
            <a:r>
              <a:rPr lang="fr-FR" sz="2000" b="1" dirty="0" err="1" smtClean="0">
                <a:solidFill>
                  <a:schemeClr val="tx1">
                    <a:lumMod val="75000"/>
                    <a:lumOff val="25000"/>
                  </a:schemeClr>
                </a:solidFill>
              </a:rPr>
              <a:t>department_id</a:t>
            </a:r>
            <a:r>
              <a:rPr lang="fr-FR" sz="2000" b="1" dirty="0" smtClean="0">
                <a:solidFill>
                  <a:schemeClr val="tx1">
                    <a:lumMod val="75000"/>
                    <a:lumOff val="25000"/>
                  </a:schemeClr>
                </a:solidFill>
              </a:rPr>
              <a:t> : </a:t>
            </a:r>
            <a:r>
              <a:rPr lang="fr-FR" sz="2000" dirty="0">
                <a:solidFill>
                  <a:schemeClr val="tx1">
                    <a:lumMod val="75000"/>
                    <a:lumOff val="25000"/>
                  </a:schemeClr>
                </a:solidFill>
              </a:rPr>
              <a:t>L'identifiant du département</a:t>
            </a:r>
          </a:p>
          <a:p>
            <a:r>
              <a:rPr lang="fr-FR" sz="2000" b="1" dirty="0" err="1" smtClean="0">
                <a:solidFill>
                  <a:schemeClr val="tx1">
                    <a:lumMod val="75000"/>
                    <a:lumOff val="25000"/>
                  </a:schemeClr>
                </a:solidFill>
              </a:rPr>
              <a:t>department</a:t>
            </a:r>
            <a:r>
              <a:rPr lang="fr-FR" sz="2000" b="1" dirty="0" smtClean="0">
                <a:solidFill>
                  <a:schemeClr val="tx1">
                    <a:lumMod val="75000"/>
                    <a:lumOff val="25000"/>
                  </a:schemeClr>
                </a:solidFill>
              </a:rPr>
              <a:t> : </a:t>
            </a:r>
            <a:r>
              <a:rPr lang="fr-FR" sz="2000" dirty="0">
                <a:solidFill>
                  <a:schemeClr val="tx1">
                    <a:lumMod val="75000"/>
                    <a:lumOff val="25000"/>
                  </a:schemeClr>
                </a:solidFill>
              </a:rPr>
              <a:t>Le nom du département</a:t>
            </a:r>
            <a:endParaRPr lang="fr-FR" sz="2000" dirty="0" smtClean="0">
              <a:solidFill>
                <a:schemeClr val="tx1">
                  <a:lumMod val="75000"/>
                  <a:lumOff val="25000"/>
                </a:schemeClr>
              </a:solidFill>
            </a:endParaRP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498" y="3215137"/>
            <a:ext cx="3846068" cy="2521781"/>
          </a:xfrm>
          <a:prstGeom prst="rect">
            <a:avLst/>
          </a:prstGeom>
        </p:spPr>
      </p:pic>
    </p:spTree>
    <p:extLst>
      <p:ext uri="{BB962C8B-B14F-4D97-AF65-F5344CB8AC3E}">
        <p14:creationId xmlns:p14="http://schemas.microsoft.com/office/powerpoint/2010/main" val="4659250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Construction de RFM data set</a:t>
            </a:r>
            <a:br>
              <a:rPr lang="fr-FR" dirty="0" smtClean="0"/>
            </a:br>
            <a:r>
              <a:rPr lang="fr-FR" dirty="0" smtClean="0"/>
              <a:t>Frequency</a:t>
            </a:r>
            <a:endParaRPr lang="en-US" dirty="0"/>
          </a:p>
        </p:txBody>
      </p:sp>
      <p:sp>
        <p:nvSpPr>
          <p:cNvPr id="3" name="Espace réservé du contenu 2"/>
          <p:cNvSpPr>
            <a:spLocks noGrp="1"/>
          </p:cNvSpPr>
          <p:nvPr>
            <p:ph idx="1"/>
          </p:nvPr>
        </p:nvSpPr>
        <p:spPr/>
        <p:txBody>
          <a:bodyPr/>
          <a:lstStyle/>
          <a:p>
            <a:pPr>
              <a:lnSpc>
                <a:spcPct val="50000"/>
              </a:lnSpc>
            </a:pPr>
            <a:r>
              <a:rPr lang="fr-FR" dirty="0" smtClean="0"/>
              <a:t>      </a:t>
            </a:r>
          </a:p>
          <a:p>
            <a:pPr>
              <a:lnSpc>
                <a:spcPct val="50000"/>
              </a:lnSpc>
            </a:pPr>
            <a:r>
              <a:rPr lang="fr-FR" dirty="0"/>
              <a:t> </a:t>
            </a:r>
            <a:r>
              <a:rPr lang="fr-FR" dirty="0" smtClean="0"/>
              <a:t>     On </a:t>
            </a:r>
            <a:r>
              <a:rPr lang="fr-FR" dirty="0"/>
              <a:t>a choisi de travailler par la méthode RFM définie </a:t>
            </a:r>
            <a:r>
              <a:rPr lang="fr-FR" dirty="0" smtClean="0"/>
              <a:t>précédemment.</a:t>
            </a:r>
          </a:p>
          <a:p>
            <a:pPr marL="0" indent="0">
              <a:lnSpc>
                <a:spcPct val="50000"/>
              </a:lnSpc>
              <a:buNone/>
            </a:pPr>
            <a:r>
              <a:rPr lang="fr-FR" dirty="0" smtClean="0"/>
              <a:t>  Commençant tout d'abord par le calcul de trois paramètres </a:t>
            </a:r>
            <a:r>
              <a:rPr lang="fr-FR" b="1" dirty="0" smtClean="0"/>
              <a:t>Recency</a:t>
            </a:r>
            <a:r>
              <a:rPr lang="fr-FR" dirty="0" smtClean="0"/>
              <a:t>, </a:t>
            </a:r>
            <a:r>
              <a:rPr lang="fr-FR" b="1" dirty="0" smtClean="0"/>
              <a:t>Frequency</a:t>
            </a:r>
            <a:r>
              <a:rPr lang="fr-FR" dirty="0" smtClean="0"/>
              <a:t> et </a:t>
            </a:r>
            <a:r>
              <a:rPr lang="fr-FR" b="1" dirty="0" smtClean="0"/>
              <a:t>Monetory</a:t>
            </a:r>
            <a:r>
              <a:rPr lang="fr-FR" dirty="0" smtClean="0"/>
              <a:t> :</a:t>
            </a:r>
          </a:p>
          <a:p>
            <a:pPr>
              <a:lnSpc>
                <a:spcPct val="50000"/>
              </a:lnSpc>
            </a:pPr>
            <a:r>
              <a:rPr lang="fr-FR" dirty="0" smtClean="0"/>
              <a:t>Le </a:t>
            </a:r>
            <a:r>
              <a:rPr lang="fr-FR" dirty="0"/>
              <a:t>paramètre </a:t>
            </a:r>
            <a:r>
              <a:rPr lang="fr-FR" b="1" dirty="0" smtClean="0"/>
              <a:t>Frequency</a:t>
            </a:r>
            <a:r>
              <a:rPr lang="fr-FR" dirty="0" smtClean="0"/>
              <a:t> </a:t>
            </a:r>
            <a:r>
              <a:rPr lang="fr-FR" dirty="0"/>
              <a:t>mesure le nombre total des ordres effectué par chaque client de </a:t>
            </a:r>
            <a:endParaRPr lang="fr-FR" dirty="0" smtClean="0"/>
          </a:p>
          <a:p>
            <a:pPr>
              <a:lnSpc>
                <a:spcPct val="50000"/>
              </a:lnSpc>
            </a:pPr>
            <a:r>
              <a:rPr lang="fr-FR" dirty="0" smtClean="0"/>
              <a:t>Instacart :</a:t>
            </a:r>
          </a:p>
          <a:p>
            <a:pPr>
              <a:lnSpc>
                <a:spcPct val="50000"/>
              </a:lnSpc>
            </a:pPr>
            <a:endParaRPr lang="en-US"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3967" y="3521275"/>
            <a:ext cx="3670478" cy="2456193"/>
          </a:xfrm>
          <a:prstGeom prst="rect">
            <a:avLst/>
          </a:prstGeom>
        </p:spPr>
      </p:pic>
    </p:spTree>
    <p:extLst>
      <p:ext uri="{BB962C8B-B14F-4D97-AF65-F5344CB8AC3E}">
        <p14:creationId xmlns:p14="http://schemas.microsoft.com/office/powerpoint/2010/main" val="26827909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Construction de RFM data set </a:t>
            </a:r>
            <a:r>
              <a:rPr lang="fr-FR" dirty="0" smtClean="0"/>
              <a:t/>
            </a:r>
            <a:br>
              <a:rPr lang="fr-FR" dirty="0" smtClean="0"/>
            </a:br>
            <a:r>
              <a:rPr lang="fr-FR" dirty="0" smtClean="0"/>
              <a:t>Recency</a:t>
            </a:r>
            <a:endParaRPr lang="en-US" dirty="0"/>
          </a:p>
        </p:txBody>
      </p:sp>
      <p:sp>
        <p:nvSpPr>
          <p:cNvPr id="3" name="Espace réservé du contenu 2"/>
          <p:cNvSpPr>
            <a:spLocks noGrp="1"/>
          </p:cNvSpPr>
          <p:nvPr>
            <p:ph idx="1"/>
          </p:nvPr>
        </p:nvSpPr>
        <p:spPr/>
        <p:txBody>
          <a:bodyPr/>
          <a:lstStyle/>
          <a:p>
            <a:r>
              <a:rPr lang="fr-FR" dirty="0"/>
              <a:t>Le paramètre </a:t>
            </a:r>
            <a:r>
              <a:rPr lang="fr-FR" b="1" dirty="0" smtClean="0"/>
              <a:t>Recency</a:t>
            </a:r>
            <a:r>
              <a:rPr lang="fr-FR" dirty="0" smtClean="0"/>
              <a:t> </a:t>
            </a:r>
            <a:r>
              <a:rPr lang="fr-FR" dirty="0"/>
              <a:t>mesure la durée moyenne qui sépare deux ordres </a:t>
            </a:r>
            <a:r>
              <a:rPr lang="fr-FR" dirty="0" smtClean="0"/>
              <a:t>successifs </a:t>
            </a:r>
            <a:r>
              <a:rPr lang="fr-FR" dirty="0"/>
              <a:t>effectués par chaque client</a:t>
            </a:r>
            <a:r>
              <a:rPr lang="fr-FR" dirty="0" smtClean="0"/>
              <a:t>:</a:t>
            </a:r>
          </a:p>
          <a:p>
            <a:endParaRPr lang="en-US"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5786" y="2916006"/>
            <a:ext cx="3015072" cy="2519638"/>
          </a:xfrm>
          <a:prstGeom prst="rect">
            <a:avLst/>
          </a:prstGeom>
        </p:spPr>
      </p:pic>
    </p:spTree>
    <p:extLst>
      <p:ext uri="{BB962C8B-B14F-4D97-AF65-F5344CB8AC3E}">
        <p14:creationId xmlns:p14="http://schemas.microsoft.com/office/powerpoint/2010/main" val="23408417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Construction de RFM data set </a:t>
            </a:r>
            <a:br>
              <a:rPr lang="fr-FR" dirty="0"/>
            </a:br>
            <a:r>
              <a:rPr lang="fr-FR" dirty="0" smtClean="0"/>
              <a:t>Monetory</a:t>
            </a:r>
            <a:endParaRPr lang="en-US" dirty="0"/>
          </a:p>
        </p:txBody>
      </p:sp>
      <p:sp>
        <p:nvSpPr>
          <p:cNvPr id="3" name="Espace réservé du contenu 2"/>
          <p:cNvSpPr>
            <a:spLocks noGrp="1"/>
          </p:cNvSpPr>
          <p:nvPr>
            <p:ph idx="1"/>
          </p:nvPr>
        </p:nvSpPr>
        <p:spPr/>
        <p:txBody>
          <a:bodyPr/>
          <a:lstStyle/>
          <a:p>
            <a:r>
              <a:rPr lang="fr-FR" dirty="0" smtClean="0"/>
              <a:t>     Le </a:t>
            </a:r>
            <a:r>
              <a:rPr lang="fr-FR" dirty="0"/>
              <a:t>facteur </a:t>
            </a:r>
            <a:r>
              <a:rPr lang="fr-FR" b="1" dirty="0" smtClean="0"/>
              <a:t>Monetory</a:t>
            </a:r>
            <a:r>
              <a:rPr lang="fr-FR" dirty="0" smtClean="0"/>
              <a:t> </a:t>
            </a:r>
            <a:r>
              <a:rPr lang="fr-FR" dirty="0"/>
              <a:t>indique le nombre des produits demandés pour chaque ordre d'un client.</a:t>
            </a:r>
          </a:p>
          <a:p>
            <a:r>
              <a:rPr lang="fr-FR" dirty="0"/>
              <a:t>   </a:t>
            </a:r>
            <a:r>
              <a:rPr lang="fr-FR" dirty="0" smtClean="0"/>
              <a:t>  </a:t>
            </a:r>
            <a:r>
              <a:rPr lang="fr-FR" dirty="0"/>
              <a:t>Avant de calculer ce facteur, et pour avoir une vision globale sur tout les produits, on rassemble les deux tables </a:t>
            </a:r>
            <a:r>
              <a:rPr lang="fr-FR" b="1" dirty="0" smtClean="0"/>
              <a:t>order_</a:t>
            </a:r>
            <a:r>
              <a:rPr lang="fr-FR" b="1" dirty="0" err="1" smtClean="0"/>
              <a:t>products</a:t>
            </a:r>
            <a:r>
              <a:rPr lang="fr-FR" b="1" dirty="0"/>
              <a:t>__</a:t>
            </a:r>
            <a:r>
              <a:rPr lang="fr-FR" b="1" dirty="0" err="1" smtClean="0"/>
              <a:t>prior</a:t>
            </a:r>
            <a:r>
              <a:rPr lang="fr-FR" dirty="0" smtClean="0"/>
              <a:t> </a:t>
            </a:r>
            <a:r>
              <a:rPr lang="fr-FR" dirty="0"/>
              <a:t>et </a:t>
            </a:r>
            <a:r>
              <a:rPr lang="fr-FR" b="1" dirty="0" smtClean="0"/>
              <a:t>order_</a:t>
            </a:r>
            <a:r>
              <a:rPr lang="fr-FR" b="1" dirty="0" err="1" smtClean="0"/>
              <a:t>products</a:t>
            </a:r>
            <a:r>
              <a:rPr lang="fr-FR" b="1" dirty="0"/>
              <a:t>__</a:t>
            </a:r>
            <a:r>
              <a:rPr lang="fr-FR" b="1" dirty="0" smtClean="0"/>
              <a:t>train</a:t>
            </a:r>
            <a:r>
              <a:rPr lang="fr-FR" dirty="0" smtClean="0"/>
              <a:t> </a:t>
            </a:r>
            <a:r>
              <a:rPr lang="fr-FR" dirty="0"/>
              <a:t>sous une table appelée </a:t>
            </a:r>
            <a:r>
              <a:rPr lang="fr-FR" b="1" dirty="0" err="1" smtClean="0"/>
              <a:t>order_products</a:t>
            </a:r>
            <a:r>
              <a:rPr lang="fr-FR" b="1" dirty="0"/>
              <a:t> </a:t>
            </a:r>
            <a:r>
              <a:rPr lang="fr-FR" dirty="0"/>
              <a:t>(</a:t>
            </a:r>
            <a:r>
              <a:rPr lang="fr-FR" dirty="0" smtClean="0"/>
              <a:t>33,819,106 lignes et 4 variables) :</a:t>
            </a:r>
          </a:p>
          <a:p>
            <a:endParaRPr lang="fr-FR" dirty="0" smtClean="0"/>
          </a:p>
          <a:p>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7904" y="3672188"/>
            <a:ext cx="3618964" cy="2196906"/>
          </a:xfrm>
          <a:prstGeom prst="rect">
            <a:avLst/>
          </a:prstGeom>
        </p:spPr>
      </p:pic>
    </p:spTree>
    <p:extLst>
      <p:ext uri="{BB962C8B-B14F-4D97-AF65-F5344CB8AC3E}">
        <p14:creationId xmlns:p14="http://schemas.microsoft.com/office/powerpoint/2010/main" val="19214334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Construction de RFM data set </a:t>
            </a:r>
            <a:r>
              <a:rPr lang="fr-FR" dirty="0" smtClean="0"/>
              <a:t> </a:t>
            </a:r>
            <a:br>
              <a:rPr lang="fr-FR" dirty="0" smtClean="0"/>
            </a:br>
            <a:r>
              <a:rPr lang="fr-FR" dirty="0" smtClean="0"/>
              <a:t>RFM data set</a:t>
            </a:r>
            <a:endParaRPr lang="en-US"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2929" y="2335318"/>
            <a:ext cx="7100164" cy="3242167"/>
          </a:xfrm>
        </p:spPr>
      </p:pic>
    </p:spTree>
    <p:extLst>
      <p:ext uri="{BB962C8B-B14F-4D97-AF65-F5344CB8AC3E}">
        <p14:creationId xmlns:p14="http://schemas.microsoft.com/office/powerpoint/2010/main" val="3925821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Distribution des variables RFM</a:t>
            </a:r>
            <a:br>
              <a:rPr lang="fr-FR" dirty="0" smtClean="0"/>
            </a:br>
            <a:r>
              <a:rPr lang="fr-FR" dirty="0" smtClean="0"/>
              <a:t>Frequency</a:t>
            </a:r>
            <a:endParaRPr lang="en-US"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6524" y="1987931"/>
            <a:ext cx="8615965" cy="4022725"/>
          </a:xfrm>
        </p:spPr>
      </p:pic>
    </p:spTree>
    <p:extLst>
      <p:ext uri="{BB962C8B-B14F-4D97-AF65-F5344CB8AC3E}">
        <p14:creationId xmlns:p14="http://schemas.microsoft.com/office/powerpoint/2010/main" val="34015013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Distribution des variables </a:t>
            </a:r>
            <a:r>
              <a:rPr lang="fr-FR" dirty="0" smtClean="0"/>
              <a:t>RFM</a:t>
            </a:r>
            <a:r>
              <a:rPr lang="fr-FR" dirty="0"/>
              <a:t/>
            </a:r>
            <a:br>
              <a:rPr lang="fr-FR" dirty="0"/>
            </a:br>
            <a:r>
              <a:rPr lang="fr-FR" dirty="0" smtClean="0"/>
              <a:t>Recency</a:t>
            </a:r>
            <a:endParaRPr lang="en-US"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9859" y="2013689"/>
            <a:ext cx="7762577" cy="4022725"/>
          </a:xfrm>
        </p:spPr>
      </p:pic>
    </p:spTree>
    <p:extLst>
      <p:ext uri="{BB962C8B-B14F-4D97-AF65-F5344CB8AC3E}">
        <p14:creationId xmlns:p14="http://schemas.microsoft.com/office/powerpoint/2010/main" val="23072162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Distribution des variables </a:t>
            </a:r>
            <a:r>
              <a:rPr lang="fr-FR" dirty="0" smtClean="0"/>
              <a:t>RFM</a:t>
            </a:r>
            <a:r>
              <a:rPr lang="fr-FR" dirty="0"/>
              <a:t/>
            </a:r>
            <a:br>
              <a:rPr lang="fr-FR" dirty="0"/>
            </a:br>
            <a:r>
              <a:rPr lang="fr-FR" dirty="0" smtClean="0"/>
              <a:t>Monetory</a:t>
            </a:r>
            <a:endParaRPr lang="en-US"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6701" y="1975052"/>
            <a:ext cx="7680787" cy="4206808"/>
          </a:xfrm>
        </p:spPr>
      </p:pic>
    </p:spTree>
    <p:extLst>
      <p:ext uri="{BB962C8B-B14F-4D97-AF65-F5344CB8AC3E}">
        <p14:creationId xmlns:p14="http://schemas.microsoft.com/office/powerpoint/2010/main" val="2314785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C'est</a:t>
            </a:r>
            <a:r>
              <a:rPr lang="en-US" dirty="0"/>
              <a:t> quoi </a:t>
            </a:r>
            <a:r>
              <a:rPr lang="en-US" dirty="0" err="1"/>
              <a:t>Instacart</a:t>
            </a:r>
            <a:r>
              <a:rPr lang="en-US" dirty="0"/>
              <a:t> ?</a:t>
            </a:r>
          </a:p>
        </p:txBody>
      </p:sp>
      <p:sp>
        <p:nvSpPr>
          <p:cNvPr id="3" name="Espace réservé du contenu 2"/>
          <p:cNvSpPr>
            <a:spLocks noGrp="1"/>
          </p:cNvSpPr>
          <p:nvPr>
            <p:ph idx="1"/>
          </p:nvPr>
        </p:nvSpPr>
        <p:spPr/>
        <p:txBody>
          <a:bodyPr/>
          <a:lstStyle/>
          <a:p>
            <a:r>
              <a:rPr lang="fr-FR" dirty="0" smtClean="0"/>
              <a:t>       Instacart </a:t>
            </a:r>
            <a:r>
              <a:rPr lang="fr-FR" dirty="0"/>
              <a:t>est une entreprise américaine spécialisée dans la livraison de produits alimentaires, via des livreurs indépendants. À l'image d'</a:t>
            </a:r>
            <a:r>
              <a:rPr lang="fr-FR" dirty="0" err="1"/>
              <a:t>Uber</a:t>
            </a:r>
            <a:r>
              <a:rPr lang="fr-FR" dirty="0"/>
              <a:t> pour le transport de personne, Instacart via une application mobile permet de mettre en relation des clients souhaitant se faire livrer leur course dans des magasins ayant pignon sur rue, avec des livreurs. Instacart a été fondé en 2012 par </a:t>
            </a:r>
            <a:r>
              <a:rPr lang="fr-FR" dirty="0" err="1"/>
              <a:t>Apoorva</a:t>
            </a:r>
            <a:r>
              <a:rPr lang="fr-FR" dirty="0"/>
              <a:t> Mehta1, à San Francisco</a:t>
            </a:r>
            <a:r>
              <a:rPr lang="fr-FR" dirty="0" smtClean="0"/>
              <a:t>.</a:t>
            </a:r>
            <a:endParaRPr lang="fr-FR" dirty="0"/>
          </a:p>
          <a:p>
            <a:r>
              <a:rPr lang="fr-FR" dirty="0"/>
              <a:t>  </a:t>
            </a:r>
            <a:r>
              <a:rPr lang="fr-FR" dirty="0" smtClean="0"/>
              <a:t>     Le </a:t>
            </a:r>
            <a:r>
              <a:rPr lang="fr-FR" dirty="0"/>
              <a:t>16 octobre 2018, Instacart officialise une nouvelle levée de fonds d'environ 600 millions de dollars en plus des 350 millions déjà récoltés en début d'année 2018</a:t>
            </a:r>
            <a:r>
              <a:rPr lang="fr-FR" dirty="0" smtClean="0"/>
              <a:t>.</a:t>
            </a:r>
            <a:endParaRPr lang="fr-FR" dirty="0"/>
          </a:p>
          <a:p>
            <a:r>
              <a:rPr lang="fr-FR" dirty="0" smtClean="0"/>
              <a:t>      </a:t>
            </a:r>
            <a:r>
              <a:rPr lang="fr-FR" dirty="0"/>
              <a:t>À la différence du géant de la livraison, Amazon, et des autres entreprises de ce secteur, Instacart ne dispose pas d'entrepôt : l'entreprise sert uniquement d'intermédiaire</a:t>
            </a:r>
            <a:r>
              <a:rPr lang="fr-FR" dirty="0" smtClean="0"/>
              <a:t>.   </a:t>
            </a:r>
          </a:p>
          <a:p>
            <a:pPr marL="0" indent="0" algn="r">
              <a:buNone/>
            </a:pPr>
            <a:endParaRPr lang="fr-FR" dirty="0" smtClean="0"/>
          </a:p>
          <a:p>
            <a:pPr algn="r"/>
            <a:r>
              <a:rPr lang="en-US" b="1" dirty="0" err="1"/>
              <a:t>Wikipédia</a:t>
            </a:r>
            <a:endParaRPr lang="en-US" b="1" dirty="0"/>
          </a:p>
        </p:txBody>
      </p:sp>
      <p:pic>
        <p:nvPicPr>
          <p:cNvPr id="4" name="Image 3"/>
          <p:cNvPicPr>
            <a:picLocks noChangeAspect="1"/>
          </p:cNvPicPr>
          <p:nvPr/>
        </p:nvPicPr>
        <p:blipFill rotWithShape="1">
          <a:blip r:embed="rId2">
            <a:extLst>
              <a:ext uri="{28A0092B-C50C-407E-A947-70E740481C1C}">
                <a14:useLocalDpi xmlns:a14="http://schemas.microsoft.com/office/drawing/2010/main" val="0"/>
              </a:ext>
            </a:extLst>
          </a:blip>
          <a:srcRect t="31085" b="35430"/>
          <a:stretch/>
        </p:blipFill>
        <p:spPr>
          <a:xfrm>
            <a:off x="8090642" y="471068"/>
            <a:ext cx="3065038" cy="770348"/>
          </a:xfrm>
          <a:prstGeom prst="rect">
            <a:avLst/>
          </a:prstGeom>
        </p:spPr>
      </p:pic>
    </p:spTree>
    <p:extLst>
      <p:ext uri="{BB962C8B-B14F-4D97-AF65-F5344CB8AC3E}">
        <p14:creationId xmlns:p14="http://schemas.microsoft.com/office/powerpoint/2010/main" val="2782095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Corrélations </a:t>
            </a:r>
            <a:r>
              <a:rPr lang="fr-FR" dirty="0"/>
              <a:t>entre les paramètres </a:t>
            </a:r>
            <a:r>
              <a:rPr lang="fr-FR" dirty="0" smtClean="0"/>
              <a:t>RFM</a:t>
            </a:r>
            <a:br>
              <a:rPr lang="fr-FR" dirty="0" smtClean="0"/>
            </a:br>
            <a:r>
              <a:rPr lang="fr-FR" dirty="0" smtClean="0"/>
              <a:t>Frequency/Recency</a:t>
            </a:r>
            <a:endParaRPr lang="en-US"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8650" y="2743200"/>
            <a:ext cx="8165204" cy="3523264"/>
          </a:xfrm>
        </p:spPr>
      </p:pic>
      <p:sp>
        <p:nvSpPr>
          <p:cNvPr id="5" name="ZoneTexte 4"/>
          <p:cNvSpPr txBox="1"/>
          <p:nvPr/>
        </p:nvSpPr>
        <p:spPr>
          <a:xfrm>
            <a:off x="953037" y="1880315"/>
            <a:ext cx="10071278" cy="1015663"/>
          </a:xfrm>
          <a:prstGeom prst="rect">
            <a:avLst/>
          </a:prstGeom>
          <a:noFill/>
        </p:spPr>
        <p:txBody>
          <a:bodyPr wrap="square" rtlCol="0">
            <a:spAutoFit/>
          </a:bodyPr>
          <a:lstStyle/>
          <a:p>
            <a:r>
              <a:rPr lang="fr-FR" sz="2000" dirty="0" smtClean="0"/>
              <a:t>     On </a:t>
            </a:r>
            <a:r>
              <a:rPr lang="fr-FR" sz="2000" dirty="0"/>
              <a:t>remarque bien que la variable </a:t>
            </a:r>
            <a:r>
              <a:rPr lang="fr-FR" sz="2000" b="1" dirty="0" smtClean="0"/>
              <a:t>Frequency</a:t>
            </a:r>
            <a:r>
              <a:rPr lang="fr-FR" sz="2000" dirty="0" smtClean="0"/>
              <a:t> </a:t>
            </a:r>
            <a:r>
              <a:rPr lang="fr-FR" sz="2000" dirty="0"/>
              <a:t>diminue lorsque la variable </a:t>
            </a:r>
            <a:r>
              <a:rPr lang="fr-FR" sz="2000" b="1" dirty="0" smtClean="0"/>
              <a:t>Recency</a:t>
            </a:r>
            <a:r>
              <a:rPr lang="fr-FR" sz="2000" dirty="0" smtClean="0"/>
              <a:t> </a:t>
            </a:r>
            <a:r>
              <a:rPr lang="fr-FR" sz="2000" dirty="0"/>
              <a:t>augmente, ceci est évident, puisque un client qui se retarde d'effectuer ses ordres possède moins d'ordres en total.</a:t>
            </a:r>
            <a:endParaRPr lang="en-US" sz="2000" dirty="0"/>
          </a:p>
        </p:txBody>
      </p:sp>
    </p:spTree>
    <p:extLst>
      <p:ext uri="{BB962C8B-B14F-4D97-AF65-F5344CB8AC3E}">
        <p14:creationId xmlns:p14="http://schemas.microsoft.com/office/powerpoint/2010/main" val="15390617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Corrélations entre les paramètres RFM</a:t>
            </a:r>
            <a:br>
              <a:rPr lang="fr-FR" dirty="0"/>
            </a:br>
            <a:r>
              <a:rPr lang="fr-FR" dirty="0" smtClean="0"/>
              <a:t>Monetory/Recency</a:t>
            </a:r>
            <a:endParaRPr lang="en-US"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7132" y="2678806"/>
            <a:ext cx="8165205" cy="3615185"/>
          </a:xfrm>
        </p:spPr>
      </p:pic>
      <p:sp>
        <p:nvSpPr>
          <p:cNvPr id="5" name="ZoneTexte 4"/>
          <p:cNvSpPr txBox="1"/>
          <p:nvPr/>
        </p:nvSpPr>
        <p:spPr>
          <a:xfrm>
            <a:off x="953037" y="1854140"/>
            <a:ext cx="10071278" cy="707886"/>
          </a:xfrm>
          <a:prstGeom prst="rect">
            <a:avLst/>
          </a:prstGeom>
          <a:noFill/>
        </p:spPr>
        <p:txBody>
          <a:bodyPr wrap="square" rtlCol="0">
            <a:spAutoFit/>
          </a:bodyPr>
          <a:lstStyle/>
          <a:p>
            <a:r>
              <a:rPr lang="fr-FR" sz="2000" dirty="0" smtClean="0"/>
              <a:t>     C'est </a:t>
            </a:r>
            <a:r>
              <a:rPr lang="fr-FR" sz="2000" dirty="0"/>
              <a:t>un résultat de la visualisation précédente; long </a:t>
            </a:r>
            <a:r>
              <a:rPr lang="fr-FR" sz="2000" dirty="0" err="1"/>
              <a:t>recency</a:t>
            </a:r>
            <a:r>
              <a:rPr lang="fr-FR" sz="2000" dirty="0"/>
              <a:t>, implique petite fréquence, et donc petite </a:t>
            </a:r>
            <a:r>
              <a:rPr lang="fr-FR" sz="2000" dirty="0" smtClean="0"/>
              <a:t>Monetory</a:t>
            </a:r>
            <a:r>
              <a:rPr lang="fr-FR" sz="2000" dirty="0"/>
              <a:t>.</a:t>
            </a:r>
            <a:endParaRPr lang="en-US" sz="2000" dirty="0"/>
          </a:p>
        </p:txBody>
      </p:sp>
    </p:spTree>
    <p:extLst>
      <p:ext uri="{BB962C8B-B14F-4D97-AF65-F5344CB8AC3E}">
        <p14:creationId xmlns:p14="http://schemas.microsoft.com/office/powerpoint/2010/main" val="5014785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Corrélations entre les paramètres RFM</a:t>
            </a:r>
            <a:br>
              <a:rPr lang="fr-FR" dirty="0"/>
            </a:br>
            <a:r>
              <a:rPr lang="fr-FR" dirty="0" err="1" smtClean="0"/>
              <a:t>Monetory</a:t>
            </a:r>
            <a:r>
              <a:rPr lang="fr-FR" dirty="0" smtClean="0"/>
              <a:t>/</a:t>
            </a:r>
            <a:r>
              <a:rPr lang="fr-FR" dirty="0" err="1" smtClean="0"/>
              <a:t>Frequency</a:t>
            </a:r>
            <a:endParaRPr lang="en-US"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5312" y="2794715"/>
            <a:ext cx="8886422" cy="3374264"/>
          </a:xfrm>
        </p:spPr>
      </p:pic>
      <p:sp>
        <p:nvSpPr>
          <p:cNvPr id="5" name="ZoneTexte 4"/>
          <p:cNvSpPr txBox="1"/>
          <p:nvPr/>
        </p:nvSpPr>
        <p:spPr>
          <a:xfrm>
            <a:off x="1084402" y="1912094"/>
            <a:ext cx="10071278" cy="707886"/>
          </a:xfrm>
          <a:prstGeom prst="rect">
            <a:avLst/>
          </a:prstGeom>
          <a:noFill/>
        </p:spPr>
        <p:txBody>
          <a:bodyPr wrap="square" rtlCol="0">
            <a:spAutoFit/>
          </a:bodyPr>
          <a:lstStyle/>
          <a:p>
            <a:r>
              <a:rPr lang="fr-FR" sz="2000" dirty="0" smtClean="0"/>
              <a:t>        Nous </a:t>
            </a:r>
            <a:r>
              <a:rPr lang="fr-FR" sz="2000" dirty="0"/>
              <a:t>constatons </a:t>
            </a:r>
            <a:r>
              <a:rPr lang="fr-FR" sz="2000" dirty="0" smtClean="0"/>
              <a:t>l'existence </a:t>
            </a:r>
            <a:r>
              <a:rPr lang="fr-FR" sz="2000" dirty="0"/>
              <a:t>d'une relation presque linéaire entre les deux variables </a:t>
            </a:r>
            <a:r>
              <a:rPr lang="fr-FR" sz="2000" b="1" dirty="0" smtClean="0"/>
              <a:t>Frequency</a:t>
            </a:r>
            <a:r>
              <a:rPr lang="fr-FR" sz="2000" dirty="0" smtClean="0"/>
              <a:t> </a:t>
            </a:r>
            <a:r>
              <a:rPr lang="fr-FR" sz="2000" dirty="0"/>
              <a:t>et </a:t>
            </a:r>
            <a:r>
              <a:rPr lang="fr-FR" sz="2000" b="1" dirty="0" smtClean="0"/>
              <a:t>Monetory.</a:t>
            </a:r>
            <a:endParaRPr lang="en-US" sz="2000" b="1" dirty="0"/>
          </a:p>
        </p:txBody>
      </p:sp>
    </p:spTree>
    <p:extLst>
      <p:ext uri="{BB962C8B-B14F-4D97-AF65-F5344CB8AC3E}">
        <p14:creationId xmlns:p14="http://schemas.microsoft.com/office/powerpoint/2010/main" val="8805946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Segmentation des clients</a:t>
            </a:r>
            <a:br>
              <a:rPr lang="fr-FR" dirty="0" smtClean="0"/>
            </a:br>
            <a:r>
              <a:rPr lang="fr-FR" dirty="0" smtClean="0"/>
              <a:t>Scree </a:t>
            </a:r>
            <a:r>
              <a:rPr lang="fr-FR" dirty="0"/>
              <a:t>plot</a:t>
            </a:r>
            <a:endParaRPr lang="en-US" dirty="0"/>
          </a:p>
        </p:txBody>
      </p:sp>
      <p:sp>
        <p:nvSpPr>
          <p:cNvPr id="3" name="Espace réservé du contenu 2"/>
          <p:cNvSpPr>
            <a:spLocks noGrp="1"/>
          </p:cNvSpPr>
          <p:nvPr>
            <p:ph idx="1"/>
          </p:nvPr>
        </p:nvSpPr>
        <p:spPr>
          <a:xfrm>
            <a:off x="1097280" y="1845734"/>
            <a:ext cx="9939914" cy="1966412"/>
          </a:xfrm>
        </p:spPr>
        <p:txBody>
          <a:bodyPr/>
          <a:lstStyle/>
          <a:p>
            <a:r>
              <a:rPr lang="fr-FR" dirty="0" smtClean="0"/>
              <a:t>       Avant </a:t>
            </a:r>
            <a:r>
              <a:rPr lang="fr-FR" dirty="0"/>
              <a:t>d'entamer l'application de l'algorithme k-</a:t>
            </a:r>
            <a:r>
              <a:rPr lang="fr-FR" dirty="0" err="1"/>
              <a:t>means</a:t>
            </a:r>
            <a:r>
              <a:rPr lang="fr-FR" dirty="0"/>
              <a:t>, on doit d'abord choisir le nombre de clusters à considérer, pour cela, nous allons créer un scree plot, qui compile le ratio entre le total </a:t>
            </a:r>
            <a:r>
              <a:rPr lang="fr-FR" dirty="0" err="1"/>
              <a:t>within</a:t>
            </a:r>
            <a:r>
              <a:rPr lang="fr-FR" dirty="0"/>
              <a:t> cluster sum of squares et le total sum of square. Il s’agit ici de repérer visuellement le « coude » du </a:t>
            </a:r>
            <a:r>
              <a:rPr lang="fr-FR" dirty="0" smtClean="0"/>
              <a:t>graphique</a:t>
            </a:r>
            <a:r>
              <a:rPr lang="fr-FR" dirty="0"/>
              <a:t>, qui se situera au nombre idéal de clusters</a:t>
            </a:r>
            <a:r>
              <a:rPr lang="fr-FR" dirty="0" smtClean="0"/>
              <a:t>.</a:t>
            </a:r>
          </a:p>
          <a:p>
            <a:r>
              <a:rPr lang="fr-FR" dirty="0"/>
              <a:t> Nous voyons donc que le nombre de clusters idéal pour notre jeu de données se situe en 3. on fixe donc k=3 et on applique l'algorithme </a:t>
            </a:r>
            <a:r>
              <a:rPr lang="fr-FR" b="1" dirty="0" smtClean="0"/>
              <a:t>k-</a:t>
            </a:r>
            <a:r>
              <a:rPr lang="fr-FR" b="1" dirty="0" err="1" smtClean="0"/>
              <a:t>means</a:t>
            </a:r>
            <a:r>
              <a:rPr lang="fr-FR" dirty="0" smtClean="0"/>
              <a:t> </a:t>
            </a:r>
            <a:r>
              <a:rPr lang="fr-FR" dirty="0"/>
              <a:t>sur la table </a:t>
            </a:r>
            <a:r>
              <a:rPr lang="fr-FR" b="1" dirty="0" smtClean="0"/>
              <a:t>RFM_data_set.</a:t>
            </a:r>
          </a:p>
          <a:p>
            <a:endParaRPr lang="en-US"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294" y="3812146"/>
            <a:ext cx="7940560" cy="2524260"/>
          </a:xfrm>
          <a:prstGeom prst="rect">
            <a:avLst/>
          </a:prstGeom>
        </p:spPr>
      </p:pic>
    </p:spTree>
    <p:extLst>
      <p:ext uri="{BB962C8B-B14F-4D97-AF65-F5344CB8AC3E}">
        <p14:creationId xmlns:p14="http://schemas.microsoft.com/office/powerpoint/2010/main" val="9612916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Segmentation des clients</a:t>
            </a:r>
            <a:br>
              <a:rPr lang="fr-FR" dirty="0"/>
            </a:br>
            <a:r>
              <a:rPr lang="fr-FR" dirty="0" smtClean="0"/>
              <a:t>K-</a:t>
            </a:r>
            <a:r>
              <a:rPr lang="fr-FR" dirty="0" err="1" smtClean="0"/>
              <a:t>means</a:t>
            </a:r>
            <a:endParaRPr lang="en-US"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5130" y="1996226"/>
            <a:ext cx="8865244" cy="4104582"/>
          </a:xfrm>
        </p:spPr>
      </p:pic>
    </p:spTree>
    <p:extLst>
      <p:ext uri="{BB962C8B-B14F-4D97-AF65-F5344CB8AC3E}">
        <p14:creationId xmlns:p14="http://schemas.microsoft.com/office/powerpoint/2010/main" val="38442955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Segmentation des clients</a:t>
            </a:r>
            <a:br>
              <a:rPr lang="fr-FR" dirty="0"/>
            </a:br>
            <a:r>
              <a:rPr lang="fr-FR" dirty="0" smtClean="0"/>
              <a:t>clusters sizes</a:t>
            </a:r>
            <a:endParaRPr lang="en-US" dirty="0"/>
          </a:p>
        </p:txBody>
      </p:sp>
      <p:sp>
        <p:nvSpPr>
          <p:cNvPr id="3" name="Espace réservé du contenu 2"/>
          <p:cNvSpPr>
            <a:spLocks noGrp="1"/>
          </p:cNvSpPr>
          <p:nvPr>
            <p:ph idx="1"/>
          </p:nvPr>
        </p:nvSpPr>
        <p:spPr>
          <a:xfrm>
            <a:off x="1097280" y="1845734"/>
            <a:ext cx="10058400" cy="768677"/>
          </a:xfrm>
        </p:spPr>
        <p:txBody>
          <a:bodyPr/>
          <a:lstStyle/>
          <a:p>
            <a:r>
              <a:rPr lang="fr-FR" dirty="0" smtClean="0"/>
              <a:t>      Le </a:t>
            </a:r>
            <a:r>
              <a:rPr lang="fr-FR" dirty="0"/>
              <a:t>premier cluster comprend </a:t>
            </a:r>
            <a:r>
              <a:rPr lang="fr-FR" b="1" dirty="0" smtClean="0"/>
              <a:t>97,112</a:t>
            </a:r>
            <a:r>
              <a:rPr lang="fr-FR" dirty="0" smtClean="0"/>
              <a:t> </a:t>
            </a:r>
            <a:r>
              <a:rPr lang="fr-FR" dirty="0"/>
              <a:t>clients </a:t>
            </a:r>
            <a:r>
              <a:rPr lang="fr-FR" dirty="0" smtClean="0"/>
              <a:t>(47.09%), le </a:t>
            </a:r>
            <a:r>
              <a:rPr lang="fr-FR" dirty="0"/>
              <a:t>deuxième contient </a:t>
            </a:r>
            <a:r>
              <a:rPr lang="fr-FR" b="1" dirty="0"/>
              <a:t>86,758</a:t>
            </a:r>
            <a:r>
              <a:rPr lang="fr-FR" dirty="0" smtClean="0"/>
              <a:t> </a:t>
            </a:r>
            <a:r>
              <a:rPr lang="fr-FR" dirty="0"/>
              <a:t>clients </a:t>
            </a:r>
            <a:r>
              <a:rPr lang="fr-FR" dirty="0" smtClean="0"/>
              <a:t>(</a:t>
            </a:r>
            <a:r>
              <a:rPr lang="fr-FR" dirty="0"/>
              <a:t>42.06</a:t>
            </a:r>
            <a:r>
              <a:rPr lang="fr-FR" dirty="0" smtClean="0"/>
              <a:t>%), </a:t>
            </a:r>
            <a:r>
              <a:rPr lang="fr-FR" dirty="0"/>
              <a:t>et le dernier rassemble </a:t>
            </a:r>
            <a:r>
              <a:rPr lang="fr-FR" b="1" dirty="0"/>
              <a:t>22,359</a:t>
            </a:r>
            <a:r>
              <a:rPr lang="fr-FR" dirty="0"/>
              <a:t> clients (10.84%).</a:t>
            </a:r>
            <a:endParaRPr lang="en-US" b="1"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2738" y="2614411"/>
            <a:ext cx="7833235" cy="3642694"/>
          </a:xfrm>
          <a:prstGeom prst="rect">
            <a:avLst/>
          </a:prstGeom>
        </p:spPr>
      </p:pic>
    </p:spTree>
    <p:extLst>
      <p:ext uri="{BB962C8B-B14F-4D97-AF65-F5344CB8AC3E}">
        <p14:creationId xmlns:p14="http://schemas.microsoft.com/office/powerpoint/2010/main" val="11933713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Segmentation des clients</a:t>
            </a:r>
            <a:br>
              <a:rPr lang="fr-FR" dirty="0"/>
            </a:br>
            <a:r>
              <a:rPr lang="fr-FR" dirty="0" smtClean="0"/>
              <a:t>Ajout des clusters à RFM data set</a:t>
            </a:r>
            <a:endParaRPr lang="en-US"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8350" y="2038715"/>
            <a:ext cx="6516710" cy="3995961"/>
          </a:xfrm>
        </p:spPr>
      </p:pic>
    </p:spTree>
    <p:extLst>
      <p:ext uri="{BB962C8B-B14F-4D97-AF65-F5344CB8AC3E}">
        <p14:creationId xmlns:p14="http://schemas.microsoft.com/office/powerpoint/2010/main" val="4483123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Segmentation des clients</a:t>
            </a:r>
            <a:br>
              <a:rPr lang="fr-FR" dirty="0"/>
            </a:br>
            <a:r>
              <a:rPr lang="fr-FR" dirty="0" smtClean="0"/>
              <a:t>les caractéristiques des clusters</a:t>
            </a:r>
            <a:endParaRPr lang="en-US"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047" y="3103808"/>
            <a:ext cx="4756167" cy="1764340"/>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214" y="1928291"/>
            <a:ext cx="7323786" cy="4115374"/>
          </a:xfrm>
          <a:prstGeom prst="rect">
            <a:avLst/>
          </a:prstGeom>
        </p:spPr>
      </p:pic>
    </p:spTree>
    <p:extLst>
      <p:ext uri="{BB962C8B-B14F-4D97-AF65-F5344CB8AC3E}">
        <p14:creationId xmlns:p14="http://schemas.microsoft.com/office/powerpoint/2010/main" val="38181646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10158" y="376756"/>
            <a:ext cx="10058400" cy="1450757"/>
          </a:xfrm>
        </p:spPr>
        <p:txBody>
          <a:bodyPr>
            <a:normAutofit/>
          </a:bodyPr>
          <a:lstStyle/>
          <a:p>
            <a:r>
              <a:rPr lang="fr-FR" dirty="0"/>
              <a:t>Segmentation des clients</a:t>
            </a:r>
            <a:br>
              <a:rPr lang="fr-FR" dirty="0"/>
            </a:br>
            <a:r>
              <a:rPr lang="fr-FR" dirty="0" smtClean="0"/>
              <a:t>Cluster 1 : </a:t>
            </a:r>
            <a:r>
              <a:rPr lang="en-US" dirty="0"/>
              <a:t>Les promoteurs</a:t>
            </a:r>
            <a:endParaRPr lang="en-US" dirty="0"/>
          </a:p>
        </p:txBody>
      </p:sp>
      <p:sp>
        <p:nvSpPr>
          <p:cNvPr id="3" name="Espace réservé du contenu 2"/>
          <p:cNvSpPr>
            <a:spLocks noGrp="1"/>
          </p:cNvSpPr>
          <p:nvPr>
            <p:ph idx="1"/>
          </p:nvPr>
        </p:nvSpPr>
        <p:spPr>
          <a:xfrm>
            <a:off x="1110158" y="2000280"/>
            <a:ext cx="9605063" cy="1798988"/>
          </a:xfrm>
        </p:spPr>
        <p:txBody>
          <a:bodyPr>
            <a:noAutofit/>
          </a:bodyPr>
          <a:lstStyle/>
          <a:p>
            <a:r>
              <a:rPr lang="fr-FR" b="1" dirty="0"/>
              <a:t> </a:t>
            </a:r>
            <a:r>
              <a:rPr lang="fr-FR" b="1" dirty="0" smtClean="0"/>
              <a:t>      </a:t>
            </a:r>
            <a:r>
              <a:rPr lang="fr-FR" dirty="0" smtClean="0"/>
              <a:t>Ce </a:t>
            </a:r>
            <a:r>
              <a:rPr lang="fr-FR" dirty="0"/>
              <a:t>groupe de clients dispose d'un </a:t>
            </a:r>
            <a:r>
              <a:rPr lang="fr-FR" b="1" dirty="0" smtClean="0"/>
              <a:t>Recency</a:t>
            </a:r>
            <a:r>
              <a:rPr lang="fr-FR" dirty="0" smtClean="0"/>
              <a:t> </a:t>
            </a:r>
            <a:r>
              <a:rPr lang="fr-FR" dirty="0"/>
              <a:t>très faible, de plus, Ils utilisent beaucoup </a:t>
            </a:r>
            <a:r>
              <a:rPr lang="fr-FR" dirty="0" smtClean="0"/>
              <a:t>« </a:t>
            </a:r>
            <a:r>
              <a:rPr lang="fr-FR" b="1" dirty="0" smtClean="0"/>
              <a:t>Instacart »</a:t>
            </a:r>
            <a:r>
              <a:rPr lang="fr-FR" dirty="0" smtClean="0"/>
              <a:t> </a:t>
            </a:r>
            <a:r>
              <a:rPr lang="fr-FR" dirty="0"/>
              <a:t>et passent beaucoup de commandes </a:t>
            </a:r>
            <a:r>
              <a:rPr lang="fr-FR" dirty="0" smtClean="0"/>
              <a:t>(</a:t>
            </a:r>
            <a:r>
              <a:rPr lang="fr-FR" b="1" dirty="0" smtClean="0"/>
              <a:t>Frequency</a:t>
            </a:r>
            <a:r>
              <a:rPr lang="fr-FR" dirty="0" smtClean="0"/>
              <a:t> </a:t>
            </a:r>
            <a:r>
              <a:rPr lang="fr-FR" dirty="0"/>
              <a:t>élevé) de tailles importantes </a:t>
            </a:r>
            <a:r>
              <a:rPr lang="fr-FR" dirty="0" smtClean="0"/>
              <a:t>(</a:t>
            </a:r>
            <a:r>
              <a:rPr lang="fr-FR" b="1" dirty="0" smtClean="0"/>
              <a:t>Monetory</a:t>
            </a:r>
            <a:r>
              <a:rPr lang="fr-FR" dirty="0" smtClean="0"/>
              <a:t> </a:t>
            </a:r>
            <a:r>
              <a:rPr lang="fr-FR" dirty="0"/>
              <a:t>élevé), Ce sont les clients préférés et les plus fidèles. Le marketing pour ces clients pourrait se concentrer sur le maintien de leur fidélité tout en les encourageant à passer des commandes qui génèrent plus de revenus pour l'entreprise (que cela signifie plus d'articles, des articles plus chers</a:t>
            </a:r>
            <a:r>
              <a:rPr lang="fr-FR" dirty="0" smtClean="0"/>
              <a:t>).</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5268" y="3709116"/>
            <a:ext cx="3980658" cy="2404318"/>
          </a:xfrm>
          <a:prstGeom prst="rect">
            <a:avLst/>
          </a:prstGeom>
        </p:spPr>
      </p:pic>
    </p:spTree>
    <p:extLst>
      <p:ext uri="{BB962C8B-B14F-4D97-AF65-F5344CB8AC3E}">
        <p14:creationId xmlns:p14="http://schemas.microsoft.com/office/powerpoint/2010/main" val="32905132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Segmentation des clients</a:t>
            </a:r>
            <a:br>
              <a:rPr lang="fr-FR" dirty="0"/>
            </a:br>
            <a:r>
              <a:rPr lang="fr-FR" dirty="0"/>
              <a:t>Cluster </a:t>
            </a:r>
            <a:r>
              <a:rPr lang="fr-FR" dirty="0" smtClean="0"/>
              <a:t>2 </a:t>
            </a:r>
            <a:r>
              <a:rPr lang="fr-FR" dirty="0"/>
              <a:t>: </a:t>
            </a:r>
            <a:r>
              <a:rPr lang="en-US" dirty="0"/>
              <a:t>Les détracteurs</a:t>
            </a:r>
            <a:endParaRPr lang="en-US" dirty="0"/>
          </a:p>
        </p:txBody>
      </p:sp>
      <p:sp>
        <p:nvSpPr>
          <p:cNvPr id="3" name="Espace réservé du contenu 2"/>
          <p:cNvSpPr>
            <a:spLocks noGrp="1"/>
          </p:cNvSpPr>
          <p:nvPr>
            <p:ph idx="1"/>
          </p:nvPr>
        </p:nvSpPr>
        <p:spPr>
          <a:xfrm>
            <a:off x="1097280" y="1948765"/>
            <a:ext cx="10058400" cy="1721714"/>
          </a:xfrm>
        </p:spPr>
        <p:txBody>
          <a:bodyPr/>
          <a:lstStyle/>
          <a:p>
            <a:r>
              <a:rPr lang="fr-FR" dirty="0"/>
              <a:t> </a:t>
            </a:r>
            <a:r>
              <a:rPr lang="fr-FR" dirty="0" smtClean="0"/>
              <a:t>        </a:t>
            </a:r>
            <a:r>
              <a:rPr lang="fr-FR" dirty="0"/>
              <a:t>Cet cluster rassemble les clients les moins fidèles, Ils ont essayé </a:t>
            </a:r>
            <a:r>
              <a:rPr lang="fr-FR" dirty="0" smtClean="0"/>
              <a:t>« </a:t>
            </a:r>
            <a:r>
              <a:rPr lang="fr-FR" b="1" dirty="0" smtClean="0"/>
              <a:t>Instacart »</a:t>
            </a:r>
            <a:r>
              <a:rPr lang="fr-FR" dirty="0" smtClean="0"/>
              <a:t>, </a:t>
            </a:r>
            <a:r>
              <a:rPr lang="fr-FR" dirty="0"/>
              <a:t>mais ils ne l’utilisent pas souvent et n’achètent pas beaucoup d’articles, C'est le segment où nous avons le plus de marge de progression, Une stratégie spéciale de Marketing est nécessaire pour ce groupe afin d'augmenter La fréquence </a:t>
            </a:r>
            <a:r>
              <a:rPr lang="fr-FR" dirty="0" smtClean="0"/>
              <a:t>(</a:t>
            </a:r>
            <a:r>
              <a:rPr lang="fr-FR" b="1" dirty="0" smtClean="0"/>
              <a:t>Frequency</a:t>
            </a:r>
            <a:r>
              <a:rPr lang="fr-FR" dirty="0" smtClean="0"/>
              <a:t>) </a:t>
            </a:r>
            <a:r>
              <a:rPr lang="fr-FR" dirty="0"/>
              <a:t>et la tailles des ordres </a:t>
            </a:r>
            <a:r>
              <a:rPr lang="fr-FR" dirty="0" smtClean="0"/>
              <a:t>(</a:t>
            </a:r>
            <a:r>
              <a:rPr lang="fr-FR" b="1" dirty="0" smtClean="0"/>
              <a:t>Monetory</a:t>
            </a:r>
            <a:r>
              <a:rPr lang="fr-FR" dirty="0" smtClean="0"/>
              <a:t>), </a:t>
            </a:r>
            <a:r>
              <a:rPr lang="fr-FR" dirty="0"/>
              <a:t>et diminuer le </a:t>
            </a:r>
            <a:r>
              <a:rPr lang="fr-FR" b="1" dirty="0" smtClean="0"/>
              <a:t>Recency</a:t>
            </a:r>
            <a:r>
              <a:rPr lang="fr-FR" dirty="0" smtClean="0"/>
              <a:t> </a:t>
            </a:r>
            <a:r>
              <a:rPr lang="fr-FR" dirty="0"/>
              <a:t>de leurs achats.</a:t>
            </a:r>
          </a:p>
          <a:p>
            <a:endParaRPr lang="en-US" dirty="0"/>
          </a:p>
        </p:txBody>
      </p:sp>
      <p:pic>
        <p:nvPicPr>
          <p:cNvPr id="4" name="Image 3"/>
          <p:cNvPicPr>
            <a:picLocks noChangeAspect="1"/>
          </p:cNvPicPr>
          <p:nvPr/>
        </p:nvPicPr>
        <p:blipFill rotWithShape="1">
          <a:blip r:embed="rId2">
            <a:extLst>
              <a:ext uri="{28A0092B-C50C-407E-A947-70E740481C1C}">
                <a14:useLocalDpi xmlns:a14="http://schemas.microsoft.com/office/drawing/2010/main" val="0"/>
              </a:ext>
            </a:extLst>
          </a:blip>
          <a:srcRect b="13384"/>
          <a:stretch/>
        </p:blipFill>
        <p:spPr>
          <a:xfrm>
            <a:off x="6610913" y="3369519"/>
            <a:ext cx="4544767" cy="2310064"/>
          </a:xfrm>
          <a:prstGeom prst="rect">
            <a:avLst/>
          </a:prstGeom>
        </p:spPr>
      </p:pic>
    </p:spTree>
    <p:extLst>
      <p:ext uri="{BB962C8B-B14F-4D97-AF65-F5344CB8AC3E}">
        <p14:creationId xmlns:p14="http://schemas.microsoft.com/office/powerpoint/2010/main" val="20634620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Market</a:t>
            </a:r>
            <a:r>
              <a:rPr lang="fr-FR" dirty="0" smtClean="0"/>
              <a:t> segmentation </a:t>
            </a:r>
            <a:endParaRPr lang="en-US" dirty="0"/>
          </a:p>
        </p:txBody>
      </p:sp>
      <p:sp>
        <p:nvSpPr>
          <p:cNvPr id="3" name="Espace réservé du contenu 2"/>
          <p:cNvSpPr>
            <a:spLocks noGrp="1"/>
          </p:cNvSpPr>
          <p:nvPr>
            <p:ph idx="1"/>
          </p:nvPr>
        </p:nvSpPr>
        <p:spPr/>
        <p:txBody>
          <a:bodyPr/>
          <a:lstStyle/>
          <a:p>
            <a:r>
              <a:rPr lang="fr-FR" dirty="0" smtClean="0"/>
              <a:t>      </a:t>
            </a:r>
          </a:p>
          <a:p>
            <a:r>
              <a:rPr lang="fr-FR" dirty="0"/>
              <a:t> </a:t>
            </a:r>
            <a:r>
              <a:rPr lang="fr-FR" dirty="0" smtClean="0"/>
              <a:t>       En </a:t>
            </a:r>
            <a:r>
              <a:rPr lang="fr-FR" dirty="0"/>
              <a:t>termes simples, la segmentation des clients consiste à trier les clients en groupes en fonction de leur comportement réel ou probable afin qu'une entreprise puisse s'engager plus efficacement avec eux. Par exemple, une entreprise pourrait offrir un type de promotion ou de réduction à ses clients les plus fidèles et une incitation différente aux clients nouveaux ou peu fréquents.</a:t>
            </a:r>
            <a:endParaRPr lang="en-US" dirty="0"/>
          </a:p>
        </p:txBody>
      </p:sp>
      <p:pic>
        <p:nvPicPr>
          <p:cNvPr id="4" name="Image 3"/>
          <p:cNvPicPr>
            <a:picLocks noChangeAspect="1"/>
          </p:cNvPicPr>
          <p:nvPr/>
        </p:nvPicPr>
        <p:blipFill rotWithShape="1">
          <a:blip r:embed="rId2">
            <a:extLst>
              <a:ext uri="{28A0092B-C50C-407E-A947-70E740481C1C}">
                <a14:useLocalDpi xmlns:a14="http://schemas.microsoft.com/office/drawing/2010/main" val="0"/>
              </a:ext>
            </a:extLst>
          </a:blip>
          <a:srcRect l="20641" t="5280" r="20768" b="4966"/>
          <a:stretch/>
        </p:blipFill>
        <p:spPr>
          <a:xfrm>
            <a:off x="9169758" y="3852454"/>
            <a:ext cx="2189410" cy="2125014"/>
          </a:xfrm>
          <a:prstGeom prst="rect">
            <a:avLst/>
          </a:prstGeom>
        </p:spPr>
      </p:pic>
    </p:spTree>
    <p:extLst>
      <p:ext uri="{BB962C8B-B14F-4D97-AF65-F5344CB8AC3E}">
        <p14:creationId xmlns:p14="http://schemas.microsoft.com/office/powerpoint/2010/main" val="23688356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Segmentation des clients</a:t>
            </a:r>
            <a:br>
              <a:rPr lang="fr-FR" dirty="0"/>
            </a:br>
            <a:r>
              <a:rPr lang="fr-FR" dirty="0"/>
              <a:t>Cluster </a:t>
            </a:r>
            <a:r>
              <a:rPr lang="fr-FR" dirty="0" smtClean="0"/>
              <a:t>3 </a:t>
            </a:r>
            <a:r>
              <a:rPr lang="fr-FR" dirty="0"/>
              <a:t>: Les </a:t>
            </a:r>
            <a:r>
              <a:rPr lang="fr-FR" dirty="0" smtClean="0"/>
              <a:t>neutres</a:t>
            </a:r>
            <a:endParaRPr lang="en-US" dirty="0"/>
          </a:p>
        </p:txBody>
      </p:sp>
      <p:sp>
        <p:nvSpPr>
          <p:cNvPr id="3" name="Espace réservé du contenu 2"/>
          <p:cNvSpPr>
            <a:spLocks noGrp="1"/>
          </p:cNvSpPr>
          <p:nvPr>
            <p:ph idx="1"/>
          </p:nvPr>
        </p:nvSpPr>
        <p:spPr>
          <a:xfrm>
            <a:off x="1097280" y="1959359"/>
            <a:ext cx="10058400" cy="1167922"/>
          </a:xfrm>
        </p:spPr>
        <p:txBody>
          <a:bodyPr/>
          <a:lstStyle/>
          <a:p>
            <a:r>
              <a:rPr lang="fr-FR" dirty="0"/>
              <a:t> </a:t>
            </a:r>
            <a:r>
              <a:rPr lang="fr-FR" dirty="0" smtClean="0"/>
              <a:t>      </a:t>
            </a:r>
            <a:r>
              <a:rPr lang="fr-FR" dirty="0"/>
              <a:t>Ce sont les clients neutres, Ils n'utilisent pas </a:t>
            </a:r>
            <a:r>
              <a:rPr lang="fr-FR" dirty="0" smtClean="0"/>
              <a:t>« </a:t>
            </a:r>
            <a:r>
              <a:rPr lang="fr-FR" b="1" dirty="0" smtClean="0"/>
              <a:t>Instacart</a:t>
            </a:r>
            <a:r>
              <a:rPr lang="fr-FR" dirty="0" smtClean="0"/>
              <a:t> » </a:t>
            </a:r>
            <a:r>
              <a:rPr lang="fr-FR" dirty="0"/>
              <a:t>aussi souvent, mais lorsqu'ils le font, ils passent des commandes plus ou moins importants, Il faut les encourager à passer plus d'ordres via des stratégies de Marketing pertinentes.</a:t>
            </a:r>
            <a:endParaRPr lang="en-US" dirty="0"/>
          </a:p>
          <a:p>
            <a:endParaRPr lang="en-US"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6970" y="3529585"/>
            <a:ext cx="3082344" cy="1956816"/>
          </a:xfrm>
          <a:prstGeom prst="rect">
            <a:avLst/>
          </a:prstGeom>
        </p:spPr>
      </p:pic>
    </p:spTree>
    <p:extLst>
      <p:ext uri="{BB962C8B-B14F-4D97-AF65-F5344CB8AC3E}">
        <p14:creationId xmlns:p14="http://schemas.microsoft.com/office/powerpoint/2010/main" val="35920431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Plus d’informations</a:t>
            </a:r>
            <a:br>
              <a:rPr lang="fr-FR" dirty="0"/>
            </a:br>
            <a:r>
              <a:rPr lang="fr-FR" dirty="0"/>
              <a:t>Les </a:t>
            </a:r>
            <a:r>
              <a:rPr lang="fr-FR" dirty="0" smtClean="0"/>
              <a:t>jours populaires </a:t>
            </a:r>
            <a:r>
              <a:rPr lang="fr-FR" dirty="0"/>
              <a:t>des </a:t>
            </a:r>
            <a:r>
              <a:rPr lang="fr-FR" dirty="0" smtClean="0"/>
              <a:t>commandes</a:t>
            </a:r>
            <a:endParaRPr lang="en-US" dirty="0"/>
          </a:p>
        </p:txBody>
      </p:sp>
      <p:sp>
        <p:nvSpPr>
          <p:cNvPr id="3" name="Espace réservé du contenu 2"/>
          <p:cNvSpPr>
            <a:spLocks noGrp="1"/>
          </p:cNvSpPr>
          <p:nvPr>
            <p:ph idx="1"/>
          </p:nvPr>
        </p:nvSpPr>
        <p:spPr>
          <a:xfrm>
            <a:off x="1097280" y="1845735"/>
            <a:ext cx="10058400" cy="742920"/>
          </a:xfrm>
        </p:spPr>
        <p:txBody>
          <a:bodyPr>
            <a:normAutofit/>
          </a:bodyPr>
          <a:lstStyle/>
          <a:p>
            <a:r>
              <a:rPr lang="fr-FR" dirty="0" smtClean="0"/>
              <a:t>     Les </a:t>
            </a:r>
            <a:r>
              <a:rPr lang="fr-FR" dirty="0"/>
              <a:t>jours les plus populaires des commandes des utilisateurs sont 0 et 1, on dispose pas d'une définition de ces numéros de jours, mais ces deux jours sont souvent </a:t>
            </a:r>
            <a:r>
              <a:rPr lang="fr-FR" b="1" dirty="0" smtClean="0"/>
              <a:t>Dimanche</a:t>
            </a:r>
            <a:r>
              <a:rPr lang="fr-FR" dirty="0" smtClean="0"/>
              <a:t> </a:t>
            </a:r>
            <a:r>
              <a:rPr lang="fr-FR" dirty="0"/>
              <a:t>et </a:t>
            </a:r>
            <a:r>
              <a:rPr lang="fr-FR" b="1" dirty="0" smtClean="0"/>
              <a:t>Lundi</a:t>
            </a:r>
            <a:r>
              <a:rPr lang="fr-FR" dirty="0" smtClean="0"/>
              <a:t>.</a:t>
            </a:r>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0463" y="2588654"/>
            <a:ext cx="8799150" cy="3619250"/>
          </a:xfrm>
          <a:prstGeom prst="rect">
            <a:avLst/>
          </a:prstGeom>
        </p:spPr>
      </p:pic>
    </p:spTree>
    <p:extLst>
      <p:ext uri="{BB962C8B-B14F-4D97-AF65-F5344CB8AC3E}">
        <p14:creationId xmlns:p14="http://schemas.microsoft.com/office/powerpoint/2010/main" val="13629723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Plus d’informations</a:t>
            </a:r>
            <a:br>
              <a:rPr lang="fr-FR" dirty="0"/>
            </a:br>
            <a:r>
              <a:rPr lang="fr-FR" dirty="0"/>
              <a:t>Les </a:t>
            </a:r>
            <a:r>
              <a:rPr lang="fr-FR" dirty="0" smtClean="0"/>
              <a:t>heures </a:t>
            </a:r>
            <a:r>
              <a:rPr lang="fr-FR" dirty="0"/>
              <a:t>populaires des commandes</a:t>
            </a:r>
            <a:endParaRPr lang="en-US"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8496" y="2627290"/>
            <a:ext cx="8148943" cy="3628064"/>
          </a:xfrm>
        </p:spPr>
      </p:pic>
      <p:sp>
        <p:nvSpPr>
          <p:cNvPr id="5" name="Espace réservé du contenu 2"/>
          <p:cNvSpPr txBox="1">
            <a:spLocks/>
          </p:cNvSpPr>
          <p:nvPr/>
        </p:nvSpPr>
        <p:spPr>
          <a:xfrm>
            <a:off x="1097280" y="1845735"/>
            <a:ext cx="10058400" cy="74292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fr-FR" dirty="0" smtClean="0"/>
              <a:t>         On </a:t>
            </a:r>
            <a:r>
              <a:rPr lang="fr-FR" dirty="0"/>
              <a:t>constate qu'Instacart n'a pas beaucoup de livraison le matin et tard le soir, La plupart des ordres sont passées en heures d'intervalle de temps [</a:t>
            </a:r>
            <a:r>
              <a:rPr lang="fr-FR" dirty="0" smtClean="0"/>
              <a:t>9h,16h].</a:t>
            </a:r>
            <a:endParaRPr lang="en-US" dirty="0"/>
          </a:p>
        </p:txBody>
      </p:sp>
    </p:spTree>
    <p:extLst>
      <p:ext uri="{BB962C8B-B14F-4D97-AF65-F5344CB8AC3E}">
        <p14:creationId xmlns:p14="http://schemas.microsoft.com/office/powerpoint/2010/main" val="14582718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Plus d’informations</a:t>
            </a:r>
            <a:br>
              <a:rPr lang="fr-FR" dirty="0"/>
            </a:br>
            <a:r>
              <a:rPr lang="fr-FR" dirty="0"/>
              <a:t>Les </a:t>
            </a:r>
            <a:r>
              <a:rPr lang="fr-FR" dirty="0" smtClean="0"/>
              <a:t>produits les plus demandés</a:t>
            </a:r>
            <a:endParaRPr lang="en-US" dirty="0"/>
          </a:p>
        </p:txBody>
      </p:sp>
      <p:sp>
        <p:nvSpPr>
          <p:cNvPr id="3" name="Espace réservé du contenu 2"/>
          <p:cNvSpPr>
            <a:spLocks noGrp="1"/>
          </p:cNvSpPr>
          <p:nvPr>
            <p:ph idx="1"/>
          </p:nvPr>
        </p:nvSpPr>
        <p:spPr>
          <a:xfrm>
            <a:off x="1097280" y="1845734"/>
            <a:ext cx="10058400" cy="678525"/>
          </a:xfrm>
        </p:spPr>
        <p:txBody>
          <a:bodyPr/>
          <a:lstStyle/>
          <a:p>
            <a:r>
              <a:rPr lang="fr-FR" dirty="0" smtClean="0"/>
              <a:t>     Nous </a:t>
            </a:r>
            <a:r>
              <a:rPr lang="fr-FR" dirty="0"/>
              <a:t>remarquons que </a:t>
            </a:r>
            <a:r>
              <a:rPr lang="fr-FR" dirty="0" smtClean="0"/>
              <a:t>la majorité des clients </a:t>
            </a:r>
            <a:r>
              <a:rPr lang="fr-FR" dirty="0"/>
              <a:t>ajoute les bananes à leurs commandes. </a:t>
            </a:r>
            <a:r>
              <a:rPr lang="fr-FR" dirty="0" smtClean="0"/>
              <a:t>Ainsi, les </a:t>
            </a:r>
            <a:r>
              <a:rPr lang="fr-FR" dirty="0"/>
              <a:t>fruits et les légumes sont les produits les plus demandés.</a:t>
            </a:r>
            <a:endParaRPr lang="en-US"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174" y="2524259"/>
            <a:ext cx="8820893" cy="3734873"/>
          </a:xfrm>
          <a:prstGeom prst="rect">
            <a:avLst/>
          </a:prstGeom>
        </p:spPr>
      </p:pic>
    </p:spTree>
    <p:extLst>
      <p:ext uri="{BB962C8B-B14F-4D97-AF65-F5344CB8AC3E}">
        <p14:creationId xmlns:p14="http://schemas.microsoft.com/office/powerpoint/2010/main" val="15114861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Plus d’informations</a:t>
            </a:r>
            <a:br>
              <a:rPr lang="fr-FR" dirty="0"/>
            </a:br>
            <a:r>
              <a:rPr lang="fr-FR" dirty="0"/>
              <a:t>Les allées des produits les plus demandés</a:t>
            </a:r>
            <a:endParaRPr lang="en-US" dirty="0"/>
          </a:p>
        </p:txBody>
      </p:sp>
      <p:pic>
        <p:nvPicPr>
          <p:cNvPr id="4" name="Espace réservé du contenu 3"/>
          <p:cNvPicPr>
            <a:picLocks noGrp="1" noChangeAspect="1"/>
          </p:cNvPicPr>
          <p:nvPr>
            <p:ph idx="1"/>
          </p:nvPr>
        </p:nvPicPr>
        <p:blipFill rotWithShape="1">
          <a:blip r:embed="rId2">
            <a:extLst>
              <a:ext uri="{28A0092B-C50C-407E-A947-70E740481C1C}">
                <a14:useLocalDpi xmlns:a14="http://schemas.microsoft.com/office/drawing/2010/main" val="0"/>
              </a:ext>
            </a:extLst>
          </a:blip>
          <a:srcRect t="10170" b="11155"/>
          <a:stretch/>
        </p:blipFill>
        <p:spPr>
          <a:xfrm>
            <a:off x="1535162" y="2343955"/>
            <a:ext cx="8288035" cy="3915177"/>
          </a:xfrm>
        </p:spPr>
      </p:pic>
      <p:sp>
        <p:nvSpPr>
          <p:cNvPr id="5" name="Espace réservé du contenu 2"/>
          <p:cNvSpPr txBox="1">
            <a:spLocks/>
          </p:cNvSpPr>
          <p:nvPr/>
        </p:nvSpPr>
        <p:spPr>
          <a:xfrm>
            <a:off x="1097280" y="1845734"/>
            <a:ext cx="10058400" cy="6785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fr-FR" dirty="0" smtClean="0"/>
              <a:t>  Les </a:t>
            </a:r>
            <a:r>
              <a:rPr lang="fr-FR" dirty="0"/>
              <a:t>allées les plus importantes sont ceux des fruits, des légumes et des produits laitiers</a:t>
            </a:r>
            <a:endParaRPr lang="en-US" dirty="0"/>
          </a:p>
        </p:txBody>
      </p:sp>
    </p:spTree>
    <p:extLst>
      <p:ext uri="{BB962C8B-B14F-4D97-AF65-F5344CB8AC3E}">
        <p14:creationId xmlns:p14="http://schemas.microsoft.com/office/powerpoint/2010/main" val="12725543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7279" y="286603"/>
            <a:ext cx="10725527" cy="1450757"/>
          </a:xfrm>
        </p:spPr>
        <p:txBody>
          <a:bodyPr>
            <a:normAutofit fontScale="90000"/>
          </a:bodyPr>
          <a:lstStyle/>
          <a:p>
            <a:r>
              <a:rPr lang="fr-FR" dirty="0"/>
              <a:t>Plus d’informations</a:t>
            </a:r>
            <a:br>
              <a:rPr lang="fr-FR" dirty="0"/>
            </a:br>
            <a:r>
              <a:rPr lang="fr-FR" dirty="0"/>
              <a:t>Les département des produits les plus demandés</a:t>
            </a:r>
            <a:endParaRPr lang="en-US"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8947" y="2444408"/>
            <a:ext cx="9543245" cy="3786389"/>
          </a:xfrm>
        </p:spPr>
      </p:pic>
      <p:sp>
        <p:nvSpPr>
          <p:cNvPr id="7" name="Espace réservé du contenu 2"/>
          <p:cNvSpPr txBox="1">
            <a:spLocks/>
          </p:cNvSpPr>
          <p:nvPr/>
        </p:nvSpPr>
        <p:spPr>
          <a:xfrm>
            <a:off x="1067656" y="1893289"/>
            <a:ext cx="10390675" cy="39519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fr-FR" dirty="0"/>
              <a:t>   Nous observons que les meilleurs </a:t>
            </a:r>
            <a:r>
              <a:rPr lang="fr-FR" dirty="0" err="1"/>
              <a:t>départments</a:t>
            </a:r>
            <a:r>
              <a:rPr lang="fr-FR" dirty="0"/>
              <a:t> sont : </a:t>
            </a:r>
            <a:r>
              <a:rPr lang="fr-FR" dirty="0" err="1"/>
              <a:t>Produce</a:t>
            </a:r>
            <a:r>
              <a:rPr lang="fr-FR" dirty="0"/>
              <a:t>, </a:t>
            </a:r>
            <a:r>
              <a:rPr lang="fr-FR" dirty="0" err="1"/>
              <a:t>Dairy</a:t>
            </a:r>
            <a:r>
              <a:rPr lang="fr-FR" dirty="0"/>
              <a:t> </a:t>
            </a:r>
            <a:r>
              <a:rPr lang="fr-FR" dirty="0" err="1"/>
              <a:t>Eggs</a:t>
            </a:r>
            <a:r>
              <a:rPr lang="fr-FR" dirty="0"/>
              <a:t>, Snacks, </a:t>
            </a:r>
            <a:r>
              <a:rPr lang="fr-FR" dirty="0" err="1"/>
              <a:t>Beverages</a:t>
            </a:r>
            <a:r>
              <a:rPr lang="fr-FR" dirty="0"/>
              <a:t>, and </a:t>
            </a:r>
            <a:r>
              <a:rPr lang="fr-FR" dirty="0" err="1"/>
              <a:t>Frozen</a:t>
            </a:r>
            <a:r>
              <a:rPr lang="fr-FR" dirty="0"/>
              <a:t>.</a:t>
            </a:r>
            <a:endParaRPr lang="en-US" dirty="0"/>
          </a:p>
        </p:txBody>
      </p:sp>
    </p:spTree>
    <p:extLst>
      <p:ext uri="{BB962C8B-B14F-4D97-AF65-F5344CB8AC3E}">
        <p14:creationId xmlns:p14="http://schemas.microsoft.com/office/powerpoint/2010/main" val="21205881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en-US" dirty="0"/>
          </a:p>
        </p:txBody>
      </p:sp>
      <p:sp>
        <p:nvSpPr>
          <p:cNvPr id="3" name="Espace réservé du contenu 2"/>
          <p:cNvSpPr>
            <a:spLocks noGrp="1"/>
          </p:cNvSpPr>
          <p:nvPr>
            <p:ph idx="1"/>
          </p:nvPr>
        </p:nvSpPr>
        <p:spPr>
          <a:xfrm>
            <a:off x="1097280" y="2708618"/>
            <a:ext cx="10058400" cy="4023360"/>
          </a:xfrm>
        </p:spPr>
        <p:txBody>
          <a:bodyPr/>
          <a:lstStyle/>
          <a:p>
            <a:r>
              <a:rPr lang="fr-FR" dirty="0" smtClean="0"/>
              <a:t>      Aucune entreprise ne peut diviser son marché stratégiquement </a:t>
            </a:r>
            <a:r>
              <a:rPr lang="fr-FR" dirty="0"/>
              <a:t>sans réaliser de segmentation marketing </a:t>
            </a:r>
            <a:r>
              <a:rPr lang="fr-FR" dirty="0" smtClean="0"/>
              <a:t>adéquate, sans segmentation</a:t>
            </a:r>
            <a:r>
              <a:rPr lang="fr-FR" dirty="0"/>
              <a:t>, </a:t>
            </a:r>
            <a:r>
              <a:rPr lang="fr-FR" dirty="0" smtClean="0"/>
              <a:t>les entreprises ciblent </a:t>
            </a:r>
            <a:r>
              <a:rPr lang="fr-FR" dirty="0"/>
              <a:t>s</a:t>
            </a:r>
            <a:r>
              <a:rPr lang="fr-FR" dirty="0" smtClean="0"/>
              <a:t>es </a:t>
            </a:r>
            <a:r>
              <a:rPr lang="fr-FR" dirty="0"/>
              <a:t>clients, de façon trop vague, sans savoir comment </a:t>
            </a:r>
            <a:r>
              <a:rPr lang="fr-FR" dirty="0" smtClean="0"/>
              <a:t>y adresser. Enfaite la segmentation du marché permet aux entreprises de changer leurs stratégies afin d’augmenter le profit, et de cibler </a:t>
            </a:r>
            <a:r>
              <a:rPr lang="fr-FR" dirty="0"/>
              <a:t>un nouveau segment, pour mieux atteindre </a:t>
            </a:r>
            <a:r>
              <a:rPr lang="fr-FR" dirty="0" smtClean="0"/>
              <a:t>une clientèle, par suite, sa compétitivité dans ce segment s’accroît. De plus, </a:t>
            </a:r>
            <a:r>
              <a:rPr lang="fr-FR" dirty="0"/>
              <a:t>u</a:t>
            </a:r>
            <a:r>
              <a:rPr lang="fr-FR" dirty="0" smtClean="0"/>
              <a:t>ne</a:t>
            </a:r>
            <a:r>
              <a:rPr lang="fr-FR" dirty="0"/>
              <a:t> communication efficace est </a:t>
            </a:r>
            <a:r>
              <a:rPr lang="fr-FR" dirty="0" smtClean="0"/>
              <a:t>garantie quand on connaît bien le </a:t>
            </a:r>
            <a:r>
              <a:rPr lang="fr-FR" dirty="0"/>
              <a:t>marché cible.</a:t>
            </a:r>
            <a:endParaRPr lang="en-US" dirty="0"/>
          </a:p>
        </p:txBody>
      </p:sp>
    </p:spTree>
    <p:extLst>
      <p:ext uri="{BB962C8B-B14F-4D97-AF65-F5344CB8AC3E}">
        <p14:creationId xmlns:p14="http://schemas.microsoft.com/office/powerpoint/2010/main" val="2759534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RFM </a:t>
            </a:r>
            <a:r>
              <a:rPr lang="fr-FR" dirty="0" err="1" smtClean="0"/>
              <a:t>Analysis</a:t>
            </a:r>
            <a:r>
              <a:rPr lang="fr-FR" dirty="0" smtClean="0"/>
              <a:t> </a:t>
            </a:r>
            <a:endParaRPr lang="en-US" dirty="0"/>
          </a:p>
        </p:txBody>
      </p:sp>
      <p:sp>
        <p:nvSpPr>
          <p:cNvPr id="3" name="Espace réservé du contenu 2"/>
          <p:cNvSpPr>
            <a:spLocks noGrp="1"/>
          </p:cNvSpPr>
          <p:nvPr>
            <p:ph idx="1"/>
          </p:nvPr>
        </p:nvSpPr>
        <p:spPr>
          <a:xfrm>
            <a:off x="1097280" y="1845734"/>
            <a:ext cx="6734755" cy="22601224"/>
          </a:xfrm>
        </p:spPr>
        <p:txBody>
          <a:bodyPr/>
          <a:lstStyle/>
          <a:p>
            <a:r>
              <a:rPr lang="en-US" dirty="0" smtClean="0"/>
              <a:t>    </a:t>
            </a:r>
            <a:endParaRPr lang="en-US" dirty="0"/>
          </a:p>
        </p:txBody>
      </p:sp>
      <p:sp>
        <p:nvSpPr>
          <p:cNvPr id="7" name="ZoneTexte 6"/>
          <p:cNvSpPr txBox="1"/>
          <p:nvPr/>
        </p:nvSpPr>
        <p:spPr>
          <a:xfrm>
            <a:off x="1097280" y="2395471"/>
            <a:ext cx="10339159" cy="2246769"/>
          </a:xfrm>
          <a:prstGeom prst="rect">
            <a:avLst/>
          </a:prstGeom>
          <a:noFill/>
        </p:spPr>
        <p:txBody>
          <a:bodyPr wrap="square" rtlCol="0">
            <a:spAutoFit/>
          </a:bodyPr>
          <a:lstStyle/>
          <a:p>
            <a:r>
              <a:rPr lang="fr-FR" altLang="en-US" dirty="0" smtClean="0"/>
              <a:t>       </a:t>
            </a:r>
            <a:r>
              <a:rPr lang="fr-FR" altLang="en-US" sz="2000" dirty="0">
                <a:solidFill>
                  <a:schemeClr val="tx1">
                    <a:lumMod val="75000"/>
                    <a:lumOff val="25000"/>
                  </a:schemeClr>
                </a:solidFill>
              </a:rPr>
              <a:t>L'analyse </a:t>
            </a:r>
            <a:r>
              <a:rPr lang="fr-FR" altLang="en-US" sz="2000" dirty="0">
                <a:solidFill>
                  <a:schemeClr val="tx1">
                    <a:lumMod val="75000"/>
                    <a:lumOff val="25000"/>
                  </a:schemeClr>
                </a:solidFill>
              </a:rPr>
              <a:t>RFM est une technique de segmentation du comportement client basée sur les données</a:t>
            </a:r>
            <a:r>
              <a:rPr lang="fr-FR" altLang="en-US" sz="2000" dirty="0">
                <a:solidFill>
                  <a:schemeClr val="tx1">
                    <a:lumMod val="75000"/>
                    <a:lumOff val="25000"/>
                  </a:schemeClr>
                </a:solidFill>
              </a:rPr>
              <a:t>. </a:t>
            </a:r>
            <a:r>
              <a:rPr lang="fr-FR" altLang="en-US" sz="2000" dirty="0">
                <a:solidFill>
                  <a:schemeClr val="tx1">
                    <a:lumMod val="75000"/>
                    <a:lumOff val="25000"/>
                  </a:schemeClr>
                </a:solidFill>
              </a:rPr>
              <a:t>RFM signifie récence, fréquence et valeur monétaire. L'idée est de segmenter les clients en fonction de la date de leur dernier achat, de la fréquence à laquelle ils ont acheté dans le passé et du montant global qu'ils ont dépensé. Ces trois mesures se sont avérées être des prédicteurs efficaces de la volonté d'un client de s'engager dans des messages et des offres marketing. Alors que l'analyse RFM est née dans le publipostage, c'est un outil puissant que les magasins de commerce électronique utilisent aujourd'hui</a:t>
            </a:r>
            <a:r>
              <a:rPr lang="fr-FR" altLang="en-US" sz="2000" dirty="0">
                <a:solidFill>
                  <a:schemeClr val="tx1">
                    <a:lumMod val="75000"/>
                    <a:lumOff val="25000"/>
                  </a:schemeClr>
                </a:solidFill>
              </a:rPr>
              <a:t>.</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15876253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RFM </a:t>
            </a:r>
            <a:r>
              <a:rPr lang="fr-FR" dirty="0" err="1" smtClean="0"/>
              <a:t>Metrics</a:t>
            </a:r>
            <a:endParaRPr lang="en-US"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0850" y="1983346"/>
            <a:ext cx="7110626" cy="3885642"/>
          </a:xfrm>
        </p:spPr>
      </p:pic>
    </p:spTree>
    <p:extLst>
      <p:ext uri="{BB962C8B-B14F-4D97-AF65-F5344CB8AC3E}">
        <p14:creationId xmlns:p14="http://schemas.microsoft.com/office/powerpoint/2010/main" val="2183422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K- </a:t>
            </a:r>
            <a:r>
              <a:rPr lang="fr-FR" dirty="0" err="1" smtClean="0"/>
              <a:t>means</a:t>
            </a:r>
            <a:endParaRPr lang="en-US" dirty="0"/>
          </a:p>
        </p:txBody>
      </p:sp>
      <p:sp>
        <p:nvSpPr>
          <p:cNvPr id="3" name="Espace réservé du contenu 2"/>
          <p:cNvSpPr>
            <a:spLocks noGrp="1"/>
          </p:cNvSpPr>
          <p:nvPr>
            <p:ph idx="1"/>
          </p:nvPr>
        </p:nvSpPr>
        <p:spPr>
          <a:xfrm>
            <a:off x="1097280" y="1832854"/>
            <a:ext cx="10042945" cy="2095202"/>
          </a:xfrm>
        </p:spPr>
        <p:txBody>
          <a:bodyPr/>
          <a:lstStyle/>
          <a:p>
            <a:r>
              <a:rPr lang="fr-FR" dirty="0" smtClean="0"/>
              <a:t>        </a:t>
            </a:r>
            <a:r>
              <a:rPr lang="fr-FR" dirty="0"/>
              <a:t>Le </a:t>
            </a:r>
            <a:r>
              <a:rPr lang="fr-FR" dirty="0"/>
              <a:t>partitionnement en k-moyennes (ou k-</a:t>
            </a:r>
            <a:r>
              <a:rPr lang="fr-FR" dirty="0" err="1"/>
              <a:t>means</a:t>
            </a:r>
            <a:r>
              <a:rPr lang="fr-FR" dirty="0"/>
              <a:t> en anglais) est une méthode de partitionnement de données et un problème d'optimisation combinatoire. Étant donnés des points et un entier k, le problème est de diviser les points en k groupes, souvent appelés clusters, de façon à minimiser une certaine fonction. On considère la distance d'un point à la moyenne des points de son cluster ; la fonction à minimiser est la somme des carrés de ces distances.</a:t>
            </a:r>
            <a:endParaRPr lang="en-US" dirty="0"/>
          </a:p>
        </p:txBody>
      </p:sp>
      <p:pic>
        <p:nvPicPr>
          <p:cNvPr id="4" name="Image 3"/>
          <p:cNvPicPr>
            <a:picLocks noChangeAspect="1"/>
          </p:cNvPicPr>
          <p:nvPr/>
        </p:nvPicPr>
        <p:blipFill rotWithShape="1">
          <a:blip r:embed="rId2">
            <a:extLst>
              <a:ext uri="{28A0092B-C50C-407E-A947-70E740481C1C}">
                <a14:useLocalDpi xmlns:a14="http://schemas.microsoft.com/office/drawing/2010/main" val="0"/>
              </a:ext>
            </a:extLst>
          </a:blip>
          <a:srcRect t="1621" b="10443"/>
          <a:stretch/>
        </p:blipFill>
        <p:spPr>
          <a:xfrm>
            <a:off x="4460812" y="3464415"/>
            <a:ext cx="6694868" cy="2575775"/>
          </a:xfrm>
          <a:prstGeom prst="rect">
            <a:avLst/>
          </a:prstGeom>
        </p:spPr>
      </p:pic>
    </p:spTree>
    <p:extLst>
      <p:ext uri="{BB962C8B-B14F-4D97-AF65-F5344CB8AC3E}">
        <p14:creationId xmlns:p14="http://schemas.microsoft.com/office/powerpoint/2010/main" val="1684364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données (Data)</a:t>
            </a:r>
            <a:endParaRPr lang="en-US" dirty="0"/>
          </a:p>
        </p:txBody>
      </p:sp>
      <p:sp>
        <p:nvSpPr>
          <p:cNvPr id="3" name="Espace réservé du contenu 2"/>
          <p:cNvSpPr>
            <a:spLocks noGrp="1"/>
          </p:cNvSpPr>
          <p:nvPr>
            <p:ph idx="1"/>
          </p:nvPr>
        </p:nvSpPr>
        <p:spPr>
          <a:xfrm>
            <a:off x="1097280" y="1845734"/>
            <a:ext cx="10058400" cy="1039134"/>
          </a:xfrm>
        </p:spPr>
        <p:txBody>
          <a:bodyPr/>
          <a:lstStyle/>
          <a:p>
            <a:r>
              <a:rPr lang="fr-FR" dirty="0" smtClean="0"/>
              <a:t>     On </a:t>
            </a:r>
            <a:r>
              <a:rPr lang="fr-FR" dirty="0"/>
              <a:t>dispose pour ce projet de six tables de données extraites du site </a:t>
            </a:r>
            <a:r>
              <a:rPr lang="fr-FR" b="1" dirty="0" smtClean="0"/>
              <a:t>Kaggle.com</a:t>
            </a:r>
            <a:r>
              <a:rPr lang="fr-FR" dirty="0" smtClean="0"/>
              <a:t>, </a:t>
            </a:r>
            <a:r>
              <a:rPr lang="fr-FR" dirty="0"/>
              <a:t>L'ensemble de ces tables de données contient des informations sur plus de 3 millions d'ordres via Instacart sous la forme de fichiers ".csv</a:t>
            </a:r>
            <a:r>
              <a:rPr lang="fr-FR" dirty="0" smtClean="0"/>
              <a:t>". Voici </a:t>
            </a:r>
            <a:r>
              <a:rPr lang="fr-FR" dirty="0"/>
              <a:t>Une structure qui montre le contenu de chaque table:</a:t>
            </a:r>
            <a:endParaRPr lang="en-US"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8649" y="2884868"/>
            <a:ext cx="8435661" cy="3335627"/>
          </a:xfrm>
          <a:prstGeom prst="rect">
            <a:avLst/>
          </a:prstGeom>
        </p:spPr>
      </p:pic>
    </p:spTree>
    <p:extLst>
      <p:ext uri="{BB962C8B-B14F-4D97-AF65-F5344CB8AC3E}">
        <p14:creationId xmlns:p14="http://schemas.microsoft.com/office/powerpoint/2010/main" val="8325720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Orders</a:t>
            </a:r>
            <a:r>
              <a:rPr lang="fr-FR" dirty="0" smtClean="0"/>
              <a:t> data set</a:t>
            </a:r>
            <a:endParaRPr lang="en-US"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1228" y="4327654"/>
            <a:ext cx="6928834" cy="1725415"/>
          </a:xfrm>
        </p:spPr>
      </p:pic>
      <p:sp>
        <p:nvSpPr>
          <p:cNvPr id="6" name="ZoneTexte 5"/>
          <p:cNvSpPr txBox="1"/>
          <p:nvPr/>
        </p:nvSpPr>
        <p:spPr>
          <a:xfrm>
            <a:off x="1374175" y="1851168"/>
            <a:ext cx="9504609" cy="2246769"/>
          </a:xfrm>
          <a:prstGeom prst="rect">
            <a:avLst/>
          </a:prstGeom>
          <a:noFill/>
        </p:spPr>
        <p:txBody>
          <a:bodyPr wrap="square" rtlCol="0">
            <a:spAutoFit/>
          </a:bodyPr>
          <a:lstStyle/>
          <a:p>
            <a:r>
              <a:rPr lang="fr-FR" sz="2000" dirty="0">
                <a:solidFill>
                  <a:schemeClr val="tx1">
                    <a:lumMod val="75000"/>
                    <a:lumOff val="25000"/>
                  </a:schemeClr>
                </a:solidFill>
              </a:rPr>
              <a:t>La </a:t>
            </a:r>
            <a:r>
              <a:rPr lang="fr-FR" sz="2000" dirty="0">
                <a:solidFill>
                  <a:schemeClr val="tx1">
                    <a:lumMod val="75000"/>
                    <a:lumOff val="25000"/>
                  </a:schemeClr>
                </a:solidFill>
              </a:rPr>
              <a:t>table « </a:t>
            </a:r>
            <a:r>
              <a:rPr lang="fr-FR" sz="2000" b="1" dirty="0">
                <a:solidFill>
                  <a:schemeClr val="tx1">
                    <a:lumMod val="75000"/>
                    <a:lumOff val="25000"/>
                  </a:schemeClr>
                </a:solidFill>
              </a:rPr>
              <a:t>Ordres</a:t>
            </a:r>
            <a:r>
              <a:rPr lang="fr-FR" sz="2000" dirty="0">
                <a:solidFill>
                  <a:schemeClr val="tx1">
                    <a:lumMod val="75000"/>
                    <a:lumOff val="25000"/>
                  </a:schemeClr>
                </a:solidFill>
              </a:rPr>
              <a:t> » est composée de </a:t>
            </a:r>
            <a:r>
              <a:rPr lang="fr-FR" sz="2000" b="1" dirty="0">
                <a:solidFill>
                  <a:schemeClr val="tx1">
                    <a:lumMod val="75000"/>
                    <a:lumOff val="25000"/>
                  </a:schemeClr>
                </a:solidFill>
              </a:rPr>
              <a:t>3,421,083</a:t>
            </a:r>
            <a:r>
              <a:rPr lang="fr-FR" sz="2000" dirty="0">
                <a:solidFill>
                  <a:schemeClr val="tx1">
                    <a:lumMod val="75000"/>
                    <a:lumOff val="25000"/>
                  </a:schemeClr>
                </a:solidFill>
              </a:rPr>
              <a:t> ordres</a:t>
            </a:r>
            <a:r>
              <a:rPr lang="fr-FR" sz="2000" dirty="0">
                <a:solidFill>
                  <a:schemeClr val="tx1">
                    <a:lumMod val="75000"/>
                    <a:lumOff val="25000"/>
                  </a:schemeClr>
                </a:solidFill>
              </a:rPr>
              <a:t>, et </a:t>
            </a:r>
            <a:r>
              <a:rPr lang="fr-FR" sz="2000" b="1" dirty="0">
                <a:solidFill>
                  <a:schemeClr val="tx1">
                    <a:lumMod val="75000"/>
                    <a:lumOff val="25000"/>
                  </a:schemeClr>
                </a:solidFill>
              </a:rPr>
              <a:t>6</a:t>
            </a:r>
            <a:r>
              <a:rPr lang="fr-FR" sz="2000" dirty="0">
                <a:solidFill>
                  <a:schemeClr val="tx1">
                    <a:lumMod val="75000"/>
                    <a:lumOff val="25000"/>
                  </a:schemeClr>
                </a:solidFill>
              </a:rPr>
              <a:t> variables:</a:t>
            </a:r>
          </a:p>
          <a:p>
            <a:r>
              <a:rPr lang="fr-FR" sz="2000" b="1" dirty="0" err="1">
                <a:solidFill>
                  <a:schemeClr val="tx1">
                    <a:lumMod val="75000"/>
                    <a:lumOff val="25000"/>
                  </a:schemeClr>
                </a:solidFill>
              </a:rPr>
              <a:t>Orders_id</a:t>
            </a:r>
            <a:r>
              <a:rPr lang="fr-FR" sz="2000" dirty="0">
                <a:solidFill>
                  <a:schemeClr val="tx1">
                    <a:lumMod val="75000"/>
                    <a:lumOff val="25000"/>
                  </a:schemeClr>
                </a:solidFill>
              </a:rPr>
              <a:t> : </a:t>
            </a:r>
            <a:r>
              <a:rPr lang="fr-FR" sz="2000" dirty="0">
                <a:solidFill>
                  <a:schemeClr val="tx1">
                    <a:lumMod val="75000"/>
                    <a:lumOff val="25000"/>
                  </a:schemeClr>
                </a:solidFill>
              </a:rPr>
              <a:t>L'identifiant de l'ordre effectué par les clients  </a:t>
            </a:r>
          </a:p>
          <a:p>
            <a:r>
              <a:rPr lang="fr-FR" sz="2000" b="1" dirty="0" err="1">
                <a:solidFill>
                  <a:schemeClr val="tx1">
                    <a:lumMod val="75000"/>
                    <a:lumOff val="25000"/>
                  </a:schemeClr>
                </a:solidFill>
              </a:rPr>
              <a:t>User_id</a:t>
            </a:r>
            <a:r>
              <a:rPr lang="fr-FR" sz="2000" dirty="0">
                <a:solidFill>
                  <a:schemeClr val="tx1">
                    <a:lumMod val="75000"/>
                    <a:lumOff val="25000"/>
                  </a:schemeClr>
                </a:solidFill>
              </a:rPr>
              <a:t> : </a:t>
            </a:r>
            <a:r>
              <a:rPr lang="fr-FR" sz="2000" dirty="0">
                <a:solidFill>
                  <a:schemeClr val="tx1">
                    <a:lumMod val="75000"/>
                    <a:lumOff val="25000"/>
                  </a:schemeClr>
                </a:solidFill>
              </a:rPr>
              <a:t>L'identifiant de client ayant effectué l'ordre </a:t>
            </a:r>
          </a:p>
          <a:p>
            <a:r>
              <a:rPr lang="fr-FR" sz="2000" b="1" dirty="0" err="1">
                <a:solidFill>
                  <a:schemeClr val="tx1">
                    <a:lumMod val="75000"/>
                    <a:lumOff val="25000"/>
                  </a:schemeClr>
                </a:solidFill>
              </a:rPr>
              <a:t>Order_number</a:t>
            </a:r>
            <a:r>
              <a:rPr lang="fr-FR" sz="2000" dirty="0">
                <a:solidFill>
                  <a:schemeClr val="tx1">
                    <a:lumMod val="75000"/>
                    <a:lumOff val="25000"/>
                  </a:schemeClr>
                </a:solidFill>
              </a:rPr>
              <a:t> : </a:t>
            </a:r>
            <a:r>
              <a:rPr lang="fr-FR" sz="2000" dirty="0">
                <a:solidFill>
                  <a:schemeClr val="tx1">
                    <a:lumMod val="75000"/>
                    <a:lumOff val="25000"/>
                  </a:schemeClr>
                </a:solidFill>
              </a:rPr>
              <a:t>Le nombre de l'ordre effectué par le client</a:t>
            </a:r>
          </a:p>
          <a:p>
            <a:r>
              <a:rPr lang="fr-FR" sz="2000" b="1" dirty="0" err="1">
                <a:solidFill>
                  <a:schemeClr val="tx1">
                    <a:lumMod val="75000"/>
                    <a:lumOff val="25000"/>
                  </a:schemeClr>
                </a:solidFill>
              </a:rPr>
              <a:t>Order_dow</a:t>
            </a:r>
            <a:r>
              <a:rPr lang="fr-FR" sz="2000" dirty="0">
                <a:solidFill>
                  <a:schemeClr val="tx1">
                    <a:lumMod val="75000"/>
                    <a:lumOff val="25000"/>
                  </a:schemeClr>
                </a:solidFill>
              </a:rPr>
              <a:t> </a:t>
            </a:r>
            <a:r>
              <a:rPr lang="fr-FR" sz="2000" dirty="0" smtClean="0">
                <a:solidFill>
                  <a:schemeClr val="tx1">
                    <a:lumMod val="75000"/>
                    <a:lumOff val="25000"/>
                  </a:schemeClr>
                </a:solidFill>
              </a:rPr>
              <a:t>: </a:t>
            </a:r>
            <a:r>
              <a:rPr lang="fr-FR" sz="2000" dirty="0">
                <a:solidFill>
                  <a:schemeClr val="tx1">
                    <a:lumMod val="75000"/>
                    <a:lumOff val="25000"/>
                  </a:schemeClr>
                </a:solidFill>
              </a:rPr>
              <a:t>le jour de la semaine, lorsque le client a effectué l'ordre</a:t>
            </a:r>
          </a:p>
          <a:p>
            <a:r>
              <a:rPr lang="fr-FR" sz="2000" b="1" dirty="0" err="1">
                <a:solidFill>
                  <a:schemeClr val="tx1">
                    <a:lumMod val="75000"/>
                    <a:lumOff val="25000"/>
                  </a:schemeClr>
                </a:solidFill>
              </a:rPr>
              <a:t>Order_hour_of_day</a:t>
            </a:r>
            <a:r>
              <a:rPr lang="fr-FR" sz="2000" dirty="0">
                <a:solidFill>
                  <a:schemeClr val="tx1">
                    <a:lumMod val="75000"/>
                    <a:lumOff val="25000"/>
                  </a:schemeClr>
                </a:solidFill>
              </a:rPr>
              <a:t> : </a:t>
            </a:r>
            <a:r>
              <a:rPr lang="fr-FR" sz="2000" dirty="0">
                <a:solidFill>
                  <a:schemeClr val="tx1">
                    <a:lumMod val="75000"/>
                    <a:lumOff val="25000"/>
                  </a:schemeClr>
                </a:solidFill>
              </a:rPr>
              <a:t>l'heure du jour, lorsque le client a effectué l'ordre</a:t>
            </a:r>
          </a:p>
          <a:p>
            <a:r>
              <a:rPr lang="fr-FR" sz="2000" b="1" dirty="0" err="1">
                <a:solidFill>
                  <a:schemeClr val="tx1">
                    <a:lumMod val="75000"/>
                    <a:lumOff val="25000"/>
                  </a:schemeClr>
                </a:solidFill>
              </a:rPr>
              <a:t>days_since_prior_order</a:t>
            </a:r>
            <a:r>
              <a:rPr lang="fr-FR" sz="2000" dirty="0">
                <a:solidFill>
                  <a:schemeClr val="tx1">
                    <a:lumMod val="75000"/>
                    <a:lumOff val="25000"/>
                  </a:schemeClr>
                </a:solidFill>
              </a:rPr>
              <a:t> : </a:t>
            </a:r>
            <a:r>
              <a:rPr lang="fr-FR" sz="2000" dirty="0">
                <a:solidFill>
                  <a:schemeClr val="tx1">
                    <a:lumMod val="75000"/>
                    <a:lumOff val="25000"/>
                  </a:schemeClr>
                </a:solidFill>
              </a:rPr>
              <a:t>le nombre de jours depuis le dernier ordre </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947283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Products</a:t>
            </a:r>
            <a:r>
              <a:rPr lang="fr-FR" dirty="0" smtClean="0"/>
              <a:t> </a:t>
            </a:r>
            <a:r>
              <a:rPr lang="fr-FR" dirty="0"/>
              <a:t>d</a:t>
            </a:r>
            <a:r>
              <a:rPr lang="fr-FR" dirty="0" smtClean="0"/>
              <a:t>ata set</a:t>
            </a:r>
            <a:endParaRPr lang="en-US" dirty="0"/>
          </a:p>
        </p:txBody>
      </p:sp>
      <p:sp>
        <p:nvSpPr>
          <p:cNvPr id="5" name="ZoneTexte 4"/>
          <p:cNvSpPr txBox="1"/>
          <p:nvPr/>
        </p:nvSpPr>
        <p:spPr>
          <a:xfrm>
            <a:off x="1393494" y="1931831"/>
            <a:ext cx="10058400" cy="2185214"/>
          </a:xfrm>
          <a:prstGeom prst="rect">
            <a:avLst/>
          </a:prstGeom>
          <a:noFill/>
        </p:spPr>
        <p:txBody>
          <a:bodyPr wrap="square" rtlCol="0">
            <a:spAutoFit/>
          </a:bodyPr>
          <a:lstStyle/>
          <a:p>
            <a:r>
              <a:rPr lang="fr-FR" sz="2000" dirty="0">
                <a:solidFill>
                  <a:schemeClr val="tx1">
                    <a:lumMod val="75000"/>
                    <a:lumOff val="25000"/>
                  </a:schemeClr>
                </a:solidFill>
              </a:rPr>
              <a:t>Cette table est </a:t>
            </a:r>
            <a:r>
              <a:rPr lang="fr-FR" sz="2000" dirty="0">
                <a:solidFill>
                  <a:schemeClr val="tx1">
                    <a:lumMod val="75000"/>
                    <a:lumOff val="25000"/>
                  </a:schemeClr>
                </a:solidFill>
              </a:rPr>
              <a:t>composée de </a:t>
            </a:r>
            <a:r>
              <a:rPr lang="fr-FR" sz="2000" b="1" dirty="0">
                <a:solidFill>
                  <a:schemeClr val="tx1">
                    <a:lumMod val="75000"/>
                    <a:lumOff val="25000"/>
                  </a:schemeClr>
                </a:solidFill>
              </a:rPr>
              <a:t>49,688</a:t>
            </a:r>
            <a:r>
              <a:rPr lang="fr-FR" sz="2000" dirty="0">
                <a:solidFill>
                  <a:schemeClr val="tx1">
                    <a:lumMod val="75000"/>
                    <a:lumOff val="25000"/>
                  </a:schemeClr>
                </a:solidFill>
              </a:rPr>
              <a:t> </a:t>
            </a:r>
            <a:r>
              <a:rPr lang="fr-FR" sz="2000" dirty="0">
                <a:solidFill>
                  <a:schemeClr val="tx1">
                    <a:lumMod val="75000"/>
                    <a:lumOff val="25000"/>
                  </a:schemeClr>
                </a:solidFill>
              </a:rPr>
              <a:t>produits, et </a:t>
            </a:r>
            <a:r>
              <a:rPr lang="fr-FR" sz="2000" b="1" dirty="0">
                <a:solidFill>
                  <a:schemeClr val="tx1">
                    <a:lumMod val="75000"/>
                    <a:lumOff val="25000"/>
                  </a:schemeClr>
                </a:solidFill>
              </a:rPr>
              <a:t>4</a:t>
            </a:r>
            <a:r>
              <a:rPr lang="fr-FR" sz="2000" dirty="0">
                <a:solidFill>
                  <a:schemeClr val="tx1">
                    <a:lumMod val="75000"/>
                    <a:lumOff val="25000"/>
                  </a:schemeClr>
                </a:solidFill>
              </a:rPr>
              <a:t> variables :</a:t>
            </a:r>
          </a:p>
          <a:p>
            <a:r>
              <a:rPr lang="fr-FR" sz="2000" b="1" dirty="0" err="1">
                <a:solidFill>
                  <a:schemeClr val="tx1">
                    <a:lumMod val="75000"/>
                    <a:lumOff val="25000"/>
                  </a:schemeClr>
                </a:solidFill>
              </a:rPr>
              <a:t>Product_id</a:t>
            </a:r>
            <a:r>
              <a:rPr lang="fr-FR" sz="2000" dirty="0">
                <a:solidFill>
                  <a:schemeClr val="tx1">
                    <a:lumMod val="75000"/>
                    <a:lumOff val="25000"/>
                  </a:schemeClr>
                </a:solidFill>
              </a:rPr>
              <a:t> : </a:t>
            </a:r>
            <a:r>
              <a:rPr lang="fr-FR" sz="2000" dirty="0">
                <a:solidFill>
                  <a:schemeClr val="tx1">
                    <a:lumMod val="75000"/>
                    <a:lumOff val="25000"/>
                  </a:schemeClr>
                </a:solidFill>
              </a:rPr>
              <a:t>l'identifiant du produit acheté par les clients</a:t>
            </a:r>
          </a:p>
          <a:p>
            <a:r>
              <a:rPr lang="fr-FR" sz="2000" b="1" dirty="0" err="1">
                <a:solidFill>
                  <a:schemeClr val="tx1">
                    <a:lumMod val="75000"/>
                    <a:lumOff val="25000"/>
                  </a:schemeClr>
                </a:solidFill>
              </a:rPr>
              <a:t>Product_name</a:t>
            </a:r>
            <a:r>
              <a:rPr lang="fr-FR" sz="2000" dirty="0">
                <a:solidFill>
                  <a:schemeClr val="tx1">
                    <a:lumMod val="75000"/>
                    <a:lumOff val="25000"/>
                  </a:schemeClr>
                </a:solidFill>
              </a:rPr>
              <a:t> : </a:t>
            </a:r>
            <a:r>
              <a:rPr lang="fr-FR" sz="2000" dirty="0">
                <a:solidFill>
                  <a:schemeClr val="tx1">
                    <a:lumMod val="75000"/>
                    <a:lumOff val="25000"/>
                  </a:schemeClr>
                </a:solidFill>
              </a:rPr>
              <a:t>le nom du produit acheté par les clients</a:t>
            </a:r>
          </a:p>
          <a:p>
            <a:r>
              <a:rPr lang="fr-FR" sz="2000" b="1" dirty="0" err="1">
                <a:solidFill>
                  <a:schemeClr val="tx1">
                    <a:lumMod val="75000"/>
                    <a:lumOff val="25000"/>
                  </a:schemeClr>
                </a:solidFill>
              </a:rPr>
              <a:t>Aisle_id</a:t>
            </a:r>
            <a:r>
              <a:rPr lang="fr-FR" sz="2000" dirty="0">
                <a:solidFill>
                  <a:schemeClr val="tx1">
                    <a:lumMod val="75000"/>
                    <a:lumOff val="25000"/>
                  </a:schemeClr>
                </a:solidFill>
              </a:rPr>
              <a:t> : </a:t>
            </a:r>
            <a:r>
              <a:rPr lang="fr-FR" sz="2000" dirty="0">
                <a:solidFill>
                  <a:schemeClr val="tx1">
                    <a:lumMod val="75000"/>
                    <a:lumOff val="25000"/>
                  </a:schemeClr>
                </a:solidFill>
              </a:rPr>
              <a:t>l'identifiant de l'allée du produit</a:t>
            </a:r>
          </a:p>
          <a:p>
            <a:r>
              <a:rPr lang="fr-FR" sz="2000" b="1" dirty="0" err="1">
                <a:solidFill>
                  <a:schemeClr val="tx1">
                    <a:lumMod val="75000"/>
                    <a:lumOff val="25000"/>
                  </a:schemeClr>
                </a:solidFill>
              </a:rPr>
              <a:t>department_id</a:t>
            </a:r>
            <a:r>
              <a:rPr lang="fr-FR" sz="2000" dirty="0">
                <a:solidFill>
                  <a:schemeClr val="tx1">
                    <a:lumMod val="75000"/>
                    <a:lumOff val="25000"/>
                  </a:schemeClr>
                </a:solidFill>
              </a:rPr>
              <a:t>  </a:t>
            </a:r>
            <a:r>
              <a:rPr lang="fr-FR" sz="2000" dirty="0">
                <a:solidFill>
                  <a:schemeClr val="tx1">
                    <a:lumMod val="75000"/>
                    <a:lumOff val="25000"/>
                  </a:schemeClr>
                </a:solidFill>
              </a:rPr>
              <a:t>l'</a:t>
            </a:r>
            <a:r>
              <a:rPr lang="fr-FR" sz="2000" dirty="0" err="1">
                <a:solidFill>
                  <a:schemeClr val="tx1">
                    <a:lumMod val="75000"/>
                    <a:lumOff val="25000"/>
                  </a:schemeClr>
                </a:solidFill>
              </a:rPr>
              <a:t>identifieant</a:t>
            </a:r>
            <a:r>
              <a:rPr lang="fr-FR" sz="2000" dirty="0">
                <a:solidFill>
                  <a:schemeClr val="tx1">
                    <a:lumMod val="75000"/>
                    <a:lumOff val="25000"/>
                  </a:schemeClr>
                </a:solidFill>
              </a:rPr>
              <a:t> du département du produit</a:t>
            </a:r>
          </a:p>
          <a:p>
            <a:endParaRPr lang="fr-FR" dirty="0" smtClean="0"/>
          </a:p>
          <a:p>
            <a:endParaRPr lang="en-US"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9865" y="3902917"/>
            <a:ext cx="6915955" cy="1828182"/>
          </a:xfrm>
          <a:prstGeom prst="rect">
            <a:avLst/>
          </a:prstGeom>
        </p:spPr>
      </p:pic>
    </p:spTree>
    <p:extLst>
      <p:ext uri="{BB962C8B-B14F-4D97-AF65-F5344CB8AC3E}">
        <p14:creationId xmlns:p14="http://schemas.microsoft.com/office/powerpoint/2010/main" val="1515217671"/>
      </p:ext>
    </p:extLst>
  </p:cSld>
  <p:clrMapOvr>
    <a:masterClrMapping/>
  </p:clrMapOvr>
  <p:timing>
    <p:tnLst>
      <p:par>
        <p:cTn id="1" dur="indefinite" restart="never" nodeType="tmRoot"/>
      </p:par>
    </p:tnLst>
  </p:timing>
</p:sld>
</file>

<file path=ppt/theme/theme1.xml><?xml version="1.0" encoding="utf-8"?>
<a:theme xmlns:a="http://schemas.openxmlformats.org/drawingml/2006/main" name="Rétrospective">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334</TotalTime>
  <Words>1223</Words>
  <Application>Microsoft Office PowerPoint</Application>
  <PresentationFormat>Grand écran</PresentationFormat>
  <Paragraphs>98</Paragraphs>
  <Slides>36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36</vt:i4>
      </vt:variant>
    </vt:vector>
  </HeadingPairs>
  <TitlesOfParts>
    <vt:vector size="40" baseType="lpstr">
      <vt:lpstr>Arial</vt:lpstr>
      <vt:lpstr>Calibri</vt:lpstr>
      <vt:lpstr>Calibri Light</vt:lpstr>
      <vt:lpstr>Rétrospective</vt:lpstr>
      <vt:lpstr>Segmentation du Marché de la société Instacart</vt:lpstr>
      <vt:lpstr>C'est quoi Instacart ?</vt:lpstr>
      <vt:lpstr>Market segmentation </vt:lpstr>
      <vt:lpstr>RFM Analysis </vt:lpstr>
      <vt:lpstr>RFM Metrics</vt:lpstr>
      <vt:lpstr>K- means</vt:lpstr>
      <vt:lpstr>Les données (Data)</vt:lpstr>
      <vt:lpstr>Orders data set</vt:lpstr>
      <vt:lpstr>Products data set</vt:lpstr>
      <vt:lpstr>Order products prior et Order products train data sets</vt:lpstr>
      <vt:lpstr>Aisles data set</vt:lpstr>
      <vt:lpstr>Departments data set</vt:lpstr>
      <vt:lpstr>Construction de RFM data set Frequency</vt:lpstr>
      <vt:lpstr>Construction de RFM data set  Recency</vt:lpstr>
      <vt:lpstr>Construction de RFM data set  Monetory</vt:lpstr>
      <vt:lpstr>Construction de RFM data set   RFM data set</vt:lpstr>
      <vt:lpstr>Distribution des variables RFM Frequency</vt:lpstr>
      <vt:lpstr>Distribution des variables RFM Recency</vt:lpstr>
      <vt:lpstr>Distribution des variables RFM Monetory</vt:lpstr>
      <vt:lpstr>Corrélations entre les paramètres RFM Frequency/Recency</vt:lpstr>
      <vt:lpstr>Corrélations entre les paramètres RFM Monetory/Recency</vt:lpstr>
      <vt:lpstr>Corrélations entre les paramètres RFM Monetory/Frequency</vt:lpstr>
      <vt:lpstr>Segmentation des clients Scree plot</vt:lpstr>
      <vt:lpstr>Segmentation des clients K-means</vt:lpstr>
      <vt:lpstr>Segmentation des clients clusters sizes</vt:lpstr>
      <vt:lpstr>Segmentation des clients Ajout des clusters à RFM data set</vt:lpstr>
      <vt:lpstr>Segmentation des clients les caractéristiques des clusters</vt:lpstr>
      <vt:lpstr>Segmentation des clients Cluster 1 : Les promoteurs</vt:lpstr>
      <vt:lpstr>Segmentation des clients Cluster 2 : Les détracteurs</vt:lpstr>
      <vt:lpstr>Segmentation des clients Cluster 3 : Les neutres</vt:lpstr>
      <vt:lpstr>Plus d’informations Les jours populaires des commandes</vt:lpstr>
      <vt:lpstr>Plus d’informations Les heures populaires des commandes</vt:lpstr>
      <vt:lpstr>Plus d’informations Les produits les plus demandés</vt:lpstr>
      <vt:lpstr>Plus d’informations Les allées des produits les plus demandés</vt:lpstr>
      <vt:lpstr>Plus d’informations Les département des produits les plus demandés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Segmentation du Marché de la société Instacart</dc:title>
  <dc:creator>ali</dc:creator>
  <cp:lastModifiedBy>ali</cp:lastModifiedBy>
  <cp:revision>32</cp:revision>
  <dcterms:created xsi:type="dcterms:W3CDTF">2021-03-19T13:18:26Z</dcterms:created>
  <dcterms:modified xsi:type="dcterms:W3CDTF">2021-03-19T18:53:20Z</dcterms:modified>
</cp:coreProperties>
</file>