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69" r:id="rId11"/>
    <p:sldId id="275" r:id="rId12"/>
    <p:sldId id="270" r:id="rId13"/>
    <p:sldId id="271" r:id="rId14"/>
    <p:sldId id="291" r:id="rId15"/>
    <p:sldId id="273" r:id="rId16"/>
    <p:sldId id="276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78" r:id="rId27"/>
    <p:sldId id="277" r:id="rId28"/>
    <p:sldId id="290" r:id="rId29"/>
    <p:sldId id="292" r:id="rId30"/>
    <p:sldId id="259" r:id="rId31"/>
    <p:sldId id="261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297EDA8-6D95-4D85-ADAC-7779D2F852C8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0F723E-63A6-43FF-B9EE-9BF020A768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artie%201\Chap3\Chap3.html" TargetMode="External"/><Relationship Id="rId2" Type="http://schemas.openxmlformats.org/officeDocument/2006/relationships/hyperlink" Target="file:///C:\Partie%201\Chap2\Chap%202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 ZEGOUR Djamel Eddine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DFS : </a:t>
            </a:r>
            <a:r>
              <a:rPr lang="fr-FR" b="1" dirty="0" smtClean="0"/>
              <a:t>Algorithme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6000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Initialisation :</a:t>
            </a:r>
          </a:p>
          <a:p>
            <a:r>
              <a:rPr lang="fr-FR" b="1" dirty="0" smtClean="0"/>
              <a:t>Pour i:=1, </a:t>
            </a:r>
            <a:r>
              <a:rPr lang="fr-FR" b="1" dirty="0" err="1" smtClean="0">
                <a:solidFill>
                  <a:srgbClr val="C00000"/>
                </a:solidFill>
              </a:rPr>
              <a:t>Nbregraphe</a:t>
            </a:r>
            <a:r>
              <a:rPr lang="fr-FR" b="1" dirty="0" smtClean="0">
                <a:solidFill>
                  <a:srgbClr val="C00000"/>
                </a:solidFill>
              </a:rPr>
              <a:t>(G)</a:t>
            </a:r>
          </a:p>
          <a:p>
            <a:r>
              <a:rPr lang="fr-FR" b="1" dirty="0" smtClean="0"/>
              <a:t>	Mark(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):=" non visité " </a:t>
            </a:r>
            <a:r>
              <a:rPr lang="fr-FR" b="1" dirty="0" err="1" smtClean="0"/>
              <a:t>Finpour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714380" y="3214686"/>
            <a:ext cx="6643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Appelant :</a:t>
            </a:r>
          </a:p>
          <a:p>
            <a:r>
              <a:rPr lang="fr-FR" b="1" dirty="0" smtClean="0"/>
              <a:t>	Pour v =1, </a:t>
            </a:r>
            <a:r>
              <a:rPr lang="fr-FR" b="1" dirty="0" err="1" smtClean="0">
                <a:solidFill>
                  <a:srgbClr val="C00000"/>
                </a:solidFill>
              </a:rPr>
              <a:t>Nbregraphe</a:t>
            </a:r>
            <a:r>
              <a:rPr lang="fr-FR" b="1" dirty="0" smtClean="0">
                <a:solidFill>
                  <a:srgbClr val="C00000"/>
                </a:solidFill>
              </a:rPr>
              <a:t>(G)</a:t>
            </a:r>
          </a:p>
          <a:p>
            <a:pPr>
              <a:buFontTx/>
              <a:buChar char=" "/>
            </a:pPr>
            <a:r>
              <a:rPr lang="fr-FR" b="1" dirty="0" smtClean="0"/>
              <a:t>	     Si Mark(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 ="non visité" 	</a:t>
            </a:r>
          </a:p>
          <a:p>
            <a:pPr>
              <a:buFontTx/>
              <a:buChar char=" "/>
            </a:pPr>
            <a:r>
              <a:rPr lang="fr-FR" b="1" dirty="0" smtClean="0"/>
              <a:t>                            DFS(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</a:t>
            </a:r>
          </a:p>
          <a:p>
            <a:pPr>
              <a:buFontTx/>
              <a:buChar char=" "/>
            </a:pPr>
            <a:r>
              <a:rPr lang="fr-FR" b="1" dirty="0" smtClean="0"/>
              <a:t>	     </a:t>
            </a:r>
            <a:r>
              <a:rPr lang="fr-FR" b="1" dirty="0" err="1" smtClean="0"/>
              <a:t>Fsi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 	</a:t>
            </a:r>
            <a:r>
              <a:rPr lang="fr-FR" b="1" dirty="0" err="1" smtClean="0"/>
              <a:t>Finpour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5143512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L'algorithme construit une forêt (implicite) de recouvrement des recherches.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DFS : </a:t>
            </a:r>
            <a:r>
              <a:rPr lang="fr-FR" b="1" dirty="0" smtClean="0"/>
              <a:t>Exemple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500034" y="3143248"/>
            <a:ext cx="3143272" cy="2143140"/>
            <a:chOff x="500034" y="2143116"/>
            <a:chExt cx="3143272" cy="2143140"/>
          </a:xfrm>
        </p:grpSpPr>
        <p:sp>
          <p:nvSpPr>
            <p:cNvPr id="8" name="Ellipse 7"/>
            <p:cNvSpPr/>
            <p:nvPr/>
          </p:nvSpPr>
          <p:spPr>
            <a:xfrm>
              <a:off x="1492646" y="2274329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00034" y="2886654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203134" y="332403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064282" y="2842917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</a:t>
              </a:r>
              <a:endParaRPr lang="fr-FR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947593" y="4023831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</a:t>
              </a:r>
              <a:endParaRPr lang="fr-FR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692053" y="214311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113029" y="2974129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229718" y="3761405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00034" y="3892618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cxnSp>
          <p:nvCxnSpPr>
            <p:cNvPr id="18" name="Connecteur droit avec flèche 17"/>
            <p:cNvCxnSpPr>
              <a:stCxn id="8" idx="6"/>
              <a:endCxn id="14" idx="2"/>
            </p:cNvCxnSpPr>
            <p:nvPr/>
          </p:nvCxnSpPr>
          <p:spPr>
            <a:xfrm flipV="1">
              <a:off x="1906235" y="2274329"/>
              <a:ext cx="785818" cy="131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9" idx="6"/>
              <a:endCxn id="15" idx="2"/>
            </p:cNvCxnSpPr>
            <p:nvPr/>
          </p:nvCxnSpPr>
          <p:spPr>
            <a:xfrm>
              <a:off x="913622" y="3017867"/>
              <a:ext cx="1199406" cy="87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859181" y="2253189"/>
              <a:ext cx="48111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14" idx="3"/>
            </p:cNvCxnSpPr>
            <p:nvPr/>
          </p:nvCxnSpPr>
          <p:spPr>
            <a:xfrm rot="5400000" flipH="1" flipV="1">
              <a:off x="1602815" y="2174224"/>
              <a:ext cx="956920" cy="13426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3" idx="6"/>
              <a:endCxn id="11" idx="2"/>
            </p:cNvCxnSpPr>
            <p:nvPr/>
          </p:nvCxnSpPr>
          <p:spPr>
            <a:xfrm flipV="1">
              <a:off x="2361182" y="2974129"/>
              <a:ext cx="703100" cy="1180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7" idx="6"/>
              <a:endCxn id="13" idx="2"/>
            </p:cNvCxnSpPr>
            <p:nvPr/>
          </p:nvCxnSpPr>
          <p:spPr>
            <a:xfrm>
              <a:off x="913622" y="4023831"/>
              <a:ext cx="1033971" cy="131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6" idx="2"/>
              <a:endCxn id="15" idx="6"/>
            </p:cNvCxnSpPr>
            <p:nvPr/>
          </p:nvCxnSpPr>
          <p:spPr>
            <a:xfrm rot="10800000">
              <a:off x="2526617" y="3105342"/>
              <a:ext cx="703100" cy="787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0"/>
              <a:endCxn id="15" idx="4"/>
            </p:cNvCxnSpPr>
            <p:nvPr/>
          </p:nvCxnSpPr>
          <p:spPr>
            <a:xfrm rot="5400000" flipH="1" flipV="1">
              <a:off x="1843467" y="3547475"/>
              <a:ext cx="787276" cy="165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5" idx="6"/>
              <a:endCxn id="11" idx="1"/>
            </p:cNvCxnSpPr>
            <p:nvPr/>
          </p:nvCxnSpPr>
          <p:spPr>
            <a:xfrm flipV="1">
              <a:off x="2526617" y="2881348"/>
              <a:ext cx="598234" cy="223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6" idx="3"/>
              <a:endCxn id="10" idx="6"/>
            </p:cNvCxnSpPr>
            <p:nvPr/>
          </p:nvCxnSpPr>
          <p:spPr>
            <a:xfrm rot="5400000" flipH="1">
              <a:off x="2188426" y="2883540"/>
              <a:ext cx="530157" cy="1673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5"/>
              <a:endCxn id="10" idx="1"/>
            </p:cNvCxnSpPr>
            <p:nvPr/>
          </p:nvCxnSpPr>
          <p:spPr>
            <a:xfrm rot="16200000" flipH="1">
              <a:off x="932472" y="3031230"/>
              <a:ext cx="251813" cy="410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>
          <a:xfrm>
            <a:off x="6786578" y="4214818"/>
            <a:ext cx="1071570" cy="1191119"/>
            <a:chOff x="4714876" y="4429132"/>
            <a:chExt cx="1071570" cy="1191119"/>
          </a:xfrm>
        </p:grpSpPr>
        <p:sp>
          <p:nvSpPr>
            <p:cNvPr id="57" name="Ellipse 56"/>
            <p:cNvSpPr/>
            <p:nvPr/>
          </p:nvSpPr>
          <p:spPr>
            <a:xfrm>
              <a:off x="5372858" y="464344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872792" y="535782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</a:t>
              </a:r>
              <a:endParaRPr lang="fr-FR" dirty="0"/>
            </a:p>
          </p:txBody>
        </p:sp>
        <p:cxnSp>
          <p:nvCxnSpPr>
            <p:cNvPr id="81" name="Connecteur droit avec flèche 80"/>
            <p:cNvCxnSpPr>
              <a:stCxn id="57" idx="2"/>
              <a:endCxn id="58" idx="0"/>
            </p:cNvCxnSpPr>
            <p:nvPr/>
          </p:nvCxnSpPr>
          <p:spPr>
            <a:xfrm rot="10800000" flipV="1">
              <a:off x="5079586" y="4774658"/>
              <a:ext cx="293272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5143504" y="4429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4714876" y="50006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6643702" y="5857892"/>
            <a:ext cx="642942" cy="476739"/>
            <a:chOff x="6643702" y="4429132"/>
            <a:chExt cx="642942" cy="476739"/>
          </a:xfrm>
        </p:grpSpPr>
        <p:sp>
          <p:nvSpPr>
            <p:cNvPr id="69" name="Ellipse 68"/>
            <p:cNvSpPr/>
            <p:nvPr/>
          </p:nvSpPr>
          <p:spPr>
            <a:xfrm>
              <a:off x="6873056" y="464344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643702" y="4429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94" name="ZoneTexte 93"/>
          <p:cNvSpPr txBox="1"/>
          <p:nvPr/>
        </p:nvSpPr>
        <p:spPr>
          <a:xfrm>
            <a:off x="4272961" y="192880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A</a:t>
            </a:r>
            <a:endParaRPr lang="fr-FR" dirty="0"/>
          </a:p>
        </p:txBody>
      </p:sp>
      <p:sp>
        <p:nvSpPr>
          <p:cNvPr id="95" name="ZoneTexte 94"/>
          <p:cNvSpPr txBox="1"/>
          <p:nvPr/>
        </p:nvSpPr>
        <p:spPr>
          <a:xfrm>
            <a:off x="4261741" y="434555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F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4261741" y="606006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H</a:t>
            </a:r>
            <a:endParaRPr lang="fr-FR" dirty="0"/>
          </a:p>
        </p:txBody>
      </p:sp>
      <p:grpSp>
        <p:nvGrpSpPr>
          <p:cNvPr id="62" name="Groupe 61"/>
          <p:cNvGrpSpPr/>
          <p:nvPr/>
        </p:nvGrpSpPr>
        <p:grpSpPr>
          <a:xfrm>
            <a:off x="6056264" y="1785926"/>
            <a:ext cx="2659140" cy="1976937"/>
            <a:chOff x="6056264" y="1785926"/>
            <a:chExt cx="2659140" cy="1976937"/>
          </a:xfrm>
        </p:grpSpPr>
        <p:sp>
          <p:nvSpPr>
            <p:cNvPr id="50" name="Ellipse 49"/>
            <p:cNvSpPr/>
            <p:nvPr/>
          </p:nvSpPr>
          <p:spPr>
            <a:xfrm>
              <a:off x="7127834" y="200024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6627768" y="271462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7413586" y="271462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8199404" y="271462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199140" y="3500438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7056396" y="3500438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</a:t>
              </a:r>
              <a:endParaRPr lang="fr-FR" dirty="0"/>
            </a:p>
          </p:txBody>
        </p:sp>
        <p:cxnSp>
          <p:nvCxnSpPr>
            <p:cNvPr id="71" name="Connecteur droit avec flèche 70"/>
            <p:cNvCxnSpPr>
              <a:stCxn id="50" idx="2"/>
              <a:endCxn id="52" idx="0"/>
            </p:cNvCxnSpPr>
            <p:nvPr/>
          </p:nvCxnSpPr>
          <p:spPr>
            <a:xfrm rot="10800000" flipV="1">
              <a:off x="6834562" y="2131452"/>
              <a:ext cx="293272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0" idx="4"/>
              <a:endCxn id="53" idx="0"/>
            </p:cNvCxnSpPr>
            <p:nvPr/>
          </p:nvCxnSpPr>
          <p:spPr>
            <a:xfrm rot="16200000" flipH="1">
              <a:off x="7251527" y="2345766"/>
              <a:ext cx="451955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stCxn id="50" idx="6"/>
              <a:endCxn id="54" idx="0"/>
            </p:cNvCxnSpPr>
            <p:nvPr/>
          </p:nvCxnSpPr>
          <p:spPr>
            <a:xfrm>
              <a:off x="7541422" y="2131453"/>
              <a:ext cx="864776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52" idx="2"/>
              <a:endCxn id="55" idx="0"/>
            </p:cNvCxnSpPr>
            <p:nvPr/>
          </p:nvCxnSpPr>
          <p:spPr>
            <a:xfrm rot="10800000" flipV="1">
              <a:off x="6405934" y="2845832"/>
              <a:ext cx="221834" cy="6546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6413454" y="242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6842082" y="1785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6056264" y="3143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6897586" y="3214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7183338" y="24881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8413718" y="2357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6</a:t>
              </a:r>
              <a:endParaRPr lang="fr-FR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 rot="5400000">
              <a:off x="7072106" y="3143472"/>
              <a:ext cx="642942" cy="709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Parcours des graphes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2925545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C’est le parcours le moins utilisé sur les graphes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BFS : </a:t>
            </a:r>
            <a:r>
              <a:rPr lang="fr-FR" b="1" dirty="0" err="1" smtClean="0"/>
              <a:t>Breadh</a:t>
            </a:r>
            <a:r>
              <a:rPr lang="fr-FR" b="1" dirty="0" smtClean="0"/>
              <a:t> First </a:t>
            </a:r>
            <a:r>
              <a:rPr lang="fr-FR" b="1" dirty="0" err="1" smtClean="0"/>
              <a:t>Search</a:t>
            </a:r>
            <a:r>
              <a:rPr lang="fr-FR" b="1" dirty="0" smtClean="0"/>
              <a:t>  ( Recherche en largeur)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80" y="3845486"/>
            <a:ext cx="600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C'est la généralisation du parcours  niveau par niveau défini sur les arbres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BFS : principe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4348" y="207167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Initialement tous les nœuds sont marqués " non visités".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14380" y="2643182"/>
            <a:ext cx="700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Choisir un nœud v de départ et le marquer " visité".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48" y="3214686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solidFill>
                  <a:prstClr val="black"/>
                </a:solidFill>
              </a:rPr>
              <a:t>Chaque nœud adjacent à v, non visité, est à son tour visité en utilisant  BFS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48" y="4143380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Une fois tous les nœuds accessibles à partir de v ont été visités, la recherche de v ( BFS(v) ) est complète 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714348" y="5000636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Si certains nœuds du graphe restent "non visités", sélectionner un comme nouveau nœud de départ et répéter le processus jusqu'à ce que tous les nœuds soient visités.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BFS : </a:t>
            </a:r>
            <a:r>
              <a:rPr lang="fr-FR" b="1" dirty="0" smtClean="0"/>
              <a:t>Algorithme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54292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 "/>
            </a:pPr>
            <a:r>
              <a:rPr lang="fr-FR" b="1" dirty="0" smtClean="0"/>
              <a:t>BFS(v):</a:t>
            </a:r>
          </a:p>
          <a:p>
            <a:pPr>
              <a:buFontTx/>
              <a:buChar char=" "/>
            </a:pPr>
            <a:r>
              <a:rPr lang="fr-FR" b="1" dirty="0" smtClean="0"/>
              <a:t>Mark(v) := "visité"</a:t>
            </a:r>
          </a:p>
          <a:p>
            <a:pPr>
              <a:buFontTx/>
              <a:buChar char=" "/>
            </a:pPr>
            <a:r>
              <a:rPr lang="fr-FR" b="1" dirty="0" err="1" smtClean="0"/>
              <a:t>CreerFile</a:t>
            </a:r>
            <a:r>
              <a:rPr lang="fr-FR" b="1" dirty="0" smtClean="0"/>
              <a:t>(F) ; Enfiler(F, v)</a:t>
            </a:r>
          </a:p>
          <a:p>
            <a:pPr>
              <a:buFontTx/>
              <a:buChar char=" "/>
            </a:pPr>
            <a:r>
              <a:rPr lang="fr-FR" b="1" dirty="0" err="1" smtClean="0"/>
              <a:t>Tantque</a:t>
            </a:r>
            <a:r>
              <a:rPr lang="fr-FR" b="1" dirty="0" smtClean="0"/>
              <a:t> Non </a:t>
            </a:r>
            <a:r>
              <a:rPr lang="fr-FR" b="1" dirty="0" err="1" smtClean="0"/>
              <a:t>Filevide</a:t>
            </a:r>
            <a:r>
              <a:rPr lang="fr-FR" b="1" dirty="0" smtClean="0"/>
              <a:t>(F) :</a:t>
            </a:r>
          </a:p>
          <a:p>
            <a:pPr>
              <a:buFontTx/>
              <a:buChar char=" "/>
            </a:pPr>
            <a:r>
              <a:rPr lang="fr-FR" b="1" dirty="0" smtClean="0"/>
              <a:t>  Défiler(F, v)</a:t>
            </a:r>
          </a:p>
          <a:p>
            <a:pPr>
              <a:buFontTx/>
              <a:buChar char=" "/>
            </a:pPr>
            <a:r>
              <a:rPr lang="fr-FR" b="1" dirty="0" smtClean="0"/>
              <a:t>  Pour i:=1, </a:t>
            </a:r>
            <a:r>
              <a:rPr lang="fr-FR" b="1" dirty="0" err="1" smtClean="0">
                <a:solidFill>
                  <a:srgbClr val="C00000"/>
                </a:solidFill>
              </a:rPr>
              <a:t>Degre</a:t>
            </a:r>
            <a:r>
              <a:rPr lang="fr-FR" b="1" dirty="0" smtClean="0">
                <a:solidFill>
                  <a:srgbClr val="C00000"/>
                </a:solidFill>
              </a:rPr>
              <a:t>(v)</a:t>
            </a:r>
          </a:p>
          <a:p>
            <a:pPr>
              <a:buFontTx/>
              <a:buChar char=" "/>
            </a:pPr>
            <a:r>
              <a:rPr lang="fr-FR" b="1" dirty="0" smtClean="0"/>
              <a:t>    Si Mark(</a:t>
            </a:r>
            <a:r>
              <a:rPr lang="fr-FR" b="1" dirty="0" smtClean="0">
                <a:solidFill>
                  <a:srgbClr val="C00000"/>
                </a:solidFill>
              </a:rPr>
              <a:t>Adjacent(v, i)</a:t>
            </a:r>
            <a:r>
              <a:rPr lang="fr-FR" b="1" dirty="0" smtClean="0"/>
              <a:t>)="non visité"</a:t>
            </a:r>
          </a:p>
          <a:p>
            <a:pPr>
              <a:buFontTx/>
              <a:buChar char=" "/>
            </a:pPr>
            <a:r>
              <a:rPr lang="fr-FR" b="1" dirty="0" smtClean="0"/>
              <a:t>      Mark(</a:t>
            </a:r>
            <a:r>
              <a:rPr lang="fr-FR" b="1" dirty="0" smtClean="0">
                <a:solidFill>
                  <a:srgbClr val="C00000"/>
                </a:solidFill>
              </a:rPr>
              <a:t>Adjacent(v, i)</a:t>
            </a:r>
            <a:r>
              <a:rPr lang="fr-FR" b="1" dirty="0" smtClean="0"/>
              <a:t>):="visité"</a:t>
            </a:r>
          </a:p>
          <a:p>
            <a:pPr>
              <a:buFontTx/>
              <a:buChar char=" "/>
            </a:pPr>
            <a:r>
              <a:rPr lang="fr-FR" b="1" dirty="0" smtClean="0"/>
              <a:t>      Enfiler(F, w)</a:t>
            </a:r>
          </a:p>
          <a:p>
            <a:pPr>
              <a:buFontTx/>
              <a:buChar char=" "/>
            </a:pPr>
            <a:r>
              <a:rPr lang="fr-FR" b="1" i="1" dirty="0" smtClean="0"/>
              <a:t>      [</a:t>
            </a:r>
            <a:r>
              <a:rPr lang="fr-FR" b="1" i="1" dirty="0" err="1" smtClean="0"/>
              <a:t>Inserer</a:t>
            </a:r>
            <a:r>
              <a:rPr lang="fr-FR" b="1" i="1" dirty="0" smtClean="0"/>
              <a:t>( v--&gt;w , Arbre )]</a:t>
            </a:r>
            <a:endParaRPr lang="fr-FR" b="1" i="1" u="sng" dirty="0" smtClean="0"/>
          </a:p>
          <a:p>
            <a:pPr>
              <a:buFontTx/>
              <a:buChar char=" "/>
            </a:pPr>
            <a:r>
              <a:rPr lang="fr-FR" b="1" dirty="0" smtClean="0"/>
              <a:t>   </a:t>
            </a:r>
            <a:r>
              <a:rPr lang="fr-FR" b="1" dirty="0" err="1" smtClean="0"/>
              <a:t>Fsi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  </a:t>
            </a:r>
            <a:r>
              <a:rPr lang="fr-FR" b="1" dirty="0" err="1" smtClean="0"/>
              <a:t>Finpour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err="1" smtClean="0"/>
              <a:t>Fintantque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BFS : </a:t>
            </a:r>
            <a:r>
              <a:rPr lang="fr-FR" b="1" dirty="0" smtClean="0"/>
              <a:t>Algorithme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535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Initialisation :</a:t>
            </a:r>
          </a:p>
          <a:p>
            <a:r>
              <a:rPr lang="fr-FR" b="1" dirty="0" smtClean="0"/>
              <a:t>Pour i:=1, </a:t>
            </a:r>
            <a:r>
              <a:rPr lang="fr-FR" b="1" dirty="0" err="1" smtClean="0">
                <a:solidFill>
                  <a:srgbClr val="C00000"/>
                </a:solidFill>
              </a:rPr>
              <a:t>Nbregraphe</a:t>
            </a:r>
            <a:r>
              <a:rPr lang="fr-FR" b="1" dirty="0" smtClean="0">
                <a:solidFill>
                  <a:srgbClr val="C00000"/>
                </a:solidFill>
              </a:rPr>
              <a:t>(G)</a:t>
            </a:r>
          </a:p>
          <a:p>
            <a:r>
              <a:rPr lang="fr-FR" b="1" dirty="0" smtClean="0"/>
              <a:t>	Mark(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):=" non visité " </a:t>
            </a:r>
            <a:r>
              <a:rPr lang="fr-FR" b="1" dirty="0" err="1" smtClean="0"/>
              <a:t>Finpour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714380" y="3389186"/>
            <a:ext cx="67151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Appelant :</a:t>
            </a:r>
          </a:p>
          <a:p>
            <a:r>
              <a:rPr lang="fr-FR" b="1" dirty="0" smtClean="0"/>
              <a:t>	Pour v =1, </a:t>
            </a:r>
            <a:r>
              <a:rPr lang="fr-FR" b="1" dirty="0" err="1" smtClean="0">
                <a:solidFill>
                  <a:srgbClr val="C00000"/>
                </a:solidFill>
              </a:rPr>
              <a:t>Nbregraphe</a:t>
            </a:r>
            <a:r>
              <a:rPr lang="fr-FR" b="1" dirty="0" smtClean="0">
                <a:solidFill>
                  <a:srgbClr val="C00000"/>
                </a:solidFill>
              </a:rPr>
              <a:t>(G)</a:t>
            </a:r>
          </a:p>
          <a:p>
            <a:pPr>
              <a:buFontTx/>
              <a:buChar char=" "/>
            </a:pPr>
            <a:r>
              <a:rPr lang="fr-FR" b="1" dirty="0" smtClean="0"/>
              <a:t>	     Si Mark(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 ="non visité" 	</a:t>
            </a:r>
          </a:p>
          <a:p>
            <a:pPr>
              <a:buFontTx/>
              <a:buChar char=" "/>
            </a:pPr>
            <a:r>
              <a:rPr lang="fr-FR" b="1" dirty="0" smtClean="0"/>
              <a:t>                            BFS(</a:t>
            </a:r>
            <a:r>
              <a:rPr lang="fr-FR" b="1" dirty="0" err="1" smtClean="0">
                <a:solidFill>
                  <a:srgbClr val="C00000"/>
                </a:solidFill>
              </a:rPr>
              <a:t>Noeudgraphe</a:t>
            </a:r>
            <a:r>
              <a:rPr lang="fr-FR" b="1" dirty="0" smtClean="0">
                <a:solidFill>
                  <a:srgbClr val="C00000"/>
                </a:solidFill>
              </a:rPr>
              <a:t>(G, i)</a:t>
            </a:r>
            <a:r>
              <a:rPr lang="fr-FR" b="1" dirty="0" smtClean="0"/>
              <a:t>)</a:t>
            </a:r>
          </a:p>
          <a:p>
            <a:pPr>
              <a:buFontTx/>
              <a:buChar char=" "/>
            </a:pPr>
            <a:r>
              <a:rPr lang="fr-FR" b="1" dirty="0" smtClean="0"/>
              <a:t>	     </a:t>
            </a:r>
            <a:r>
              <a:rPr lang="fr-FR" b="1" dirty="0" err="1" smtClean="0"/>
              <a:t>Fsi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 	</a:t>
            </a:r>
            <a:r>
              <a:rPr lang="fr-FR" b="1" dirty="0" err="1" smtClean="0"/>
              <a:t>Finpour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5417122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L'algorithme construit une forêt (implicite) de recouvrement des recherches.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BFS : </a:t>
            </a:r>
            <a:r>
              <a:rPr lang="fr-FR" b="1" dirty="0" smtClean="0"/>
              <a:t>Exemple</a:t>
            </a:r>
          </a:p>
        </p:txBody>
      </p:sp>
      <p:grpSp>
        <p:nvGrpSpPr>
          <p:cNvPr id="3" name="Groupe 50"/>
          <p:cNvGrpSpPr/>
          <p:nvPr/>
        </p:nvGrpSpPr>
        <p:grpSpPr>
          <a:xfrm>
            <a:off x="500034" y="3143248"/>
            <a:ext cx="3143272" cy="2143140"/>
            <a:chOff x="500034" y="2143116"/>
            <a:chExt cx="3143272" cy="2143140"/>
          </a:xfrm>
        </p:grpSpPr>
        <p:sp>
          <p:nvSpPr>
            <p:cNvPr id="8" name="Ellipse 7"/>
            <p:cNvSpPr/>
            <p:nvPr/>
          </p:nvSpPr>
          <p:spPr>
            <a:xfrm>
              <a:off x="1492646" y="2274329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500034" y="2886654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203134" y="3324030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064282" y="2842917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</a:t>
              </a:r>
              <a:endParaRPr lang="fr-FR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947593" y="4023831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</a:t>
              </a:r>
              <a:endParaRPr lang="fr-FR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692053" y="214311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113029" y="2974129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229718" y="3761405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00034" y="3892618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cxnSp>
          <p:nvCxnSpPr>
            <p:cNvPr id="18" name="Connecteur droit avec flèche 17"/>
            <p:cNvCxnSpPr>
              <a:stCxn id="8" idx="6"/>
              <a:endCxn id="14" idx="2"/>
            </p:cNvCxnSpPr>
            <p:nvPr/>
          </p:nvCxnSpPr>
          <p:spPr>
            <a:xfrm flipV="1">
              <a:off x="1906235" y="2274329"/>
              <a:ext cx="785818" cy="131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9" idx="6"/>
              <a:endCxn id="15" idx="2"/>
            </p:cNvCxnSpPr>
            <p:nvPr/>
          </p:nvCxnSpPr>
          <p:spPr>
            <a:xfrm>
              <a:off x="913622" y="3017867"/>
              <a:ext cx="1199406" cy="87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859181" y="2253189"/>
              <a:ext cx="48111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14" idx="3"/>
            </p:cNvCxnSpPr>
            <p:nvPr/>
          </p:nvCxnSpPr>
          <p:spPr>
            <a:xfrm rot="5400000" flipH="1" flipV="1">
              <a:off x="1602815" y="2174224"/>
              <a:ext cx="956920" cy="13426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3" idx="6"/>
              <a:endCxn id="11" idx="2"/>
            </p:cNvCxnSpPr>
            <p:nvPr/>
          </p:nvCxnSpPr>
          <p:spPr>
            <a:xfrm flipV="1">
              <a:off x="2361182" y="2974129"/>
              <a:ext cx="703100" cy="1180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7" idx="6"/>
              <a:endCxn id="13" idx="2"/>
            </p:cNvCxnSpPr>
            <p:nvPr/>
          </p:nvCxnSpPr>
          <p:spPr>
            <a:xfrm>
              <a:off x="913622" y="4023831"/>
              <a:ext cx="1033971" cy="1312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6" idx="2"/>
              <a:endCxn id="15" idx="6"/>
            </p:cNvCxnSpPr>
            <p:nvPr/>
          </p:nvCxnSpPr>
          <p:spPr>
            <a:xfrm rot="10800000">
              <a:off x="2526617" y="3105342"/>
              <a:ext cx="703100" cy="787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0"/>
              <a:endCxn id="15" idx="4"/>
            </p:cNvCxnSpPr>
            <p:nvPr/>
          </p:nvCxnSpPr>
          <p:spPr>
            <a:xfrm rot="5400000" flipH="1" flipV="1">
              <a:off x="1843467" y="3547475"/>
              <a:ext cx="787276" cy="165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5" idx="6"/>
              <a:endCxn id="11" idx="1"/>
            </p:cNvCxnSpPr>
            <p:nvPr/>
          </p:nvCxnSpPr>
          <p:spPr>
            <a:xfrm flipV="1">
              <a:off x="2526617" y="2881348"/>
              <a:ext cx="598234" cy="223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6" idx="3"/>
              <a:endCxn id="10" idx="6"/>
            </p:cNvCxnSpPr>
            <p:nvPr/>
          </p:nvCxnSpPr>
          <p:spPr>
            <a:xfrm rot="5400000" flipH="1">
              <a:off x="2188426" y="2883540"/>
              <a:ext cx="530157" cy="1673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5"/>
              <a:endCxn id="10" idx="1"/>
            </p:cNvCxnSpPr>
            <p:nvPr/>
          </p:nvCxnSpPr>
          <p:spPr>
            <a:xfrm rot="16200000" flipH="1">
              <a:off x="932472" y="3031230"/>
              <a:ext cx="251813" cy="410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6000760" y="1785926"/>
            <a:ext cx="2590388" cy="1976937"/>
            <a:chOff x="6000760" y="1785926"/>
            <a:chExt cx="2590388" cy="1976937"/>
          </a:xfrm>
        </p:grpSpPr>
        <p:sp>
          <p:nvSpPr>
            <p:cNvPr id="50" name="Ellipse 49"/>
            <p:cNvSpPr/>
            <p:nvPr/>
          </p:nvSpPr>
          <p:spPr>
            <a:xfrm>
              <a:off x="7127834" y="2000240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6627768" y="2714620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7413586" y="2714620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8199404" y="2714620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199140" y="3500438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7056396" y="3500438"/>
              <a:ext cx="391744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</a:t>
              </a:r>
              <a:endParaRPr lang="fr-FR" dirty="0"/>
            </a:p>
          </p:txBody>
        </p:sp>
        <p:cxnSp>
          <p:nvCxnSpPr>
            <p:cNvPr id="71" name="Connecteur droit avec flèche 70"/>
            <p:cNvCxnSpPr>
              <a:stCxn id="50" idx="2"/>
              <a:endCxn id="52" idx="0"/>
            </p:cNvCxnSpPr>
            <p:nvPr/>
          </p:nvCxnSpPr>
          <p:spPr>
            <a:xfrm rot="10800000" flipV="1">
              <a:off x="6823640" y="2131452"/>
              <a:ext cx="304194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>
              <a:stCxn id="50" idx="4"/>
              <a:endCxn id="53" idx="0"/>
            </p:cNvCxnSpPr>
            <p:nvPr/>
          </p:nvCxnSpPr>
          <p:spPr>
            <a:xfrm rot="16200000" flipH="1">
              <a:off x="7240605" y="2345766"/>
              <a:ext cx="451955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stCxn id="50" idx="6"/>
              <a:endCxn id="54" idx="0"/>
            </p:cNvCxnSpPr>
            <p:nvPr/>
          </p:nvCxnSpPr>
          <p:spPr>
            <a:xfrm>
              <a:off x="7519578" y="2131453"/>
              <a:ext cx="875698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52" idx="2"/>
              <a:endCxn id="55" idx="0"/>
            </p:cNvCxnSpPr>
            <p:nvPr/>
          </p:nvCxnSpPr>
          <p:spPr>
            <a:xfrm rot="10800000" flipV="1">
              <a:off x="6395012" y="2845832"/>
              <a:ext cx="232756" cy="6546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>
              <a:stCxn id="53" idx="2"/>
              <a:endCxn id="56" idx="0"/>
            </p:cNvCxnSpPr>
            <p:nvPr/>
          </p:nvCxnSpPr>
          <p:spPr>
            <a:xfrm rot="10800000" flipV="1">
              <a:off x="7252268" y="2845832"/>
              <a:ext cx="161318" cy="6546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6413454" y="24288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6842082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7215206" y="250030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8001024" y="24288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6000760" y="321468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6858016" y="328612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6</a:t>
              </a:r>
              <a:endParaRPr lang="fr-FR" dirty="0"/>
            </a:p>
          </p:txBody>
        </p:sp>
      </p:grpSp>
      <p:grpSp>
        <p:nvGrpSpPr>
          <p:cNvPr id="6" name="Groupe 91"/>
          <p:cNvGrpSpPr/>
          <p:nvPr/>
        </p:nvGrpSpPr>
        <p:grpSpPr>
          <a:xfrm>
            <a:off x="6786578" y="4214818"/>
            <a:ext cx="1071570" cy="1191119"/>
            <a:chOff x="4714876" y="4429132"/>
            <a:chExt cx="1071570" cy="1191119"/>
          </a:xfrm>
        </p:grpSpPr>
        <p:sp>
          <p:nvSpPr>
            <p:cNvPr id="57" name="Ellipse 56"/>
            <p:cNvSpPr/>
            <p:nvPr/>
          </p:nvSpPr>
          <p:spPr>
            <a:xfrm>
              <a:off x="5372858" y="464344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872792" y="535782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</a:t>
              </a:r>
              <a:endParaRPr lang="fr-FR" dirty="0"/>
            </a:p>
          </p:txBody>
        </p:sp>
        <p:cxnSp>
          <p:nvCxnSpPr>
            <p:cNvPr id="81" name="Connecteur droit avec flèche 80"/>
            <p:cNvCxnSpPr>
              <a:stCxn id="57" idx="2"/>
              <a:endCxn id="58" idx="0"/>
            </p:cNvCxnSpPr>
            <p:nvPr/>
          </p:nvCxnSpPr>
          <p:spPr>
            <a:xfrm rot="10800000" flipV="1">
              <a:off x="5079586" y="4774658"/>
              <a:ext cx="293272" cy="583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5143504" y="4429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4714876" y="50006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</p:grpSp>
      <p:grpSp>
        <p:nvGrpSpPr>
          <p:cNvPr id="7" name="Groupe 92"/>
          <p:cNvGrpSpPr/>
          <p:nvPr/>
        </p:nvGrpSpPr>
        <p:grpSpPr>
          <a:xfrm>
            <a:off x="6643702" y="5857892"/>
            <a:ext cx="642942" cy="476739"/>
            <a:chOff x="6643702" y="4429132"/>
            <a:chExt cx="642942" cy="476739"/>
          </a:xfrm>
        </p:grpSpPr>
        <p:sp>
          <p:nvSpPr>
            <p:cNvPr id="69" name="Ellipse 68"/>
            <p:cNvSpPr/>
            <p:nvPr/>
          </p:nvSpPr>
          <p:spPr>
            <a:xfrm>
              <a:off x="6873056" y="4643446"/>
              <a:ext cx="413588" cy="26242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643702" y="4429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94" name="ZoneTexte 93"/>
          <p:cNvSpPr txBox="1"/>
          <p:nvPr/>
        </p:nvSpPr>
        <p:spPr>
          <a:xfrm>
            <a:off x="4272961" y="192880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A</a:t>
            </a:r>
            <a:endParaRPr lang="fr-FR" dirty="0"/>
          </a:p>
        </p:txBody>
      </p:sp>
      <p:sp>
        <p:nvSpPr>
          <p:cNvPr id="95" name="ZoneTexte 94"/>
          <p:cNvSpPr txBox="1"/>
          <p:nvPr/>
        </p:nvSpPr>
        <p:spPr>
          <a:xfrm>
            <a:off x="4261741" y="434555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F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4261741" y="606006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Choisir 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1 </a:t>
            </a:r>
            <a:r>
              <a:rPr lang="fr-FR" b="1" dirty="0" smtClean="0">
                <a:sym typeface="Wingdings" pitchFamily="2" charset="2"/>
              </a:rPr>
              <a:t> D</a:t>
            </a:r>
            <a:r>
              <a:rPr lang="fr-FR" b="1" dirty="0" smtClean="0"/>
              <a:t>étermination du plus court chemin ( Algorithme de </a:t>
            </a:r>
            <a:r>
              <a:rPr lang="fr-FR" b="1" dirty="0" err="1" smtClean="0"/>
              <a:t>Dijkstra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Soit G = (V, E) un graphe où V est l'ensemble des nœuds et E l'ensemble des arcs. Chaque arc a une valeur positive. Soit S un nœud quelconque. 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3214686"/>
            <a:ext cx="75724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Le problème consiste à déterminer le coût du plus court chemin de S vers tous les autres nœuds de G </a:t>
            </a:r>
            <a:r>
              <a:rPr lang="fr-FR" b="1" dirty="0" smtClean="0"/>
              <a:t>( longueur d'un chemin  =  somme des coûts des arcs sur ce chemin)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714348" y="4572008"/>
            <a:ext cx="7572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G peut être par exemple, une carte de vols aériens, dans laquelle les nœuds représentent les villes et chaque arc u--&gt;v représente la ligne aérienne de u vers v. </a:t>
            </a:r>
          </a:p>
          <a:p>
            <a:endParaRPr lang="fr-FR" b="1" dirty="0" smtClean="0"/>
          </a:p>
          <a:p>
            <a:r>
              <a:rPr lang="fr-FR" b="1" dirty="0" smtClean="0"/>
              <a:t>La valeur de l'arc est donc le temps de vol de u vers v.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1 </a:t>
            </a:r>
            <a:r>
              <a:rPr lang="fr-FR" b="1" dirty="0" smtClean="0">
                <a:sym typeface="Wingdings" pitchFamily="2" charset="2"/>
              </a:rPr>
              <a:t> D</a:t>
            </a:r>
            <a:r>
              <a:rPr lang="fr-FR" b="1" dirty="0" smtClean="0"/>
              <a:t>étermination du plus court chemin ( Algorithme de </a:t>
            </a:r>
            <a:r>
              <a:rPr lang="fr-FR" b="1" dirty="0" err="1" smtClean="0"/>
              <a:t>Dijkstra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Considérations: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3040749"/>
            <a:ext cx="78581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Soient V = { 1, 2, ..., n} et S = {1}.</a:t>
            </a:r>
          </a:p>
          <a:p>
            <a:endParaRPr lang="fr-FR" b="1" dirty="0" smtClean="0"/>
          </a:p>
          <a:p>
            <a:r>
              <a:rPr lang="fr-FR" b="1" dirty="0" smtClean="0"/>
              <a:t>C[1..n, 1..n] tableau de coûts tel que C[i, j] est le coût de l'arc i</a:t>
            </a:r>
            <a:r>
              <a:rPr lang="fr-FR" b="1" dirty="0" smtClean="0">
                <a:sym typeface="Wingdings" pitchFamily="2" charset="2"/>
              </a:rPr>
              <a:t></a:t>
            </a:r>
            <a:r>
              <a:rPr lang="fr-FR" b="1" dirty="0" smtClean="0"/>
              <a:t>j sinon c'est l'infini.</a:t>
            </a:r>
          </a:p>
          <a:p>
            <a:endParaRPr lang="fr-FR" b="1" dirty="0" smtClean="0"/>
          </a:p>
          <a:p>
            <a:r>
              <a:rPr lang="fr-FR" b="1" dirty="0" smtClean="0"/>
              <a:t>D[2..n] : distances du nœud 1 à tous les autres nœuds.</a:t>
            </a:r>
          </a:p>
          <a:p>
            <a:endParaRPr lang="fr-FR" b="1" dirty="0" smtClean="0"/>
          </a:p>
          <a:p>
            <a:r>
              <a:rPr lang="fr-FR" b="1" dirty="0" smtClean="0"/>
              <a:t>Le tableau D contiendra après exécution, les plus courtes distances de S vers tous les autres nœuds.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1 </a:t>
            </a:r>
            <a:r>
              <a:rPr lang="fr-FR" b="1" dirty="0" smtClean="0">
                <a:sym typeface="Wingdings" pitchFamily="2" charset="2"/>
              </a:rPr>
              <a:t> D</a:t>
            </a:r>
            <a:r>
              <a:rPr lang="fr-FR" b="1" dirty="0" smtClean="0"/>
              <a:t>étermination du plus court chemin ( </a:t>
            </a:r>
            <a:r>
              <a:rPr lang="fr-FR" sz="2400" b="1" dirty="0" smtClean="0">
                <a:solidFill>
                  <a:srgbClr val="CCFFCC"/>
                </a:solidFill>
                <a:effectLst>
                  <a:outerShdw blurRad="50800" dist="50800" dir="5400000" algn="ctr" rotWithShape="0">
                    <a:srgbClr val="000000">
                      <a:alpha val="49000"/>
                    </a:srgbClr>
                  </a:outerShdw>
                </a:effectLst>
              </a:rPr>
              <a:t>Algorithme de </a:t>
            </a:r>
            <a:r>
              <a:rPr lang="fr-FR" sz="2400" b="1" dirty="0" err="1" smtClean="0">
                <a:solidFill>
                  <a:srgbClr val="CCFFCC"/>
                </a:solidFill>
                <a:effectLst>
                  <a:outerShdw blurRad="50800" dist="50800" dir="5400000" algn="ctr" rotWithShape="0">
                    <a:srgbClr val="000000">
                      <a:alpha val="49000"/>
                    </a:srgbClr>
                  </a:outerShdw>
                </a:effectLst>
              </a:rPr>
              <a:t>Dijkstra</a:t>
            </a:r>
            <a:r>
              <a:rPr lang="fr-FR" b="1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10" y="2285992"/>
            <a:ext cx="81439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 "/>
            </a:pPr>
            <a:r>
              <a:rPr lang="fr-FR" b="1" dirty="0" smtClean="0"/>
              <a:t>{Initialisation des distances de S vers tous les autres nœuds}</a:t>
            </a:r>
          </a:p>
          <a:p>
            <a:pPr>
              <a:buFontTx/>
              <a:buChar char=" "/>
            </a:pPr>
            <a:r>
              <a:rPr lang="fr-FR" b="1" dirty="0" smtClean="0"/>
              <a:t>Pour i=2, n : </a:t>
            </a:r>
          </a:p>
          <a:p>
            <a:pPr lvl="1">
              <a:buFontTx/>
              <a:buChar char=" "/>
            </a:pPr>
            <a:r>
              <a:rPr lang="fr-FR" b="1" dirty="0" smtClean="0"/>
              <a:t>D[i] := C[1, i] </a:t>
            </a:r>
          </a:p>
          <a:p>
            <a:pPr>
              <a:buFontTx/>
              <a:buChar char=" "/>
            </a:pPr>
            <a:r>
              <a:rPr lang="fr-FR" b="1" dirty="0" err="1" smtClean="0"/>
              <a:t>Finpour</a:t>
            </a:r>
            <a:r>
              <a:rPr lang="fr-FR" b="1" dirty="0" smtClean="0"/>
              <a:t> </a:t>
            </a:r>
          </a:p>
          <a:p>
            <a:pPr>
              <a:buFontTx/>
              <a:buChar char=" "/>
            </a:pP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Pseudo-algorithme</a:t>
            </a:r>
            <a:r>
              <a:rPr lang="fr-FR" b="1" dirty="0" smtClean="0"/>
              <a:t>: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Pour i=1, n-1</a:t>
            </a:r>
          </a:p>
          <a:p>
            <a:pPr lvl="2">
              <a:buFontTx/>
              <a:buChar char=" "/>
            </a:pPr>
            <a:r>
              <a:rPr lang="fr-FR" b="1" dirty="0" smtClean="0"/>
              <a:t>. Choisir un nœud w dans V-S tel que D[w] est minimale.</a:t>
            </a:r>
          </a:p>
          <a:p>
            <a:pPr lvl="2">
              <a:buFontTx/>
              <a:buChar char=" "/>
            </a:pPr>
            <a:r>
              <a:rPr lang="fr-FR" b="1" dirty="0" smtClean="0"/>
              <a:t>. Ajouter w à S</a:t>
            </a:r>
          </a:p>
          <a:p>
            <a:pPr lvl="2">
              <a:buFontTx/>
              <a:buChar char=" "/>
            </a:pPr>
            <a:r>
              <a:rPr lang="fr-FR" b="1" dirty="0" smtClean="0"/>
              <a:t>. Pour chaque nœud v dans V-S</a:t>
            </a:r>
          </a:p>
          <a:p>
            <a:pPr lvl="2">
              <a:buFontTx/>
              <a:buChar char=" "/>
            </a:pPr>
            <a:r>
              <a:rPr lang="fr-FR" b="1" dirty="0" smtClean="0"/>
              <a:t>    D[v]=Min(D[v],D[w]+C[</a:t>
            </a:r>
            <a:r>
              <a:rPr lang="fr-FR" b="1" dirty="0" err="1" smtClean="0"/>
              <a:t>w,v</a:t>
            </a:r>
            <a:r>
              <a:rPr lang="fr-FR" b="1" dirty="0" smtClean="0"/>
              <a:t>])</a:t>
            </a:r>
          </a:p>
          <a:p>
            <a:pPr lvl="2">
              <a:buFontTx/>
              <a:buChar char=" "/>
            </a:pPr>
            <a:r>
              <a:rPr lang="fr-FR" b="1" dirty="0" err="1" smtClean="0"/>
              <a:t>Finpour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err="1" smtClean="0"/>
              <a:t>Finpour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Introduction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86" y="4300373"/>
            <a:ext cx="3286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sommets d'un graphe peuvent par exemple représenter des objets et les arcs des relations entre objets. 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85786" y="1928802"/>
            <a:ext cx="364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Les graphes sont des modèles pour représenter des relations entre objets(</a:t>
            </a:r>
            <a:r>
              <a:rPr lang="fr-FR" b="1" dirty="0" smtClean="0">
                <a:solidFill>
                  <a:srgbClr val="C00000"/>
                </a:solidFill>
              </a:rPr>
              <a:t>Graphe orienté</a:t>
            </a:r>
            <a:r>
              <a:rPr lang="fr-FR" b="1" dirty="0" smtClean="0"/>
              <a:t>)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714876" y="2786058"/>
            <a:ext cx="3786214" cy="2286016"/>
            <a:chOff x="1214414" y="1928802"/>
            <a:chExt cx="5429288" cy="3500462"/>
          </a:xfrm>
        </p:grpSpPr>
        <p:sp>
          <p:nvSpPr>
            <p:cNvPr id="8" name="Ellipse 7"/>
            <p:cNvSpPr/>
            <p:nvPr/>
          </p:nvSpPr>
          <p:spPr>
            <a:xfrm>
              <a:off x="2928926" y="2143116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214414" y="3143248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</a:t>
              </a:r>
              <a:endParaRPr lang="fr-FR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428860" y="3857628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643570" y="3071810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</a:t>
              </a:r>
              <a:endParaRPr lang="fr-FR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714744" y="5000636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G</a:t>
              </a:r>
              <a:endParaRPr lang="fr-FR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000628" y="1928802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000496" y="3286124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</a:t>
              </a:r>
              <a:endParaRPr lang="fr-FR" dirty="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5929322" y="4572008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fr-FR" dirty="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214414" y="4786322"/>
              <a:ext cx="714380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cxnSp>
          <p:nvCxnSpPr>
            <p:cNvPr id="18" name="Connecteur droit avec flèche 17"/>
            <p:cNvCxnSpPr>
              <a:stCxn id="8" idx="6"/>
              <a:endCxn id="14" idx="2"/>
            </p:cNvCxnSpPr>
            <p:nvPr/>
          </p:nvCxnSpPr>
          <p:spPr>
            <a:xfrm flipV="1">
              <a:off x="3643306" y="2143116"/>
              <a:ext cx="135732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9" idx="6"/>
              <a:endCxn id="15" idx="2"/>
            </p:cNvCxnSpPr>
            <p:nvPr/>
          </p:nvCxnSpPr>
          <p:spPr>
            <a:xfrm>
              <a:off x="1928794" y="3357562"/>
              <a:ext cx="207170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1857356" y="2071678"/>
              <a:ext cx="785818" cy="1357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0" idx="0"/>
              <a:endCxn id="14" idx="3"/>
            </p:cNvCxnSpPr>
            <p:nvPr/>
          </p:nvCxnSpPr>
          <p:spPr>
            <a:xfrm rot="5400000" flipH="1" flipV="1">
              <a:off x="3164164" y="1916546"/>
              <a:ext cx="1562969" cy="2319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3" idx="6"/>
              <a:endCxn id="11" idx="2"/>
            </p:cNvCxnSpPr>
            <p:nvPr/>
          </p:nvCxnSpPr>
          <p:spPr>
            <a:xfrm flipV="1">
              <a:off x="4429124" y="3286124"/>
              <a:ext cx="1214446" cy="19288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7" idx="6"/>
              <a:endCxn id="13" idx="2"/>
            </p:cNvCxnSpPr>
            <p:nvPr/>
          </p:nvCxnSpPr>
          <p:spPr>
            <a:xfrm>
              <a:off x="1928794" y="5000636"/>
              <a:ext cx="178595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16" idx="2"/>
              <a:endCxn id="15" idx="6"/>
            </p:cNvCxnSpPr>
            <p:nvPr/>
          </p:nvCxnSpPr>
          <p:spPr>
            <a:xfrm rot="10800000">
              <a:off x="4714876" y="3500438"/>
              <a:ext cx="1214446" cy="12858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0"/>
              <a:endCxn id="15" idx="4"/>
            </p:cNvCxnSpPr>
            <p:nvPr/>
          </p:nvCxnSpPr>
          <p:spPr>
            <a:xfrm rot="5400000" flipH="1" flipV="1">
              <a:off x="3571868" y="4214818"/>
              <a:ext cx="1285884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5" idx="6"/>
              <a:endCxn id="11" idx="1"/>
            </p:cNvCxnSpPr>
            <p:nvPr/>
          </p:nvCxnSpPr>
          <p:spPr>
            <a:xfrm flipV="1">
              <a:off x="4714876" y="3134581"/>
              <a:ext cx="1033313" cy="3658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6" idx="3"/>
              <a:endCxn id="10" idx="6"/>
            </p:cNvCxnSpPr>
            <p:nvPr/>
          </p:nvCxnSpPr>
          <p:spPr>
            <a:xfrm rot="5400000" flipH="1">
              <a:off x="4155629" y="3059554"/>
              <a:ext cx="865923" cy="2890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5"/>
              <a:endCxn id="10" idx="1"/>
            </p:cNvCxnSpPr>
            <p:nvPr/>
          </p:nvCxnSpPr>
          <p:spPr>
            <a:xfrm rot="16200000" flipH="1">
              <a:off x="1973180" y="3360100"/>
              <a:ext cx="411294" cy="7093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85786" y="3071810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Si les relations sont symétriques, on parlera de </a:t>
            </a:r>
            <a:r>
              <a:rPr lang="fr-FR" b="1" dirty="0" smtClean="0">
                <a:solidFill>
                  <a:srgbClr val="C00000"/>
                </a:solidFill>
              </a:rPr>
              <a:t>graphe non orienté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1 </a:t>
            </a:r>
            <a:r>
              <a:rPr lang="fr-FR" b="1" dirty="0" smtClean="0">
                <a:sym typeface="Wingdings" pitchFamily="2" charset="2"/>
              </a:rPr>
              <a:t> D</a:t>
            </a:r>
            <a:r>
              <a:rPr lang="fr-FR" b="1" dirty="0" smtClean="0"/>
              <a:t>étermination du plus court chemin ( Algorithme de </a:t>
            </a:r>
            <a:r>
              <a:rPr lang="fr-FR" b="1" dirty="0" err="1" smtClean="0"/>
              <a:t>Dijkstra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785786" y="4786322"/>
            <a:ext cx="6429420" cy="1805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	  	{1} 	{1,2}    {1,2,4}   {1,2,4,3}    {1,2,4,3,5}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      		-	2	4	3	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D[2 ] 		10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D[3]		∞	60	50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D[4]		30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D[5]		100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90	60	</a:t>
            </a:r>
            <a:r>
              <a:rPr kumimoji="0" lang="fr-F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57430"/>
            <a:ext cx="37338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2 </a:t>
            </a:r>
            <a:r>
              <a:rPr lang="fr-FR" b="1" dirty="0" smtClean="0">
                <a:sym typeface="Wingdings" pitchFamily="2" charset="2"/>
              </a:rPr>
              <a:t> </a:t>
            </a:r>
            <a:r>
              <a:rPr lang="fr-FR" b="1" dirty="0" smtClean="0"/>
              <a:t>Problème du Voyageur du Commerce (PVC)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 cycle </a:t>
            </a:r>
            <a:r>
              <a:rPr lang="fr-FR" b="1" dirty="0" err="1" smtClean="0"/>
              <a:t>Hamiltolnien</a:t>
            </a:r>
            <a:r>
              <a:rPr lang="fr-FR" b="1" dirty="0" smtClean="0"/>
              <a:t> dans un graphe non orienté est un chemin incluant tous les nœuds du graphe. 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3214686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Le PVC consiste à trouver dans un graphe étiqueté non orienté  un cycle </a:t>
            </a:r>
            <a:r>
              <a:rPr lang="fr-FR" sz="2000" b="1" dirty="0" err="1" smtClean="0">
                <a:solidFill>
                  <a:srgbClr val="C00000"/>
                </a:solidFill>
              </a:rPr>
              <a:t>Hamiltolnien</a:t>
            </a:r>
            <a:r>
              <a:rPr lang="fr-FR" sz="2000" b="1" dirty="0" smtClean="0">
                <a:solidFill>
                  <a:srgbClr val="C00000"/>
                </a:solidFill>
              </a:rPr>
              <a:t> de poids minimal.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4286256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En d’autres termes :</a:t>
            </a:r>
          </a:p>
          <a:p>
            <a:endParaRPr lang="fr-FR" b="1" dirty="0" smtClean="0"/>
          </a:p>
          <a:p>
            <a:r>
              <a:rPr lang="fr-FR" b="1" dirty="0" smtClean="0"/>
              <a:t>Étant donné n cités avec des distances entre chacune d'entre elles. Trouver un cycle </a:t>
            </a:r>
            <a:r>
              <a:rPr lang="fr-FR" b="1" dirty="0" err="1" smtClean="0"/>
              <a:t>Hamiltonien</a:t>
            </a:r>
            <a:r>
              <a:rPr lang="fr-FR" b="1" dirty="0" smtClean="0"/>
              <a:t> de poids minimal.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2 </a:t>
            </a:r>
            <a:r>
              <a:rPr lang="fr-FR" b="1" dirty="0" smtClean="0">
                <a:sym typeface="Wingdings" pitchFamily="2" charset="2"/>
              </a:rPr>
              <a:t> PVC (</a:t>
            </a:r>
            <a:r>
              <a:rPr lang="fr-FR" sz="2400" b="1" dirty="0" smtClean="0">
                <a:solidFill>
                  <a:srgbClr val="CCFFCC"/>
                </a:solidFill>
                <a:effectLst>
                  <a:outerShdw blurRad="50800" dist="50800" dir="5400000" algn="ctr" rotWithShape="0">
                    <a:srgbClr val="000000">
                      <a:alpha val="49000"/>
                    </a:srgbClr>
                  </a:outerShdw>
                </a:effectLst>
              </a:rPr>
              <a:t>Algorithme de </a:t>
            </a:r>
            <a:r>
              <a:rPr lang="fr-FR" sz="2400" b="1" dirty="0" err="1" smtClean="0">
                <a:solidFill>
                  <a:srgbClr val="CCFFCC"/>
                </a:solidFill>
                <a:effectLst>
                  <a:outerShdw blurRad="50800" dist="50800" dir="5400000" algn="ctr" rotWithShape="0">
                    <a:srgbClr val="000000">
                      <a:alpha val="49000"/>
                    </a:srgbClr>
                  </a:outerShdw>
                </a:effectLst>
              </a:rPr>
              <a:t>Krustal</a:t>
            </a:r>
            <a:r>
              <a:rPr lang="fr-FR" b="1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2786058"/>
            <a:ext cx="75724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 "/>
            </a:pPr>
            <a:r>
              <a:rPr lang="fr-FR" b="1" dirty="0" err="1" smtClean="0"/>
              <a:t>Pseudo_algorithme</a:t>
            </a:r>
            <a:r>
              <a:rPr lang="fr-FR" b="1" dirty="0" smtClean="0"/>
              <a:t>:</a:t>
            </a:r>
          </a:p>
          <a:p>
            <a:pPr>
              <a:buFontTx/>
              <a:buChar char=" "/>
            </a:pP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1</a:t>
            </a:r>
            <a:r>
              <a:rPr lang="fr-FR" b="1" dirty="0" smtClean="0"/>
              <a:t>. Trier toutes les arêtes( il existe C</a:t>
            </a:r>
            <a:r>
              <a:rPr lang="fr-FR" b="1" baseline="-25000" dirty="0" smtClean="0"/>
              <a:t>n</a:t>
            </a:r>
            <a:r>
              <a:rPr lang="fr-FR" b="1" baseline="30000" dirty="0" smtClean="0"/>
              <a:t>2 </a:t>
            </a:r>
            <a:r>
              <a:rPr lang="fr-FR" b="1" dirty="0" smtClean="0"/>
              <a:t>)</a:t>
            </a:r>
          </a:p>
          <a:p>
            <a:pPr>
              <a:buFontTx/>
              <a:buChar char=" "/>
            </a:pPr>
            <a:endParaRPr lang="fr-FR" b="1" dirty="0" smtClean="0"/>
          </a:p>
          <a:p>
            <a:pPr>
              <a:buFontTx/>
              <a:buChar char=" "/>
            </a:pPr>
            <a:r>
              <a:rPr lang="fr-FR" b="1" dirty="0" smtClean="0"/>
              <a:t>2. Prendre les arêtes une à une dans l'ordre en considérant les deux conditions suivantes :</a:t>
            </a:r>
          </a:p>
          <a:p>
            <a:pPr>
              <a:buFontTx/>
              <a:buChar char=" "/>
            </a:pPr>
            <a:r>
              <a:rPr lang="fr-FR" b="1" dirty="0" smtClean="0"/>
              <a:t>	- Aucun sommet ne doit avoir un degré supérieur à 2.</a:t>
            </a:r>
          </a:p>
          <a:p>
            <a:pPr>
              <a:buFontTx/>
              <a:buChar char=" "/>
            </a:pPr>
            <a:r>
              <a:rPr lang="fr-FR" b="1" dirty="0" smtClean="0"/>
              <a:t>	- Le seul cycle formé est le cycle final, quand le nombre d'arêtes acceptées est égal au nombre de sommets du graphe.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2 </a:t>
            </a:r>
            <a:r>
              <a:rPr lang="fr-FR" b="1" dirty="0" smtClean="0">
                <a:sym typeface="Wingdings" pitchFamily="2" charset="2"/>
              </a:rPr>
              <a:t> PVC (</a:t>
            </a:r>
            <a:r>
              <a:rPr lang="fr-FR" b="1" dirty="0" smtClean="0"/>
              <a:t>Algorithme de </a:t>
            </a:r>
            <a:r>
              <a:rPr lang="fr-FR" b="1" dirty="0" err="1" smtClean="0"/>
              <a:t>Krustal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3133082"/>
            <a:ext cx="7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 "/>
            </a:pPr>
            <a:r>
              <a:rPr lang="fr-FR" sz="2000" b="1" dirty="0" smtClean="0"/>
              <a:t>6 villes avec les coordonnées suivantes :</a:t>
            </a:r>
          </a:p>
          <a:p>
            <a:pPr>
              <a:buFontTx/>
              <a:buChar char=" "/>
            </a:pPr>
            <a:r>
              <a:rPr lang="fr-FR" sz="2000" b="1" dirty="0" smtClean="0"/>
              <a:t>	a=(0, 0)		b=(4, 3)	c=(1, 7)		d=(15, 7)		e=(15, 4)	f=(18, 0)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4500570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Il existe 6! = 720 permutations. 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714348" y="5286388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Par contre seulement 15 arêtes      ( ab, </a:t>
            </a:r>
            <a:r>
              <a:rPr lang="fr-FR" b="1" dirty="0" err="1" smtClean="0"/>
              <a:t>ac</a:t>
            </a:r>
            <a:r>
              <a:rPr lang="fr-FR" b="1" dirty="0" smtClean="0"/>
              <a:t>, ad, </a:t>
            </a:r>
            <a:r>
              <a:rPr lang="fr-FR" b="1" dirty="0" err="1" smtClean="0"/>
              <a:t>ae</a:t>
            </a:r>
            <a:r>
              <a:rPr lang="fr-FR" b="1" dirty="0" smtClean="0"/>
              <a:t>, </a:t>
            </a:r>
            <a:r>
              <a:rPr lang="fr-FR" b="1" dirty="0" err="1" smtClean="0"/>
              <a:t>af</a:t>
            </a:r>
            <a:r>
              <a:rPr lang="fr-FR" b="1" dirty="0" smtClean="0"/>
              <a:t>, </a:t>
            </a:r>
            <a:r>
              <a:rPr lang="fr-FR" b="1" dirty="0" err="1" smtClean="0"/>
              <a:t>bc</a:t>
            </a:r>
            <a:r>
              <a:rPr lang="fr-FR" b="1" dirty="0" smtClean="0"/>
              <a:t>, </a:t>
            </a:r>
            <a:r>
              <a:rPr lang="fr-FR" b="1" dirty="0" err="1" smtClean="0"/>
              <a:t>be</a:t>
            </a:r>
            <a:r>
              <a:rPr lang="fr-FR" b="1" dirty="0" smtClean="0"/>
              <a:t>, bd, </a:t>
            </a:r>
            <a:r>
              <a:rPr lang="fr-FR" b="1" dirty="0" err="1" smtClean="0"/>
              <a:t>be</a:t>
            </a:r>
            <a:r>
              <a:rPr lang="fr-FR" b="1" dirty="0" smtClean="0"/>
              <a:t>, </a:t>
            </a:r>
            <a:r>
              <a:rPr lang="fr-FR" b="1" dirty="0" err="1" smtClean="0"/>
              <a:t>bf</a:t>
            </a:r>
            <a:r>
              <a:rPr lang="fr-FR" b="1" dirty="0" smtClean="0"/>
              <a:t>, ...).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2 </a:t>
            </a:r>
            <a:r>
              <a:rPr lang="fr-FR" b="1" dirty="0" smtClean="0">
                <a:sym typeface="Wingdings" pitchFamily="2" charset="2"/>
              </a:rPr>
              <a:t> PVC (</a:t>
            </a:r>
            <a:r>
              <a:rPr lang="fr-FR" b="1" dirty="0" smtClean="0"/>
              <a:t>Algorithme de </a:t>
            </a:r>
            <a:r>
              <a:rPr lang="fr-FR" b="1" dirty="0" err="1" smtClean="0"/>
              <a:t>Krustal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Scénario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2906626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Choix de l'arête  (d, e) car elle a une longueur égale à 3, la plus courte.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42910" y="3559734"/>
            <a:ext cx="7429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On examine ensuite les arêtes (b, c), (a, b) et (e, f) de poids 5.(ordre quelconque). Elles sont toutes les 3 acceptables conformément aux critères 1. et 2.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642910" y="4631304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La prochaine arête la plus petite est (a, c) de poids 7,08. Comme elle forme un cycle avec(a, b) et (c, d) elle est rejetée.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42910" y="5559998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L'arête (</a:t>
            </a:r>
            <a:r>
              <a:rPr lang="fr-FR" b="1" dirty="0" err="1" smtClean="0"/>
              <a:t>d,e</a:t>
            </a:r>
            <a:r>
              <a:rPr lang="fr-FR" b="1" dirty="0" smtClean="0"/>
              <a:t>) est écartée dans les mêmes conditions.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Application 2 </a:t>
            </a:r>
            <a:r>
              <a:rPr lang="fr-FR" b="1" dirty="0" smtClean="0">
                <a:sym typeface="Wingdings" pitchFamily="2" charset="2"/>
              </a:rPr>
              <a:t> PVC (</a:t>
            </a:r>
            <a:r>
              <a:rPr lang="fr-FR" b="1" dirty="0" smtClean="0"/>
              <a:t>Algorithme de </a:t>
            </a:r>
            <a:r>
              <a:rPr lang="fr-FR" b="1" dirty="0" err="1" smtClean="0"/>
              <a:t>Krustal</a:t>
            </a:r>
            <a:r>
              <a:rPr lang="fr-FR" b="1" dirty="0" smtClean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Scénario (suite)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2906626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L'arête (b, e) est à son tour écartée car elle porte le degré de b et e à 3.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642910" y="3559734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Idem pour (b, d)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642910" y="414338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L'arête suivante(c, d) est acceptée.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42910" y="4655588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On a maintenant un chemin a-&gt;b-&gt;c-&gt;d-&gt;e-&gt;f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642910" y="5286388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L'arête (a, f) est acceptée et ferme l'itinéraire.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Représentation mémoire</a:t>
            </a:r>
            <a:endParaRPr lang="fr-FR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71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1. </a:t>
            </a:r>
            <a:r>
              <a:rPr lang="fr-FR" b="1" dirty="0" smtClean="0">
                <a:solidFill>
                  <a:srgbClr val="0070C0"/>
                </a:solidFill>
              </a:rPr>
              <a:t>Matrice</a:t>
            </a:r>
          </a:p>
          <a:p>
            <a:r>
              <a:rPr lang="fr-FR" b="1" dirty="0" smtClean="0"/>
              <a:t>Si V = {v1, v2, ..., </a:t>
            </a:r>
            <a:r>
              <a:rPr lang="fr-FR" b="1" dirty="0" err="1" smtClean="0"/>
              <a:t>vn</a:t>
            </a:r>
            <a:r>
              <a:rPr lang="fr-FR" b="1" dirty="0" smtClean="0"/>
              <a:t>} est l'ensemble des sommets, le graphe est représenté par une matrice A[n, n] de booléens tels que A[i, j] est vrai s'il existe un arc de i vers j. </a:t>
            </a:r>
          </a:p>
          <a:p>
            <a:r>
              <a:rPr lang="fr-FR" b="1" dirty="0" smtClean="0"/>
              <a:t>Si le graphe est étiqueté, A[i, j] représentera la valeur.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4071942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2. </a:t>
            </a:r>
            <a:r>
              <a:rPr lang="fr-FR" b="1" dirty="0" smtClean="0">
                <a:solidFill>
                  <a:srgbClr val="0070C0"/>
                </a:solidFill>
              </a:rPr>
              <a:t>Tableaux de listes linéaires chaînées</a:t>
            </a:r>
          </a:p>
          <a:p>
            <a:pPr>
              <a:buFontTx/>
              <a:buChar char=" "/>
            </a:pPr>
            <a:r>
              <a:rPr lang="fr-FR" b="1" dirty="0" smtClean="0"/>
              <a:t>Le graphe est représenté par un tableau </a:t>
            </a:r>
            <a:r>
              <a:rPr lang="fr-FR" b="1" dirty="0" err="1" smtClean="0"/>
              <a:t>Tete</a:t>
            </a:r>
            <a:r>
              <a:rPr lang="fr-FR" b="1" dirty="0" smtClean="0"/>
              <a:t>[1..n] où </a:t>
            </a:r>
            <a:r>
              <a:rPr lang="fr-FR" b="1" dirty="0" err="1" smtClean="0"/>
              <a:t>Tete</a:t>
            </a:r>
            <a:r>
              <a:rPr lang="fr-FR" b="1" dirty="0" smtClean="0"/>
              <a:t>[i] est un pointeur vers la liste des sommets adjacents à i.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714348" y="5214950"/>
            <a:ext cx="7572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3. </a:t>
            </a:r>
            <a:r>
              <a:rPr lang="fr-FR" b="1" dirty="0" smtClean="0">
                <a:solidFill>
                  <a:srgbClr val="0070C0"/>
                </a:solidFill>
              </a:rPr>
              <a:t>Liste de listes linéaires chaînées</a:t>
            </a:r>
          </a:p>
          <a:p>
            <a:pPr>
              <a:buFontTx/>
              <a:buChar char=" "/>
            </a:pPr>
            <a:r>
              <a:rPr lang="fr-FR" b="1" dirty="0" smtClean="0"/>
              <a:t>Le graphe est représenté par une liste de nœuds. Chaque nœud pointe vers la  liste des sommets qui lui sont adjacents.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: Représentation mémoire</a:t>
            </a:r>
            <a:endParaRPr lang="fr-FR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1782"/>
            <a:ext cx="6072230" cy="350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graphes</a:t>
            </a:r>
          </a:p>
        </p:txBody>
      </p:sp>
      <p:sp>
        <p:nvSpPr>
          <p:cNvPr id="3075" name="ZoneTexte 3"/>
          <p:cNvSpPr txBox="1">
            <a:spLocks noChangeArrowheads="1"/>
          </p:cNvSpPr>
          <p:nvPr/>
        </p:nvSpPr>
        <p:spPr bwMode="auto">
          <a:xfrm>
            <a:off x="785813" y="1428750"/>
            <a:ext cx="6143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u="sng" dirty="0">
                <a:latin typeface="Calibri" pitchFamily="34" charset="0"/>
              </a:rPr>
              <a:t>Graphes : </a:t>
            </a:r>
            <a:r>
              <a:rPr lang="fr-FR" b="1" u="sng" dirty="0" smtClean="0">
                <a:latin typeface="Calibri" pitchFamily="34" charset="0"/>
              </a:rPr>
              <a:t>Représentation mémoire  (1)</a:t>
            </a:r>
            <a:endParaRPr lang="fr-FR" b="1" dirty="0">
              <a:latin typeface="Calibri" pitchFamily="34" charset="0"/>
            </a:endParaRPr>
          </a:p>
        </p:txBody>
      </p:sp>
      <p:grpSp>
        <p:nvGrpSpPr>
          <p:cNvPr id="2" name="Groupe 45"/>
          <p:cNvGrpSpPr>
            <a:grpSpLocks/>
          </p:cNvGrpSpPr>
          <p:nvPr/>
        </p:nvGrpSpPr>
        <p:grpSpPr bwMode="auto">
          <a:xfrm>
            <a:off x="6000750" y="1428750"/>
            <a:ext cx="2357438" cy="2000250"/>
            <a:chOff x="571472" y="2560081"/>
            <a:chExt cx="2120392" cy="2011927"/>
          </a:xfrm>
        </p:grpSpPr>
        <p:sp>
          <p:nvSpPr>
            <p:cNvPr id="8" name="Ellipse 7"/>
            <p:cNvSpPr/>
            <p:nvPr/>
          </p:nvSpPr>
          <p:spPr>
            <a:xfrm>
              <a:off x="1563844" y="2560081"/>
              <a:ext cx="414083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B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571472" y="3171643"/>
              <a:ext cx="414083" cy="2634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A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85409" y="3858253"/>
              <a:ext cx="414083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D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019335" y="4310138"/>
              <a:ext cx="412656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E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2184969" y="3259465"/>
              <a:ext cx="412656" cy="26346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C</a:t>
              </a:r>
            </a:p>
          </p:txBody>
        </p:sp>
        <p:cxnSp>
          <p:nvCxnSpPr>
            <p:cNvPr id="20" name="Connecteur droit avec flèche 19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930866" y="2538664"/>
              <a:ext cx="480628" cy="785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0"/>
              <a:endCxn id="15" idx="4"/>
            </p:cNvCxnSpPr>
            <p:nvPr/>
          </p:nvCxnSpPr>
          <p:spPr>
            <a:xfrm rot="5400000" flipH="1" flipV="1">
              <a:off x="1914876" y="3834433"/>
              <a:ext cx="787206" cy="164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5"/>
              <a:endCxn id="10" idx="1"/>
            </p:cNvCxnSpPr>
            <p:nvPr/>
          </p:nvCxnSpPr>
          <p:spPr>
            <a:xfrm rot="16200000" flipH="1">
              <a:off x="885588" y="3435356"/>
              <a:ext cx="499789" cy="422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0" idx="0"/>
              <a:endCxn id="8" idx="4"/>
            </p:cNvCxnSpPr>
            <p:nvPr/>
          </p:nvCxnSpPr>
          <p:spPr>
            <a:xfrm rot="5400000" flipH="1" flipV="1">
              <a:off x="1113517" y="3200885"/>
              <a:ext cx="1036303" cy="278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stCxn id="8" idx="6"/>
              <a:endCxn id="15" idx="0"/>
            </p:cNvCxnSpPr>
            <p:nvPr/>
          </p:nvCxnSpPr>
          <p:spPr>
            <a:xfrm>
              <a:off x="1977927" y="2691016"/>
              <a:ext cx="412655" cy="56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3" name="ZoneTexte 40"/>
            <p:cNvSpPr txBox="1">
              <a:spLocks noChangeArrowheads="1"/>
            </p:cNvSpPr>
            <p:nvPr/>
          </p:nvSpPr>
          <p:spPr bwMode="auto">
            <a:xfrm>
              <a:off x="928662" y="2643182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v1</a:t>
              </a:r>
            </a:p>
          </p:txBody>
        </p:sp>
        <p:sp>
          <p:nvSpPr>
            <p:cNvPr id="3154" name="ZoneTexte 41"/>
            <p:cNvSpPr txBox="1">
              <a:spLocks noChangeArrowheads="1"/>
            </p:cNvSpPr>
            <p:nvPr/>
          </p:nvSpPr>
          <p:spPr bwMode="auto">
            <a:xfrm>
              <a:off x="1285852" y="3143248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v2</a:t>
              </a:r>
            </a:p>
          </p:txBody>
        </p:sp>
        <p:sp>
          <p:nvSpPr>
            <p:cNvPr id="3155" name="ZoneTexte 42"/>
            <p:cNvSpPr txBox="1">
              <a:spLocks noChangeArrowheads="1"/>
            </p:cNvSpPr>
            <p:nvPr/>
          </p:nvSpPr>
          <p:spPr bwMode="auto">
            <a:xfrm>
              <a:off x="785786" y="3500438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v3</a:t>
              </a:r>
            </a:p>
          </p:txBody>
        </p:sp>
        <p:sp>
          <p:nvSpPr>
            <p:cNvPr id="3156" name="ZoneTexte 43"/>
            <p:cNvSpPr txBox="1">
              <a:spLocks noChangeArrowheads="1"/>
            </p:cNvSpPr>
            <p:nvPr/>
          </p:nvSpPr>
          <p:spPr bwMode="auto">
            <a:xfrm>
              <a:off x="2094418" y="2714620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v4</a:t>
              </a:r>
            </a:p>
          </p:txBody>
        </p:sp>
        <p:sp>
          <p:nvSpPr>
            <p:cNvPr id="3157" name="ZoneTexte 44"/>
            <p:cNvSpPr txBox="1">
              <a:spLocks noChangeArrowheads="1"/>
            </p:cNvSpPr>
            <p:nvPr/>
          </p:nvSpPr>
          <p:spPr bwMode="auto">
            <a:xfrm>
              <a:off x="2285984" y="3714752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v5</a:t>
              </a:r>
            </a:p>
          </p:txBody>
        </p:sp>
      </p:grpSp>
      <p:grpSp>
        <p:nvGrpSpPr>
          <p:cNvPr id="3" name="Groupe 139"/>
          <p:cNvGrpSpPr>
            <a:grpSpLocks/>
          </p:cNvGrpSpPr>
          <p:nvPr/>
        </p:nvGrpSpPr>
        <p:grpSpPr bwMode="auto">
          <a:xfrm>
            <a:off x="571500" y="2643188"/>
            <a:ext cx="6072188" cy="4000500"/>
            <a:chOff x="571472" y="2643182"/>
            <a:chExt cx="6072230" cy="4000528"/>
          </a:xfrm>
        </p:grpSpPr>
        <p:sp>
          <p:nvSpPr>
            <p:cNvPr id="47" name="Rectangle 46"/>
            <p:cNvSpPr/>
            <p:nvPr/>
          </p:nvSpPr>
          <p:spPr>
            <a:xfrm>
              <a:off x="571472" y="346868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0575" y="3468688"/>
              <a:ext cx="139701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79528" y="3468688"/>
              <a:ext cx="417516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97044" y="3468688"/>
              <a:ext cx="139701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85998" y="346868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05100" y="3468688"/>
              <a:ext cx="139701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94054" y="3468688"/>
              <a:ext cx="417515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11569" y="3468688"/>
              <a:ext cx="139701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00522" y="346868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19625" y="3468688"/>
              <a:ext cx="139701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1472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90575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1472" y="4484695"/>
              <a:ext cx="838206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57343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B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6446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57343" y="4484695"/>
              <a:ext cx="838206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14652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433755" y="4230693"/>
              <a:ext cx="417515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14652" y="4484695"/>
              <a:ext cx="836618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340223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9326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340223" y="4484695"/>
              <a:ext cx="838206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05496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24599" y="4230693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805496" y="4484695"/>
              <a:ext cx="838206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1472" y="499269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v1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472" y="5246700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1472" y="5500702"/>
              <a:ext cx="419103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1472" y="6008706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v3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1472" y="6262707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1472" y="6516709"/>
              <a:ext cx="419103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57343" y="499269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v4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57343" y="5246700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57343" y="5500702"/>
              <a:ext cx="419103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40223" y="492919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v2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40223" y="5183200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40223" y="5437202"/>
              <a:ext cx="419103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805496" y="4929198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v5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805496" y="5183200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805496" y="5437202"/>
              <a:ext cx="419103" cy="127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.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1472" y="2643182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90575" y="2643182"/>
              <a:ext cx="419103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09678" y="2643182"/>
              <a:ext cx="417516" cy="254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/>
                <a:t>5</a:t>
              </a:r>
            </a:p>
          </p:txBody>
        </p:sp>
        <p:sp>
          <p:nvSpPr>
            <p:cNvPr id="3121" name="ZoneTexte 89"/>
            <p:cNvSpPr txBox="1">
              <a:spLocks noChangeArrowheads="1"/>
            </p:cNvSpPr>
            <p:nvPr/>
          </p:nvSpPr>
          <p:spPr bwMode="auto">
            <a:xfrm>
              <a:off x="1967387" y="2643182"/>
              <a:ext cx="864579" cy="328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b="1" dirty="0">
                  <a:latin typeface="Calibri" pitchFamily="34" charset="0"/>
                </a:rPr>
                <a:t>Graphe</a:t>
              </a:r>
            </a:p>
          </p:txBody>
        </p:sp>
        <p:cxnSp>
          <p:nvCxnSpPr>
            <p:cNvPr id="92" name="Connecteur droit avec flèche 91"/>
            <p:cNvCxnSpPr>
              <a:endCxn id="47" idx="0"/>
            </p:cNvCxnSpPr>
            <p:nvPr/>
          </p:nvCxnSpPr>
          <p:spPr>
            <a:xfrm rot="5400000">
              <a:off x="430978" y="3118641"/>
              <a:ext cx="69850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>
              <a:endCxn id="55" idx="0"/>
            </p:cNvCxnSpPr>
            <p:nvPr/>
          </p:nvCxnSpPr>
          <p:spPr>
            <a:xfrm>
              <a:off x="1200126" y="2770183"/>
              <a:ext cx="3209947" cy="698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>
              <a:stCxn id="48" idx="1"/>
              <a:endCxn id="49" idx="1"/>
            </p:cNvCxnSpPr>
            <p:nvPr/>
          </p:nvCxnSpPr>
          <p:spPr>
            <a:xfrm rot="10800000" flipH="1">
              <a:off x="990575" y="3595689"/>
              <a:ext cx="48895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50" idx="1"/>
              <a:endCxn id="51" idx="1"/>
            </p:cNvCxnSpPr>
            <p:nvPr/>
          </p:nvCxnSpPr>
          <p:spPr>
            <a:xfrm rot="10800000" flipH="1">
              <a:off x="1897044" y="3595689"/>
              <a:ext cx="48895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52" idx="1"/>
              <a:endCxn id="53" idx="1"/>
            </p:cNvCxnSpPr>
            <p:nvPr/>
          </p:nvCxnSpPr>
          <p:spPr>
            <a:xfrm rot="10800000" flipH="1">
              <a:off x="2805100" y="3595689"/>
              <a:ext cx="48895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54" idx="1"/>
              <a:endCxn id="55" idx="1"/>
            </p:cNvCxnSpPr>
            <p:nvPr/>
          </p:nvCxnSpPr>
          <p:spPr>
            <a:xfrm rot="10800000" flipH="1">
              <a:off x="3711569" y="3595689"/>
              <a:ext cx="48895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59" idx="0"/>
              <a:endCxn id="72" idx="0"/>
            </p:cNvCxnSpPr>
            <p:nvPr/>
          </p:nvCxnSpPr>
          <p:spPr>
            <a:xfrm rot="16200000" flipH="1" flipV="1">
              <a:off x="631797" y="4633921"/>
              <a:ext cx="508004" cy="209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/>
            <p:cNvCxnSpPr>
              <a:stCxn id="74" idx="0"/>
              <a:endCxn id="75" idx="0"/>
            </p:cNvCxnSpPr>
            <p:nvPr/>
          </p:nvCxnSpPr>
          <p:spPr>
            <a:xfrm rot="16200000" flipH="1">
              <a:off x="526229" y="5753910"/>
              <a:ext cx="50800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>
              <a:stCxn id="62" idx="0"/>
              <a:endCxn id="78" idx="0"/>
            </p:cNvCxnSpPr>
            <p:nvPr/>
          </p:nvCxnSpPr>
          <p:spPr>
            <a:xfrm rot="16200000" flipH="1" flipV="1">
              <a:off x="1817669" y="4633921"/>
              <a:ext cx="508004" cy="209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>
              <a:stCxn id="68" idx="0"/>
              <a:endCxn id="81" idx="0"/>
            </p:cNvCxnSpPr>
            <p:nvPr/>
          </p:nvCxnSpPr>
          <p:spPr>
            <a:xfrm rot="16200000" flipH="1" flipV="1">
              <a:off x="4432299" y="4602171"/>
              <a:ext cx="444503" cy="209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>
              <a:stCxn id="71" idx="0"/>
              <a:endCxn id="84" idx="0"/>
            </p:cNvCxnSpPr>
            <p:nvPr/>
          </p:nvCxnSpPr>
          <p:spPr>
            <a:xfrm rot="16200000" flipH="1" flipV="1">
              <a:off x="5897572" y="4602171"/>
              <a:ext cx="444503" cy="209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rot="5400000">
              <a:off x="358746" y="3808415"/>
              <a:ext cx="635004" cy="209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/>
            <p:cNvCxnSpPr/>
            <p:nvPr/>
          </p:nvCxnSpPr>
          <p:spPr>
            <a:xfrm rot="16200000" flipH="1">
              <a:off x="1404916" y="3878266"/>
              <a:ext cx="635004" cy="69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 rot="16200000" flipH="1">
              <a:off x="2487598" y="3703639"/>
              <a:ext cx="635004" cy="419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3503605" y="3595689"/>
              <a:ext cx="836618" cy="635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/>
            <p:cNvCxnSpPr/>
            <p:nvPr/>
          </p:nvCxnSpPr>
          <p:spPr>
            <a:xfrm>
              <a:off x="4410074" y="3595689"/>
              <a:ext cx="1395423" cy="635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>
              <a:endCxn id="60" idx="1"/>
            </p:cNvCxnSpPr>
            <p:nvPr/>
          </p:nvCxnSpPr>
          <p:spPr>
            <a:xfrm rot="5400000" flipH="1" flipV="1">
              <a:off x="761180" y="4377537"/>
              <a:ext cx="1016007" cy="976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>
              <a:endCxn id="66" idx="1"/>
            </p:cNvCxnSpPr>
            <p:nvPr/>
          </p:nvCxnSpPr>
          <p:spPr>
            <a:xfrm flipV="1">
              <a:off x="781023" y="4357694"/>
              <a:ext cx="3559200" cy="203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/>
            <p:cNvCxnSpPr>
              <a:endCxn id="63" idx="1"/>
            </p:cNvCxnSpPr>
            <p:nvPr/>
          </p:nvCxnSpPr>
          <p:spPr>
            <a:xfrm rot="5400000" flipH="1" flipV="1">
              <a:off x="1982770" y="4341819"/>
              <a:ext cx="1016007" cy="1047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>
              <a:endCxn id="61" idx="3"/>
            </p:cNvCxnSpPr>
            <p:nvPr/>
          </p:nvCxnSpPr>
          <p:spPr>
            <a:xfrm rot="10800000">
              <a:off x="2595549" y="4357694"/>
              <a:ext cx="1954226" cy="952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>
              <a:endCxn id="64" idx="3"/>
            </p:cNvCxnSpPr>
            <p:nvPr/>
          </p:nvCxnSpPr>
          <p:spPr>
            <a:xfrm rot="10800000">
              <a:off x="3851270" y="4357694"/>
              <a:ext cx="2163778" cy="952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/>
          <p:cNvSpPr txBox="1">
            <a:spLocks noChangeArrowheads="1"/>
          </p:cNvSpPr>
          <p:nvPr/>
        </p:nvSpPr>
        <p:spPr bwMode="auto">
          <a:xfrm>
            <a:off x="500034" y="1928802"/>
            <a:ext cx="144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itchFamily="34" charset="0"/>
              </a:rPr>
              <a:t>Liste de listes</a:t>
            </a:r>
            <a:endParaRPr lang="fr-FR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graphes</a:t>
            </a:r>
          </a:p>
        </p:txBody>
      </p:sp>
      <p:grpSp>
        <p:nvGrpSpPr>
          <p:cNvPr id="2" name="Groupe 45"/>
          <p:cNvGrpSpPr>
            <a:grpSpLocks/>
          </p:cNvGrpSpPr>
          <p:nvPr/>
        </p:nvGrpSpPr>
        <p:grpSpPr bwMode="auto">
          <a:xfrm>
            <a:off x="6000750" y="1428750"/>
            <a:ext cx="2357438" cy="2000250"/>
            <a:chOff x="571472" y="2560081"/>
            <a:chExt cx="2120392" cy="2011927"/>
          </a:xfrm>
        </p:grpSpPr>
        <p:sp>
          <p:nvSpPr>
            <p:cNvPr id="8" name="Ellipse 7"/>
            <p:cNvSpPr/>
            <p:nvPr/>
          </p:nvSpPr>
          <p:spPr>
            <a:xfrm>
              <a:off x="1563844" y="2560081"/>
              <a:ext cx="414083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B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571472" y="3171643"/>
              <a:ext cx="414083" cy="26346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A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1285409" y="3858253"/>
              <a:ext cx="414083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D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2019335" y="4310138"/>
              <a:ext cx="412656" cy="26187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E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2184969" y="3259465"/>
              <a:ext cx="412656" cy="26346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C</a:t>
              </a:r>
            </a:p>
          </p:txBody>
        </p:sp>
        <p:cxnSp>
          <p:nvCxnSpPr>
            <p:cNvPr id="20" name="Connecteur droit avec flèche 19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930866" y="2538664"/>
              <a:ext cx="480628" cy="785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13" idx="0"/>
              <a:endCxn id="15" idx="4"/>
            </p:cNvCxnSpPr>
            <p:nvPr/>
          </p:nvCxnSpPr>
          <p:spPr>
            <a:xfrm rot="5400000" flipH="1" flipV="1">
              <a:off x="1914876" y="3834433"/>
              <a:ext cx="787206" cy="164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5"/>
              <a:endCxn id="10" idx="1"/>
            </p:cNvCxnSpPr>
            <p:nvPr/>
          </p:nvCxnSpPr>
          <p:spPr>
            <a:xfrm rot="16200000" flipH="1">
              <a:off x="885588" y="3435356"/>
              <a:ext cx="499789" cy="422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0" idx="0"/>
              <a:endCxn id="8" idx="4"/>
            </p:cNvCxnSpPr>
            <p:nvPr/>
          </p:nvCxnSpPr>
          <p:spPr>
            <a:xfrm rot="5400000" flipH="1" flipV="1">
              <a:off x="1113517" y="3200885"/>
              <a:ext cx="1036303" cy="278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stCxn id="8" idx="6"/>
              <a:endCxn id="15" idx="0"/>
            </p:cNvCxnSpPr>
            <p:nvPr/>
          </p:nvCxnSpPr>
          <p:spPr>
            <a:xfrm>
              <a:off x="1977927" y="2691016"/>
              <a:ext cx="412655" cy="56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3" name="ZoneTexte 40"/>
            <p:cNvSpPr txBox="1">
              <a:spLocks noChangeArrowheads="1"/>
            </p:cNvSpPr>
            <p:nvPr/>
          </p:nvSpPr>
          <p:spPr bwMode="auto">
            <a:xfrm>
              <a:off x="928662" y="2643182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v1</a:t>
              </a:r>
            </a:p>
          </p:txBody>
        </p:sp>
        <p:sp>
          <p:nvSpPr>
            <p:cNvPr id="2114" name="ZoneTexte 41"/>
            <p:cNvSpPr txBox="1">
              <a:spLocks noChangeArrowheads="1"/>
            </p:cNvSpPr>
            <p:nvPr/>
          </p:nvSpPr>
          <p:spPr bwMode="auto">
            <a:xfrm>
              <a:off x="1285852" y="3143248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v2</a:t>
              </a:r>
            </a:p>
          </p:txBody>
        </p:sp>
        <p:sp>
          <p:nvSpPr>
            <p:cNvPr id="2115" name="ZoneTexte 42"/>
            <p:cNvSpPr txBox="1">
              <a:spLocks noChangeArrowheads="1"/>
            </p:cNvSpPr>
            <p:nvPr/>
          </p:nvSpPr>
          <p:spPr bwMode="auto">
            <a:xfrm>
              <a:off x="785786" y="3500438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v3</a:t>
              </a:r>
            </a:p>
          </p:txBody>
        </p:sp>
        <p:sp>
          <p:nvSpPr>
            <p:cNvPr id="2116" name="ZoneTexte 43"/>
            <p:cNvSpPr txBox="1">
              <a:spLocks noChangeArrowheads="1"/>
            </p:cNvSpPr>
            <p:nvPr/>
          </p:nvSpPr>
          <p:spPr bwMode="auto">
            <a:xfrm>
              <a:off x="2094418" y="2714620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v4</a:t>
              </a:r>
            </a:p>
          </p:txBody>
        </p:sp>
        <p:sp>
          <p:nvSpPr>
            <p:cNvPr id="2117" name="ZoneTexte 44"/>
            <p:cNvSpPr txBox="1">
              <a:spLocks noChangeArrowheads="1"/>
            </p:cNvSpPr>
            <p:nvPr/>
          </p:nvSpPr>
          <p:spPr bwMode="auto">
            <a:xfrm>
              <a:off x="2285984" y="3714752"/>
              <a:ext cx="4058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Calibri" pitchFamily="34" charset="0"/>
                </a:rPr>
                <a:t>v5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571500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90600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1500" y="3754438"/>
            <a:ext cx="8382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1757363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76463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57363" y="3754438"/>
            <a:ext cx="8382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3014663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C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33763" y="3500438"/>
            <a:ext cx="417512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014663" y="3754438"/>
            <a:ext cx="836612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340225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59325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40225" y="3754438"/>
            <a:ext cx="8382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591175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0275" y="3500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591175" y="3754438"/>
            <a:ext cx="8382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71500" y="4262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v1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1500" y="4516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71500" y="4770438"/>
            <a:ext cx="4191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571500" y="5278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v3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500" y="5532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571500" y="5786438"/>
            <a:ext cx="4191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757363" y="4262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v4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57363" y="45164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1757363" y="4770438"/>
            <a:ext cx="4191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40225" y="41989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v2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40225" y="44529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340225" y="4706938"/>
            <a:ext cx="4191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05488" y="41989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v5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805488" y="445293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805488" y="4706938"/>
            <a:ext cx="419100" cy="127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71500" y="264318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990600" y="2643188"/>
            <a:ext cx="419100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1409700" y="2643188"/>
            <a:ext cx="417513" cy="254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5</a:t>
            </a:r>
          </a:p>
        </p:txBody>
      </p:sp>
      <p:sp>
        <p:nvSpPr>
          <p:cNvPr id="2086" name="ZoneTexte 89"/>
          <p:cNvSpPr txBox="1">
            <a:spLocks noChangeArrowheads="1"/>
          </p:cNvSpPr>
          <p:nvPr/>
        </p:nvSpPr>
        <p:spPr bwMode="auto">
          <a:xfrm>
            <a:off x="1966913" y="2643188"/>
            <a:ext cx="865187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>
                <a:latin typeface="Calibri" pitchFamily="34" charset="0"/>
              </a:rPr>
              <a:t>Graphe</a:t>
            </a:r>
          </a:p>
        </p:txBody>
      </p:sp>
      <p:cxnSp>
        <p:nvCxnSpPr>
          <p:cNvPr id="92" name="Connecteur droit avec flèche 91"/>
          <p:cNvCxnSpPr/>
          <p:nvPr/>
        </p:nvCxnSpPr>
        <p:spPr>
          <a:xfrm rot="5400000">
            <a:off x="431007" y="3118644"/>
            <a:ext cx="698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endCxn id="69" idx="0"/>
          </p:cNvCxnSpPr>
          <p:nvPr/>
        </p:nvCxnSpPr>
        <p:spPr>
          <a:xfrm>
            <a:off x="985838" y="2770188"/>
            <a:ext cx="4814887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59" idx="0"/>
            <a:endCxn id="72" idx="0"/>
          </p:cNvCxnSpPr>
          <p:nvPr/>
        </p:nvCxnSpPr>
        <p:spPr>
          <a:xfrm rot="16200000" flipH="1" flipV="1">
            <a:off x="631825" y="3903663"/>
            <a:ext cx="5080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74" idx="0"/>
            <a:endCxn id="75" idx="0"/>
          </p:cNvCxnSpPr>
          <p:nvPr/>
        </p:nvCxnSpPr>
        <p:spPr>
          <a:xfrm rot="16200000" flipH="1">
            <a:off x="526257" y="5023644"/>
            <a:ext cx="508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62" idx="0"/>
            <a:endCxn id="78" idx="0"/>
          </p:cNvCxnSpPr>
          <p:nvPr/>
        </p:nvCxnSpPr>
        <p:spPr>
          <a:xfrm rot="16200000" flipH="1" flipV="1">
            <a:off x="1817688" y="3903663"/>
            <a:ext cx="5080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68" idx="0"/>
            <a:endCxn id="81" idx="0"/>
          </p:cNvCxnSpPr>
          <p:nvPr/>
        </p:nvCxnSpPr>
        <p:spPr>
          <a:xfrm rot="16200000" flipH="1" flipV="1">
            <a:off x="4432300" y="3871913"/>
            <a:ext cx="4445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71" idx="0"/>
            <a:endCxn id="84" idx="0"/>
          </p:cNvCxnSpPr>
          <p:nvPr/>
        </p:nvCxnSpPr>
        <p:spPr>
          <a:xfrm rot="16200000" flipH="1">
            <a:off x="5790407" y="3974306"/>
            <a:ext cx="4445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endCxn id="60" idx="1"/>
          </p:cNvCxnSpPr>
          <p:nvPr/>
        </p:nvCxnSpPr>
        <p:spPr>
          <a:xfrm rot="5400000" flipH="1" flipV="1">
            <a:off x="761207" y="3647281"/>
            <a:ext cx="1016000" cy="97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endCxn id="66" idx="1"/>
          </p:cNvCxnSpPr>
          <p:nvPr/>
        </p:nvCxnSpPr>
        <p:spPr>
          <a:xfrm flipV="1">
            <a:off x="781050" y="3627438"/>
            <a:ext cx="3559175" cy="20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endCxn id="63" idx="1"/>
          </p:cNvCxnSpPr>
          <p:nvPr/>
        </p:nvCxnSpPr>
        <p:spPr>
          <a:xfrm rot="5400000" flipH="1" flipV="1">
            <a:off x="1982788" y="3611563"/>
            <a:ext cx="1016000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endCxn id="61" idx="3"/>
          </p:cNvCxnSpPr>
          <p:nvPr/>
        </p:nvCxnSpPr>
        <p:spPr>
          <a:xfrm rot="10800000">
            <a:off x="2595563" y="3627438"/>
            <a:ext cx="1954212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endCxn id="64" idx="3"/>
          </p:cNvCxnSpPr>
          <p:nvPr/>
        </p:nvCxnSpPr>
        <p:spPr>
          <a:xfrm rot="10800000">
            <a:off x="3851275" y="3627438"/>
            <a:ext cx="2163763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/>
          <p:cNvCxnSpPr/>
          <p:nvPr/>
        </p:nvCxnSpPr>
        <p:spPr>
          <a:xfrm flipV="1">
            <a:off x="5214938" y="3500438"/>
            <a:ext cx="304800" cy="12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en angle 97"/>
          <p:cNvCxnSpPr/>
          <p:nvPr/>
        </p:nvCxnSpPr>
        <p:spPr>
          <a:xfrm flipV="1">
            <a:off x="2643188" y="3500438"/>
            <a:ext cx="304800" cy="12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en angle 98"/>
          <p:cNvCxnSpPr/>
          <p:nvPr/>
        </p:nvCxnSpPr>
        <p:spPr>
          <a:xfrm flipV="1">
            <a:off x="3929063" y="3500438"/>
            <a:ext cx="304800" cy="12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en angle 99"/>
          <p:cNvCxnSpPr/>
          <p:nvPr/>
        </p:nvCxnSpPr>
        <p:spPr>
          <a:xfrm flipV="1">
            <a:off x="1428750" y="3500438"/>
            <a:ext cx="304800" cy="12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/>
          <p:cNvSpPr txBox="1">
            <a:spLocks noChangeArrowheads="1"/>
          </p:cNvSpPr>
          <p:nvPr/>
        </p:nvSpPr>
        <p:spPr bwMode="auto">
          <a:xfrm>
            <a:off x="500034" y="1928802"/>
            <a:ext cx="1449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latin typeface="Calibri" pitchFamily="34" charset="0"/>
              </a:rPr>
              <a:t>Liste de listes</a:t>
            </a:r>
            <a:endParaRPr lang="fr-FR" b="1" dirty="0">
              <a:latin typeface="Calibri" pitchFamily="34" charset="0"/>
            </a:endParaRPr>
          </a:p>
        </p:txBody>
      </p:sp>
      <p:sp>
        <p:nvSpPr>
          <p:cNvPr id="91" name="ZoneTexte 3"/>
          <p:cNvSpPr txBox="1">
            <a:spLocks noChangeArrowheads="1"/>
          </p:cNvSpPr>
          <p:nvPr/>
        </p:nvSpPr>
        <p:spPr bwMode="auto">
          <a:xfrm>
            <a:off x="785813" y="1428750"/>
            <a:ext cx="6143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 u="sng" dirty="0">
                <a:latin typeface="Calibri" pitchFamily="34" charset="0"/>
              </a:rPr>
              <a:t>Graphes : </a:t>
            </a:r>
            <a:r>
              <a:rPr lang="fr-FR" b="1" u="sng" dirty="0" smtClean="0">
                <a:latin typeface="Calibri" pitchFamily="34" charset="0"/>
              </a:rPr>
              <a:t>Représentation mémoire  (2)</a:t>
            </a:r>
            <a:endParaRPr lang="fr-FR" b="1" dirty="0"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71736" y="3500438"/>
            <a:ext cx="142876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1428728" y="3500438"/>
            <a:ext cx="142876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3857620" y="3500438"/>
            <a:ext cx="142876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5214942" y="3500438"/>
            <a:ext cx="142876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6429388" y="3500438"/>
            <a:ext cx="142876" cy="3571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orientés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86" y="2996983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A chaque couple(u, v) est associé un </a:t>
            </a:r>
            <a:r>
              <a:rPr lang="fr-FR" b="1" dirty="0" smtClean="0">
                <a:solidFill>
                  <a:srgbClr val="C00000"/>
                </a:solidFill>
              </a:rPr>
              <a:t>arc</a:t>
            </a:r>
            <a:r>
              <a:rPr lang="fr-FR" b="1" dirty="0" smtClean="0"/>
              <a:t> u--&gt;v. Nous dirons que u est </a:t>
            </a:r>
            <a:r>
              <a:rPr lang="fr-FR" b="1" dirty="0" smtClean="0">
                <a:solidFill>
                  <a:srgbClr val="C00000"/>
                </a:solidFill>
              </a:rPr>
              <a:t>adjacent</a:t>
            </a:r>
            <a:r>
              <a:rPr lang="fr-FR" b="1" dirty="0" smtClean="0"/>
              <a:t> à v. 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85786" y="1928802"/>
            <a:ext cx="7215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Ensemble de </a:t>
            </a:r>
            <a:r>
              <a:rPr lang="fr-FR" b="1" dirty="0" smtClean="0">
                <a:solidFill>
                  <a:srgbClr val="C00000"/>
                </a:solidFill>
              </a:rPr>
              <a:t>couples </a:t>
            </a:r>
            <a:r>
              <a:rPr lang="fr-FR" b="1" dirty="0" smtClean="0"/>
              <a:t>(u, v), u et v appartiennent à un ensemble de </a:t>
            </a:r>
            <a:r>
              <a:rPr lang="fr-FR" b="1" dirty="0" smtClean="0"/>
              <a:t>sommets( </a:t>
            </a:r>
            <a:r>
              <a:rPr lang="fr-FR" b="1" dirty="0" smtClean="0"/>
              <a:t>ou de nœuds). u est appelé la tête et v la queue.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5818" y="3711363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 </a:t>
            </a:r>
            <a:r>
              <a:rPr lang="fr-FR" b="1" dirty="0" smtClean="0">
                <a:solidFill>
                  <a:srgbClr val="C00000"/>
                </a:solidFill>
              </a:rPr>
              <a:t>chemin</a:t>
            </a:r>
            <a:r>
              <a:rPr lang="fr-FR" b="1" dirty="0" smtClean="0"/>
              <a:t> est la séquence v1, v2, ...</a:t>
            </a:r>
            <a:r>
              <a:rPr lang="fr-FR" b="1" dirty="0" err="1" smtClean="0"/>
              <a:t>vn</a:t>
            </a:r>
            <a:r>
              <a:rPr lang="fr-FR" b="1" dirty="0" smtClean="0"/>
              <a:t> de sommets tels que v1</a:t>
            </a:r>
            <a:r>
              <a:rPr lang="fr-FR" b="1" dirty="0" smtClean="0">
                <a:sym typeface="Wingdings" pitchFamily="2" charset="2"/>
              </a:rPr>
              <a:t></a:t>
            </a:r>
            <a:r>
              <a:rPr lang="fr-FR" b="1" dirty="0" smtClean="0"/>
              <a:t>v2, v2</a:t>
            </a:r>
            <a:r>
              <a:rPr lang="fr-FR" b="1" dirty="0" smtClean="0">
                <a:sym typeface="Wingdings" pitchFamily="2" charset="2"/>
              </a:rPr>
              <a:t>  </a:t>
            </a:r>
            <a:r>
              <a:rPr lang="fr-FR" b="1" dirty="0" smtClean="0"/>
              <a:t>v3, ...</a:t>
            </a:r>
            <a:r>
              <a:rPr lang="fr-FR" b="1" dirty="0" err="1" smtClean="0"/>
              <a:t>vn</a:t>
            </a:r>
            <a:r>
              <a:rPr lang="fr-FR" b="1" dirty="0" smtClean="0"/>
              <a:t>-1</a:t>
            </a:r>
            <a:r>
              <a:rPr lang="fr-FR" b="1" dirty="0" smtClean="0">
                <a:sym typeface="Wingdings" pitchFamily="2" charset="2"/>
              </a:rPr>
              <a:t>  </a:t>
            </a:r>
            <a:r>
              <a:rPr lang="fr-FR" b="1" dirty="0" err="1" smtClean="0"/>
              <a:t>vn</a:t>
            </a:r>
            <a:r>
              <a:rPr lang="fr-FR" b="1" dirty="0" smtClean="0"/>
              <a:t> sont des arcs. 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785786" y="4488428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Longueur d’un chemin : nombre d'arcs qui le composent.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85818" y="4925809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</a:t>
            </a:r>
            <a:r>
              <a:rPr lang="fr-FR" b="1" dirty="0" smtClean="0">
                <a:solidFill>
                  <a:srgbClr val="C00000"/>
                </a:solidFill>
              </a:rPr>
              <a:t> chemin simple</a:t>
            </a:r>
            <a:r>
              <a:rPr lang="fr-FR" b="1" u="sng" dirty="0" smtClean="0"/>
              <a:t>  </a:t>
            </a:r>
            <a:r>
              <a:rPr lang="fr-FR" b="1" dirty="0" smtClean="0"/>
              <a:t>: tous les nœuds, sauf éventuellement le premier et le dernier, sont distincts.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785786" y="6131502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Graphe étiqueté </a:t>
            </a:r>
            <a:r>
              <a:rPr lang="fr-FR" b="1" dirty="0" smtClean="0"/>
              <a:t>: Attribuer des valeurs aux arcs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785786" y="5643578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Circuit</a:t>
            </a:r>
            <a:r>
              <a:rPr lang="fr-FR" b="1" dirty="0" smtClean="0"/>
              <a:t>: chemin simple tel que v1=</a:t>
            </a:r>
            <a:r>
              <a:rPr lang="fr-FR" b="1" dirty="0" err="1" smtClean="0"/>
              <a:t>vn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6" grpId="0"/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Implémentation des graphes en PASCAL ( </a:t>
            </a:r>
            <a:r>
              <a:rPr lang="fr-FR" dirty="0" smtClean="0"/>
              <a:t>DYNAMIQUE /Liste de listes)</a:t>
            </a:r>
          </a:p>
          <a:p>
            <a:endParaRPr lang="fr-FR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5000636"/>
            <a:ext cx="6572296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^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Elementnoeud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Elementnoeud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= RECORD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Valnoeud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:  INTEGER; { Valeur rattachée au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Degre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: INTEGER;     { Degré du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 List :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; { Liste des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noeuds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adjacents contenant les valeurs des arcs }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END;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8596" y="3643314"/>
            <a:ext cx="371477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Listes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= ^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Elementliste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Elementliste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= RECORD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Element :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Typenoeud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Suivant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Typeliste</a:t>
            </a:r>
            <a:endParaRPr lang="en-GB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END;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643182"/>
            <a:ext cx="414340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^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Elementlistearc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Elementlistearc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= RECORD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Valarc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: INTEGER;    {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Valeur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rattachée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à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l'arc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Suivant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     END;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4475" y="4388535"/>
            <a:ext cx="228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8596" y="2115443"/>
            <a:ext cx="3714776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Graphes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Typegraphe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= ^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Un_graphe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Un_graphe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= RECORD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Prem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Dernier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Nbr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: INTEGER;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END;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3"/>
          <p:cNvSpPr txBox="1">
            <a:spLocks noChangeArrowheads="1"/>
          </p:cNvSpPr>
          <p:nvPr/>
        </p:nvSpPr>
        <p:spPr bwMode="auto">
          <a:xfrm>
            <a:off x="4714877" y="1785926"/>
            <a:ext cx="221457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b="1" u="sng" dirty="0" smtClean="0">
                <a:latin typeface="Calibri" pitchFamily="34" charset="0"/>
              </a:rPr>
              <a:t>Représentation mémoire  (1)</a:t>
            </a:r>
            <a:endParaRPr lang="fr-FR" sz="1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1026" grpId="0" animBg="1"/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Implémentation des graphes en C (</a:t>
            </a:r>
            <a:r>
              <a:rPr lang="fr-FR" dirty="0" smtClean="0"/>
              <a:t>DYNAMIQUE / Listes de listes)</a:t>
            </a:r>
          </a:p>
          <a:p>
            <a:endParaRPr lang="fr-FR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5000636"/>
            <a:ext cx="70009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/*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Typenoeud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Valnoeud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; /* Valeur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rattach‚e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au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Degre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;     /* Degré du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  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*List;  /* Liste des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noeuds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adjacent contenant les valeurs des arcs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} 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2514423"/>
            <a:ext cx="407196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Valarc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;    /* Valeur rattachée à l'arc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Typelistearc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*Suivant 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}  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4475" y="4388535"/>
            <a:ext cx="228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596" y="2044005"/>
            <a:ext cx="371477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/* Graphes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Typegraphe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*Prem;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*Dernier 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Nbr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}   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596" y="3643314"/>
            <a:ext cx="37147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/* Listes */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</a:t>
            </a:r>
            <a:endParaRPr lang="fr-FR" sz="12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{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Typenoeud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Element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1200" dirty="0" err="1" smtClean="0">
                <a:latin typeface="Arial" pitchFamily="34" charset="0"/>
                <a:cs typeface="Arial" pitchFamily="34" charset="0"/>
              </a:rPr>
              <a:t>Typeliste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 *Suivant;</a:t>
            </a:r>
          </a:p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     } ;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3"/>
          <p:cNvSpPr txBox="1">
            <a:spLocks noChangeArrowheads="1"/>
          </p:cNvSpPr>
          <p:nvPr/>
        </p:nvSpPr>
        <p:spPr bwMode="auto">
          <a:xfrm>
            <a:off x="4643438" y="2000240"/>
            <a:ext cx="221457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200" b="1" u="sng" dirty="0" smtClean="0">
                <a:latin typeface="Calibri" pitchFamily="34" charset="0"/>
              </a:rPr>
              <a:t>Représentation mémoire  (1)</a:t>
            </a:r>
            <a:endParaRPr lang="fr-FR" sz="1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9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 orientés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786" y="3211297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Formellement, soit G=(V, E) un graphe. On peut partitionner V en </a:t>
            </a:r>
            <a:r>
              <a:rPr lang="fr-FR" b="1" dirty="0" smtClean="0">
                <a:solidFill>
                  <a:srgbClr val="C00000"/>
                </a:solidFill>
              </a:rPr>
              <a:t>classes d'équivalence </a:t>
            </a:r>
            <a:r>
              <a:rPr lang="fr-FR" b="1" u="sng" dirty="0" smtClean="0"/>
              <a:t>C</a:t>
            </a:r>
            <a:r>
              <a:rPr lang="fr-FR" b="1" dirty="0" smtClean="0"/>
              <a:t>1, C2, ...Cr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7215238" cy="121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Composante fortement connexe </a:t>
            </a:r>
            <a:r>
              <a:rPr lang="fr-FR" b="1" dirty="0" smtClean="0"/>
              <a:t>d'un graphe  est composé de l'ensemble maximal de nœuds dans lequel il existe un chemin de tout nœud de l'ensemble vers chaque autre nœud de l'ensemble. 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85818" y="3916924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v </a:t>
            </a:r>
            <a:r>
              <a:rPr lang="fr-FR" b="1" dirty="0" smtClean="0">
                <a:sym typeface="Symbol"/>
              </a:rPr>
              <a:t></a:t>
            </a:r>
            <a:r>
              <a:rPr lang="fr-FR" b="1" dirty="0" smtClean="0"/>
              <a:t> </a:t>
            </a:r>
            <a:r>
              <a:rPr lang="fr-FR" b="1" dirty="0" smtClean="0"/>
              <a:t>w </a:t>
            </a:r>
            <a:r>
              <a:rPr lang="fr-FR" b="1" dirty="0" smtClean="0">
                <a:sym typeface="Symbol"/>
              </a:rPr>
              <a:t></a:t>
            </a:r>
            <a:r>
              <a:rPr lang="fr-FR" b="1" dirty="0" smtClean="0"/>
              <a:t> </a:t>
            </a:r>
            <a:r>
              <a:rPr lang="fr-FR" b="1" dirty="0" smtClean="0"/>
              <a:t>Il existe un chemin de v à w et un chemin de w à v.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785786" y="4711495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Classe d’équivalence = Composante fortement connexe 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85818" y="5640189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Un graphe est dit fortement connexe</a:t>
            </a:r>
            <a:r>
              <a:rPr lang="fr-FR" b="1" u="sng" dirty="0" smtClean="0"/>
              <a:t> </a:t>
            </a:r>
            <a:r>
              <a:rPr lang="fr-FR" b="1" dirty="0" smtClean="0"/>
              <a:t>s'il a une seule composante fortement connexe.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Graphes  non orientés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2925545"/>
            <a:ext cx="735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On parlera de </a:t>
            </a:r>
            <a:r>
              <a:rPr lang="fr-FR" b="1" dirty="0" smtClean="0">
                <a:solidFill>
                  <a:srgbClr val="C00000"/>
                </a:solidFill>
              </a:rPr>
              <a:t>Chaine </a:t>
            </a:r>
            <a:r>
              <a:rPr lang="fr-FR" b="1" dirty="0" smtClean="0"/>
              <a:t>au lieu de chemin, </a:t>
            </a:r>
            <a:r>
              <a:rPr lang="fr-FR" b="1" dirty="0" smtClean="0">
                <a:solidFill>
                  <a:srgbClr val="C00000"/>
                </a:solidFill>
              </a:rPr>
              <a:t>Cycle</a:t>
            </a:r>
            <a:r>
              <a:rPr lang="fr-FR" b="1" dirty="0" smtClean="0"/>
              <a:t> au lieu de circuit,. </a:t>
            </a:r>
            <a:r>
              <a:rPr lang="fr-FR" b="1" dirty="0" smtClean="0">
                <a:solidFill>
                  <a:srgbClr val="C00000"/>
                </a:solidFill>
              </a:rPr>
              <a:t>Graphe connexe</a:t>
            </a:r>
            <a:r>
              <a:rPr lang="fr-FR" b="1" dirty="0" smtClean="0"/>
              <a:t>, etc.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Ensemble de </a:t>
            </a:r>
            <a:r>
              <a:rPr lang="fr-FR" b="1" dirty="0" smtClean="0">
                <a:solidFill>
                  <a:srgbClr val="C00000"/>
                </a:solidFill>
              </a:rPr>
              <a:t>paires</a:t>
            </a:r>
            <a:r>
              <a:rPr lang="fr-FR" b="1" u="sng" dirty="0" smtClean="0"/>
              <a:t> </a:t>
            </a:r>
            <a:r>
              <a:rPr lang="fr-FR" b="1" dirty="0" smtClean="0"/>
              <a:t>ou d'</a:t>
            </a:r>
            <a:r>
              <a:rPr lang="fr-FR" b="1" dirty="0" smtClean="0">
                <a:solidFill>
                  <a:srgbClr val="C00000"/>
                </a:solidFill>
              </a:rPr>
              <a:t>arêtes</a:t>
            </a:r>
            <a:r>
              <a:rPr lang="fr-FR" b="1" dirty="0" smtClean="0"/>
              <a:t>(u, v). Chaque arête (u, v) représente en fait les deux arcs u--&gt;v et v--&gt;u.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3845486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Arbre</a:t>
            </a:r>
            <a:r>
              <a:rPr lang="fr-FR" b="1" dirty="0" smtClean="0"/>
              <a:t> : 	Graphe non orienté connexe sans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Machine abstraite</a:t>
            </a:r>
            <a:endParaRPr lang="fr-FR" dirty="0"/>
          </a:p>
        </p:txBody>
      </p:sp>
      <p:sp>
        <p:nvSpPr>
          <p:cNvPr id="1026" name="AutoShape 2" descr="Top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63500" y="0"/>
            <a:ext cx="228600" cy="314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14348" y="1857364"/>
          <a:ext cx="7786742" cy="4434840"/>
        </p:xfrm>
        <a:graphic>
          <a:graphicData uri="http://schemas.openxmlformats.org/drawingml/2006/table">
            <a:tbl>
              <a:tblPr/>
              <a:tblGrid>
                <a:gridCol w="2838916"/>
                <a:gridCol w="4947826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CréerNoeud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(G,</a:t>
                      </a:r>
                      <a:r>
                        <a:rPr lang="fr-FR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u)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Créer un nœud u du graphe G.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Liberernoeud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(G, u)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Libérer le nœud d’adresse u du graphe G.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CreerArc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(u, v, info)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Créer un arc de u vers v avec l’information info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LibererArc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(u, v)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Libérer l’arc de u vers v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Info(u)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 rattachée au nœud u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Aff_info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(u, info)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Affecter la valeur info au nœud u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Arc(u, v)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 rattachée à l’arc u – v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Aff_arc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(u, v, info)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Affecter la valeur info à l’arc u - v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Adjacent(u, i)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Accès au I-</a:t>
                      </a:r>
                      <a:r>
                        <a:rPr kumimoji="0" lang="fr-FR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nœud adjacent à u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Degre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(u)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de nœuds adjacents à u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NoeudGraphe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 G, i 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Accès au I-</a:t>
                      </a:r>
                      <a:r>
                        <a:rPr kumimoji="0" lang="fr-FR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ème</a:t>
                      </a:r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nœud du graphe G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NbreGraphe</a:t>
                      </a:r>
                      <a:r>
                        <a:rPr lang="fr-FR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 G )</a:t>
                      </a:r>
                      <a:endParaRPr lang="fr-FR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fr-FR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de nœuds du graphe G</a:t>
                      </a:r>
                      <a:endParaRPr kumimoji="0" lang="fr-FR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6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AutoShape 2" descr="Top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28600" cy="228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Parcours des graphes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2925545"/>
            <a:ext cx="735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C’est le parcours le plus utilisé sur les graphes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714348" y="1928802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DFS : </a:t>
            </a:r>
            <a:r>
              <a:rPr lang="fr-FR" b="1" dirty="0" err="1" smtClean="0"/>
              <a:t>Depht</a:t>
            </a:r>
            <a:r>
              <a:rPr lang="fr-FR" b="1" dirty="0" smtClean="0"/>
              <a:t> First </a:t>
            </a:r>
            <a:r>
              <a:rPr lang="fr-FR" b="1" dirty="0" err="1" smtClean="0"/>
              <a:t>Search</a:t>
            </a:r>
            <a:r>
              <a:rPr lang="fr-FR" b="1" dirty="0" smtClean="0"/>
              <a:t>  ( Recherche en profondeur d'abord )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714380" y="3845486"/>
            <a:ext cx="600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C'est la généralisation du parcours </a:t>
            </a:r>
            <a:r>
              <a:rPr lang="fr-FR" b="1" dirty="0" err="1" smtClean="0"/>
              <a:t>Préordre</a:t>
            </a:r>
            <a:r>
              <a:rPr lang="fr-FR" b="1" dirty="0" smtClean="0"/>
              <a:t> sur les arbres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DFS : principe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14348" y="2071678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Initialement tous les nœuds sont marqués " non visités".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714380" y="2643182"/>
            <a:ext cx="7000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Choisir un nœud v de départ et le marquer " visité".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348" y="3214686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solidFill>
                  <a:prstClr val="black"/>
                </a:solidFill>
              </a:rPr>
              <a:t>Chaque nœud adjacent à v, non visité, est à son tour visité en utilisant  DFS récursivement. </a:t>
            </a: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48" y="4143380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Une fois tous les nœuds accessibles à partir de v ont été visités, la recherche de v ( DFS(v) ) est complète.</a:t>
            </a:r>
            <a:endParaRPr lang="fr-FR" b="1" dirty="0"/>
          </a:p>
        </p:txBody>
      </p:sp>
      <p:sp>
        <p:nvSpPr>
          <p:cNvPr id="13" name="Rectangle 12"/>
          <p:cNvSpPr/>
          <p:nvPr/>
        </p:nvSpPr>
        <p:spPr>
          <a:xfrm>
            <a:off x="714348" y="5000636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Si certains nœuds du graphe restent "non visités", sélectionner un comme nouveau nœud de départ et répéter le processus jusqu'à ce que tous les nœuds soient visités.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85786" y="142873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DFS : </a:t>
            </a:r>
            <a:r>
              <a:rPr lang="fr-FR" b="1" dirty="0" smtClean="0"/>
              <a:t>Algorithme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348" y="2214554"/>
            <a:ext cx="5214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 "/>
            </a:pPr>
            <a:r>
              <a:rPr lang="fr-FR" b="1" dirty="0" err="1" smtClean="0"/>
              <a:t>Dfs</a:t>
            </a:r>
            <a:r>
              <a:rPr lang="fr-FR" b="1" dirty="0" smtClean="0"/>
              <a:t>(v):</a:t>
            </a:r>
          </a:p>
          <a:p>
            <a:pPr>
              <a:buFontTx/>
              <a:buChar char=" "/>
            </a:pPr>
            <a:r>
              <a:rPr lang="fr-FR" b="1" dirty="0" smtClean="0"/>
              <a:t>Mark(v) := "visité"</a:t>
            </a:r>
          </a:p>
          <a:p>
            <a:pPr>
              <a:buFontTx/>
              <a:buChar char=" "/>
            </a:pPr>
            <a:r>
              <a:rPr lang="fr-FR" b="1" dirty="0" smtClean="0"/>
              <a:t>Pour i:=1, </a:t>
            </a:r>
            <a:r>
              <a:rPr lang="fr-FR" b="1" dirty="0" err="1" smtClean="0">
                <a:solidFill>
                  <a:srgbClr val="C00000"/>
                </a:solidFill>
              </a:rPr>
              <a:t>Degre</a:t>
            </a:r>
            <a:r>
              <a:rPr lang="fr-FR" b="1" dirty="0" smtClean="0">
                <a:solidFill>
                  <a:srgbClr val="C00000"/>
                </a:solidFill>
              </a:rPr>
              <a:t>(v)</a:t>
            </a:r>
          </a:p>
          <a:p>
            <a:pPr>
              <a:buFontTx/>
              <a:buChar char=" "/>
            </a:pPr>
            <a:r>
              <a:rPr lang="fr-FR" b="1" dirty="0" smtClean="0"/>
              <a:t>Si Mark(</a:t>
            </a:r>
            <a:r>
              <a:rPr lang="fr-FR" b="1" dirty="0" smtClean="0">
                <a:solidFill>
                  <a:srgbClr val="C00000"/>
                </a:solidFill>
              </a:rPr>
              <a:t>Adjacent(v, i)</a:t>
            </a:r>
            <a:r>
              <a:rPr lang="fr-FR" b="1" dirty="0" smtClean="0"/>
              <a:t>) = " non visité" </a:t>
            </a:r>
          </a:p>
          <a:p>
            <a:pPr>
              <a:buFontTx/>
              <a:buChar char=" "/>
            </a:pPr>
            <a:r>
              <a:rPr lang="fr-FR" b="1" dirty="0" smtClean="0"/>
              <a:t>	</a:t>
            </a:r>
            <a:r>
              <a:rPr lang="fr-FR" b="1" dirty="0" err="1" smtClean="0"/>
              <a:t>Dfs</a:t>
            </a:r>
            <a:r>
              <a:rPr lang="fr-FR" b="1" dirty="0" smtClean="0"/>
              <a:t>(</a:t>
            </a:r>
            <a:r>
              <a:rPr lang="fr-FR" b="1" dirty="0" smtClean="0">
                <a:solidFill>
                  <a:srgbClr val="C00000"/>
                </a:solidFill>
              </a:rPr>
              <a:t>Adjacent(v, i)</a:t>
            </a:r>
            <a:r>
              <a:rPr lang="fr-FR" b="1" dirty="0" smtClean="0"/>
              <a:t>)</a:t>
            </a:r>
          </a:p>
          <a:p>
            <a:pPr>
              <a:buFontTx/>
              <a:buChar char=" "/>
            </a:pPr>
            <a:r>
              <a:rPr lang="fr-FR" b="1" dirty="0" err="1" smtClean="0"/>
              <a:t>Fsi</a:t>
            </a:r>
            <a:endParaRPr lang="fr-FR" b="1" dirty="0" smtClean="0"/>
          </a:p>
          <a:p>
            <a:pPr>
              <a:buFontTx/>
              <a:buChar char=" "/>
            </a:pPr>
            <a:r>
              <a:rPr lang="fr-FR" b="1" dirty="0" err="1" smtClean="0"/>
              <a:t>Finpour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780</TotalTime>
  <Words>2156</Words>
  <Application>Microsoft Office PowerPoint</Application>
  <PresentationFormat>Affichage à l'écran (4:3)</PresentationFormat>
  <Paragraphs>422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Civil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  <vt:lpstr>Les graphes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piles</dc:title>
  <dc:creator> </dc:creator>
  <cp:lastModifiedBy>ALGER</cp:lastModifiedBy>
  <cp:revision>37</cp:revision>
  <dcterms:created xsi:type="dcterms:W3CDTF">2010-02-23T08:20:15Z</dcterms:created>
  <dcterms:modified xsi:type="dcterms:W3CDTF">2016-05-23T09:13:18Z</dcterms:modified>
</cp:coreProperties>
</file>