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85" r:id="rId3"/>
    <p:sldId id="340" r:id="rId4"/>
    <p:sldId id="481" r:id="rId5"/>
    <p:sldId id="318" r:id="rId6"/>
    <p:sldId id="476" r:id="rId7"/>
    <p:sldId id="484" r:id="rId8"/>
    <p:sldId id="323" r:id="rId9"/>
    <p:sldId id="477" r:id="rId10"/>
    <p:sldId id="482" r:id="rId11"/>
    <p:sldId id="485" r:id="rId12"/>
    <p:sldId id="478" r:id="rId13"/>
    <p:sldId id="486" r:id="rId14"/>
    <p:sldId id="487" r:id="rId15"/>
    <p:sldId id="488" r:id="rId16"/>
    <p:sldId id="489" r:id="rId17"/>
  </p:sldIdLst>
  <p:sldSz cx="9144000" cy="5143500" type="screen16x9"/>
  <p:notesSz cx="6858000" cy="9144000"/>
  <p:embeddedFontLst>
    <p:embeddedFont>
      <p:font typeface="Roboto Slab" panose="020B0604020202020204" charset="0"/>
      <p:regular r:id="rId19"/>
      <p:bold r:id="rId20"/>
    </p:embeddedFont>
    <p:embeddedFont>
      <p:font typeface="Nixie One" panose="020B0604020202020204" charset="0"/>
      <p:regular r:id="rId21"/>
    </p:embeddedFont>
    <p:embeddedFont>
      <p:font typeface="Varela Round" panose="020B0604020202020204" charset="0"/>
      <p:regular r:id="rId22"/>
    </p:embeddedFont>
    <p:embeddedFont>
      <p:font typeface="Book Antiqua" panose="02040602050305030304" pitchFamily="18" charset="0"/>
      <p:regular r:id="rId23"/>
      <p:bold r:id="rId24"/>
      <p:italic r:id="rId25"/>
      <p:boldItalic r:id="rId26"/>
    </p:embeddedFont>
    <p:embeddedFont>
      <p:font typeface="MV Boli" panose="02000500030200090000" pitchFamily="2" charset="0"/>
      <p:regular r:id="rId27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923A21-9613-4B3C-8BFB-7A5D624C5C8B}">
  <a:tblStyle styleId="{8E923A21-9613-4B3C-8BFB-7A5D624C5C8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8" autoAdjust="0"/>
    <p:restoredTop sz="94660"/>
  </p:normalViewPr>
  <p:slideViewPr>
    <p:cSldViewPr snapToGrid="0">
      <p:cViewPr varScale="1">
        <p:scale>
          <a:sx n="93" d="100"/>
          <a:sy n="93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5445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211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Analyse des besoins</a:t>
            </a:r>
            <a:endParaRPr lang="en" b="1" dirty="0" smtClean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10045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0402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111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83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880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80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6000"/>
            </a:lvl2pPr>
            <a:lvl3pPr algn="ctr">
              <a:spcBef>
                <a:spcPts val="0"/>
              </a:spcBef>
              <a:buSzPct val="100000"/>
              <a:defRPr sz="6000"/>
            </a:lvl3pPr>
            <a:lvl4pPr algn="ctr">
              <a:spcBef>
                <a:spcPts val="0"/>
              </a:spcBef>
              <a:buSzPct val="100000"/>
              <a:defRPr sz="6000"/>
            </a:lvl4pPr>
            <a:lvl5pPr algn="ctr">
              <a:spcBef>
                <a:spcPts val="0"/>
              </a:spcBef>
              <a:buSzPct val="100000"/>
              <a:defRPr sz="6000"/>
            </a:lvl5pPr>
            <a:lvl6pPr algn="ctr">
              <a:spcBef>
                <a:spcPts val="0"/>
              </a:spcBef>
              <a:buSzPct val="100000"/>
              <a:defRPr sz="6000"/>
            </a:lvl6pPr>
            <a:lvl7pPr algn="ctr">
              <a:spcBef>
                <a:spcPts val="0"/>
              </a:spcBef>
              <a:buSzPct val="100000"/>
              <a:defRPr sz="6000"/>
            </a:lvl7pPr>
            <a:lvl8pPr algn="ctr">
              <a:spcBef>
                <a:spcPts val="0"/>
              </a:spcBef>
              <a:buSzPct val="100000"/>
              <a:defRPr sz="6000"/>
            </a:lvl8pPr>
            <a:lvl9pPr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1pPr>
            <a:lvl2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2pPr>
            <a:lvl3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3pPr>
            <a:lvl4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4pPr>
            <a:lvl5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5pPr>
            <a:lvl6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6pPr>
            <a:lvl7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7pPr>
            <a:lvl8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8pPr>
            <a:lvl9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6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1pPr>
            <a:lvl2pPr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2pPr>
            <a:lvl3pPr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3pPr>
            <a:lvl4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34743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500625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584075"/>
            <a:ext cx="34743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70" name="Shape 70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1" name="Shape 71"/>
          <p:cNvSpPr/>
          <p:nvPr/>
        </p:nvSpPr>
        <p:spPr>
          <a:xfrm>
            <a:off x="0" y="500625"/>
            <a:ext cx="2472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0" y="500625"/>
            <a:ext cx="2472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419100" y="-1581150"/>
            <a:ext cx="8305799" cy="8305799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114454"/>
              </a:buClr>
              <a:buSzPct val="100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60" r:id="rId5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ex.oracle.com/pls/apex/fyguhij/r/gestion-des-s%C3%A9minaires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57860" y="2205547"/>
            <a:ext cx="6635433" cy="916392"/>
          </a:xfrm>
        </p:spPr>
        <p:txBody>
          <a:bodyPr/>
          <a:lstStyle/>
          <a:p>
            <a:pPr algn="ctr"/>
            <a:r>
              <a:rPr lang="fr-FR" sz="2400" dirty="0"/>
              <a:t>Gestion des séminaires d’un établissement</a:t>
            </a:r>
            <a:br>
              <a:rPr lang="fr-FR" sz="2400" dirty="0"/>
            </a:br>
            <a:r>
              <a:rPr lang="fr-FR" sz="2400" dirty="0"/>
              <a:t>(sujet 12)</a:t>
            </a:r>
          </a:p>
        </p:txBody>
      </p:sp>
      <p:cxnSp>
        <p:nvCxnSpPr>
          <p:cNvPr id="14" name="Shape 203"/>
          <p:cNvCxnSpPr/>
          <p:nvPr/>
        </p:nvCxnSpPr>
        <p:spPr>
          <a:xfrm flipH="1" flipV="1">
            <a:off x="294968" y="3716594"/>
            <a:ext cx="6581" cy="944088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5" name="ZoneTexte 4"/>
          <p:cNvSpPr txBox="1"/>
          <p:nvPr/>
        </p:nvSpPr>
        <p:spPr>
          <a:xfrm>
            <a:off x="2950843" y="52374"/>
            <a:ext cx="271860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i="1" dirty="0">
                <a:solidFill>
                  <a:schemeClr val="bg1"/>
                </a:solidFill>
                <a:latin typeface="Book Antiqua" panose="02040602050305030304" pitchFamily="18" charset="0"/>
              </a:rPr>
              <a:t>République Islamique de Mauritanie</a:t>
            </a:r>
          </a:p>
          <a:p>
            <a:pPr algn="ctr"/>
            <a:r>
              <a:rPr lang="fr-FR" sz="1350" i="1" dirty="0">
                <a:solidFill>
                  <a:schemeClr val="bg1"/>
                </a:solidFill>
                <a:latin typeface="Book Antiqua" panose="02040602050305030304" pitchFamily="18" charset="0"/>
              </a:rPr>
              <a:t>    </a:t>
            </a:r>
            <a:r>
              <a:rPr lang="fr-FR" sz="1350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Honneur-Fraternité-Justice</a:t>
            </a:r>
          </a:p>
          <a:p>
            <a:pPr algn="ctr"/>
            <a:endParaRPr lang="fr-FR" sz="1350" i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endParaRPr lang="fr-FR" sz="18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4919" y="3572478"/>
            <a:ext cx="155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  <a:latin typeface="Roboto Slab" panose="020B0604020202020204" charset="0"/>
                <a:ea typeface="Roboto Slab" panose="020B0604020202020204" charset="0"/>
              </a:rPr>
              <a:t>Présenté par </a:t>
            </a:r>
            <a:r>
              <a:rPr lang="fr-FR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340865" y="3543563"/>
            <a:ext cx="4982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Mohamed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Abdel Wedoud Mohamed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Beirouk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IE19283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Aichana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 Ahmed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Ahmed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Zerrough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 18116 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fr-FR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endParaRPr lang="fr-FR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cxnSp>
        <p:nvCxnSpPr>
          <p:cNvPr id="20" name="Shape 203"/>
          <p:cNvCxnSpPr/>
          <p:nvPr/>
        </p:nvCxnSpPr>
        <p:spPr>
          <a:xfrm flipV="1">
            <a:off x="8323539" y="3726367"/>
            <a:ext cx="3887" cy="735968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pic>
        <p:nvPicPr>
          <p:cNvPr id="15" name="Picture 2" descr="Logos Propositio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9117" y="529967"/>
            <a:ext cx="1780599" cy="126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ZoneTexte 15"/>
          <p:cNvSpPr txBox="1"/>
          <p:nvPr/>
        </p:nvSpPr>
        <p:spPr>
          <a:xfrm>
            <a:off x="2507269" y="1943631"/>
            <a:ext cx="4110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Projet </a:t>
            </a:r>
            <a:r>
              <a:rPr lang="fr-FR" sz="1600" b="1" dirty="0">
                <a:solidFill>
                  <a:schemeClr val="bg1"/>
                </a:solidFill>
              </a:rPr>
              <a:t>de base de données avancée</a:t>
            </a:r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b="1" u="sng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endParaRPr lang="fr-FR" sz="1600" b="1" u="sng" dirty="0">
              <a:solidFill>
                <a:schemeClr val="bg1"/>
              </a:solidFill>
            </a:endParaRPr>
          </a:p>
        </p:txBody>
      </p:sp>
      <p:sp>
        <p:nvSpPr>
          <p:cNvPr id="22" name="ZoneTexte 10"/>
          <p:cNvSpPr txBox="1"/>
          <p:nvPr/>
        </p:nvSpPr>
        <p:spPr>
          <a:xfrm flipH="1">
            <a:off x="450810" y="4797519"/>
            <a:ext cx="78766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>
                <a:solidFill>
                  <a:schemeClr val="bg1"/>
                </a:solidFill>
                <a:latin typeface="Book Antiqua" panose="02040602050305030304" pitchFamily="18" charset="0"/>
              </a:rPr>
              <a:t>Année universitaire : </a:t>
            </a:r>
            <a:r>
              <a:rPr lang="fr-FR" sz="135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2021-2022</a:t>
            </a:r>
          </a:p>
        </p:txBody>
      </p:sp>
      <p:pic>
        <p:nvPicPr>
          <p:cNvPr id="11" name="Image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0" r="294"/>
          <a:stretch/>
        </p:blipFill>
        <p:spPr bwMode="auto">
          <a:xfrm>
            <a:off x="1357860" y="539822"/>
            <a:ext cx="2095500" cy="12566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3471299" y="1823129"/>
            <a:ext cx="5048250" cy="16836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fr-FR" sz="4000" dirty="0" smtClean="0"/>
              <a:t>Hébergement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7423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1"/>
          <p:cNvSpPr txBox="1">
            <a:spLocks/>
          </p:cNvSpPr>
          <p:nvPr/>
        </p:nvSpPr>
        <p:spPr>
          <a:xfrm>
            <a:off x="844152" y="1078787"/>
            <a:ext cx="6635433" cy="21062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Hébergement 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u="sng" dirty="0">
                <a:hlinkClick r:id="rId2"/>
              </a:rPr>
              <a:t>https://apex.oracle.com/pls/apex/fyguhij/r/gestion-des-s%C3%A9minaires/</a:t>
            </a:r>
            <a:endParaRPr lang="fr-FR" sz="1800" dirty="0"/>
          </a:p>
          <a:p>
            <a:endParaRPr lang="fr-FR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3762375" y="3076576"/>
            <a:ext cx="5048250" cy="16836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fr-FR" sz="4000" dirty="0" smtClean="0">
                <a:solidFill>
                  <a:srgbClr val="071DE9"/>
                </a:solidFill>
              </a:rPr>
              <a:t>Interface et dé</a:t>
            </a:r>
            <a:r>
              <a:rPr lang="en-US" sz="4000" dirty="0" err="1" smtClean="0">
                <a:solidFill>
                  <a:srgbClr val="071DE9"/>
                </a:solidFill>
              </a:rPr>
              <a:t>monstration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5792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6" y="0"/>
            <a:ext cx="89076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6" y="0"/>
            <a:ext cx="8907693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3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0" y="0"/>
            <a:ext cx="889742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CustomShape 1"/>
          <p:cNvSpPr/>
          <p:nvPr/>
        </p:nvSpPr>
        <p:spPr>
          <a:xfrm>
            <a:off x="883440" y="1956960"/>
            <a:ext cx="7480080" cy="8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0091EA"/>
                </a:solidFill>
                <a:latin typeface="Arial"/>
                <a:ea typeface="Roboto Slab"/>
              </a:rPr>
              <a:t>Merci pour votre attention</a:t>
            </a:r>
            <a:endParaRPr lang="en-US" sz="3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7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Shape 339"/>
          <p:cNvCxnSpPr/>
          <p:nvPr/>
        </p:nvCxnSpPr>
        <p:spPr>
          <a:xfrm>
            <a:off x="-9599" y="2565547"/>
            <a:ext cx="9153599" cy="0"/>
          </a:xfrm>
          <a:prstGeom prst="straightConnector1">
            <a:avLst/>
          </a:prstGeom>
          <a:noFill/>
          <a:ln w="9525" cap="flat" cmpd="sng">
            <a:solidFill>
              <a:srgbClr val="617A86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341" name="Shape 341"/>
          <p:cNvSpPr/>
          <p:nvPr/>
        </p:nvSpPr>
        <p:spPr>
          <a:xfrm>
            <a:off x="537969" y="2367590"/>
            <a:ext cx="419099" cy="419399"/>
          </a:xfrm>
          <a:prstGeom prst="donut">
            <a:avLst>
              <a:gd name="adj" fmla="val 241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42" name="Shape 342"/>
          <p:cNvCxnSpPr/>
          <p:nvPr/>
        </p:nvCxnSpPr>
        <p:spPr>
          <a:xfrm rot="10800000">
            <a:off x="747518" y="1689249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347" name="Shape 347"/>
          <p:cNvSpPr txBox="1"/>
          <p:nvPr/>
        </p:nvSpPr>
        <p:spPr>
          <a:xfrm>
            <a:off x="173247" y="1123230"/>
            <a:ext cx="1148539" cy="4399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Tx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projet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343"/>
          <p:cNvSpPr/>
          <p:nvPr/>
        </p:nvSpPr>
        <p:spPr>
          <a:xfrm>
            <a:off x="2345488" y="2273328"/>
            <a:ext cx="419099" cy="419399"/>
          </a:xfrm>
          <a:prstGeom prst="donut">
            <a:avLst>
              <a:gd name="adj" fmla="val 24108"/>
            </a:avLst>
          </a:prstGeom>
          <a:solidFill>
            <a:srgbClr val="0070C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345"/>
          <p:cNvCxnSpPr/>
          <p:nvPr/>
        </p:nvCxnSpPr>
        <p:spPr>
          <a:xfrm>
            <a:off x="2564467" y="2483027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15" name="Shape 348"/>
          <p:cNvSpPr txBox="1"/>
          <p:nvPr/>
        </p:nvSpPr>
        <p:spPr>
          <a:xfrm>
            <a:off x="1739608" y="3441845"/>
            <a:ext cx="1649717" cy="5467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Tx/>
            </a:pPr>
            <a:r>
              <a:rPr lang="fr-FR" sz="1200" dirty="0"/>
              <a:t>Conception base de données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341"/>
          <p:cNvSpPr/>
          <p:nvPr/>
        </p:nvSpPr>
        <p:spPr>
          <a:xfrm>
            <a:off x="4582542" y="2355847"/>
            <a:ext cx="419099" cy="419399"/>
          </a:xfrm>
          <a:prstGeom prst="donut">
            <a:avLst>
              <a:gd name="adj" fmla="val 24108"/>
            </a:avLst>
          </a:prstGeom>
          <a:solidFill>
            <a:schemeClr val="accent6">
              <a:lumMod val="50000"/>
              <a:alpha val="8667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7" name="Shape 342"/>
          <p:cNvCxnSpPr/>
          <p:nvPr/>
        </p:nvCxnSpPr>
        <p:spPr>
          <a:xfrm rot="10800000">
            <a:off x="4792091" y="1689246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18" name="Shape 347"/>
          <p:cNvSpPr txBox="1"/>
          <p:nvPr/>
        </p:nvSpPr>
        <p:spPr>
          <a:xfrm>
            <a:off x="3777141" y="1070149"/>
            <a:ext cx="2235382" cy="5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Tx/>
            </a:pPr>
            <a:r>
              <a:rPr lang="fr-FR" sz="1200" dirty="0"/>
              <a:t>Les fonctions, les procédures et les </a:t>
            </a:r>
            <a:r>
              <a:rPr lang="fr-FR" sz="1200" dirty="0" smtClean="0"/>
              <a:t>déclencheurs</a:t>
            </a:r>
            <a:r>
              <a:rPr lang="fr-FR" sz="1200" dirty="0"/>
              <a:t> 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780020" y="149011"/>
            <a:ext cx="1583957" cy="5670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PLAN</a:t>
            </a:r>
            <a:endParaRPr lang="fr-FR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20" name="Shape 342"/>
          <p:cNvCxnSpPr/>
          <p:nvPr/>
        </p:nvCxnSpPr>
        <p:spPr>
          <a:xfrm rot="10800000">
            <a:off x="6460061" y="2565545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21" name="Shape 343"/>
          <p:cNvSpPr/>
          <p:nvPr/>
        </p:nvSpPr>
        <p:spPr>
          <a:xfrm>
            <a:off x="6250512" y="2355846"/>
            <a:ext cx="419099" cy="419399"/>
          </a:xfrm>
          <a:prstGeom prst="donut">
            <a:avLst>
              <a:gd name="adj" fmla="val 24108"/>
            </a:avLst>
          </a:prstGeom>
          <a:solidFill>
            <a:srgbClr val="FF00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348"/>
          <p:cNvSpPr txBox="1"/>
          <p:nvPr/>
        </p:nvSpPr>
        <p:spPr>
          <a:xfrm>
            <a:off x="5950610" y="3470072"/>
            <a:ext cx="1203341" cy="527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Tx/>
            </a:pPr>
            <a:r>
              <a:rPr lang="fr-FR" sz="1200" dirty="0" err="1"/>
              <a:t>Hébérgement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Shape 341"/>
          <p:cNvSpPr/>
          <p:nvPr/>
        </p:nvSpPr>
        <p:spPr>
          <a:xfrm>
            <a:off x="7638584" y="2368488"/>
            <a:ext cx="419099" cy="419399"/>
          </a:xfrm>
          <a:prstGeom prst="donut">
            <a:avLst>
              <a:gd name="adj" fmla="val 241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1" name="Shape 342"/>
          <p:cNvCxnSpPr/>
          <p:nvPr/>
        </p:nvCxnSpPr>
        <p:spPr>
          <a:xfrm rot="10800000">
            <a:off x="7848133" y="1690147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33" name="Shape 133"/>
          <p:cNvSpPr txBox="1">
            <a:spLocks/>
          </p:cNvSpPr>
          <p:nvPr/>
        </p:nvSpPr>
        <p:spPr>
          <a:xfrm>
            <a:off x="5476126" y="391181"/>
            <a:ext cx="1145094" cy="52678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endParaRPr lang="en" sz="4000" b="1" dirty="0">
              <a:solidFill>
                <a:schemeClr val="accent1">
                  <a:lumMod val="75000"/>
                </a:schemeClr>
              </a:solidFill>
              <a:latin typeface="+mj-lt"/>
              <a:cs typeface="+mj-cs"/>
            </a:endParaRPr>
          </a:p>
        </p:txBody>
      </p:sp>
      <p:sp>
        <p:nvSpPr>
          <p:cNvPr id="34" name="Shape 347"/>
          <p:cNvSpPr txBox="1"/>
          <p:nvPr/>
        </p:nvSpPr>
        <p:spPr>
          <a:xfrm>
            <a:off x="7320305" y="1104060"/>
            <a:ext cx="1148539" cy="4399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Tx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8339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animBg="1"/>
      <p:bldP spid="347" grpId="0"/>
      <p:bldP spid="13" grpId="0" animBg="1"/>
      <p:bldP spid="15" grpId="0"/>
      <p:bldP spid="16" grpId="0" animBg="1"/>
      <p:bldP spid="18" grpId="0"/>
      <p:bldP spid="2" grpId="0" animBg="1"/>
      <p:bldP spid="21" grpId="0" animBg="1"/>
      <p:bldP spid="24" grpId="0"/>
      <p:bldP spid="30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3667125" y="3162250"/>
            <a:ext cx="527685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résentation 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projet</a:t>
            </a:r>
            <a:endParaRPr lang="en" sz="4000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284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66" y="837480"/>
            <a:ext cx="6267236" cy="349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4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3676781" y="2412699"/>
            <a:ext cx="5672701" cy="10127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fr-FR" sz="2800" dirty="0"/>
              <a:t>Conception base de données : 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729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7403" y="90487"/>
            <a:ext cx="8743308" cy="50530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119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2612" y="154112"/>
            <a:ext cx="8424808" cy="502748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6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3762375" y="2599362"/>
            <a:ext cx="5048250" cy="21608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ClrTx/>
            </a:pPr>
            <a:r>
              <a:rPr lang="fr-FR" sz="4000" dirty="0"/>
              <a:t>Les fonctions, les procédures et les déclencheurs 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9598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1"/>
          <p:cNvSpPr txBox="1">
            <a:spLocks/>
          </p:cNvSpPr>
          <p:nvPr/>
        </p:nvSpPr>
        <p:spPr>
          <a:xfrm>
            <a:off x="874974" y="356198"/>
            <a:ext cx="6635433" cy="1287666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fr-FR" sz="1600" b="1" dirty="0"/>
              <a:t>Les fonctions :</a:t>
            </a:r>
          </a:p>
          <a:p>
            <a:r>
              <a:rPr lang="fr-FR" sz="1600" dirty="0"/>
              <a:t>Fonction qui permette de retourner le nombre de ligne dans une table passé en </a:t>
            </a:r>
            <a:r>
              <a:rPr lang="fr-FR" sz="1600" dirty="0" smtClean="0"/>
              <a:t>paramètre.</a:t>
            </a:r>
            <a:endParaRPr lang="fr-FR" sz="1600" dirty="0"/>
          </a:p>
          <a:p>
            <a:r>
              <a:rPr lang="fr-FR" sz="1600" dirty="0"/>
              <a:t>Fonction qui permette de retourner le nombre des séminaires confirmés.</a:t>
            </a:r>
          </a:p>
        </p:txBody>
      </p:sp>
      <p:sp>
        <p:nvSpPr>
          <p:cNvPr id="34" name="Titre 1"/>
          <p:cNvSpPr txBox="1">
            <a:spLocks/>
          </p:cNvSpPr>
          <p:nvPr/>
        </p:nvSpPr>
        <p:spPr>
          <a:xfrm>
            <a:off x="874974" y="1795282"/>
            <a:ext cx="6635433" cy="126302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fr-FR" sz="1600" b="1" dirty="0"/>
              <a:t>Les procédures :</a:t>
            </a:r>
          </a:p>
          <a:p>
            <a:r>
              <a:rPr lang="fr-FR" sz="1600" dirty="0"/>
              <a:t>Concernant le </a:t>
            </a:r>
            <a:r>
              <a:rPr lang="fr-FR" sz="1600" dirty="0" smtClean="0"/>
              <a:t>procédure </a:t>
            </a:r>
            <a:r>
              <a:rPr lang="fr-FR" sz="1600" dirty="0"/>
              <a:t>d’insertion c’est un </a:t>
            </a:r>
            <a:r>
              <a:rPr lang="fr-FR" sz="1600" dirty="0" smtClean="0"/>
              <a:t>procédure générique </a:t>
            </a:r>
            <a:r>
              <a:rPr lang="fr-FR" sz="1600" dirty="0"/>
              <a:t>qui prend le maximum nombre d’attributs possible </a:t>
            </a:r>
            <a:endParaRPr lang="fr-FR" sz="1600" dirty="0" smtClean="0"/>
          </a:p>
          <a:p>
            <a:r>
              <a:rPr lang="fr-FR" sz="1600" dirty="0"/>
              <a:t>(INSERTDATA(NOMTABLE,param1,…..,param10) ).</a:t>
            </a:r>
          </a:p>
        </p:txBody>
      </p:sp>
      <p:sp>
        <p:nvSpPr>
          <p:cNvPr id="35" name="Titre 1"/>
          <p:cNvSpPr txBox="1">
            <a:spLocks/>
          </p:cNvSpPr>
          <p:nvPr/>
        </p:nvSpPr>
        <p:spPr>
          <a:xfrm>
            <a:off x="874973" y="3058302"/>
            <a:ext cx="6635433" cy="1647262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fr-FR" sz="1600" b="1" dirty="0"/>
              <a:t>Les </a:t>
            </a:r>
            <a:r>
              <a:rPr lang="fr-FR" sz="1600" b="1" dirty="0" smtClean="0"/>
              <a:t>déclencheurs</a:t>
            </a:r>
            <a:r>
              <a:rPr lang="fr-FR" sz="1600" b="1" dirty="0"/>
              <a:t> </a:t>
            </a:r>
            <a:r>
              <a:rPr lang="fr-FR" sz="1600" b="1" dirty="0" smtClean="0"/>
              <a:t>:</a:t>
            </a:r>
          </a:p>
          <a:p>
            <a:r>
              <a:rPr lang="fr-FR" sz="1600" dirty="0"/>
              <a:t>Trigger pour contrôler la date du </a:t>
            </a:r>
            <a:r>
              <a:rPr lang="fr-FR" sz="1600" dirty="0" smtClean="0"/>
              <a:t>séminaire </a:t>
            </a:r>
            <a:r>
              <a:rPr lang="fr-FR" sz="1600" dirty="0"/>
              <a:t>qu’elle </a:t>
            </a:r>
            <a:r>
              <a:rPr lang="fr-FR" sz="1600" dirty="0" smtClean="0"/>
              <a:t>dépasse </a:t>
            </a:r>
            <a:r>
              <a:rPr lang="fr-FR" sz="1600" dirty="0"/>
              <a:t>pas une année.</a:t>
            </a:r>
          </a:p>
          <a:p>
            <a:r>
              <a:rPr lang="fr-FR" sz="1600" dirty="0"/>
              <a:t>Trigger pour l’impossibilité d’effectuer 3 </a:t>
            </a:r>
            <a:r>
              <a:rPr lang="fr-FR" sz="1600" dirty="0" smtClean="0"/>
              <a:t>présentation </a:t>
            </a:r>
            <a:r>
              <a:rPr lang="fr-FR" sz="1600" dirty="0"/>
              <a:t>le </a:t>
            </a:r>
            <a:r>
              <a:rPr lang="fr-FR" sz="1600" dirty="0" smtClean="0"/>
              <a:t>même </a:t>
            </a:r>
            <a:r>
              <a:rPr lang="fr-FR" sz="1600" dirty="0"/>
              <a:t>jour dans le </a:t>
            </a:r>
            <a:r>
              <a:rPr lang="fr-FR" sz="1600" dirty="0" smtClean="0"/>
              <a:t>même département.</a:t>
            </a:r>
            <a:endParaRPr lang="fr-FR" sz="1600" dirty="0"/>
          </a:p>
          <a:p>
            <a:r>
              <a:rPr lang="fr-FR" sz="1600" dirty="0"/>
              <a:t>Et des autres trigger pour le contrôle </a:t>
            </a:r>
            <a:r>
              <a:rPr lang="fr-FR" sz="1600" dirty="0" smtClean="0"/>
              <a:t>de </a:t>
            </a:r>
            <a:r>
              <a:rPr lang="fr-FR" sz="1600" dirty="0"/>
              <a:t>données.</a:t>
            </a:r>
          </a:p>
          <a:p>
            <a:pPr algn="ctr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6006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103</Words>
  <Application>Microsoft Office PowerPoint</Application>
  <PresentationFormat>Affichage à l'écran (16:9)</PresentationFormat>
  <Paragraphs>76</Paragraphs>
  <Slides>16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Roboto Slab</vt:lpstr>
      <vt:lpstr>Nixie One</vt:lpstr>
      <vt:lpstr>Varela Round</vt:lpstr>
      <vt:lpstr>Times New Roman</vt:lpstr>
      <vt:lpstr>Book Antiqua</vt:lpstr>
      <vt:lpstr>Arial</vt:lpstr>
      <vt:lpstr>MV Boli</vt:lpstr>
      <vt:lpstr>Warwick template</vt:lpstr>
      <vt:lpstr>Gestion des séminaires d’un établissement (sujet 12)</vt:lpstr>
      <vt:lpstr>Présentation PowerPoint</vt:lpstr>
      <vt:lpstr>Présentation du projet</vt:lpstr>
      <vt:lpstr>Présentation PowerPoint</vt:lpstr>
      <vt:lpstr>Conception base de données : </vt:lpstr>
      <vt:lpstr>Présentation PowerPoint</vt:lpstr>
      <vt:lpstr>Présentation PowerPoint</vt:lpstr>
      <vt:lpstr>Les fonctions, les procédures et les déclencheurs </vt:lpstr>
      <vt:lpstr>Présentation PowerPoint</vt:lpstr>
      <vt:lpstr>Hébergement</vt:lpstr>
      <vt:lpstr>Présentation PowerPoint</vt:lpstr>
      <vt:lpstr>Interface et démonstration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DEVELOPPEMENT D’UNE APPLICATION  ONLINE DE GESTION DES DONS</dc:title>
  <dc:creator>Mohamed moustapha</dc:creator>
  <cp:lastModifiedBy>Dell</cp:lastModifiedBy>
  <cp:revision>244</cp:revision>
  <dcterms:modified xsi:type="dcterms:W3CDTF">2022-02-22T12:53:49Z</dcterms:modified>
</cp:coreProperties>
</file>