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Neural Machine Translation"/>
          <p:cNvSpPr txBox="1"/>
          <p:nvPr>
            <p:ph type="ctrTitle"/>
          </p:nvPr>
        </p:nvSpPr>
        <p:spPr>
          <a:prstGeom prst="rect">
            <a:avLst/>
          </a:prstGeom>
        </p:spPr>
        <p:txBody>
          <a:bodyPr/>
          <a:lstStyle/>
          <a:p>
            <a:pPr/>
            <a:r>
              <a:t>Neural Machine Translation</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91" name="Positional Encoding"/>
          <p:cNvSpPr txBox="1"/>
          <p:nvPr>
            <p:ph type="title"/>
          </p:nvPr>
        </p:nvSpPr>
        <p:spPr>
          <a:prstGeom prst="rect">
            <a:avLst/>
          </a:prstGeom>
        </p:spPr>
        <p:txBody>
          <a:bodyPr/>
          <a:lstStyle/>
          <a:p>
            <a:pPr/>
            <a:r>
              <a:t>Positional Encoding</a:t>
            </a:r>
          </a:p>
        </p:txBody>
      </p:sp>
      <p:sp>
        <p:nvSpPr>
          <p:cNvPr id="192" name="Because what we have learned till now doesn’t reserve position of input token, we use positional encoding to provide 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46709">
              <a:defRPr sz="2309"/>
            </a:pPr>
            <a:r>
              <a:t>Because what we have learned till now doesn’t reserve position of input token, we use positional encoding to provide it.</a:t>
            </a:r>
            <a14:m>
              <m:oMath>
                <m:r>
                  <a:rPr xmlns:a="http://schemas.openxmlformats.org/drawingml/2006/main" sz="2800" i="1">
                    <a:solidFill>
                      <a:srgbClr val="000000"/>
                    </a:solidFill>
                    <a:latin typeface="Cambria Math" panose="02040503050406030204" pitchFamily="18" charset="0"/>
                  </a:rPr>
                  <m:t>P</m:t>
                </m:r>
                <m:sSub>
                  <m:e>
                    <m:r>
                      <a:rPr xmlns:a="http://schemas.openxmlformats.org/drawingml/2006/main" sz="2800" i="1">
                        <a:solidFill>
                          <a:srgbClr val="000000"/>
                        </a:solidFill>
                        <a:latin typeface="Cambria Math" panose="02040503050406030204" pitchFamily="18" charset="0"/>
                      </a:rPr>
                      <m:t>E</m:t>
                    </m:r>
                  </m:e>
                  <m: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P</m:t>
                    </m:r>
                    <m:r>
                      <a:rPr xmlns:a="http://schemas.openxmlformats.org/drawingml/2006/main" sz="2800" i="1">
                        <a:solidFill>
                          <a:srgbClr val="000000"/>
                        </a:solidFill>
                        <a:latin typeface="Cambria Math" panose="02040503050406030204" pitchFamily="18" charset="0"/>
                      </a:rPr>
                      <m:t>O</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,2</m:t>
                    </m:r>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m:t>
                    </m:r>
                  </m:sub>
                </m:sSub>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n</m:t>
                </m:r>
                <m:r>
                  <a:rPr xmlns:a="http://schemas.openxmlformats.org/drawingml/2006/main" sz="2800" i="1">
                    <a:solidFill>
                      <a:srgbClr val="000000"/>
                    </a:solidFill>
                    <a:latin typeface="Cambria Math" panose="02040503050406030204" pitchFamily="18" charset="0"/>
                  </a:rPr>
                  <m:t>(</m:t>
                </m:r>
                <m:r>
                  <a:rPr xmlns:a="http://schemas.openxmlformats.org/drawingml/2006/main" sz="2800" i="1">
                    <a:solidFill>
                      <a:srgbClr val="000000"/>
                    </a:solidFill>
                    <a:latin typeface="Cambria Math" panose="02040503050406030204" pitchFamily="18" charset="0"/>
                  </a:rPr>
                  <m:t>P</m:t>
                </m:r>
                <m:r>
                  <a:rPr xmlns:a="http://schemas.openxmlformats.org/drawingml/2006/main" sz="2800" i="1">
                    <a:solidFill>
                      <a:srgbClr val="000000"/>
                    </a:solidFill>
                    <a:latin typeface="Cambria Math" panose="02040503050406030204" pitchFamily="18" charset="0"/>
                  </a:rPr>
                  <m:t>O</m:t>
                </m:r>
                <m:r>
                  <a:rPr xmlns:a="http://schemas.openxmlformats.org/drawingml/2006/main" sz="2800" i="1">
                    <a:solidFill>
                      <a:srgbClr val="000000"/>
                    </a:solidFill>
                    <a:latin typeface="Cambria Math" panose="02040503050406030204" pitchFamily="18" charset="0"/>
                  </a:rPr>
                  <m:t>S</m:t>
                </m:r>
                <m:r>
                  <a:rPr xmlns:a="http://schemas.openxmlformats.org/drawingml/2006/main" sz="2800" i="1">
                    <a:solidFill>
                      <a:srgbClr val="000000"/>
                    </a:solidFill>
                    <a:latin typeface="Cambria Math" panose="02040503050406030204" pitchFamily="18" charset="0"/>
                  </a:rPr>
                  <m:t>/</m:t>
                </m:r>
                <m:sSup>
                  <m:e>
                    <m:r>
                      <a:rPr xmlns:a="http://schemas.openxmlformats.org/drawingml/2006/main" sz="2800" i="1">
                        <a:solidFill>
                          <a:srgbClr val="000000"/>
                        </a:solidFill>
                        <a:latin typeface="Cambria Math" panose="02040503050406030204" pitchFamily="18" charset="0"/>
                      </a:rPr>
                      <m:t>10000</m:t>
                    </m:r>
                  </m:e>
                  <m:sup>
                    <m:r>
                      <a:rPr xmlns:a="http://schemas.openxmlformats.org/drawingml/2006/main" sz="2800" i="1">
                        <a:solidFill>
                          <a:srgbClr val="000000"/>
                        </a:solidFill>
                        <a:latin typeface="Cambria Math" panose="02040503050406030204" pitchFamily="18" charset="0"/>
                      </a:rPr>
                      <m:t>2</m:t>
                    </m:r>
                    <m:r>
                      <a:rPr xmlns:a="http://schemas.openxmlformats.org/drawingml/2006/main" sz="2800" i="1">
                        <a:solidFill>
                          <a:srgbClr val="000000"/>
                        </a:solidFill>
                        <a:latin typeface="Cambria Math" panose="02040503050406030204" pitchFamily="18" charset="0"/>
                      </a:rPr>
                      <m:t>i</m:t>
                    </m:r>
                    <m:r>
                      <a:rPr xmlns:a="http://schemas.openxmlformats.org/drawingml/2006/main" sz="2800" i="1">
                        <a:solidFill>
                          <a:srgbClr val="000000"/>
                        </a:solidFill>
                        <a:latin typeface="Cambria Math" panose="02040503050406030204" pitchFamily="18" charset="0"/>
                      </a:rPr>
                      <m:t>/</m:t>
                    </m:r>
                    <m:sSub>
                      <m:e>
                        <m:r>
                          <a:rPr xmlns:a="http://schemas.openxmlformats.org/drawingml/2006/main" sz="2800" i="1">
                            <a:solidFill>
                              <a:srgbClr val="000000"/>
                            </a:solidFill>
                            <a:latin typeface="Cambria Math" panose="02040503050406030204" pitchFamily="18" charset="0"/>
                          </a:rPr>
                          <m:t>d</m:t>
                        </m:r>
                      </m:e>
                      <m:sub>
                        <m:r>
                          <a:rPr xmlns:a="http://schemas.openxmlformats.org/drawingml/2006/main" sz="2800" i="1">
                            <a:solidFill>
                              <a:srgbClr val="000000"/>
                            </a:solidFill>
                            <a:latin typeface="Cambria Math" panose="02040503050406030204" pitchFamily="18" charset="0"/>
                          </a:rPr>
                          <m:t>m</m:t>
                        </m:r>
                        <m:r>
                          <a:rPr xmlns:a="http://schemas.openxmlformats.org/drawingml/2006/main" sz="2800" i="1">
                            <a:solidFill>
                              <a:srgbClr val="000000"/>
                            </a:solidFill>
                            <a:latin typeface="Cambria Math" panose="02040503050406030204" pitchFamily="18" charset="0"/>
                          </a:rPr>
                          <m:t>o</m:t>
                        </m:r>
                        <m:r>
                          <a:rPr xmlns:a="http://schemas.openxmlformats.org/drawingml/2006/main" sz="2800" i="1">
                            <a:solidFill>
                              <a:srgbClr val="000000"/>
                            </a:solidFill>
                            <a:latin typeface="Cambria Math" panose="02040503050406030204" pitchFamily="18" charset="0"/>
                          </a:rPr>
                          <m:t>d</m:t>
                        </m:r>
                        <m:r>
                          <a:rPr xmlns:a="http://schemas.openxmlformats.org/drawingml/2006/main" sz="2800" i="1">
                            <a:solidFill>
                              <a:srgbClr val="000000"/>
                            </a:solidFill>
                            <a:latin typeface="Cambria Math" panose="02040503050406030204" pitchFamily="18" charset="0"/>
                          </a:rPr>
                          <m:t>e</m:t>
                        </m:r>
                        <m:r>
                          <a:rPr xmlns:a="http://schemas.openxmlformats.org/drawingml/2006/main" sz="2800" i="1">
                            <a:solidFill>
                              <a:srgbClr val="000000"/>
                            </a:solidFill>
                            <a:latin typeface="Cambria Math" panose="02040503050406030204" pitchFamily="18" charset="0"/>
                          </a:rPr>
                          <m:t>l</m:t>
                        </m:r>
                      </m:sub>
                    </m:sSub>
                  </m:sup>
                </m:sSup>
                <m:r>
                  <a:rPr xmlns:a="http://schemas.openxmlformats.org/drawingml/2006/main" sz="2800" i="1">
                    <a:solidFill>
                      <a:srgbClr val="000000"/>
                    </a:solidFill>
                    <a:latin typeface="Cambria Math" panose="02040503050406030204" pitchFamily="18" charset="0"/>
                  </a:rPr>
                  <m:t>)</m:t>
                </m:r>
              </m:oMath>
            </a14:m>
            <a:endParaRPr sz="5500"/>
          </a:p>
        </p:txBody>
      </p:sp>
      <p:sp>
        <p:nvSpPr>
          <p:cNvPr id="193"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Language Modeling"/>
          <p:cNvSpPr txBox="1"/>
          <p:nvPr>
            <p:ph type="title"/>
          </p:nvPr>
        </p:nvSpPr>
        <p:spPr>
          <a:prstGeom prst="rect">
            <a:avLst/>
          </a:prstGeom>
        </p:spPr>
        <p:txBody>
          <a:bodyPr/>
          <a:lstStyle/>
          <a:p>
            <a:pPr/>
            <a:r>
              <a:t>Language Modeling</a:t>
            </a:r>
          </a:p>
        </p:txBody>
      </p:sp>
      <p:sp>
        <p:nvSpPr>
          <p:cNvPr id="196" name="Slide Subtitle"/>
          <p:cNvSpPr txBox="1"/>
          <p:nvPr>
            <p:ph type="body" idx="21"/>
          </p:nvPr>
        </p:nvSpPr>
        <p:spPr>
          <a:prstGeom prst="rect">
            <a:avLst/>
          </a:prstGeom>
        </p:spPr>
        <p:txBody>
          <a:bodyPr/>
          <a:lstStyle/>
          <a:p>
            <a:pPr/>
          </a:p>
        </p:txBody>
      </p:sp>
      <p:sp>
        <p:nvSpPr>
          <p:cNvPr id="197"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Bidirectional Encoder Representations From Transformers (BERT)"/>
          <p:cNvSpPr txBox="1"/>
          <p:nvPr>
            <p:ph type="title"/>
          </p:nvPr>
        </p:nvSpPr>
        <p:spPr>
          <a:prstGeom prst="rect">
            <a:avLst/>
          </a:prstGeom>
        </p:spPr>
        <p:txBody>
          <a:bodyPr/>
          <a:lstStyle>
            <a:lvl1pPr defTabSz="1633687">
              <a:defRPr spc="-113" sz="5695"/>
            </a:lvl1pPr>
          </a:lstStyle>
          <a:p>
            <a:pPr/>
            <a:r>
              <a:t>Bidirectional Encoder Representations From Transformers (BERT)</a:t>
            </a:r>
          </a:p>
        </p:txBody>
      </p:sp>
      <p:sp>
        <p:nvSpPr>
          <p:cNvPr id="200" name="Technique for NLP pre-trai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Technique for NLP pre-training</a:t>
            </a:r>
          </a:p>
        </p:txBody>
      </p:sp>
      <p:sp>
        <p:nvSpPr>
          <p:cNvPr id="201"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ERT-fused Model"/>
          <p:cNvSpPr txBox="1"/>
          <p:nvPr>
            <p:ph type="title"/>
          </p:nvPr>
        </p:nvSpPr>
        <p:spPr>
          <a:prstGeom prst="rect">
            <a:avLst/>
          </a:prstGeom>
        </p:spPr>
        <p:txBody>
          <a:bodyPr/>
          <a:lstStyle/>
          <a:p>
            <a:pPr/>
            <a:r>
              <a:t>BERT-fused Model</a:t>
            </a:r>
          </a:p>
        </p:txBody>
      </p:sp>
      <p:sp>
        <p:nvSpPr>
          <p:cNvPr id="204" name="BERT+Transform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BERT+Transformer+…</a:t>
            </a:r>
          </a:p>
        </p:txBody>
      </p:sp>
      <p:sp>
        <p:nvSpPr>
          <p:cNvPr id="205" name="Slide bullet text"/>
          <p:cNvSpPr txBox="1"/>
          <p:nvPr>
            <p:ph type="body" idx="1"/>
          </p:nvPr>
        </p:nvSpPr>
        <p:spPr>
          <a:xfrm>
            <a:off x="1193800" y="4248504"/>
            <a:ext cx="21971000" cy="8256012"/>
          </a:xfrm>
          <a:prstGeom prst="rect">
            <a:avLst/>
          </a:prstGeom>
        </p:spPr>
        <p:txBody>
          <a:bodyPr/>
          <a:lstStyle/>
          <a:p>
            <a:pPr/>
          </a:p>
        </p:txBody>
      </p:sp>
      <p:pic>
        <p:nvPicPr>
          <p:cNvPr id="206" name="architecture.jpeg" descr="architecture.jpeg"/>
          <p:cNvPicPr>
            <a:picLocks noChangeAspect="1"/>
          </p:cNvPicPr>
          <p:nvPr/>
        </p:nvPicPr>
        <p:blipFill>
          <a:blip r:embed="rId2">
            <a:extLst/>
          </a:blip>
          <a:stretch>
            <a:fillRect/>
          </a:stretch>
        </p:blipFill>
        <p:spPr>
          <a:xfrm>
            <a:off x="4762500" y="2590800"/>
            <a:ext cx="14859000" cy="8534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8" name="Step 1"/>
          <p:cNvSpPr txBox="1"/>
          <p:nvPr>
            <p:ph type="title"/>
          </p:nvPr>
        </p:nvSpPr>
        <p:spPr>
          <a:prstGeom prst="rect">
            <a:avLst/>
          </a:prstGeom>
        </p:spPr>
        <p:txBody>
          <a:bodyPr/>
          <a:lstStyle/>
          <a:p>
            <a:pPr/>
            <a:r>
              <a:t>Step 1</a:t>
            </a:r>
          </a:p>
        </p:txBody>
      </p:sp>
      <p:sp>
        <p:nvSpPr>
          <p:cNvPr id="209" name="For input x, BERT makes representation H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For input x, BERT makes representation HB </a:t>
            </a:r>
          </a:p>
        </p:txBody>
      </p:sp>
      <p:sp>
        <p:nvSpPr>
          <p:cNvPr id="210" name="Slide bullet text"/>
          <p:cNvSpPr txBox="1"/>
          <p:nvPr>
            <p:ph type="body" idx="1"/>
          </p:nvPr>
        </p:nvSpPr>
        <p:spPr>
          <a:prstGeom prst="rect">
            <a:avLst/>
          </a:prstGeom>
        </p:spPr>
        <p:txBody>
          <a:bodyPr/>
          <a:lstStyle/>
          <a:p>
            <a:pPr/>
          </a:p>
        </p:txBody>
      </p:sp>
      <p:sp>
        <p:nvSpPr>
          <p:cNvPr id="211" name="Equation"/>
          <p:cNvSpPr txBox="1"/>
          <p:nvPr/>
        </p:nvSpPr>
        <p:spPr>
          <a:xfrm>
            <a:off x="11299430" y="6716769"/>
            <a:ext cx="1785140" cy="2824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2400" i="1">
                          <a:solidFill>
                            <a:srgbClr val="5E5E5E"/>
                          </a:solidFill>
                          <a:latin typeface="Cambria Math" panose="02040503050406030204" pitchFamily="18" charset="0"/>
                        </a:rPr>
                        <m:t>H</m:t>
                      </m:r>
                    </m:e>
                    <m:sub>
                      <m:r>
                        <a:rPr xmlns:a="http://schemas.openxmlformats.org/drawingml/2006/main" sz="2400" i="1">
                          <a:solidFill>
                            <a:srgbClr val="5E5E5E"/>
                          </a:solidFill>
                          <a:latin typeface="Cambria Math" panose="02040503050406030204" pitchFamily="18" charset="0"/>
                        </a:rPr>
                        <m:t>B</m:t>
                      </m:r>
                    </m:sub>
                  </m:sSub>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B</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R</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x</m:t>
                  </m:r>
                  <m:r>
                    <a:rPr xmlns:a="http://schemas.openxmlformats.org/drawingml/2006/main" sz="2400" i="1">
                      <a:solidFill>
                        <a:srgbClr val="5E5E5E"/>
                      </a:solidFill>
                      <a:latin typeface="Cambria Math" panose="02040503050406030204" pitchFamily="18" charset="0"/>
                    </a:rPr>
                    <m:t>)</m:t>
                  </m:r>
                </m:oMath>
              </m:oMathPara>
            </a14:m>
            <a:endParaRPr sz="2400">
              <a:solidFill>
                <a:srgbClr val="5E5E5E"/>
              </a:solidFill>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3" name="Step 2"/>
          <p:cNvSpPr txBox="1"/>
          <p:nvPr>
            <p:ph type="title"/>
          </p:nvPr>
        </p:nvSpPr>
        <p:spPr>
          <a:prstGeom prst="rect">
            <a:avLst/>
          </a:prstGeom>
        </p:spPr>
        <p:txBody>
          <a:bodyPr/>
          <a:lstStyle/>
          <a:p>
            <a:pPr/>
            <a:r>
              <a:t>Step 2</a:t>
            </a:r>
          </a:p>
        </p:txBody>
      </p:sp>
      <p:sp>
        <p:nvSpPr>
          <p:cNvPr id="214"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30200">
              <a:defRPr sz="2200"/>
            </a:pPr>
            <a14:m>
              <m:oMathPara>
                <m:oMathParaPr>
                  <m:jc m:val="left"/>
                </m:oMathParaPr>
                <m:oMath>
                  <m:limUpp>
                    <m:e>
                      <m:sSubSup>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i</m:t>
                          </m:r>
                        </m:sub>
                        <m:sup>
                          <m:r>
                            <a:rPr xmlns:a="http://schemas.openxmlformats.org/drawingml/2006/main" sz="2650" i="1">
                              <a:solidFill>
                                <a:srgbClr val="000000"/>
                              </a:solidFill>
                              <a:latin typeface="Cambria Math" panose="02040503050406030204" pitchFamily="18" charset="0"/>
                            </a:rPr>
                            <m:t>l</m:t>
                          </m:r>
                        </m:sup>
                      </m:sSubSup>
                    </m:e>
                    <m:lim>
                      <m:r>
                        <a:rPr xmlns:a="http://schemas.openxmlformats.org/drawingml/2006/main" sz="2650" i="1">
                          <a:solidFill>
                            <a:srgbClr val="000000"/>
                          </a:solidFill>
                          <a:latin typeface="Cambria Math" panose="02040503050406030204" pitchFamily="18" charset="0"/>
                        </a:rPr>
                        <m:t>˜</m:t>
                      </m:r>
                    </m:lim>
                  </m:limUpp>
                  <m:r>
                    <a:rPr xmlns:a="http://schemas.openxmlformats.org/drawingml/2006/main" sz="2650" i="1">
                      <a:solidFill>
                        <a:srgbClr val="000000"/>
                      </a:solidFill>
                      <a:latin typeface="Cambria Math" panose="02040503050406030204" pitchFamily="18" charset="0"/>
                    </a:rPr>
                    <m:t>=</m:t>
                  </m:r>
                  <m:f>
                    <m:fPr>
                      <m:ctrlPr>
                        <a:rPr xmlns:a="http://schemas.openxmlformats.org/drawingml/2006/main" sz="2650" i="1">
                          <a:solidFill>
                            <a:srgbClr val="000000"/>
                          </a:solidFill>
                          <a:latin typeface="Cambria Math" panose="02040503050406030204" pitchFamily="18" charset="0"/>
                        </a:rPr>
                      </m:ctrlPr>
                      <m:type m:val="bar"/>
                    </m:fPr>
                    <m:num>
                      <m:r>
                        <a:rPr xmlns:a="http://schemas.openxmlformats.org/drawingml/2006/main" sz="2650" i="1">
                          <a:solidFill>
                            <a:srgbClr val="000000"/>
                          </a:solidFill>
                          <a:latin typeface="Cambria Math" panose="02040503050406030204" pitchFamily="18" charset="0"/>
                        </a:rPr>
                        <m:t>1</m:t>
                      </m:r>
                    </m:num>
                    <m:den>
                      <m:r>
                        <a:rPr xmlns:a="http://schemas.openxmlformats.org/drawingml/2006/main" sz="2650" i="1">
                          <a:solidFill>
                            <a:srgbClr val="000000"/>
                          </a:solidFill>
                          <a:latin typeface="Cambria Math" panose="02040503050406030204" pitchFamily="18" charset="0"/>
                        </a:rPr>
                        <m:t>2</m:t>
                      </m:r>
                    </m:den>
                  </m:f>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a</m:t>
                  </m:r>
                  <m:r>
                    <a:rPr xmlns:a="http://schemas.openxmlformats.org/drawingml/2006/main" sz="2650" i="1">
                      <a:solidFill>
                        <a:srgbClr val="000000"/>
                      </a:solidFill>
                      <a:latin typeface="Cambria Math" panose="02040503050406030204" pitchFamily="18" charset="0"/>
                    </a:rPr>
                    <m:t>t</m:t>
                  </m:r>
                  <m:r>
                    <a:rPr xmlns:a="http://schemas.openxmlformats.org/drawingml/2006/main" sz="2650" i="1">
                      <a:solidFill>
                        <a:srgbClr val="000000"/>
                      </a:solidFill>
                      <a:latin typeface="Cambria Math" panose="02040503050406030204" pitchFamily="18" charset="0"/>
                    </a:rPr>
                    <m:t>t</m:t>
                  </m:r>
                  <m:sSub>
                    <m:e>
                      <m:r>
                        <a:rPr xmlns:a="http://schemas.openxmlformats.org/drawingml/2006/main" sz="2650" i="1">
                          <a:solidFill>
                            <a:srgbClr val="000000"/>
                          </a:solidFill>
                          <a:latin typeface="Cambria Math" panose="02040503050406030204" pitchFamily="18" charset="0"/>
                        </a:rPr>
                        <m:t>n</m:t>
                      </m:r>
                    </m:e>
                    <m:sub>
                      <m:r>
                        <a:rPr xmlns:a="http://schemas.openxmlformats.org/drawingml/2006/main" sz="2650" i="1">
                          <a:solidFill>
                            <a:srgbClr val="000000"/>
                          </a:solidFill>
                          <a:latin typeface="Cambria Math" panose="02040503050406030204" pitchFamily="18" charset="0"/>
                        </a:rPr>
                        <m:t>S</m:t>
                      </m:r>
                    </m:sub>
                  </m:sSub>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i</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E</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E</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a</m:t>
                  </m:r>
                  <m:r>
                    <a:rPr xmlns:a="http://schemas.openxmlformats.org/drawingml/2006/main" sz="2650" i="1">
                      <a:solidFill>
                        <a:srgbClr val="000000"/>
                      </a:solidFill>
                      <a:latin typeface="Cambria Math" panose="02040503050406030204" pitchFamily="18" charset="0"/>
                    </a:rPr>
                    <m:t>t</m:t>
                  </m:r>
                  <m:r>
                    <a:rPr xmlns:a="http://schemas.openxmlformats.org/drawingml/2006/main" sz="2650" i="1">
                      <a:solidFill>
                        <a:srgbClr val="000000"/>
                      </a:solidFill>
                      <a:latin typeface="Cambria Math" panose="02040503050406030204" pitchFamily="18" charset="0"/>
                    </a:rPr>
                    <m:t>t</m:t>
                  </m:r>
                  <m:sSub>
                    <m:e>
                      <m:r>
                        <a:rPr xmlns:a="http://schemas.openxmlformats.org/drawingml/2006/main" sz="2650" i="1">
                          <a:solidFill>
                            <a:srgbClr val="000000"/>
                          </a:solidFill>
                          <a:latin typeface="Cambria Math" panose="02040503050406030204" pitchFamily="18" charset="0"/>
                        </a:rPr>
                        <m:t>n</m:t>
                      </m:r>
                    </m:e>
                    <m:sub>
                      <m:r>
                        <a:rPr xmlns:a="http://schemas.openxmlformats.org/drawingml/2006/main" sz="2650" i="1">
                          <a:solidFill>
                            <a:srgbClr val="000000"/>
                          </a:solidFill>
                          <a:latin typeface="Cambria Math" panose="02040503050406030204" pitchFamily="18" charset="0"/>
                        </a:rPr>
                        <m:t>B</m:t>
                      </m:r>
                    </m:sub>
                  </m:sSub>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i</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sSub>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B</m:t>
                      </m:r>
                    </m:sub>
                  </m:sSub>
                  <m:r>
                    <a:rPr xmlns:a="http://schemas.openxmlformats.org/drawingml/2006/main" sz="2650" i="1">
                      <a:solidFill>
                        <a:srgbClr val="000000"/>
                      </a:solidFill>
                      <a:latin typeface="Cambria Math" panose="02040503050406030204" pitchFamily="18" charset="0"/>
                    </a:rPr>
                    <m:t>,</m:t>
                  </m:r>
                  <m:sSub>
                    <m:e>
                      <m:r>
                        <a:rPr xmlns:a="http://schemas.openxmlformats.org/drawingml/2006/main" sz="2650" i="1">
                          <a:solidFill>
                            <a:srgbClr val="000000"/>
                          </a:solidFill>
                          <a:latin typeface="Cambria Math" panose="02040503050406030204" pitchFamily="18" charset="0"/>
                        </a:rPr>
                        <m:t>H</m:t>
                      </m:r>
                    </m:e>
                    <m:sub>
                      <m:r>
                        <a:rPr xmlns:a="http://schemas.openxmlformats.org/drawingml/2006/main" sz="2650" i="1">
                          <a:solidFill>
                            <a:srgbClr val="000000"/>
                          </a:solidFill>
                          <a:latin typeface="Cambria Math" panose="02040503050406030204" pitchFamily="18" charset="0"/>
                        </a:rPr>
                        <m:t>B</m:t>
                      </m:r>
                    </m:sub>
                  </m:sSub>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i</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sSub>
                    <m:e>
                      <m:r>
                        <a:rPr xmlns:a="http://schemas.openxmlformats.org/drawingml/2006/main" sz="2650" i="1">
                          <a:solidFill>
                            <a:srgbClr val="000000"/>
                          </a:solidFill>
                          <a:latin typeface="Cambria Math" panose="02040503050406030204" pitchFamily="18" charset="0"/>
                        </a:rPr>
                        <m:t>l</m:t>
                      </m:r>
                    </m:e>
                    <m:sub>
                      <m:r>
                        <a:rPr xmlns:a="http://schemas.openxmlformats.org/drawingml/2006/main" sz="2650" i="1">
                          <a:solidFill>
                            <a:srgbClr val="000000"/>
                          </a:solidFill>
                          <a:latin typeface="Cambria Math" panose="02040503050406030204" pitchFamily="18" charset="0"/>
                        </a:rPr>
                        <m:t>x</m:t>
                      </m:r>
                    </m:sub>
                  </m:sSub>
                  <m:r>
                    <a:rPr xmlns:a="http://schemas.openxmlformats.org/drawingml/2006/main" sz="2650" i="1">
                      <a:solidFill>
                        <a:srgbClr val="000000"/>
                      </a:solidFill>
                      <a:latin typeface="Cambria Math" panose="02040503050406030204" pitchFamily="18" charset="0"/>
                    </a:rPr>
                    <m:t>]</m:t>
                  </m:r>
                </m:oMath>
              </m:oMathPara>
            </a14:m>
          </a:p>
          <a:p>
            <a:pPr defTabSz="330200">
              <a:defRPr sz="2200"/>
            </a:pPr>
            <a14:m>
              <m:oMathPara>
                <m:oMathParaPr>
                  <m:jc m:val="left"/>
                </m:oMathParaPr>
                <m:oMath>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h</m:t>
                  </m:r>
                  <m:r>
                    <a:rPr xmlns:a="http://schemas.openxmlformats.org/drawingml/2006/main" sz="1450" i="1">
                      <a:solidFill>
                        <a:srgbClr val="000000"/>
                      </a:solidFill>
                      <a:latin typeface="Cambria Math" panose="02040503050406030204" pitchFamily="18" charset="0"/>
                    </a:rPr>
                    <m:t>e</m:t>
                  </m:r>
                  <m:r>
                    <a:rPr xmlns:a="http://schemas.openxmlformats.org/drawingml/2006/main" sz="1450" i="1">
                      <a:solidFill>
                        <a:srgbClr val="000000"/>
                      </a:solidFill>
                      <a:latin typeface="Cambria Math" panose="02040503050406030204" pitchFamily="18" charset="0"/>
                    </a:rPr>
                    <m:t>o</m:t>
                  </m:r>
                  <m:r>
                    <a:rPr xmlns:a="http://schemas.openxmlformats.org/drawingml/2006/main" sz="1450" i="1">
                      <a:solidFill>
                        <a:srgbClr val="000000"/>
                      </a:solidFill>
                      <a:latin typeface="Cambria Math" panose="02040503050406030204" pitchFamily="18" charset="0"/>
                    </a:rPr>
                    <m:t>u</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p</m:t>
                  </m:r>
                  <m:r>
                    <a:rPr xmlns:a="http://schemas.openxmlformats.org/drawingml/2006/main" sz="1450" i="1">
                      <a:solidFill>
                        <a:srgbClr val="000000"/>
                      </a:solidFill>
                      <a:latin typeface="Cambria Math" panose="02040503050406030204" pitchFamily="18" charset="0"/>
                    </a:rPr>
                    <m:t>u</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o</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h</m:t>
                  </m:r>
                  <m:r>
                    <a:rPr xmlns:a="http://schemas.openxmlformats.org/drawingml/2006/main" sz="1450" i="1">
                      <a:solidFill>
                        <a:srgbClr val="000000"/>
                      </a:solidFill>
                      <a:latin typeface="Cambria Math" panose="02040503050406030204" pitchFamily="18" charset="0"/>
                    </a:rPr>
                    <m:t>e</m:t>
                  </m:r>
                  <m:r>
                    <a:rPr xmlns:a="http://schemas.openxmlformats.org/drawingml/2006/main" sz="1450" i="1">
                      <a:solidFill>
                        <a:srgbClr val="000000"/>
                      </a:solidFill>
                      <a:latin typeface="Cambria Math" panose="02040503050406030204" pitchFamily="18" charset="0"/>
                    </a:rPr>
                    <m:t>l</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h</m:t>
                  </m:r>
                  <m:r>
                    <a:rPr xmlns:a="http://schemas.openxmlformats.org/drawingml/2006/main" sz="1450" i="1">
                      <a:solidFill>
                        <a:srgbClr val="000000"/>
                      </a:solidFill>
                      <a:latin typeface="Cambria Math" panose="02040503050406030204" pitchFamily="18" charset="0"/>
                    </a:rPr>
                    <m:t>l</m:t>
                  </m:r>
                  <m:r>
                    <a:rPr xmlns:a="http://schemas.openxmlformats.org/drawingml/2006/main" sz="1450" i="1">
                      <a:solidFill>
                        <a:srgbClr val="000000"/>
                      </a:solidFill>
                      <a:latin typeface="Cambria Math" panose="02040503050406030204" pitchFamily="18" charset="0"/>
                    </a:rPr>
                    <m:t>a</m:t>
                  </m:r>
                  <m:r>
                    <a:rPr xmlns:a="http://schemas.openxmlformats.org/drawingml/2006/main" sz="1450" i="1">
                      <a:solidFill>
                        <a:srgbClr val="000000"/>
                      </a:solidFill>
                      <a:latin typeface="Cambria Math" panose="02040503050406030204" pitchFamily="18" charset="0"/>
                    </a:rPr>
                    <m:t>y</m:t>
                  </m:r>
                  <m:r>
                    <a:rPr xmlns:a="http://schemas.openxmlformats.org/drawingml/2006/main" sz="1450" i="1">
                      <a:solidFill>
                        <a:srgbClr val="000000"/>
                      </a:solidFill>
                      <a:latin typeface="Cambria Math" panose="02040503050406030204" pitchFamily="18" charset="0"/>
                    </a:rPr>
                    <m:t>e</m:t>
                  </m:r>
                  <m:r>
                    <a:rPr xmlns:a="http://schemas.openxmlformats.org/drawingml/2006/main" sz="1450" i="1">
                      <a:solidFill>
                        <a:srgbClr val="000000"/>
                      </a:solidFill>
                      <a:latin typeface="Cambria Math" panose="02040503050406030204" pitchFamily="18" charset="0"/>
                    </a:rPr>
                    <m:t>r</m:t>
                  </m:r>
                  <m:r>
                    <a:rPr xmlns:a="http://schemas.openxmlformats.org/drawingml/2006/main" sz="1450" i="1">
                      <a:solidFill>
                        <a:srgbClr val="000000"/>
                      </a:solidFill>
                      <a:latin typeface="Cambria Math" panose="02040503050406030204" pitchFamily="18" charset="0"/>
                    </a:rPr>
                    <m:t>i</m:t>
                  </m:r>
                  <m:r>
                    <a:rPr xmlns:a="http://schemas.openxmlformats.org/drawingml/2006/main" sz="1450" i="1">
                      <a:solidFill>
                        <a:srgbClr val="000000"/>
                      </a:solidFill>
                      <a:latin typeface="Cambria Math" panose="02040503050406030204" pitchFamily="18" charset="0"/>
                    </a:rPr>
                    <m:t>n</m:t>
                  </m:r>
                  <m:r>
                    <a:rPr xmlns:a="http://schemas.openxmlformats.org/drawingml/2006/main" sz="1450" i="1">
                      <a:solidFill>
                        <a:srgbClr val="000000"/>
                      </a:solidFill>
                      <a:latin typeface="Cambria Math" panose="02040503050406030204" pitchFamily="18" charset="0"/>
                    </a:rPr>
                    <m:t>e</m:t>
                  </m:r>
                  <m:r>
                    <a:rPr xmlns:a="http://schemas.openxmlformats.org/drawingml/2006/main" sz="1450" i="1">
                      <a:solidFill>
                        <a:srgbClr val="000000"/>
                      </a:solidFill>
                      <a:latin typeface="Cambria Math" panose="02040503050406030204" pitchFamily="18" charset="0"/>
                    </a:rPr>
                    <m:t>n</m:t>
                  </m:r>
                  <m:r>
                    <a:rPr xmlns:a="http://schemas.openxmlformats.org/drawingml/2006/main" sz="1450" i="1">
                      <a:solidFill>
                        <a:srgbClr val="000000"/>
                      </a:solidFill>
                      <a:latin typeface="Cambria Math" panose="02040503050406030204" pitchFamily="18" charset="0"/>
                    </a:rPr>
                    <m:t>c</m:t>
                  </m:r>
                  <m:r>
                    <a:rPr xmlns:a="http://schemas.openxmlformats.org/drawingml/2006/main" sz="1450" i="1">
                      <a:solidFill>
                        <a:srgbClr val="000000"/>
                      </a:solidFill>
                      <a:latin typeface="Cambria Math" panose="02040503050406030204" pitchFamily="18" charset="0"/>
                    </a:rPr>
                    <m:t>o</m:t>
                  </m:r>
                  <m: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e</m:t>
                  </m:r>
                  <m:r>
                    <a:rPr xmlns:a="http://schemas.openxmlformats.org/drawingml/2006/main" sz="1450" i="1">
                      <a:solidFill>
                        <a:srgbClr val="000000"/>
                      </a:solidFill>
                      <a:latin typeface="Cambria Math" panose="02040503050406030204" pitchFamily="18" charset="0"/>
                    </a:rPr>
                    <m:t>r</m:t>
                  </m:r>
                  <m:r>
                    <a:rPr xmlns:a="http://schemas.openxmlformats.org/drawingml/2006/main" sz="1450" i="1">
                      <a:solidFill>
                        <a:srgbClr val="000000"/>
                      </a:solidFill>
                      <a:latin typeface="Cambria Math" panose="02040503050406030204" pitchFamily="18" charset="0"/>
                    </a:rPr>
                    <m:t>:</m:t>
                  </m:r>
                  <m:sSubSup>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E</m:t>
                      </m:r>
                    </m:sub>
                    <m:sup>
                      <m:r>
                        <a:rPr xmlns:a="http://schemas.openxmlformats.org/drawingml/2006/main" sz="1450" i="1">
                          <a:solidFill>
                            <a:srgbClr val="000000"/>
                          </a:solidFill>
                          <a:latin typeface="Cambria Math" panose="02040503050406030204" pitchFamily="18" charset="0"/>
                        </a:rPr>
                        <m:t>l</m:t>
                      </m:r>
                    </m:sup>
                  </m:sSubSup>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N</m:t>
                  </m:r>
                  <m:r>
                    <a:rPr xmlns:a="http://schemas.openxmlformats.org/drawingml/2006/main" sz="1450" i="1">
                      <a:solidFill>
                        <a:srgbClr val="000000"/>
                      </a:solidFill>
                      <a:latin typeface="Cambria Math" panose="02040503050406030204" pitchFamily="18" charset="0"/>
                    </a:rPr>
                    <m:t>(</m:t>
                  </m:r>
                  <m:limUpp>
                    <m:e>
                      <m:sSubSup>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1</m:t>
                          </m:r>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N</m:t>
                  </m:r>
                  <m:r>
                    <a:rPr xmlns:a="http://schemas.openxmlformats.org/drawingml/2006/main" sz="1450" i="1">
                      <a:solidFill>
                        <a:srgbClr val="000000"/>
                      </a:solidFill>
                      <a:latin typeface="Cambria Math" panose="02040503050406030204" pitchFamily="18" charset="0"/>
                    </a:rPr>
                    <m:t>(</m:t>
                  </m:r>
                  <m:limUpp>
                    <m:e>
                      <m:sSubSup>
                        <m:e>
                          <m:r>
                            <a:rPr xmlns:a="http://schemas.openxmlformats.org/drawingml/2006/main" sz="1450" i="1">
                              <a:solidFill>
                                <a:srgbClr val="000000"/>
                              </a:solidFill>
                              <a:latin typeface="Cambria Math" panose="02040503050406030204" pitchFamily="18" charset="0"/>
                            </a:rPr>
                            <m:t>h</m:t>
                          </m:r>
                        </m:e>
                        <m:sub>
                          <m:sSub>
                            <m:e>
                              <m:r>
                                <a:rPr xmlns:a="http://schemas.openxmlformats.org/drawingml/2006/main" sz="1450" i="1">
                                  <a:solidFill>
                                    <a:srgbClr val="000000"/>
                                  </a:solidFill>
                                  <a:latin typeface="Cambria Math" panose="02040503050406030204" pitchFamily="18" charset="0"/>
                                </a:rPr>
                                <m:t>l</m:t>
                              </m:r>
                            </m:e>
                            <m:sub>
                              <m:r>
                                <a:rPr xmlns:a="http://schemas.openxmlformats.org/drawingml/2006/main" sz="1450" i="1">
                                  <a:solidFill>
                                    <a:srgbClr val="000000"/>
                                  </a:solidFill>
                                  <a:latin typeface="Cambria Math" panose="02040503050406030204" pitchFamily="18" charset="0"/>
                                </a:rPr>
                                <m:t>x</m:t>
                              </m:r>
                            </m:sub>
                          </m:sSub>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oMath>
              </m:oMathPara>
            </a14:m>
          </a:p>
        </p:txBody>
      </p:sp>
      <p:sp>
        <p:nvSpPr>
          <p:cNvPr id="215"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7" name="Step 3"/>
          <p:cNvSpPr txBox="1"/>
          <p:nvPr>
            <p:ph type="title"/>
          </p:nvPr>
        </p:nvSpPr>
        <p:spPr>
          <a:prstGeom prst="rect">
            <a:avLst/>
          </a:prstGeom>
        </p:spPr>
        <p:txBody>
          <a:bodyPr/>
          <a:lstStyle/>
          <a:p>
            <a:pPr/>
            <a:r>
              <a:t>Step 3</a:t>
            </a:r>
          </a:p>
        </p:txBody>
      </p:sp>
      <p:sp>
        <p:nvSpPr>
          <p:cNvPr id="218" name="Then apply softmax to get probabilities for each word in set of toke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30200">
              <a:defRPr sz="2200"/>
            </a:pPr>
            <a14:m>
              <m:oMathPara>
                <m:oMathParaPr>
                  <m:jc m:val="left"/>
                </m:oMathParaPr>
                <m:oMath>
                  <m:limUpp>
                    <m:e>
                      <m:sSubSup>
                        <m:e>
                          <m:r>
                            <a:rPr xmlns:a="http://schemas.openxmlformats.org/drawingml/2006/main" sz="2650" i="1">
                              <a:solidFill>
                                <a:srgbClr val="000000"/>
                              </a:solidFill>
                              <a:latin typeface="Cambria Math" panose="02040503050406030204" pitchFamily="18" charset="0"/>
                            </a:rPr>
                            <m:t>S</m:t>
                          </m:r>
                        </m:e>
                        <m:sub>
                          <m:r>
                            <a:rPr xmlns:a="http://schemas.openxmlformats.org/drawingml/2006/main" sz="2650" i="1">
                              <a:solidFill>
                                <a:srgbClr val="000000"/>
                              </a:solidFill>
                              <a:latin typeface="Cambria Math" panose="02040503050406030204" pitchFamily="18" charset="0"/>
                            </a:rPr>
                            <m:t>t</m:t>
                          </m:r>
                        </m:sub>
                        <m:sup>
                          <m:r>
                            <a:rPr xmlns:a="http://schemas.openxmlformats.org/drawingml/2006/main" sz="2650" i="1">
                              <a:solidFill>
                                <a:srgbClr val="000000"/>
                              </a:solidFill>
                              <a:latin typeface="Cambria Math" panose="02040503050406030204" pitchFamily="18" charset="0"/>
                            </a:rPr>
                            <m:t>l</m:t>
                          </m:r>
                        </m:sup>
                      </m:sSubSup>
                    </m:e>
                    <m:lim>
                      <m:r>
                        <a:rPr xmlns:a="http://schemas.openxmlformats.org/drawingml/2006/main" sz="2650" i="1">
                          <a:solidFill>
                            <a:srgbClr val="000000"/>
                          </a:solidFill>
                          <a:latin typeface="Cambria Math" panose="02040503050406030204" pitchFamily="18" charset="0"/>
                        </a:rPr>
                        <m:t>̂</m:t>
                      </m:r>
                    </m:lim>
                  </m:limUpp>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a</m:t>
                  </m:r>
                  <m:r>
                    <a:rPr xmlns:a="http://schemas.openxmlformats.org/drawingml/2006/main" sz="2650" i="1">
                      <a:solidFill>
                        <a:srgbClr val="000000"/>
                      </a:solidFill>
                      <a:latin typeface="Cambria Math" panose="02040503050406030204" pitchFamily="18" charset="0"/>
                    </a:rPr>
                    <m:t>t</m:t>
                  </m:r>
                  <m:r>
                    <a:rPr xmlns:a="http://schemas.openxmlformats.org/drawingml/2006/main" sz="2650" i="1">
                      <a:solidFill>
                        <a:srgbClr val="000000"/>
                      </a:solidFill>
                      <a:latin typeface="Cambria Math" panose="02040503050406030204" pitchFamily="18" charset="0"/>
                    </a:rPr>
                    <m:t>t</m:t>
                  </m:r>
                  <m:sSub>
                    <m:e>
                      <m:r>
                        <a:rPr xmlns:a="http://schemas.openxmlformats.org/drawingml/2006/main" sz="2650" i="1">
                          <a:solidFill>
                            <a:srgbClr val="000000"/>
                          </a:solidFill>
                          <a:latin typeface="Cambria Math" panose="02040503050406030204" pitchFamily="18" charset="0"/>
                        </a:rPr>
                        <m:t>n</m:t>
                      </m:r>
                    </m:e>
                    <m:sub>
                      <m:r>
                        <a:rPr xmlns:a="http://schemas.openxmlformats.org/drawingml/2006/main" sz="2650" i="1">
                          <a:solidFill>
                            <a:srgbClr val="000000"/>
                          </a:solidFill>
                          <a:latin typeface="Cambria Math" panose="02040503050406030204" pitchFamily="18" charset="0"/>
                        </a:rPr>
                        <m:t>s</m:t>
                      </m:r>
                    </m:sub>
                  </m:sSub>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S</m:t>
                      </m:r>
                    </m:e>
                    <m:sub>
                      <m:r>
                        <a:rPr xmlns:a="http://schemas.openxmlformats.org/drawingml/2006/main" sz="2650" i="1">
                          <a:solidFill>
                            <a:srgbClr val="000000"/>
                          </a:solidFill>
                          <a:latin typeface="Cambria Math" panose="02040503050406030204" pitchFamily="18" charset="0"/>
                        </a:rPr>
                        <m:t>t</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S</m:t>
                      </m:r>
                    </m:e>
                    <m:sub>
                      <m:r>
                        <a:rPr xmlns:a="http://schemas.openxmlformats.org/drawingml/2006/main" sz="2650" i="1">
                          <a:solidFill>
                            <a:srgbClr val="000000"/>
                          </a:solidFill>
                          <a:latin typeface="Cambria Math" panose="02040503050406030204" pitchFamily="18" charset="0"/>
                        </a:rPr>
                        <m:t>&lt;</m:t>
                      </m:r>
                      <m:r>
                        <a:rPr xmlns:a="http://schemas.openxmlformats.org/drawingml/2006/main" sz="2650" i="1">
                          <a:solidFill>
                            <a:srgbClr val="000000"/>
                          </a:solidFill>
                          <a:latin typeface="Cambria Math" panose="02040503050406030204" pitchFamily="18" charset="0"/>
                        </a:rPr>
                        <m:t>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sSubSup>
                    <m:e>
                      <m:r>
                        <a:rPr xmlns:a="http://schemas.openxmlformats.org/drawingml/2006/main" sz="2650" i="1">
                          <a:solidFill>
                            <a:srgbClr val="000000"/>
                          </a:solidFill>
                          <a:latin typeface="Cambria Math" panose="02040503050406030204" pitchFamily="18" charset="0"/>
                        </a:rPr>
                        <m:t>S</m:t>
                      </m:r>
                    </m:e>
                    <m:sub>
                      <m:r>
                        <a:rPr xmlns:a="http://schemas.openxmlformats.org/drawingml/2006/main" sz="2650" i="1">
                          <a:solidFill>
                            <a:srgbClr val="000000"/>
                          </a:solidFill>
                          <a:latin typeface="Cambria Math" panose="02040503050406030204" pitchFamily="18" charset="0"/>
                        </a:rPr>
                        <m:t>&lt;</m:t>
                      </m:r>
                      <m:r>
                        <a:rPr xmlns:a="http://schemas.openxmlformats.org/drawingml/2006/main" sz="2650" i="1">
                          <a:solidFill>
                            <a:srgbClr val="000000"/>
                          </a:solidFill>
                          <a:latin typeface="Cambria Math" panose="02040503050406030204" pitchFamily="18" charset="0"/>
                        </a:rPr>
                        <m:t>t</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b>
                    <m:sup>
                      <m:r>
                        <a:rPr xmlns:a="http://schemas.openxmlformats.org/drawingml/2006/main" sz="2650" i="1">
                          <a:solidFill>
                            <a:srgbClr val="000000"/>
                          </a:solidFill>
                          <a:latin typeface="Cambria Math" panose="02040503050406030204" pitchFamily="18" charset="0"/>
                        </a:rPr>
                        <m:t>l</m:t>
                      </m:r>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1</m:t>
                      </m:r>
                    </m:sup>
                  </m:sSubSup>
                  <m:r>
                    <a:rPr xmlns:a="http://schemas.openxmlformats.org/drawingml/2006/main" sz="2650" i="1">
                      <a:solidFill>
                        <a:srgbClr val="000000"/>
                      </a:solidFill>
                      <a:latin typeface="Cambria Math" panose="02040503050406030204" pitchFamily="18" charset="0"/>
                    </a:rPr>
                    <m:t>)</m:t>
                  </m:r>
                  <m:r>
                    <a:rPr xmlns:a="http://schemas.openxmlformats.org/drawingml/2006/main" sz="2650" i="1">
                      <a:solidFill>
                        <a:srgbClr val="000000"/>
                      </a:solidFill>
                      <a:latin typeface="Cambria Math" panose="02040503050406030204" pitchFamily="18" charset="0"/>
                    </a:rPr>
                    <m:t>;</m:t>
                  </m:r>
                </m:oMath>
              </m:oMathPara>
            </a14:m>
          </a:p>
          <a:p>
            <a:pPr defTabSz="330200">
              <a:defRPr sz="2200"/>
            </a:pPr>
            <a14:m>
              <m:oMathPara>
                <m:oMathParaPr>
                  <m:jc m:val="left"/>
                </m:oMathParaPr>
                <m:oMath>
                  <m:limUpp>
                    <m:e>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r>
                        <a:rPr xmlns:a="http://schemas.openxmlformats.org/drawingml/2006/main" sz="1450" i="1">
                          <a:solidFill>
                            <a:srgbClr val="000000"/>
                          </a:solidFill>
                          <a:latin typeface="Cambria Math" panose="02040503050406030204" pitchFamily="18" charset="0"/>
                        </a:rPr>
                        <m:t>1</m:t>
                      </m:r>
                    </m:num>
                    <m:den>
                      <m:r>
                        <a:rPr xmlns:a="http://schemas.openxmlformats.org/drawingml/2006/main" sz="1450" i="1">
                          <a:solidFill>
                            <a:srgbClr val="000000"/>
                          </a:solidFill>
                          <a:latin typeface="Cambria Math" panose="02040503050406030204" pitchFamily="18" charset="0"/>
                        </a:rPr>
                        <m:t>2</m:t>
                      </m:r>
                    </m:den>
                  </m:f>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a</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t</m:t>
                  </m:r>
                  <m:sSub>
                    <m:e>
                      <m:r>
                        <a:rPr xmlns:a="http://schemas.openxmlformats.org/drawingml/2006/main" sz="1450" i="1">
                          <a:solidFill>
                            <a:srgbClr val="000000"/>
                          </a:solidFill>
                          <a:latin typeface="Cambria Math" panose="02040503050406030204" pitchFamily="18" charset="0"/>
                        </a:rPr>
                        <m:t>n</m:t>
                      </m:r>
                    </m:e>
                    <m:sub>
                      <m:r>
                        <a:rPr xmlns:a="http://schemas.openxmlformats.org/drawingml/2006/main" sz="1450" i="1">
                          <a:solidFill>
                            <a:srgbClr val="000000"/>
                          </a:solidFill>
                          <a:latin typeface="Cambria Math" panose="02040503050406030204" pitchFamily="18" charset="0"/>
                        </a:rPr>
                        <m:t>B</m:t>
                      </m:r>
                    </m:sub>
                  </m:sSub>
                  <m:r>
                    <a:rPr xmlns:a="http://schemas.openxmlformats.org/drawingml/2006/main" sz="1450" i="1">
                      <a:solidFill>
                        <a:srgbClr val="000000"/>
                      </a:solidFill>
                      <a:latin typeface="Cambria Math" panose="02040503050406030204" pitchFamily="18" charset="0"/>
                    </a:rPr>
                    <m:t>(</m:t>
                  </m:r>
                  <m:limUpp>
                    <m:e>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sSub>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B</m:t>
                      </m:r>
                    </m:sub>
                  </m:sSub>
                  <m:r>
                    <a:rPr xmlns:a="http://schemas.openxmlformats.org/drawingml/2006/main" sz="1450" i="1">
                      <a:solidFill>
                        <a:srgbClr val="000000"/>
                      </a:solidFill>
                      <a:latin typeface="Cambria Math" panose="02040503050406030204" pitchFamily="18" charset="0"/>
                    </a:rPr>
                    <m:t>,</m:t>
                  </m:r>
                  <m:sSub>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B</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a</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t</m:t>
                  </m:r>
                  <m:sSub>
                    <m:e>
                      <m:r>
                        <a:rPr xmlns:a="http://schemas.openxmlformats.org/drawingml/2006/main" sz="1450" i="1">
                          <a:solidFill>
                            <a:srgbClr val="000000"/>
                          </a:solidFill>
                          <a:latin typeface="Cambria Math" panose="02040503050406030204" pitchFamily="18" charset="0"/>
                        </a:rPr>
                        <m:t>n</m:t>
                      </m:r>
                    </m:e>
                    <m:sub>
                      <m:r>
                        <a:rPr xmlns:a="http://schemas.openxmlformats.org/drawingml/2006/main" sz="1450" i="1">
                          <a:solidFill>
                            <a:srgbClr val="000000"/>
                          </a:solidFill>
                          <a:latin typeface="Cambria Math" panose="02040503050406030204" pitchFamily="18" charset="0"/>
                        </a:rPr>
                        <m:t>E</m:t>
                      </m:r>
                    </m:sub>
                  </m:sSub>
                  <m:r>
                    <a:rPr xmlns:a="http://schemas.openxmlformats.org/drawingml/2006/main" sz="1450" i="1">
                      <a:solidFill>
                        <a:srgbClr val="000000"/>
                      </a:solidFill>
                      <a:latin typeface="Cambria Math" panose="02040503050406030204" pitchFamily="18" charset="0"/>
                    </a:rPr>
                    <m:t>(</m:t>
                  </m:r>
                  <m:limUpp>
                    <m:e>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sSubSup>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E</m:t>
                      </m:r>
                    </m:sub>
                    <m:sup>
                      <m:r>
                        <a:rPr xmlns:a="http://schemas.openxmlformats.org/drawingml/2006/main" sz="1450" i="1">
                          <a:solidFill>
                            <a:srgbClr val="000000"/>
                          </a:solidFill>
                          <a:latin typeface="Cambria Math" panose="02040503050406030204" pitchFamily="18" charset="0"/>
                        </a:rPr>
                        <m:t>L</m:t>
                      </m:r>
                    </m:sup>
                  </m:sSubSup>
                  <m:r>
                    <a:rPr xmlns:a="http://schemas.openxmlformats.org/drawingml/2006/main" sz="1450" i="1">
                      <a:solidFill>
                        <a:srgbClr val="000000"/>
                      </a:solidFill>
                      <a:latin typeface="Cambria Math" panose="02040503050406030204" pitchFamily="18" charset="0"/>
                    </a:rPr>
                    <m:t>,</m:t>
                  </m:r>
                  <m:sSubSup>
                    <m:e>
                      <m:r>
                        <a:rPr xmlns:a="http://schemas.openxmlformats.org/drawingml/2006/main" sz="1450" i="1">
                          <a:solidFill>
                            <a:srgbClr val="000000"/>
                          </a:solidFill>
                          <a:latin typeface="Cambria Math" panose="02040503050406030204" pitchFamily="18" charset="0"/>
                        </a:rPr>
                        <m:t>H</m:t>
                      </m:r>
                    </m:e>
                    <m:sub>
                      <m:r>
                        <a:rPr xmlns:a="http://schemas.openxmlformats.org/drawingml/2006/main" sz="1450" i="1">
                          <a:solidFill>
                            <a:srgbClr val="000000"/>
                          </a:solidFill>
                          <a:latin typeface="Cambria Math" panose="02040503050406030204" pitchFamily="18" charset="0"/>
                        </a:rPr>
                        <m:t>E</m:t>
                      </m:r>
                    </m:sub>
                    <m:sup>
                      <m:r>
                        <a:rPr xmlns:a="http://schemas.openxmlformats.org/drawingml/2006/main" sz="1450" i="1">
                          <a:solidFill>
                            <a:srgbClr val="000000"/>
                          </a:solidFill>
                          <a:latin typeface="Cambria Math" panose="02040503050406030204" pitchFamily="18" charset="0"/>
                        </a:rPr>
                        <m:t>l</m:t>
                      </m:r>
                    </m:sup>
                  </m:sSubSup>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N</m:t>
                  </m:r>
                  <m:r>
                    <a:rPr xmlns:a="http://schemas.openxmlformats.org/drawingml/2006/main" sz="1450" i="1">
                      <a:solidFill>
                        <a:srgbClr val="000000"/>
                      </a:solidFill>
                      <a:latin typeface="Cambria Math" panose="02040503050406030204" pitchFamily="18" charset="0"/>
                    </a:rPr>
                    <m:t>(</m:t>
                  </m:r>
                  <m:limUpp>
                    <m:e>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e>
                    <m:lim>
                      <m:r>
                        <a:rPr xmlns:a="http://schemas.openxmlformats.org/drawingml/2006/main" sz="1450" i="1">
                          <a:solidFill>
                            <a:srgbClr val="000000"/>
                          </a:solidFill>
                          <a:latin typeface="Cambria Math" panose="02040503050406030204" pitchFamily="18" charset="0"/>
                        </a:rPr>
                        <m:t>˜</m:t>
                      </m:r>
                    </m:lim>
                  </m:limUpp>
                </m:oMath>
              </m:oMathPara>
            </a14:m>
          </a:p>
          <a:p>
            <a:pPr defTabSz="330200">
              <a:defRPr sz="2200"/>
            </a:pPr>
            <a:r>
              <a:t>Then apply softmax to get probabilities for each word in set of tokens:</a:t>
            </a:r>
          </a:p>
          <a:p>
            <a:pPr defTabSz="330200">
              <a:defRPr sz="2200"/>
            </a:pPr>
            <a14:m>
              <m:oMathPara>
                <m:oMathParaPr>
                  <m:jc m:val="left"/>
                </m:oMathParaPr>
                <m:oMath>
                  <m:limUpp>
                    <m:e>
                      <m:sSub>
                        <m:e>
                          <m:r>
                            <a:rPr xmlns:a="http://schemas.openxmlformats.org/drawingml/2006/main" sz="1450" i="1">
                              <a:solidFill>
                                <a:srgbClr val="000000"/>
                              </a:solidFill>
                              <a:latin typeface="Cambria Math" panose="02040503050406030204" pitchFamily="18" charset="0"/>
                            </a:rPr>
                            <m:t>y</m:t>
                          </m:r>
                        </m:e>
                        <m:sub>
                          <m:r>
                            <a:rPr xmlns:a="http://schemas.openxmlformats.org/drawingml/2006/main" sz="1450" i="1">
                              <a:solidFill>
                                <a:srgbClr val="000000"/>
                              </a:solidFill>
                              <a:latin typeface="Cambria Math" panose="02040503050406030204" pitchFamily="18" charset="0"/>
                            </a:rPr>
                            <m:t>t</m:t>
                          </m:r>
                        </m:sub>
                      </m:sSub>
                    </m:e>
                    <m:lim>
                      <m:r>
                        <a:rPr xmlns:a="http://schemas.openxmlformats.org/drawingml/2006/main" sz="1450" i="1">
                          <a:solidFill>
                            <a:srgbClr val="000000"/>
                          </a:solidFill>
                          <a:latin typeface="Cambria Math" panose="02040503050406030204" pitchFamily="18" charset="0"/>
                        </a:rPr>
                        <m:t>̂</m:t>
                      </m:r>
                    </m:lim>
                  </m:limUpp>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sSup>
                        <m:e>
                          <m:r>
                            <a:rPr xmlns:a="http://schemas.openxmlformats.org/drawingml/2006/main" sz="1450" i="1">
                              <a:solidFill>
                                <a:srgbClr val="000000"/>
                              </a:solidFill>
                              <a:latin typeface="Cambria Math" panose="02040503050406030204" pitchFamily="18" charset="0"/>
                            </a:rPr>
                            <m:t>e</m:t>
                          </m:r>
                        </m:e>
                        <m:sup>
                          <m:sSubSup>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L</m:t>
                              </m:r>
                            </m:sup>
                          </m:sSubSup>
                        </m:sup>
                      </m:sSup>
                    </m:num>
                    <m:den>
                      <m:nary>
                        <m:naryPr>
                          <m:ctrlPr>
                            <a:rPr xmlns:a="http://schemas.openxmlformats.org/drawingml/2006/main" sz="1450" i="1">
                              <a:solidFill>
                                <a:srgbClr val="000000"/>
                              </a:solidFill>
                              <a:latin typeface="Cambria Math" panose="02040503050406030204" pitchFamily="18" charset="0"/>
                            </a:rPr>
                          </m:ctrlPr>
                          <m:chr m:val="∑"/>
                          <m:limLoc m:val="subSup"/>
                          <m:grow m:val="1"/>
                          <m:subHide m:val="off"/>
                          <m:supHide m:val="off"/>
                        </m:naryPr>
                        <m:sub>
                          <m:r>
                            <a:rPr xmlns:a="http://schemas.openxmlformats.org/drawingml/2006/main" sz="1450" i="1">
                              <a:solidFill>
                                <a:srgbClr val="000000"/>
                              </a:solidFill>
                              <a:latin typeface="Cambria Math" panose="02040503050406030204" pitchFamily="18" charset="0"/>
                            </a:rPr>
                            <m:t>j</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1</m:t>
                          </m:r>
                        </m:sub>
                        <m:sup>
                          <m:r>
                            <a:rPr xmlns:a="http://schemas.openxmlformats.org/drawingml/2006/main" sz="1450" i="1">
                              <a:solidFill>
                                <a:srgbClr val="000000"/>
                              </a:solidFill>
                              <a:latin typeface="Cambria Math" panose="02040503050406030204" pitchFamily="18" charset="0"/>
                            </a:rPr>
                            <m:t>T</m:t>
                          </m:r>
                        </m:sup>
                        <m:e>
                          <m:sSup>
                            <m:e>
                              <m:r>
                                <a:rPr xmlns:a="http://schemas.openxmlformats.org/drawingml/2006/main" sz="1450" i="1">
                                  <a:solidFill>
                                    <a:srgbClr val="000000"/>
                                  </a:solidFill>
                                  <a:latin typeface="Cambria Math" panose="02040503050406030204" pitchFamily="18" charset="0"/>
                                </a:rPr>
                                <m:t>e</m:t>
                              </m:r>
                            </m:e>
                            <m:sup>
                              <m:sSub>
                                <m:e>
                                  <m:r>
                                    <a:rPr xmlns:a="http://schemas.openxmlformats.org/drawingml/2006/main" sz="1450" i="1">
                                      <a:solidFill>
                                        <a:srgbClr val="000000"/>
                                      </a:solidFill>
                                      <a:latin typeface="Cambria Math" panose="02040503050406030204" pitchFamily="18" charset="0"/>
                                    </a:rPr>
                                    <m:t>S</m:t>
                                  </m:r>
                                </m:e>
                                <m:sub>
                                  <m:r>
                                    <a:rPr xmlns:a="http://schemas.openxmlformats.org/drawingml/2006/main" sz="1450" i="1">
                                      <a:solidFill>
                                        <a:srgbClr val="000000"/>
                                      </a:solidFill>
                                      <a:latin typeface="Cambria Math" panose="02040503050406030204" pitchFamily="18" charset="0"/>
                                    </a:rPr>
                                    <m:t>j</m:t>
                                  </m:r>
                                </m:sub>
                              </m:sSub>
                            </m:sup>
                          </m:sSup>
                        </m:e>
                      </m:nary>
                    </m:den>
                  </m:f>
                </m:oMath>
              </m:oMathPara>
            </a14:m>
            <a:endParaRPr sz="5500"/>
          </a:p>
        </p:txBody>
      </p:sp>
      <p:sp>
        <p:nvSpPr>
          <p:cNvPr id="219"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Our NMT model"/>
          <p:cNvSpPr txBox="1"/>
          <p:nvPr>
            <p:ph type="title"/>
          </p:nvPr>
        </p:nvSpPr>
        <p:spPr>
          <a:prstGeom prst="rect">
            <a:avLst/>
          </a:prstGeom>
        </p:spPr>
        <p:txBody>
          <a:bodyPr/>
          <a:lstStyle/>
          <a:p>
            <a:pPr/>
            <a:r>
              <a:t>Our NMT model</a:t>
            </a:r>
          </a:p>
        </p:txBody>
      </p:sp>
      <p:sp>
        <p:nvSpPr>
          <p:cNvPr id="222" name="Slide Subtitle"/>
          <p:cNvSpPr txBox="1"/>
          <p:nvPr>
            <p:ph type="body" idx="21"/>
          </p:nvPr>
        </p:nvSpPr>
        <p:spPr>
          <a:prstGeom prst="rect">
            <a:avLst/>
          </a:prstGeom>
        </p:spPr>
        <p:txBody>
          <a:bodyPr/>
          <a:lstStyle/>
          <a:p>
            <a:pPr/>
          </a:p>
        </p:txBody>
      </p:sp>
      <p:sp>
        <p:nvSpPr>
          <p:cNvPr id="223" name="BERT Base (cased &amp; multilingual uncased)…"/>
          <p:cNvSpPr txBox="1"/>
          <p:nvPr>
            <p:ph type="body" idx="1"/>
          </p:nvPr>
        </p:nvSpPr>
        <p:spPr>
          <a:prstGeom prst="rect">
            <a:avLst/>
          </a:prstGeom>
        </p:spPr>
        <p:txBody>
          <a:bodyPr/>
          <a:lstStyle/>
          <a:p>
            <a:pPr/>
            <a:r>
              <a:t>BERT Base (cased &amp; multilingual uncased)</a:t>
            </a:r>
          </a:p>
          <a:p>
            <a:pPr/>
            <a:r>
              <a:t>0 encoder layers</a:t>
            </a:r>
          </a:p>
          <a:p>
            <a:pPr/>
            <a:r>
              <a:t>6 decoder layers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Measuring performance of NMT system"/>
          <p:cNvSpPr txBox="1"/>
          <p:nvPr>
            <p:ph type="title"/>
          </p:nvPr>
        </p:nvSpPr>
        <p:spPr>
          <a:prstGeom prst="rect">
            <a:avLst/>
          </a:prstGeom>
        </p:spPr>
        <p:txBody>
          <a:bodyPr/>
          <a:lstStyle/>
          <a:p>
            <a:pPr/>
            <a:r>
              <a:t>Measuring performance of NMT system</a:t>
            </a:r>
          </a:p>
        </p:txBody>
      </p:sp>
      <p:sp>
        <p:nvSpPr>
          <p:cNvPr id="226" name="Slide Subtitle"/>
          <p:cNvSpPr txBox="1"/>
          <p:nvPr>
            <p:ph type="body" idx="21"/>
          </p:nvPr>
        </p:nvSpPr>
        <p:spPr>
          <a:prstGeom prst="rect">
            <a:avLst/>
          </a:prstGeom>
        </p:spPr>
        <p:txBody>
          <a:bodyPr/>
          <a:lstStyle/>
          <a:p>
            <a:pPr/>
          </a:p>
        </p:txBody>
      </p:sp>
      <p:sp>
        <p:nvSpPr>
          <p:cNvPr id="227" name="Label smoothing cross entropy(training)…"/>
          <p:cNvSpPr txBox="1"/>
          <p:nvPr>
            <p:ph type="body" idx="1"/>
          </p:nvPr>
        </p:nvSpPr>
        <p:spPr>
          <a:prstGeom prst="rect">
            <a:avLst/>
          </a:prstGeom>
        </p:spPr>
        <p:txBody>
          <a:bodyPr/>
          <a:lstStyle/>
          <a:p>
            <a:pPr/>
            <a:r>
              <a:t>Label smoothing cross entropy(training)</a:t>
            </a:r>
          </a:p>
          <a:p>
            <a:pPr/>
            <a:r>
              <a:t>Sacrebleu (testing the model)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9" name="Label Smooth Cross Entropy"/>
          <p:cNvSpPr txBox="1"/>
          <p:nvPr>
            <p:ph type="title"/>
          </p:nvPr>
        </p:nvSpPr>
        <p:spPr>
          <a:prstGeom prst="rect">
            <a:avLst/>
          </a:prstGeom>
        </p:spPr>
        <p:txBody>
          <a:bodyPr/>
          <a:lstStyle/>
          <a:p>
            <a:pPr/>
            <a:r>
              <a:t>Label Smooth Cross Entropy</a:t>
            </a:r>
          </a:p>
        </p:txBody>
      </p:sp>
      <p:sp>
        <p:nvSpPr>
          <p:cNvPr id="230"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69594">
              <a:defRPr sz="3795"/>
            </a:lvl1pPr>
          </a:lstStyle>
          <a:p>
            <a:pPr/>
            <a14:m>
              <m:oMathPara>
                <m:oMathParaPr>
                  <m:jc m:val="left"/>
                </m:oMathParaPr>
                <m:oMath>
                  <m:r>
                    <a:rPr xmlns:a="http://schemas.openxmlformats.org/drawingml/2006/main" sz="2450" i="1">
                      <a:solidFill>
                        <a:srgbClr val="000000"/>
                      </a:solidFill>
                      <a:latin typeface="Cambria Math" panose="02040503050406030204" pitchFamily="18" charset="0"/>
                    </a:rPr>
                    <m:t>L</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limUpp>
                    <m:e>
                      <m:limLow>
                        <m:e>
                          <m:r>
                            <a:rPr xmlns:a="http://schemas.openxmlformats.org/drawingml/2006/main" sz="2450" i="1">
                              <a:solidFill>
                                <a:srgbClr val="000000"/>
                              </a:solidFill>
                              <a:latin typeface="Cambria Math" panose="02040503050406030204" pitchFamily="18" charset="0"/>
                            </a:rPr>
                            <m:t>∑</m:t>
                          </m:r>
                        </m:e>
                        <m:lim>
                          <m:r>
                            <a:rPr xmlns:a="http://schemas.openxmlformats.org/drawingml/2006/main" sz="2450" i="1">
                              <a:solidFill>
                                <a:srgbClr val="000000"/>
                              </a:solidFill>
                              <a:latin typeface="Cambria Math" panose="02040503050406030204" pitchFamily="18" charset="0"/>
                            </a:rPr>
                            <m:t>i</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m:t>
                          </m:r>
                        </m:lim>
                      </m:limLow>
                    </m:e>
                    <m:lim>
                      <m:r>
                        <a:rPr xmlns:a="http://schemas.openxmlformats.org/drawingml/2006/main" sz="2450" i="1">
                          <a:solidFill>
                            <a:srgbClr val="000000"/>
                          </a:solidFill>
                          <a:latin typeface="Cambria Math" panose="02040503050406030204" pitchFamily="18" charset="0"/>
                        </a:rPr>
                        <m:t>n</m:t>
                      </m:r>
                    </m:lim>
                  </m:limUpp>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ϵ</m:t>
                  </m:r>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H</m:t>
                      </m:r>
                    </m:e>
                    <m:sub>
                      <m:r>
                        <a:rPr xmlns:a="http://schemas.openxmlformats.org/drawingml/2006/main" sz="2450" i="1">
                          <a:solidFill>
                            <a:srgbClr val="000000"/>
                          </a:solidFill>
                          <a:latin typeface="Cambria Math" panose="02040503050406030204" pitchFamily="18" charset="0"/>
                        </a:rPr>
                        <m:t>i</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p</m:t>
                  </m:r>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q</m:t>
                      </m:r>
                    </m:e>
                    <m:sub>
                      <m:r>
                        <a:rPr xmlns:a="http://schemas.openxmlformats.org/drawingml/2006/main" sz="2450" i="1">
                          <a:solidFill>
                            <a:srgbClr val="000000"/>
                          </a:solidFill>
                          <a:latin typeface="Cambria Math" panose="02040503050406030204" pitchFamily="18" charset="0"/>
                        </a:rPr>
                        <m:t>θ</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ϵ</m:t>
                  </m:r>
                  <m:sSub>
                    <m:e>
                      <m:r>
                        <a:rPr xmlns:a="http://schemas.openxmlformats.org/drawingml/2006/main" sz="2450" i="1">
                          <a:solidFill>
                            <a:srgbClr val="000000"/>
                          </a:solidFill>
                          <a:latin typeface="Cambria Math" panose="02040503050406030204" pitchFamily="18" charset="0"/>
                        </a:rPr>
                        <m:t>H</m:t>
                      </m:r>
                    </m:e>
                    <m:sub>
                      <m:r>
                        <a:rPr xmlns:a="http://schemas.openxmlformats.org/drawingml/2006/main" sz="2450" i="1">
                          <a:solidFill>
                            <a:srgbClr val="000000"/>
                          </a:solidFill>
                          <a:latin typeface="Cambria Math" panose="02040503050406030204" pitchFamily="18" charset="0"/>
                        </a:rPr>
                        <m:t>i</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U</m:t>
                  </m:r>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Q</m:t>
                      </m:r>
                    </m:e>
                    <m:sub>
                      <m:r>
                        <a:rPr xmlns:a="http://schemas.openxmlformats.org/drawingml/2006/main" sz="2450" i="1">
                          <a:solidFill>
                            <a:srgbClr val="000000"/>
                          </a:solidFill>
                          <a:latin typeface="Cambria Math" panose="02040503050406030204" pitchFamily="18" charset="0"/>
                        </a:rPr>
                        <m:t>θ</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oMath>
              </m:oMathPara>
            </a14:m>
            <a:endParaRPr sz="5500"/>
          </a:p>
        </p:txBody>
      </p:sp>
      <p:sp>
        <p:nvSpPr>
          <p:cNvPr id="231"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55" name="Definition"/>
          <p:cNvSpPr txBox="1"/>
          <p:nvPr>
            <p:ph type="title"/>
          </p:nvPr>
        </p:nvSpPr>
        <p:spPr>
          <a:prstGeom prst="rect">
            <a:avLst/>
          </a:prstGeom>
        </p:spPr>
        <p:txBody>
          <a:bodyPr/>
          <a:lstStyle/>
          <a:p>
            <a:pPr/>
            <a:r>
              <a:t>Definition</a:t>
            </a:r>
          </a:p>
        </p:txBody>
      </p:sp>
      <p:sp>
        <p:nvSpPr>
          <p:cNvPr id="156" name="Using Neural Networks to translate text from a human language to anoth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18184">
              <a:defRPr sz="4785"/>
            </a:lvl1pPr>
          </a:lstStyle>
          <a:p>
            <a:pPr/>
            <a:r>
              <a:t>Using Neural Networks to translate text from a human language to another.</a:t>
            </a:r>
          </a:p>
        </p:txBody>
      </p:sp>
      <p:sp>
        <p:nvSpPr>
          <p:cNvPr id="157"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ransformers"/>
          <p:cNvSpPr txBox="1"/>
          <p:nvPr>
            <p:ph type="title"/>
          </p:nvPr>
        </p:nvSpPr>
        <p:spPr>
          <a:prstGeom prst="rect">
            <a:avLst/>
          </a:prstGeom>
        </p:spPr>
        <p:txBody>
          <a:bodyPr/>
          <a:lstStyle/>
          <a:p>
            <a:pPr/>
            <a:r>
              <a:t>Transformers</a:t>
            </a:r>
          </a:p>
        </p:txBody>
      </p:sp>
      <p:sp>
        <p:nvSpPr>
          <p:cNvPr id="160" name="Slide Subtitle"/>
          <p:cNvSpPr txBox="1"/>
          <p:nvPr>
            <p:ph type="body" idx="21"/>
          </p:nvPr>
        </p:nvSpPr>
        <p:spPr>
          <a:prstGeom prst="rect">
            <a:avLst/>
          </a:prstGeom>
        </p:spPr>
        <p:txBody>
          <a:bodyPr/>
          <a:lstStyle/>
          <a:p>
            <a:pPr/>
          </a:p>
        </p:txBody>
      </p:sp>
      <p:sp>
        <p:nvSpPr>
          <p:cNvPr id="161"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ttention"/>
          <p:cNvSpPr txBox="1"/>
          <p:nvPr>
            <p:ph type="title"/>
          </p:nvPr>
        </p:nvSpPr>
        <p:spPr>
          <a:prstGeom prst="rect">
            <a:avLst/>
          </a:prstGeom>
        </p:spPr>
        <p:txBody>
          <a:bodyPr/>
          <a:lstStyle/>
          <a:p>
            <a:pPr/>
            <a:r>
              <a:t>Attention</a:t>
            </a:r>
          </a:p>
        </p:txBody>
      </p:sp>
      <p:sp>
        <p:nvSpPr>
          <p:cNvPr id="164" name="Mapping a query and a set of key-value pairs to an outpu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30200">
              <a:defRPr sz="2200"/>
            </a:pPr>
            <a:r>
              <a:t>Mapping a query and a set of key-value pairs to an output. </a:t>
            </a:r>
          </a:p>
          <a:p>
            <a:pPr defTabSz="330200">
              <a:defRPr sz="2200"/>
            </a:pPr>
            <a:r>
              <a:t>The output is computed as a weighted sum of the values. </a:t>
            </a:r>
          </a:p>
          <a:p>
            <a:pPr defTabSz="330200">
              <a:defRPr sz="2200"/>
            </a:pPr>
            <a:r>
              <a:t>the weight assigned to each value is computed by a compatibility function of the query with the corresponding key.</a:t>
            </a:r>
          </a:p>
        </p:txBody>
      </p:sp>
      <p:sp>
        <p:nvSpPr>
          <p:cNvPr id="165" name="Slide bullet text"/>
          <p:cNvSpPr txBox="1"/>
          <p:nvPr>
            <p:ph type="body" idx="1"/>
          </p:nvPr>
        </p:nvSpPr>
        <p:spPr>
          <a:prstGeom prst="rect">
            <a:avLst/>
          </a:prstGeom>
        </p:spPr>
        <p:txBody>
          <a:bodyPr/>
          <a:lstStyle/>
          <a:p>
            <a:pPr/>
          </a:p>
        </p:txBody>
      </p:sp>
      <p:sp>
        <p:nvSpPr>
          <p:cNvPr id="166" name="Equation"/>
          <p:cNvSpPr txBox="1"/>
          <p:nvPr/>
        </p:nvSpPr>
        <p:spPr>
          <a:xfrm>
            <a:off x="9812671" y="6426825"/>
            <a:ext cx="4758658" cy="85942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2400" i="1">
                      <a:solidFill>
                        <a:srgbClr val="5E5E5E"/>
                      </a:solidFill>
                      <a:latin typeface="Cambria Math" panose="02040503050406030204" pitchFamily="18" charset="0"/>
                    </a:rPr>
                    <m:t>A</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n</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i</m:t>
                  </m:r>
                  <m:r>
                    <a:rPr xmlns:a="http://schemas.openxmlformats.org/drawingml/2006/main" sz="2400" i="1">
                      <a:solidFill>
                        <a:srgbClr val="5E5E5E"/>
                      </a:solidFill>
                      <a:latin typeface="Cambria Math" panose="02040503050406030204" pitchFamily="18" charset="0"/>
                    </a:rPr>
                    <m:t>o</m:t>
                  </m:r>
                  <m:r>
                    <a:rPr xmlns:a="http://schemas.openxmlformats.org/drawingml/2006/main" sz="2400" i="1">
                      <a:solidFill>
                        <a:srgbClr val="5E5E5E"/>
                      </a:solidFill>
                      <a:latin typeface="Cambria Math" panose="02040503050406030204" pitchFamily="18" charset="0"/>
                    </a:rPr>
                    <m:t>n</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Q</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K</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V</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s</m:t>
                  </m:r>
                  <m:r>
                    <a:rPr xmlns:a="http://schemas.openxmlformats.org/drawingml/2006/main" sz="2400" i="1">
                      <a:solidFill>
                        <a:srgbClr val="5E5E5E"/>
                      </a:solidFill>
                      <a:latin typeface="Cambria Math" panose="02040503050406030204" pitchFamily="18" charset="0"/>
                    </a:rPr>
                    <m:t>o</m:t>
                  </m:r>
                  <m:r>
                    <a:rPr xmlns:a="http://schemas.openxmlformats.org/drawingml/2006/main" sz="2400" i="1">
                      <a:solidFill>
                        <a:srgbClr val="5E5E5E"/>
                      </a:solidFill>
                      <a:latin typeface="Cambria Math" panose="02040503050406030204" pitchFamily="18" charset="0"/>
                    </a:rPr>
                    <m:t>f</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m</m:t>
                  </m:r>
                  <m:r>
                    <a:rPr xmlns:a="http://schemas.openxmlformats.org/drawingml/2006/main" sz="2400" i="1">
                      <a:solidFill>
                        <a:srgbClr val="5E5E5E"/>
                      </a:solidFill>
                      <a:latin typeface="Cambria Math" panose="02040503050406030204" pitchFamily="18" charset="0"/>
                    </a:rPr>
                    <m:t>a</m:t>
                  </m:r>
                  <m:r>
                    <a:rPr xmlns:a="http://schemas.openxmlformats.org/drawingml/2006/main" sz="2400" i="1">
                      <a:solidFill>
                        <a:srgbClr val="5E5E5E"/>
                      </a:solidFill>
                      <a:latin typeface="Cambria Math" panose="02040503050406030204" pitchFamily="18" charset="0"/>
                    </a:rPr>
                    <m:t>x</m:t>
                  </m:r>
                  <m:r>
                    <a:rPr xmlns:a="http://schemas.openxmlformats.org/drawingml/2006/main" sz="2400" i="1">
                      <a:solidFill>
                        <a:srgbClr val="5E5E5E"/>
                      </a:solidFill>
                      <a:latin typeface="Cambria Math" panose="02040503050406030204" pitchFamily="18" charset="0"/>
                    </a:rPr>
                    <m:t>(</m:t>
                  </m:r>
                  <m:f>
                    <m:fPr>
                      <m:ctrlPr>
                        <a:rPr xmlns:a="http://schemas.openxmlformats.org/drawingml/2006/main" sz="2400" i="1">
                          <a:solidFill>
                            <a:srgbClr val="5E5E5E"/>
                          </a:solidFill>
                          <a:latin typeface="Cambria Math" panose="02040503050406030204" pitchFamily="18" charset="0"/>
                        </a:rPr>
                      </m:ctrlPr>
                      <m:type m:val="bar"/>
                    </m:fPr>
                    <m:num>
                      <m:r>
                        <a:rPr xmlns:a="http://schemas.openxmlformats.org/drawingml/2006/main" sz="2400" i="1">
                          <a:solidFill>
                            <a:srgbClr val="5E5E5E"/>
                          </a:solidFill>
                          <a:latin typeface="Cambria Math" panose="02040503050406030204" pitchFamily="18" charset="0"/>
                        </a:rPr>
                        <m:t>Q</m:t>
                      </m:r>
                      <m:sSup>
                        <m:e>
                          <m:r>
                            <a:rPr xmlns:a="http://schemas.openxmlformats.org/drawingml/2006/main" sz="2400" i="1">
                              <a:solidFill>
                                <a:srgbClr val="5E5E5E"/>
                              </a:solidFill>
                              <a:latin typeface="Cambria Math" panose="02040503050406030204" pitchFamily="18" charset="0"/>
                            </a:rPr>
                            <m:t>K</m:t>
                          </m:r>
                        </m:e>
                        <m:sup>
                          <m:r>
                            <a:rPr xmlns:a="http://schemas.openxmlformats.org/drawingml/2006/main" sz="2400" i="1">
                              <a:solidFill>
                                <a:srgbClr val="5E5E5E"/>
                              </a:solidFill>
                              <a:latin typeface="Cambria Math" panose="02040503050406030204" pitchFamily="18" charset="0"/>
                            </a:rPr>
                            <m:t>T</m:t>
                          </m:r>
                        </m:sup>
                      </m:sSup>
                    </m:num>
                    <m:den>
                      <m:rad>
                        <m:radPr>
                          <m:ctrlPr>
                            <a:rPr xmlns:a="http://schemas.openxmlformats.org/drawingml/2006/main" sz="2400" i="1">
                              <a:solidFill>
                                <a:srgbClr val="5E5E5E"/>
                              </a:solidFill>
                              <a:latin typeface="Cambria Math" panose="02040503050406030204" pitchFamily="18" charset="0"/>
                            </a:rPr>
                          </m:ctrlPr>
                          <m:degHide m:val="on"/>
                        </m:radPr>
                        <m:deg/>
                        <m:e>
                          <m:sSub>
                            <m:e>
                              <m:r>
                                <a:rPr xmlns:a="http://schemas.openxmlformats.org/drawingml/2006/main" sz="2400" i="1">
                                  <a:solidFill>
                                    <a:srgbClr val="5E5E5E"/>
                                  </a:solidFill>
                                  <a:latin typeface="Cambria Math" panose="02040503050406030204" pitchFamily="18" charset="0"/>
                                </a:rPr>
                                <m:t>d</m:t>
                              </m:r>
                            </m:e>
                            <m:sub>
                              <m:r>
                                <a:rPr xmlns:a="http://schemas.openxmlformats.org/drawingml/2006/main" sz="2400" i="1">
                                  <a:solidFill>
                                    <a:srgbClr val="5E5E5E"/>
                                  </a:solidFill>
                                  <a:latin typeface="Cambria Math" panose="02040503050406030204" pitchFamily="18" charset="0"/>
                                </a:rPr>
                                <m:t>k</m:t>
                              </m:r>
                            </m:sub>
                          </m:sSub>
                        </m:e>
                      </m:rad>
                    </m:den>
                  </m:f>
                  <m:r>
                    <a:rPr xmlns:a="http://schemas.openxmlformats.org/drawingml/2006/main" sz="2400" i="1">
                      <a:solidFill>
                        <a:srgbClr val="5E5E5E"/>
                      </a:solidFill>
                      <a:latin typeface="Cambria Math" panose="02040503050406030204" pitchFamily="18" charset="0"/>
                    </a:rPr>
                    <m:t>V</m:t>
                  </m:r>
                  <m:r>
                    <a:rPr xmlns:a="http://schemas.openxmlformats.org/drawingml/2006/main" sz="2400" i="1">
                      <a:solidFill>
                        <a:srgbClr val="5E5E5E"/>
                      </a:solidFill>
                      <a:latin typeface="Cambria Math" panose="02040503050406030204" pitchFamily="18" charset="0"/>
                    </a:rPr>
                    <m:t>)</m:t>
                  </m:r>
                </m:oMath>
              </m:oMathPara>
            </a14:m>
            <a:endParaRPr sz="2400">
              <a:solidFill>
                <a:srgbClr val="5E5E5E"/>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odel Architecture"/>
          <p:cNvSpPr txBox="1"/>
          <p:nvPr>
            <p:ph type="title"/>
          </p:nvPr>
        </p:nvSpPr>
        <p:spPr>
          <a:prstGeom prst="rect">
            <a:avLst/>
          </a:prstGeom>
        </p:spPr>
        <p:txBody>
          <a:bodyPr/>
          <a:lstStyle/>
          <a:p>
            <a:pPr/>
            <a:r>
              <a:t>Model Architecture</a:t>
            </a:r>
          </a:p>
        </p:txBody>
      </p:sp>
      <p:sp>
        <p:nvSpPr>
          <p:cNvPr id="169" name="Slide Subtitle"/>
          <p:cNvSpPr txBox="1"/>
          <p:nvPr>
            <p:ph type="body" idx="21"/>
          </p:nvPr>
        </p:nvSpPr>
        <p:spPr>
          <a:prstGeom prst="rect">
            <a:avLst/>
          </a:prstGeom>
        </p:spPr>
        <p:txBody>
          <a:bodyPr/>
          <a:lstStyle/>
          <a:p>
            <a:pPr/>
          </a:p>
        </p:txBody>
      </p:sp>
      <p:sp>
        <p:nvSpPr>
          <p:cNvPr id="170" name="Slide bullet text"/>
          <p:cNvSpPr txBox="1"/>
          <p:nvPr>
            <p:ph type="body" idx="1"/>
          </p:nvPr>
        </p:nvSpPr>
        <p:spPr>
          <a:prstGeom prst="rect">
            <a:avLst/>
          </a:prstGeom>
        </p:spPr>
        <p:txBody>
          <a:bodyPr/>
          <a:lstStyle/>
          <a:p>
            <a:pPr/>
          </a:p>
        </p:txBody>
      </p:sp>
      <p:pic>
        <p:nvPicPr>
          <p:cNvPr id="171" name="model-architecture.PNG" descr="model-architecture.PNG"/>
          <p:cNvPicPr>
            <a:picLocks noChangeAspect="1"/>
          </p:cNvPicPr>
          <p:nvPr/>
        </p:nvPicPr>
        <p:blipFill>
          <a:blip r:embed="rId2">
            <a:extLst/>
          </a:blip>
          <a:stretch>
            <a:fillRect/>
          </a:stretch>
        </p:blipFill>
        <p:spPr>
          <a:xfrm>
            <a:off x="3048000" y="-1463"/>
            <a:ext cx="18288000" cy="13716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3" name="Multi-head self attention mechanism,"/>
          <p:cNvSpPr txBox="1"/>
          <p:nvPr>
            <p:ph type="title"/>
          </p:nvPr>
        </p:nvSpPr>
        <p:spPr>
          <a:prstGeom prst="rect">
            <a:avLst/>
          </a:prstGeom>
        </p:spPr>
        <p:txBody>
          <a:bodyPr/>
          <a:lstStyle/>
          <a:p>
            <a:pPr/>
            <a:r>
              <a:t>Multi-head self attention mechanism,</a:t>
            </a:r>
          </a:p>
        </p:txBody>
      </p:sp>
      <p:sp>
        <p:nvSpPr>
          <p:cNvPr id="174" name="Use H attention functions instead of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Use H attention functions instead of 1.</a:t>
            </a:r>
          </a:p>
        </p:txBody>
      </p:sp>
      <p:sp>
        <p:nvSpPr>
          <p:cNvPr id="175" name="Slide bullet text"/>
          <p:cNvSpPr txBox="1"/>
          <p:nvPr>
            <p:ph type="body" idx="1"/>
          </p:nvPr>
        </p:nvSpPr>
        <p:spPr>
          <a:prstGeom prst="rect">
            <a:avLst/>
          </a:prstGeom>
        </p:spPr>
        <p:txBody>
          <a:bodyPr/>
          <a:lstStyle/>
          <a:p>
            <a:pPr/>
          </a:p>
        </p:txBody>
      </p:sp>
      <p:sp>
        <p:nvSpPr>
          <p:cNvPr id="176" name="Equation"/>
          <p:cNvSpPr txBox="1"/>
          <p:nvPr/>
        </p:nvSpPr>
        <p:spPr>
          <a:xfrm>
            <a:off x="6343539" y="6661976"/>
            <a:ext cx="11696922" cy="38912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2400" i="1">
                      <a:solidFill>
                        <a:srgbClr val="5E5E5E"/>
                      </a:solidFill>
                      <a:latin typeface="Cambria Math" panose="02040503050406030204" pitchFamily="18" charset="0"/>
                    </a:rPr>
                    <m:t>M</m:t>
                  </m:r>
                  <m:r>
                    <a:rPr xmlns:a="http://schemas.openxmlformats.org/drawingml/2006/main" sz="2400" i="1">
                      <a:solidFill>
                        <a:srgbClr val="5E5E5E"/>
                      </a:solidFill>
                      <a:latin typeface="Cambria Math" panose="02040503050406030204" pitchFamily="18" charset="0"/>
                    </a:rPr>
                    <m:t>u</m:t>
                  </m:r>
                  <m:r>
                    <a:rPr xmlns:a="http://schemas.openxmlformats.org/drawingml/2006/main" sz="2400" i="1">
                      <a:solidFill>
                        <a:srgbClr val="5E5E5E"/>
                      </a:solidFill>
                      <a:latin typeface="Cambria Math" panose="02040503050406030204" pitchFamily="18" charset="0"/>
                    </a:rPr>
                    <m:t>l</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i</m:t>
                  </m:r>
                  <m:r>
                    <a:rPr xmlns:a="http://schemas.openxmlformats.org/drawingml/2006/main" sz="2400" i="1">
                      <a:solidFill>
                        <a:srgbClr val="5E5E5E"/>
                      </a:solidFill>
                      <a:latin typeface="Cambria Math" panose="02040503050406030204" pitchFamily="18" charset="0"/>
                    </a:rPr>
                    <m:t>h</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a</m:t>
                  </m:r>
                  <m:r>
                    <a:rPr xmlns:a="http://schemas.openxmlformats.org/drawingml/2006/main" sz="2400" i="1">
                      <a:solidFill>
                        <a:srgbClr val="5E5E5E"/>
                      </a:solidFill>
                      <a:latin typeface="Cambria Math" panose="02040503050406030204" pitchFamily="18" charset="0"/>
                    </a:rPr>
                    <m:t>d</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Q</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K</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V</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c</m:t>
                  </m:r>
                  <m:r>
                    <a:rPr xmlns:a="http://schemas.openxmlformats.org/drawingml/2006/main" sz="2400" i="1">
                      <a:solidFill>
                        <a:srgbClr val="5E5E5E"/>
                      </a:solidFill>
                      <a:latin typeface="Cambria Math" panose="02040503050406030204" pitchFamily="18" charset="0"/>
                    </a:rPr>
                    <m:t>o</m:t>
                  </m:r>
                  <m:r>
                    <a:rPr xmlns:a="http://schemas.openxmlformats.org/drawingml/2006/main" sz="2400" i="1">
                      <a:solidFill>
                        <a:srgbClr val="5E5E5E"/>
                      </a:solidFill>
                      <a:latin typeface="Cambria Math" panose="02040503050406030204" pitchFamily="18" charset="0"/>
                    </a:rPr>
                    <m:t>n</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a</m:t>
                  </m:r>
                  <m:r>
                    <a:rPr xmlns:a="http://schemas.openxmlformats.org/drawingml/2006/main" sz="2400" i="1">
                      <a:solidFill>
                        <a:srgbClr val="5E5E5E"/>
                      </a:solidFill>
                      <a:latin typeface="Cambria Math" panose="02040503050406030204" pitchFamily="18" charset="0"/>
                    </a:rPr>
                    <m:t>c</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h</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a</m:t>
                  </m:r>
                  <m:sSub>
                    <m:e>
                      <m:r>
                        <a:rPr xmlns:a="http://schemas.openxmlformats.org/drawingml/2006/main" sz="2400" i="1">
                          <a:solidFill>
                            <a:srgbClr val="5E5E5E"/>
                          </a:solidFill>
                          <a:latin typeface="Cambria Math" panose="02040503050406030204" pitchFamily="18" charset="0"/>
                        </a:rPr>
                        <m:t>d</m:t>
                      </m:r>
                    </m:e>
                    <m:sub>
                      <m:r>
                        <a:rPr xmlns:a="http://schemas.openxmlformats.org/drawingml/2006/main" sz="2400" i="1">
                          <a:solidFill>
                            <a:srgbClr val="5E5E5E"/>
                          </a:solidFill>
                          <a:latin typeface="Cambria Math" panose="02040503050406030204" pitchFamily="18" charset="0"/>
                        </a:rPr>
                        <m:t>1</m:t>
                      </m:r>
                    </m:sub>
                  </m:sSub>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h</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a</m:t>
                  </m:r>
                  <m:sSub>
                    <m:e>
                      <m:r>
                        <a:rPr xmlns:a="http://schemas.openxmlformats.org/drawingml/2006/main" sz="2400" i="1">
                          <a:solidFill>
                            <a:srgbClr val="5E5E5E"/>
                          </a:solidFill>
                          <a:latin typeface="Cambria Math" panose="02040503050406030204" pitchFamily="18" charset="0"/>
                        </a:rPr>
                        <m:t>d</m:t>
                      </m:r>
                    </m:e>
                    <m:sub>
                      <m:r>
                        <a:rPr xmlns:a="http://schemas.openxmlformats.org/drawingml/2006/main" sz="2400" i="1">
                          <a:solidFill>
                            <a:srgbClr val="5E5E5E"/>
                          </a:solidFill>
                          <a:latin typeface="Cambria Math" panose="02040503050406030204" pitchFamily="18" charset="0"/>
                        </a:rPr>
                        <m:t>h</m:t>
                      </m:r>
                    </m:sub>
                  </m:sSub>
                  <m:r>
                    <a:rPr xmlns:a="http://schemas.openxmlformats.org/drawingml/2006/main" sz="2400" i="1">
                      <a:solidFill>
                        <a:srgbClr val="5E5E5E"/>
                      </a:solidFill>
                      <a:latin typeface="Cambria Math" panose="02040503050406030204" pitchFamily="18" charset="0"/>
                    </a:rPr>
                    <m:t>)</m:t>
                  </m:r>
                  <m:sSup>
                    <m:e>
                      <m:r>
                        <a:rPr xmlns:a="http://schemas.openxmlformats.org/drawingml/2006/main" sz="2400" i="1">
                          <a:solidFill>
                            <a:srgbClr val="5E5E5E"/>
                          </a:solidFill>
                          <a:latin typeface="Cambria Math" panose="02040503050406030204" pitchFamily="18" charset="0"/>
                        </a:rPr>
                        <m:t>W</m:t>
                      </m:r>
                    </m:e>
                    <m:sup>
                      <m:r>
                        <a:rPr xmlns:a="http://schemas.openxmlformats.org/drawingml/2006/main" sz="2400" i="1">
                          <a:solidFill>
                            <a:srgbClr val="5E5E5E"/>
                          </a:solidFill>
                          <a:latin typeface="Cambria Math" panose="02040503050406030204" pitchFamily="18" charset="0"/>
                        </a:rPr>
                        <m:t>O</m:t>
                      </m:r>
                    </m:sup>
                  </m:sSup>
                  <m:r>
                    <a:rPr xmlns:a="http://schemas.openxmlformats.org/drawingml/2006/main" sz="2400" i="1">
                      <a:solidFill>
                        <a:srgbClr val="5E5E5E"/>
                      </a:solidFill>
                      <a:latin typeface="Cambria Math" panose="02040503050406030204" pitchFamily="18" charset="0"/>
                    </a:rPr>
                    <m:t>w</m:t>
                  </m:r>
                  <m:r>
                    <a:rPr xmlns:a="http://schemas.openxmlformats.org/drawingml/2006/main" sz="2400" i="1">
                      <a:solidFill>
                        <a:srgbClr val="5E5E5E"/>
                      </a:solidFill>
                      <a:latin typeface="Cambria Math" panose="02040503050406030204" pitchFamily="18" charset="0"/>
                    </a:rPr>
                    <m:t>h</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r</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h</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a</m:t>
                  </m:r>
                  <m:sSub>
                    <m:e>
                      <m:r>
                        <a:rPr xmlns:a="http://schemas.openxmlformats.org/drawingml/2006/main" sz="2400" i="1">
                          <a:solidFill>
                            <a:srgbClr val="5E5E5E"/>
                          </a:solidFill>
                          <a:latin typeface="Cambria Math" panose="02040503050406030204" pitchFamily="18" charset="0"/>
                        </a:rPr>
                        <m:t>d</m:t>
                      </m:r>
                    </m:e>
                    <m:sub>
                      <m:r>
                        <a:rPr xmlns:a="http://schemas.openxmlformats.org/drawingml/2006/main" sz="2400" i="1">
                          <a:solidFill>
                            <a:srgbClr val="5E5E5E"/>
                          </a:solidFill>
                          <a:latin typeface="Cambria Math" panose="02040503050406030204" pitchFamily="18" charset="0"/>
                        </a:rPr>
                        <m:t>i</m:t>
                      </m:r>
                    </m:sub>
                  </m:sSub>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a</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e</m:t>
                  </m:r>
                  <m:r>
                    <a:rPr xmlns:a="http://schemas.openxmlformats.org/drawingml/2006/main" sz="2400" i="1">
                      <a:solidFill>
                        <a:srgbClr val="5E5E5E"/>
                      </a:solidFill>
                      <a:latin typeface="Cambria Math" panose="02040503050406030204" pitchFamily="18" charset="0"/>
                    </a:rPr>
                    <m:t>n</m:t>
                  </m:r>
                  <m:r>
                    <a:rPr xmlns:a="http://schemas.openxmlformats.org/drawingml/2006/main" sz="2400" i="1">
                      <a:solidFill>
                        <a:srgbClr val="5E5E5E"/>
                      </a:solidFill>
                      <a:latin typeface="Cambria Math" panose="02040503050406030204" pitchFamily="18" charset="0"/>
                    </a:rPr>
                    <m:t>t</m:t>
                  </m:r>
                  <m:r>
                    <a:rPr xmlns:a="http://schemas.openxmlformats.org/drawingml/2006/main" sz="2400" i="1">
                      <a:solidFill>
                        <a:srgbClr val="5E5E5E"/>
                      </a:solidFill>
                      <a:latin typeface="Cambria Math" panose="02040503050406030204" pitchFamily="18" charset="0"/>
                    </a:rPr>
                    <m:t>i</m:t>
                  </m:r>
                  <m:r>
                    <a:rPr xmlns:a="http://schemas.openxmlformats.org/drawingml/2006/main" sz="2400" i="1">
                      <a:solidFill>
                        <a:srgbClr val="5E5E5E"/>
                      </a:solidFill>
                      <a:latin typeface="Cambria Math" panose="02040503050406030204" pitchFamily="18" charset="0"/>
                    </a:rPr>
                    <m:t>o</m:t>
                  </m:r>
                  <m:r>
                    <a:rPr xmlns:a="http://schemas.openxmlformats.org/drawingml/2006/main" sz="2400" i="1">
                      <a:solidFill>
                        <a:srgbClr val="5E5E5E"/>
                      </a:solidFill>
                      <a:latin typeface="Cambria Math" panose="02040503050406030204" pitchFamily="18" charset="0"/>
                    </a:rPr>
                    <m:t>n</m:t>
                  </m:r>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Q</m:t>
                  </m:r>
                  <m:sSubSup>
                    <m:e>
                      <m:r>
                        <a:rPr xmlns:a="http://schemas.openxmlformats.org/drawingml/2006/main" sz="2400" i="1">
                          <a:solidFill>
                            <a:srgbClr val="5E5E5E"/>
                          </a:solidFill>
                          <a:latin typeface="Cambria Math" panose="02040503050406030204" pitchFamily="18" charset="0"/>
                        </a:rPr>
                        <m:t>W</m:t>
                      </m:r>
                    </m:e>
                    <m:sub>
                      <m:r>
                        <a:rPr xmlns:a="http://schemas.openxmlformats.org/drawingml/2006/main" sz="2400" i="1">
                          <a:solidFill>
                            <a:srgbClr val="5E5E5E"/>
                          </a:solidFill>
                          <a:latin typeface="Cambria Math" panose="02040503050406030204" pitchFamily="18" charset="0"/>
                        </a:rPr>
                        <m:t>i</m:t>
                      </m:r>
                    </m:sub>
                    <m:sup>
                      <m:r>
                        <a:rPr xmlns:a="http://schemas.openxmlformats.org/drawingml/2006/main" sz="2400" i="1">
                          <a:solidFill>
                            <a:srgbClr val="5E5E5E"/>
                          </a:solidFill>
                          <a:latin typeface="Cambria Math" panose="02040503050406030204" pitchFamily="18" charset="0"/>
                        </a:rPr>
                        <m:t>Q</m:t>
                      </m:r>
                    </m:sup>
                  </m:sSubSup>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K</m:t>
                  </m:r>
                  <m:sSubSup>
                    <m:e>
                      <m:r>
                        <a:rPr xmlns:a="http://schemas.openxmlformats.org/drawingml/2006/main" sz="2400" i="1">
                          <a:solidFill>
                            <a:srgbClr val="5E5E5E"/>
                          </a:solidFill>
                          <a:latin typeface="Cambria Math" panose="02040503050406030204" pitchFamily="18" charset="0"/>
                        </a:rPr>
                        <m:t>W</m:t>
                      </m:r>
                    </m:e>
                    <m:sub>
                      <m:r>
                        <a:rPr xmlns:a="http://schemas.openxmlformats.org/drawingml/2006/main" sz="2400" i="1">
                          <a:solidFill>
                            <a:srgbClr val="5E5E5E"/>
                          </a:solidFill>
                          <a:latin typeface="Cambria Math" panose="02040503050406030204" pitchFamily="18" charset="0"/>
                        </a:rPr>
                        <m:t>i</m:t>
                      </m:r>
                    </m:sub>
                    <m:sup>
                      <m:r>
                        <a:rPr xmlns:a="http://schemas.openxmlformats.org/drawingml/2006/main" sz="2400" i="1">
                          <a:solidFill>
                            <a:srgbClr val="5E5E5E"/>
                          </a:solidFill>
                          <a:latin typeface="Cambria Math" panose="02040503050406030204" pitchFamily="18" charset="0"/>
                        </a:rPr>
                        <m:t>K</m:t>
                      </m:r>
                    </m:sup>
                  </m:sSubSup>
                  <m:r>
                    <a:rPr xmlns:a="http://schemas.openxmlformats.org/drawingml/2006/main" sz="2400" i="1">
                      <a:solidFill>
                        <a:srgbClr val="5E5E5E"/>
                      </a:solidFill>
                      <a:latin typeface="Cambria Math" panose="02040503050406030204" pitchFamily="18" charset="0"/>
                    </a:rPr>
                    <m:t>,</m:t>
                  </m:r>
                  <m:r>
                    <a:rPr xmlns:a="http://schemas.openxmlformats.org/drawingml/2006/main" sz="2400" i="1">
                      <a:solidFill>
                        <a:srgbClr val="5E5E5E"/>
                      </a:solidFill>
                      <a:latin typeface="Cambria Math" panose="02040503050406030204" pitchFamily="18" charset="0"/>
                    </a:rPr>
                    <m:t>V</m:t>
                  </m:r>
                  <m:sSubSup>
                    <m:e>
                      <m:r>
                        <a:rPr xmlns:a="http://schemas.openxmlformats.org/drawingml/2006/main" sz="2400" i="1">
                          <a:solidFill>
                            <a:srgbClr val="5E5E5E"/>
                          </a:solidFill>
                          <a:latin typeface="Cambria Math" panose="02040503050406030204" pitchFamily="18" charset="0"/>
                        </a:rPr>
                        <m:t>W</m:t>
                      </m:r>
                    </m:e>
                    <m:sub>
                      <m:r>
                        <a:rPr xmlns:a="http://schemas.openxmlformats.org/drawingml/2006/main" sz="2400" i="1">
                          <a:solidFill>
                            <a:srgbClr val="5E5E5E"/>
                          </a:solidFill>
                          <a:latin typeface="Cambria Math" panose="02040503050406030204" pitchFamily="18" charset="0"/>
                        </a:rPr>
                        <m:t>i</m:t>
                      </m:r>
                    </m:sub>
                    <m:sup>
                      <m:r>
                        <a:rPr xmlns:a="http://schemas.openxmlformats.org/drawingml/2006/main" sz="2400" i="1">
                          <a:solidFill>
                            <a:srgbClr val="5E5E5E"/>
                          </a:solidFill>
                          <a:latin typeface="Cambria Math" panose="02040503050406030204" pitchFamily="18" charset="0"/>
                        </a:rPr>
                        <m:t>V</m:t>
                      </m:r>
                    </m:sup>
                  </m:sSubSup>
                  <m:r>
                    <a:rPr xmlns:a="http://schemas.openxmlformats.org/drawingml/2006/main" sz="2400" i="1">
                      <a:solidFill>
                        <a:srgbClr val="5E5E5E"/>
                      </a:solidFill>
                      <a:latin typeface="Cambria Math" panose="02040503050406030204" pitchFamily="18" charset="0"/>
                    </a:rPr>
                    <m:t>)</m:t>
                  </m:r>
                </m:oMath>
              </m:oMathPara>
            </a14:m>
            <a:endParaRPr sz="2400">
              <a:solidFill>
                <a:srgbClr val="5E5E5E"/>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8" name="Application of multi-head self-attention mechanism ???"/>
          <p:cNvSpPr txBox="1"/>
          <p:nvPr>
            <p:ph type="title"/>
          </p:nvPr>
        </p:nvSpPr>
        <p:spPr>
          <a:prstGeom prst="rect">
            <a:avLst/>
          </a:prstGeom>
        </p:spPr>
        <p:txBody>
          <a:bodyPr/>
          <a:lstStyle>
            <a:lvl1pPr defTabSz="1926287">
              <a:defRPr spc="-134" sz="6715"/>
            </a:lvl1pPr>
          </a:lstStyle>
          <a:p>
            <a:pPr/>
            <a:r>
              <a:t>Application of multi-head self-attention mechanism ???</a:t>
            </a:r>
          </a:p>
        </p:txBody>
      </p:sp>
      <p:sp>
        <p:nvSpPr>
          <p:cNvPr id="179" name="Slide Subtitle"/>
          <p:cNvSpPr txBox="1"/>
          <p:nvPr>
            <p:ph type="body" idx="21"/>
          </p:nvPr>
        </p:nvSpPr>
        <p:spPr>
          <a:prstGeom prst="rect">
            <a:avLst/>
          </a:prstGeom>
        </p:spPr>
        <p:txBody>
          <a:bodyPr/>
          <a:lstStyle/>
          <a:p>
            <a:pPr/>
          </a:p>
        </p:txBody>
      </p:sp>
      <p:sp>
        <p:nvSpPr>
          <p:cNvPr id="180" name="In &quot;Encoder-Decoder attention&quot; layers, the queries come from the previous decoder layer, and the memory keys and values come from the output of the encoder. This allows every position in the decoder to attend over all positions in the input sequence. Thi"/>
          <p:cNvSpPr txBox="1"/>
          <p:nvPr>
            <p:ph type="body" idx="1"/>
          </p:nvPr>
        </p:nvSpPr>
        <p:spPr>
          <a:prstGeom prst="rect">
            <a:avLst/>
          </a:prstGeom>
        </p:spPr>
        <p:txBody>
          <a:bodyPr/>
          <a:lstStyle/>
          <a:p>
            <a:pPr marL="499872" indent="-499872" defTabSz="1999437">
              <a:spcBef>
                <a:spcPts val="3600"/>
              </a:spcBef>
              <a:defRPr sz="3936"/>
            </a:pPr>
            <a:r>
              <a:t>In "Encoder-Decoder attention" layers, the queries come from the previous decoder layer, and the memory keys and values come from the output of the encoder. This allows every position in the decoder to attend over all positions in the input sequence. This mimics the typical encoder-decoder attention mechanisms in sequence-to-sequence models.</a:t>
            </a:r>
          </a:p>
          <a:p>
            <a:pPr marL="499872" indent="-499872" defTabSz="1999437">
              <a:spcBef>
                <a:spcPts val="3600"/>
              </a:spcBef>
              <a:defRPr sz="3936"/>
            </a:pPr>
            <a:r>
              <a:t>The encoder contains self-attention layers. In a self-attention layer, all of the keys, values and queries come from the same place, in this case, the output of the previous layer in the encoder. Each position in the encoder can attend to all positions in the previous layer of the encoder.</a:t>
            </a:r>
          </a:p>
          <a:p>
            <a:pPr marL="499872" indent="-499872" defTabSz="1999437">
              <a:spcBef>
                <a:spcPts val="3600"/>
              </a:spcBef>
              <a:defRPr sz="3936"/>
            </a:pPr>
            <a:r>
              <a:t>Similarly, self-attention layers in the decoder allow each position in the decoder to attend to all positions in the decoder up to and including the position. We need to prevent leftward information flow in the decoder to preserve the auto-regressive property. We implement this inside of scaled Dot-Product attention by masking out (setting to $-\infty$) all values in the input of the softmax which correspond to illegal connection. See figure \ref{fig:scaled-dot-product-attention}. %figure 2 in transformer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2" name="Position-wise fully connected feed forward network"/>
          <p:cNvSpPr txBox="1"/>
          <p:nvPr>
            <p:ph type="title"/>
          </p:nvPr>
        </p:nvSpPr>
        <p:spPr>
          <a:prstGeom prst="rect">
            <a:avLst/>
          </a:prstGeom>
        </p:spPr>
        <p:txBody>
          <a:bodyPr/>
          <a:lstStyle>
            <a:lvl1pPr defTabSz="2072588">
              <a:defRPr spc="-144" sz="7225"/>
            </a:lvl1pPr>
          </a:lstStyle>
          <a:p>
            <a:pPr/>
            <a:r>
              <a:t>Position-wise fully connected feed forward network</a:t>
            </a:r>
          </a:p>
        </p:txBody>
      </p:sp>
      <p:sp>
        <p:nvSpPr>
          <p:cNvPr id="183" name="2 linear transformations with ReLU in betwe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635634">
              <a:defRPr sz="4235"/>
            </a:pPr>
            <a:r>
              <a:t>2 linear transformations with ReLU in between</a:t>
            </a:r>
            <a14:m>
              <m:oMath>
                <m:r>
                  <a:rPr xmlns:a="http://schemas.openxmlformats.org/drawingml/2006/main" sz="5100" i="1">
                    <a:solidFill>
                      <a:srgbClr val="000000"/>
                    </a:solidFill>
                    <a:latin typeface="Cambria Math" panose="02040503050406030204" pitchFamily="18" charset="0"/>
                  </a:rPr>
                  <m:t>F</m:t>
                </m:r>
                <m:r>
                  <a:rPr xmlns:a="http://schemas.openxmlformats.org/drawingml/2006/main" sz="5100" i="1">
                    <a:solidFill>
                      <a:srgbClr val="000000"/>
                    </a:solidFill>
                    <a:latin typeface="Cambria Math" panose="02040503050406030204" pitchFamily="18" charset="0"/>
                  </a:rPr>
                  <m:t>F</m:t>
                </m:r>
                <m:r>
                  <a:rPr xmlns:a="http://schemas.openxmlformats.org/drawingml/2006/main" sz="5100" i="1">
                    <a:solidFill>
                      <a:srgbClr val="000000"/>
                    </a:solidFill>
                    <a:latin typeface="Cambria Math" panose="02040503050406030204" pitchFamily="18" charset="0"/>
                  </a:rPr>
                  <m:t>N</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m:t>
                </m:r>
                <m:r>
                  <a:rPr xmlns:a="http://schemas.openxmlformats.org/drawingml/2006/main" sz="5100" i="1">
                    <a:solidFill>
                      <a:srgbClr val="000000"/>
                    </a:solidFill>
                    <a:latin typeface="Cambria Math" panose="02040503050406030204" pitchFamily="18" charset="0"/>
                  </a:rPr>
                  <m:t>a</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r>
                  <a:rPr xmlns:a="http://schemas.openxmlformats.org/drawingml/2006/main" sz="5100" i="1">
                    <a:solidFill>
                      <a:srgbClr val="000000"/>
                    </a:solidFill>
                    <a:latin typeface="Cambria Math" panose="02040503050406030204" pitchFamily="18" charset="0"/>
                  </a:rPr>
                  <m:t>x</m:t>
                </m:r>
                <m:sSub>
                  <m:e>
                    <m:r>
                      <a:rPr xmlns:a="http://schemas.openxmlformats.org/drawingml/2006/main" sz="5100" i="1">
                        <a:solidFill>
                          <a:srgbClr val="000000"/>
                        </a:solidFill>
                        <a:latin typeface="Cambria Math" panose="02040503050406030204" pitchFamily="18" charset="0"/>
                      </a:rPr>
                      <m:t>W</m:t>
                    </m:r>
                  </m:e>
                  <m:sub>
                    <m:r>
                      <a:rPr xmlns:a="http://schemas.openxmlformats.org/drawingml/2006/main" sz="5100" i="1">
                        <a:solidFill>
                          <a:srgbClr val="000000"/>
                        </a:solidFill>
                        <a:latin typeface="Cambria Math" panose="02040503050406030204" pitchFamily="18" charset="0"/>
                      </a:rPr>
                      <m:t>1</m:t>
                    </m:r>
                  </m:sub>
                </m:sSub>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b</m:t>
                    </m:r>
                  </m:e>
                  <m:sub>
                    <m:r>
                      <a:rPr xmlns:a="http://schemas.openxmlformats.org/drawingml/2006/main" sz="5100" i="1">
                        <a:solidFill>
                          <a:srgbClr val="000000"/>
                        </a:solidFill>
                        <a:latin typeface="Cambria Math" panose="02040503050406030204" pitchFamily="18" charset="0"/>
                      </a:rPr>
                      <m:t>1</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W</m:t>
                    </m:r>
                  </m:e>
                  <m:sub>
                    <m:r>
                      <a:rPr xmlns:a="http://schemas.openxmlformats.org/drawingml/2006/main" sz="5100" i="1">
                        <a:solidFill>
                          <a:srgbClr val="000000"/>
                        </a:solidFill>
                        <a:latin typeface="Cambria Math" panose="02040503050406030204" pitchFamily="18" charset="0"/>
                      </a:rPr>
                      <m:t>2</m:t>
                    </m:r>
                  </m:sub>
                </m:sSub>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b</m:t>
                    </m:r>
                  </m:e>
                  <m:sub>
                    <m:r>
                      <a:rPr xmlns:a="http://schemas.openxmlformats.org/drawingml/2006/main" sz="5100" i="1">
                        <a:solidFill>
                          <a:srgbClr val="000000"/>
                        </a:solidFill>
                        <a:latin typeface="Cambria Math" panose="02040503050406030204" pitchFamily="18" charset="0"/>
                      </a:rPr>
                      <m:t>2</m:t>
                    </m:r>
                  </m:sub>
                </m:sSub>
              </m:oMath>
            </a14:m>
            <a:endParaRPr sz="5500"/>
          </a:p>
        </p:txBody>
      </p:sp>
      <p:sp>
        <p:nvSpPr>
          <p:cNvPr id="184" name="Slide bullet text"/>
          <p:cNvSpPr txBox="1"/>
          <p:nvPr>
            <p:ph type="body" idx="1"/>
          </p:nvPr>
        </p:nvSpPr>
        <p:spPr>
          <a:prstGeom prst="rect">
            <a:avLst/>
          </a:prstGeom>
        </p:spPr>
        <p:txBody>
          <a:bodyPr/>
          <a:lstStyle/>
          <a:p>
            <a:pPr/>
          </a:p>
        </p:txBody>
      </p:sp>
      <p:sp>
        <p:nvSpPr>
          <p:cNvPr id="185" name="Position-wise fully connected feed forward network"/>
          <p:cNvSpPr txBox="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072588">
              <a:lnSpc>
                <a:spcPct val="80000"/>
              </a:lnSpc>
              <a:defRPr b="1" spc="-144" sz="7225">
                <a:solidFill>
                  <a:srgbClr val="000000"/>
                </a:solidFill>
              </a:defRPr>
            </a:lvl1pPr>
          </a:lstStyle>
          <a:p>
            <a:pPr/>
            <a:r>
              <a:t>Position-wise fully connected feed forward network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7" name="Embeddings and Softmax"/>
          <p:cNvSpPr txBox="1"/>
          <p:nvPr>
            <p:ph type="title"/>
          </p:nvPr>
        </p:nvSpPr>
        <p:spPr>
          <a:prstGeom prst="rect">
            <a:avLst/>
          </a:prstGeom>
        </p:spPr>
        <p:txBody>
          <a:bodyPr/>
          <a:lstStyle/>
          <a:p>
            <a:pPr/>
            <a:r>
              <a:t>Embeddings and Softmax</a:t>
            </a:r>
          </a:p>
        </p:txBody>
      </p:sp>
      <p:sp>
        <p:nvSpPr>
          <p:cNvPr id="188" name="Similar to other sequence transduction models, this model uses learned embeddings to convert the input tokens and output tokens to vectors of dimension $D_{model}$. We also use the usual learned linear transformation and softmax function to convert the 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30200">
              <a:defRPr sz="2200"/>
            </a:lvl1pPr>
          </a:lstStyle>
          <a:p>
            <a:pPr/>
            <a:r>
              <a:t>Similar to other sequence transduction models, this model uses learned embeddings to convert the input tokens and output tokens to vectors of dimension $D_{model}$. We also use the usual learned linear transformation and softmax function to convert the decoder output to predicted next-token probabilities. In this model, the same weight matrix is shared between the two embedding layers and the pre-softmax linear transformation,. In the embedding layers,we multiply those weight by $\sqrt{d_{model}}$.</a:t>
            </a:r>
          </a:p>
        </p:txBody>
      </p:sp>
      <p:sp>
        <p:nvSpPr>
          <p:cNvPr id="189"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