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  <p:sldId id="266" r:id="rId12"/>
    <p:sldId id="263" r:id="rId13"/>
    <p:sldId id="264" r:id="rId14"/>
    <p:sldId id="267" r:id="rId15"/>
    <p:sldId id="265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2" r:id="rId29"/>
    <p:sldId id="283" r:id="rId30"/>
    <p:sldId id="285" r:id="rId31"/>
    <p:sldId id="284" r:id="rId32"/>
    <p:sldId id="280" r:id="rId33"/>
    <p:sldId id="281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8416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061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31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A87773D-8987-489A-A650-3D6F7D5C7C38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63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087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2955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738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6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489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F3F68C53-8AD1-4F09-9486-FB3406B99CFA}" type="datetime1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5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3EDD-D0D2-447F-B24F-3717AF4B109D}" type="datetime1">
              <a:rPr lang="en-US" smtClean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8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5E42365-4B2C-4945-9F60-67A26329B7DF}"/>
              </a:ext>
            </a:extLst>
          </p:cNvPr>
          <p:cNvSpPr txBox="1"/>
          <p:nvPr/>
        </p:nvSpPr>
        <p:spPr>
          <a:xfrm>
            <a:off x="792482" y="821266"/>
            <a:ext cx="9413401" cy="8644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cap="all" dirty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DISCOVERY Academy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6BE09-73C6-485B-BA31-FF1AF355CFD2}"/>
              </a:ext>
            </a:extLst>
          </p:cNvPr>
          <p:cNvSpPr txBox="1"/>
          <p:nvPr/>
        </p:nvSpPr>
        <p:spPr>
          <a:xfrm>
            <a:off x="1685397" y="1597664"/>
            <a:ext cx="4004617" cy="494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i="1" dirty="0"/>
              <a:t>Python Tutorial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1ED228-5A59-4F70-9D57-E1C906DD227F}"/>
              </a:ext>
            </a:extLst>
          </p:cNvPr>
          <p:cNvSpPr txBox="1"/>
          <p:nvPr/>
        </p:nvSpPr>
        <p:spPr>
          <a:xfrm>
            <a:off x="8311767" y="214490"/>
            <a:ext cx="2414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latin typeface="Agency FB" panose="020B0503020202020204" pitchFamily="34" charset="0"/>
              </a:rPr>
              <a:t>Eng. Mohamed Ehab Teama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BC620A-8B88-445B-B818-EF1537924E14}"/>
              </a:ext>
            </a:extLst>
          </p:cNvPr>
          <p:cNvSpPr txBox="1"/>
          <p:nvPr/>
        </p:nvSpPr>
        <p:spPr>
          <a:xfrm>
            <a:off x="3547137" y="2462075"/>
            <a:ext cx="3904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gency FB" panose="020B0503020202020204" pitchFamily="34" charset="0"/>
              </a:rPr>
              <a:t>Level 01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804A07-68FC-4D3B-9A1C-492718C489B1}"/>
              </a:ext>
            </a:extLst>
          </p:cNvPr>
          <p:cNvSpPr txBox="1"/>
          <p:nvPr/>
        </p:nvSpPr>
        <p:spPr>
          <a:xfrm>
            <a:off x="792482" y="4116553"/>
            <a:ext cx="390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gency FB" panose="020B0503020202020204" pitchFamily="34" charset="0"/>
              </a:rPr>
              <a:t>Print(‘Your Python Tutorial’)</a:t>
            </a:r>
          </a:p>
        </p:txBody>
      </p:sp>
    </p:spTree>
    <p:extLst>
      <p:ext uri="{BB962C8B-B14F-4D97-AF65-F5344CB8AC3E}">
        <p14:creationId xmlns:p14="http://schemas.microsoft.com/office/powerpoint/2010/main" val="109607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7DD1-04E3-4370-B3D2-5906B510C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8984"/>
            <a:ext cx="9603275" cy="507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Data Types:</a:t>
            </a:r>
            <a:r>
              <a:rPr lang="en-US" sz="2400" dirty="0"/>
              <a:t>   [ Built-in data types ]</a:t>
            </a:r>
          </a:p>
          <a:p>
            <a:pPr>
              <a:buFontTx/>
              <a:buChar char="-"/>
            </a:pPr>
            <a:r>
              <a:rPr lang="en-US" sz="2400" dirty="0"/>
              <a:t>int	- float		- str 	- bool		- list	- set	- </a:t>
            </a:r>
            <a:r>
              <a:rPr lang="en-US" sz="2400" dirty="0" err="1"/>
              <a:t>dict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x = 5		x = 20.2 	x = “String” 		x = True</a:t>
            </a:r>
          </a:p>
          <a:p>
            <a:pPr marL="0" indent="0">
              <a:buNone/>
            </a:pPr>
            <a:r>
              <a:rPr lang="en-US" sz="2400" dirty="0"/>
              <a:t>	x = False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myList</a:t>
            </a:r>
            <a:r>
              <a:rPr lang="en-US" sz="2400" dirty="0"/>
              <a:t> = ["apple", "banana", "cherry"]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mySet</a:t>
            </a:r>
            <a:r>
              <a:rPr lang="en-US" sz="2400" dirty="0"/>
              <a:t> = {"apple", "banana", "cherry"}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myDict</a:t>
            </a:r>
            <a:r>
              <a:rPr lang="en-US" sz="2400" dirty="0"/>
              <a:t> = {"name" : "John", "age" : 36}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To get the TYPE of the data:</a:t>
            </a:r>
            <a:r>
              <a:rPr lang="en-US" sz="2400" dirty="0"/>
              <a:t>		type()	  --   type(x)</a:t>
            </a:r>
          </a:p>
          <a:p>
            <a:pPr marL="0" indent="0">
              <a:buNone/>
            </a:pPr>
            <a:endParaRPr lang="en-US" sz="2400" u="sng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6AC6F-CE4E-43A7-91D6-3808AC20AFF8}"/>
              </a:ext>
            </a:extLst>
          </p:cNvPr>
          <p:cNvSpPr txBox="1"/>
          <p:nvPr/>
        </p:nvSpPr>
        <p:spPr>
          <a:xfrm>
            <a:off x="1240403" y="0"/>
            <a:ext cx="791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Session 02</a:t>
            </a:r>
          </a:p>
        </p:txBody>
      </p:sp>
    </p:spTree>
    <p:extLst>
      <p:ext uri="{BB962C8B-B14F-4D97-AF65-F5344CB8AC3E}">
        <p14:creationId xmlns:p14="http://schemas.microsoft.com/office/powerpoint/2010/main" val="299411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7B2D-B63A-44EC-B0C1-C6F8E32B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42838"/>
            <a:ext cx="9603275" cy="4623507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Casting:</a:t>
            </a:r>
            <a:r>
              <a:rPr lang="en-US" sz="2000" dirty="0"/>
              <a:t> Specify the data type of a variable.</a:t>
            </a:r>
          </a:p>
          <a:p>
            <a:pPr marL="0" indent="0">
              <a:buNone/>
            </a:pPr>
            <a:r>
              <a:rPr lang="en-US" sz="2000" dirty="0"/>
              <a:t>	x =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/>
              <a:t>(3)			x will be  ‘3’</a:t>
            </a:r>
          </a:p>
          <a:p>
            <a:pPr marL="0" indent="0">
              <a:buNone/>
            </a:pPr>
            <a:r>
              <a:rPr lang="en-US" sz="2000" dirty="0"/>
              <a:t>	x =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str</a:t>
            </a:r>
            <a:r>
              <a:rPr lang="en-US" sz="2000" dirty="0"/>
              <a:t>(3.0)			x will be ‘3.0’</a:t>
            </a:r>
          </a:p>
          <a:p>
            <a:pPr marL="0" indent="0">
              <a:buNone/>
            </a:pPr>
            <a:r>
              <a:rPr lang="en-US" dirty="0"/>
              <a:t>	x =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(1)   			x will be 1</a:t>
            </a:r>
          </a:p>
          <a:p>
            <a:pPr marL="0" indent="0">
              <a:buNone/>
            </a:pPr>
            <a:r>
              <a:rPr lang="en-US" dirty="0"/>
              <a:t>	y =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(2.8)  			y will be 2</a:t>
            </a:r>
          </a:p>
          <a:p>
            <a:pPr marL="0" indent="0">
              <a:buNone/>
            </a:pPr>
            <a:r>
              <a:rPr lang="en-US" dirty="0"/>
              <a:t>	z =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int</a:t>
            </a:r>
            <a:r>
              <a:rPr lang="en-US" dirty="0"/>
              <a:t>("3") 			z will be 3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x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x will be 1.0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2.8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y will be 2.8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z will be 3.0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 =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"4.2"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w will be 4.2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9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5A507-AA2F-4B48-A3B2-FC0A56400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82595"/>
            <a:ext cx="9603275" cy="5208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User Input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Python allows for user input. 	</a:t>
            </a:r>
            <a:r>
              <a:rPr lang="en-US" sz="24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input()</a:t>
            </a:r>
            <a:endParaRPr lang="en-US" sz="2800" b="0" i="0" dirty="0">
              <a:solidFill>
                <a:srgbClr val="DC143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username = 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"Enter username:"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"Username is: 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username)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Python </a:t>
            </a:r>
            <a:r>
              <a:rPr lang="en-US" sz="1400" u="sng" dirty="0"/>
              <a:t>stops</a:t>
            </a:r>
            <a:r>
              <a:rPr lang="en-US" sz="1400" dirty="0"/>
              <a:t> executing when it comes to the </a:t>
            </a:r>
            <a:r>
              <a:rPr lang="en-US" sz="1400" u="sng" dirty="0"/>
              <a:t>input()</a:t>
            </a:r>
            <a:r>
              <a:rPr lang="en-US" sz="1400" dirty="0"/>
              <a:t> function and </a:t>
            </a:r>
            <a:r>
              <a:rPr lang="en-US" sz="1400" u="sng" dirty="0"/>
              <a:t>continues</a:t>
            </a:r>
            <a:r>
              <a:rPr lang="en-US" sz="1400" dirty="0"/>
              <a:t> when the </a:t>
            </a:r>
            <a:r>
              <a:rPr lang="en-US" sz="1400" i="1" u="sng" dirty="0"/>
              <a:t>user has given some input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 algn="ctr">
              <a:buNone/>
            </a:pPr>
            <a:r>
              <a:rPr lang="en-US" sz="2400" b="1" i="1" u="sng" dirty="0">
                <a:solidFill>
                  <a:schemeClr val="bg1">
                    <a:lumMod val="50000"/>
                  </a:schemeClr>
                </a:solidFill>
              </a:rPr>
              <a:t>End of session 02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0343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AA92-2051-4379-A827-92AF5E966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0729"/>
            <a:ext cx="9603275" cy="541521"/>
          </a:xfrm>
        </p:spPr>
        <p:txBody>
          <a:bodyPr/>
          <a:lstStyle/>
          <a:p>
            <a:r>
              <a:rPr lang="en-US" dirty="0"/>
              <a:t>Session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D3EF-DA83-4737-9AFA-EA7E08A3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34887"/>
            <a:ext cx="9603275" cy="5096786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Operators</a:t>
            </a:r>
            <a:r>
              <a:rPr lang="en-US" dirty="0"/>
              <a:t>: </a:t>
            </a:r>
            <a:r>
              <a:rPr lang="en-US" sz="1600" dirty="0"/>
              <a:t>Operators are used to perform operations on variables and values.</a:t>
            </a:r>
          </a:p>
          <a:p>
            <a:pPr marL="0" indent="0">
              <a:buNone/>
            </a:pPr>
            <a:r>
              <a:rPr lang="en-US" sz="1600" u="sng" dirty="0"/>
              <a:t>Types:</a:t>
            </a:r>
            <a:r>
              <a:rPr lang="en-US" sz="1600" dirty="0"/>
              <a:t> 	</a:t>
            </a:r>
            <a:r>
              <a:rPr lang="en-US" sz="1600" b="1" i="1" dirty="0"/>
              <a:t>Arithmetic operators</a:t>
            </a:r>
            <a:r>
              <a:rPr lang="en-US" sz="1600" dirty="0"/>
              <a:t>: Arithmetic operators are used with numeric values to perform 					common mathematical operations:</a:t>
            </a:r>
          </a:p>
          <a:p>
            <a:pPr marL="0" indent="0">
              <a:buNone/>
            </a:pPr>
            <a:r>
              <a:rPr lang="en-US" sz="1600" dirty="0"/>
              <a:t>+	addition				x + y</a:t>
            </a:r>
          </a:p>
          <a:p>
            <a:pPr marL="0" indent="0">
              <a:buNone/>
            </a:pPr>
            <a:r>
              <a:rPr lang="en-US" sz="1600" dirty="0"/>
              <a:t>-	Subtraction			x + y</a:t>
            </a:r>
          </a:p>
          <a:p>
            <a:pPr marL="0" indent="0">
              <a:buNone/>
            </a:pPr>
            <a:r>
              <a:rPr lang="en-US" sz="1600" dirty="0"/>
              <a:t>*	Multiplication			x * y</a:t>
            </a:r>
          </a:p>
          <a:p>
            <a:pPr marL="0" indent="0">
              <a:buNone/>
            </a:pPr>
            <a:r>
              <a:rPr lang="en-US" sz="1600" dirty="0"/>
              <a:t>/	Division				x / y</a:t>
            </a:r>
          </a:p>
          <a:p>
            <a:pPr marL="0" indent="0">
              <a:buNone/>
            </a:pPr>
            <a:r>
              <a:rPr lang="en-US" sz="1600" dirty="0"/>
              <a:t>%	Modulus				x % y</a:t>
            </a:r>
          </a:p>
          <a:p>
            <a:pPr marL="0" indent="0">
              <a:buNone/>
            </a:pPr>
            <a:r>
              <a:rPr lang="en-US" sz="1600" dirty="0"/>
              <a:t>**	Exponentiation(Power)		x ** y  =  x power y</a:t>
            </a:r>
          </a:p>
          <a:p>
            <a:pPr marL="0" indent="0">
              <a:buNone/>
            </a:pPr>
            <a:r>
              <a:rPr lang="en-US" sz="1600" dirty="0"/>
              <a:t>//	Floor Division			x // y		33//2 = 16.5 = 16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u="sng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37513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7DB72-80C5-4284-B76F-EAB9E882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58741"/>
            <a:ext cx="9603275" cy="4607604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Segoe UI" panose="020B0502040204020203" pitchFamily="34" charset="0"/>
              </a:rPr>
              <a:t>Assignment Operators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are used to assign values to variables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=		x =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+=		x += 5			x = x + 5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-=		x -= 5			x = x - 5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*=		x *= 5			x = x * 5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/=		x /= 5			x = x / 5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	%=		x %= 5			x = x % 5 		</a:t>
            </a:r>
            <a:b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2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B3B0-C11D-4B75-B922-B5F24449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58741"/>
            <a:ext cx="9603275" cy="4607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Comparison Operators:</a:t>
            </a:r>
            <a:r>
              <a:rPr lang="en-US" dirty="0"/>
              <a:t> are used to compare two values.</a:t>
            </a:r>
          </a:p>
          <a:p>
            <a:pPr marL="0" indent="0">
              <a:buNone/>
            </a:pPr>
            <a:r>
              <a:rPr lang="en-US" dirty="0"/>
              <a:t>	==		Equal					x == y</a:t>
            </a:r>
          </a:p>
          <a:p>
            <a:pPr marL="0" indent="0">
              <a:buNone/>
            </a:pPr>
            <a:r>
              <a:rPr lang="en-US" dirty="0"/>
              <a:t>	!=		Not Equal				x != y</a:t>
            </a:r>
          </a:p>
          <a:p>
            <a:pPr marL="0" indent="0">
              <a:buNone/>
            </a:pPr>
            <a:r>
              <a:rPr lang="en-US" dirty="0"/>
              <a:t>	&gt;		Greater than				x &gt; y</a:t>
            </a:r>
          </a:p>
          <a:p>
            <a:pPr marL="0" indent="0">
              <a:buNone/>
            </a:pPr>
            <a:r>
              <a:rPr lang="en-US" dirty="0"/>
              <a:t>	&lt;		Less than				x &lt; y</a:t>
            </a:r>
          </a:p>
          <a:p>
            <a:pPr marL="0" indent="0">
              <a:buNone/>
            </a:pPr>
            <a:r>
              <a:rPr lang="en-US" dirty="0"/>
              <a:t>	&gt;=		Greater than or equal to		x &gt;= y</a:t>
            </a:r>
          </a:p>
          <a:p>
            <a:pPr marL="0" indent="0">
              <a:buNone/>
            </a:pPr>
            <a:r>
              <a:rPr lang="en-US" dirty="0"/>
              <a:t>	&lt;=		 Less than or equal to			x &lt;= 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5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26381-0B43-4078-A71D-27D1147D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42838"/>
            <a:ext cx="9603275" cy="518425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Logical Operators:</a:t>
            </a:r>
            <a:r>
              <a:rPr lang="en-US" dirty="0"/>
              <a:t> are used to combine conditional statements.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and	-- Returns True if both statements are true</a:t>
            </a:r>
          </a:p>
          <a:p>
            <a:pPr marL="0" indent="0">
              <a:buNone/>
            </a:pPr>
            <a:r>
              <a:rPr lang="en-US" dirty="0"/>
              <a:t>	or	-- Returns True if one of the statements is true</a:t>
            </a:r>
          </a:p>
          <a:p>
            <a:pPr marL="0" indent="0">
              <a:buNone/>
            </a:pPr>
            <a:r>
              <a:rPr lang="en-US" dirty="0"/>
              <a:t>	not	-- Reverse the result, returns False if the result is true</a:t>
            </a:r>
          </a:p>
          <a:p>
            <a:pPr marL="0" indent="0">
              <a:buNone/>
            </a:pPr>
            <a:r>
              <a:rPr lang="en-US" dirty="0"/>
              <a:t>Ex)		x &lt; 5 and  x &lt; 10</a:t>
            </a:r>
          </a:p>
          <a:p>
            <a:pPr marL="0" indent="0">
              <a:buNone/>
            </a:pPr>
            <a:r>
              <a:rPr lang="en-US" dirty="0"/>
              <a:t>		x &lt; 5 or  x &lt; 10</a:t>
            </a:r>
          </a:p>
          <a:p>
            <a:pPr marL="0" indent="0">
              <a:buNone/>
            </a:pPr>
            <a:r>
              <a:rPr lang="en-US" dirty="0"/>
              <a:t>		not(x &lt; 5)			not(x &lt; 5 and x &lt; 10)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18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2C3FB-20EB-412B-89D7-60D1B11FD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66692"/>
            <a:ext cx="9603275" cy="51703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Operator Precedence</a:t>
            </a:r>
            <a:r>
              <a:rPr lang="en-US" dirty="0"/>
              <a:t>: describes the order in which operations are performed.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()			Parentheses</a:t>
            </a:r>
          </a:p>
          <a:p>
            <a:pPr marL="0" indent="0">
              <a:buNone/>
            </a:pPr>
            <a:r>
              <a:rPr lang="en-US" dirty="0"/>
              <a:t>	**			Exponentiation</a:t>
            </a:r>
          </a:p>
          <a:p>
            <a:pPr marL="0" indent="0">
              <a:buNone/>
            </a:pPr>
            <a:r>
              <a:rPr lang="en-US" dirty="0"/>
              <a:t>	*  /  //  %	Multiplication, division, floor division, and modulus</a:t>
            </a:r>
          </a:p>
          <a:p>
            <a:pPr marL="0" indent="0">
              <a:buNone/>
            </a:pPr>
            <a:r>
              <a:rPr lang="en-US" dirty="0"/>
              <a:t>	+  -			Addition and subtraction</a:t>
            </a:r>
          </a:p>
          <a:p>
            <a:pPr marL="0" indent="0">
              <a:buNone/>
            </a:pPr>
            <a:r>
              <a:rPr lang="en-US" dirty="0"/>
              <a:t>	==  !=  &gt;  &gt;=  &lt;  &lt;=	Comparison</a:t>
            </a:r>
          </a:p>
          <a:p>
            <a:pPr marL="0" indent="0">
              <a:buNone/>
            </a:pPr>
            <a:r>
              <a:rPr lang="en-US" dirty="0"/>
              <a:t>	not			Logical NOT</a:t>
            </a:r>
          </a:p>
          <a:p>
            <a:pPr marL="0" indent="0">
              <a:buNone/>
            </a:pPr>
            <a:r>
              <a:rPr lang="en-US" dirty="0"/>
              <a:t>	and			AND</a:t>
            </a:r>
          </a:p>
          <a:p>
            <a:pPr marL="0" indent="0">
              <a:buNone/>
            </a:pPr>
            <a:r>
              <a:rPr lang="en-US" dirty="0"/>
              <a:t>	or			OR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60157-7BC3-4FB7-8E8C-6502C05A91F5}"/>
              </a:ext>
            </a:extLst>
          </p:cNvPr>
          <p:cNvSpPr txBox="1"/>
          <p:nvPr/>
        </p:nvSpPr>
        <p:spPr>
          <a:xfrm>
            <a:off x="6793459" y="5268294"/>
            <a:ext cx="3734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1">
                    <a:lumMod val="50000"/>
                  </a:schemeClr>
                </a:solidFill>
              </a:rPr>
              <a:t>End of session 03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629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FD166-0EDD-43D6-B858-16CF554A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42838"/>
            <a:ext cx="9603275" cy="518425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Conditional statements</a:t>
            </a:r>
            <a:r>
              <a:rPr lang="en-US" dirty="0"/>
              <a:t>: The purpose of a conditional statement in programming is to control the flow of a program based on specified conditions.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u="sng" dirty="0"/>
              <a:t>If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r>
              <a:rPr lang="en-US" u="sng" dirty="0"/>
              <a:t>If-Else</a:t>
            </a:r>
            <a:r>
              <a:rPr lang="en-US" dirty="0"/>
              <a:t> statement</a:t>
            </a:r>
          </a:p>
          <a:p>
            <a:pPr marL="0" indent="0">
              <a:buNone/>
            </a:pPr>
            <a:r>
              <a:rPr lang="en-US" u="sng" dirty="0"/>
              <a:t>If-Else-if</a:t>
            </a:r>
            <a:r>
              <a:rPr lang="en-US" dirty="0"/>
              <a:t> statement</a:t>
            </a:r>
            <a:endParaRPr lang="en-US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8154332-EC80-448F-830D-4A7566030858}"/>
              </a:ext>
            </a:extLst>
          </p:cNvPr>
          <p:cNvSpPr txBox="1">
            <a:spLocks/>
          </p:cNvSpPr>
          <p:nvPr/>
        </p:nvSpPr>
        <p:spPr>
          <a:xfrm>
            <a:off x="1130270" y="70729"/>
            <a:ext cx="9603275" cy="54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Session 04	</a:t>
            </a:r>
            <a:r>
              <a:rPr lang="en-US" sz="2000" dirty="0"/>
              <a:t>control flow part 1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ADCC95-361F-4184-A6AF-2ABA60274877}"/>
              </a:ext>
            </a:extLst>
          </p:cNvPr>
          <p:cNvSpPr/>
          <p:nvPr/>
        </p:nvSpPr>
        <p:spPr>
          <a:xfrm>
            <a:off x="4142629" y="1606163"/>
            <a:ext cx="2210463" cy="9119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84B53F1-5382-4C7B-8C5D-BFEB278258B9}"/>
              </a:ext>
            </a:extLst>
          </p:cNvPr>
          <p:cNvSpPr/>
          <p:nvPr/>
        </p:nvSpPr>
        <p:spPr>
          <a:xfrm>
            <a:off x="2959873" y="3050357"/>
            <a:ext cx="1359673" cy="604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D87618-53CB-42B3-B598-B8209A2940CD}"/>
              </a:ext>
            </a:extLst>
          </p:cNvPr>
          <p:cNvSpPr/>
          <p:nvPr/>
        </p:nvSpPr>
        <p:spPr>
          <a:xfrm>
            <a:off x="6353092" y="3050357"/>
            <a:ext cx="1359673" cy="6042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this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08DF0-613B-4054-BB1B-1AC8AE450E8E}"/>
              </a:ext>
            </a:extLst>
          </p:cNvPr>
          <p:cNvSpPr txBox="1"/>
          <p:nvPr/>
        </p:nvSpPr>
        <p:spPr>
          <a:xfrm>
            <a:off x="3186822" y="2333494"/>
            <a:ext cx="7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F2737-2F0E-41B6-B4D0-1D83C51ADFAF}"/>
              </a:ext>
            </a:extLst>
          </p:cNvPr>
          <p:cNvSpPr txBox="1"/>
          <p:nvPr/>
        </p:nvSpPr>
        <p:spPr>
          <a:xfrm>
            <a:off x="7005099" y="2333494"/>
            <a:ext cx="70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A218FD8-37C4-4940-BB9C-59F2C7B12A9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0800000" flipV="1">
            <a:off x="3639711" y="2062161"/>
            <a:ext cx="502919" cy="98819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A960887-FEDC-4301-850E-2457A452F222}"/>
              </a:ext>
            </a:extLst>
          </p:cNvPr>
          <p:cNvCxnSpPr>
            <a:stCxn id="5" idx="6"/>
            <a:endCxn id="7" idx="0"/>
          </p:cNvCxnSpPr>
          <p:nvPr/>
        </p:nvCxnSpPr>
        <p:spPr>
          <a:xfrm>
            <a:off x="6353092" y="2062162"/>
            <a:ext cx="679837" cy="988195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46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AAD3-C146-410D-A448-61C940D12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34887"/>
            <a:ext cx="9603275" cy="5231958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If statement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if condition :</a:t>
            </a:r>
          </a:p>
          <a:p>
            <a:pPr marL="0" indent="0">
              <a:buNone/>
            </a:pPr>
            <a:r>
              <a:rPr lang="en-US" dirty="0"/>
              <a:t>  		code to be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Ex)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9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008CB-2E83-46CD-8036-284391061168}"/>
              </a:ext>
            </a:extLst>
          </p:cNvPr>
          <p:cNvSpPr txBox="1"/>
          <p:nvPr/>
        </p:nvSpPr>
        <p:spPr>
          <a:xfrm>
            <a:off x="1478943" y="174928"/>
            <a:ext cx="7641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 to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F6670-F3C9-4D2E-A4F2-8C42D1479ACE}"/>
              </a:ext>
            </a:extLst>
          </p:cNvPr>
          <p:cNvSpPr txBox="1"/>
          <p:nvPr/>
        </p:nvSpPr>
        <p:spPr>
          <a:xfrm>
            <a:off x="1272209" y="962108"/>
            <a:ext cx="9462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u="sng" dirty="0"/>
          </a:p>
          <a:p>
            <a:r>
              <a:rPr lang="en-US" b="1" u="sng" dirty="0"/>
              <a:t>Programming</a:t>
            </a:r>
            <a:r>
              <a:rPr lang="en-US" dirty="0"/>
              <a:t>, also known as </a:t>
            </a:r>
            <a:r>
              <a:rPr lang="en-US" u="sng" dirty="0"/>
              <a:t>coding</a:t>
            </a:r>
            <a:r>
              <a:rPr lang="en-US" dirty="0"/>
              <a:t>, is the process of creating a set of instructions that tell a computer how to perform specific tasks. </a:t>
            </a:r>
          </a:p>
          <a:p>
            <a:r>
              <a:rPr lang="en-US" dirty="0"/>
              <a:t>These instructions, called programs. </a:t>
            </a:r>
          </a:p>
          <a:p>
            <a:endParaRPr lang="en-US" dirty="0"/>
          </a:p>
          <a:p>
            <a:r>
              <a:rPr lang="en-US" dirty="0"/>
              <a:t>Programs are written in a programming language.</a:t>
            </a:r>
          </a:p>
          <a:p>
            <a:endParaRPr lang="en-US" dirty="0"/>
          </a:p>
          <a:p>
            <a:r>
              <a:rPr lang="en-US" dirty="0"/>
              <a:t>Programming language is a language that the computer can understand and execute.</a:t>
            </a:r>
          </a:p>
          <a:p>
            <a:endParaRPr lang="en-US" dirty="0"/>
          </a:p>
          <a:p>
            <a:r>
              <a:rPr lang="en-US" b="1" dirty="0"/>
              <a:t>Problem -&gt; define problem -&gt; design a solution -&gt; implement the solution -&gt; testing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590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AEC76-C2E0-4E68-93C8-1C5C8CF9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34887"/>
            <a:ext cx="9603275" cy="5231958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If-Else statement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	if condition :</a:t>
            </a:r>
          </a:p>
          <a:p>
            <a:pPr marL="0" indent="0">
              <a:buNone/>
            </a:pPr>
            <a:r>
              <a:rPr lang="en-US" dirty="0"/>
              <a:t>  		code to be executed</a:t>
            </a:r>
          </a:p>
          <a:p>
            <a:pPr marL="0" indent="0">
              <a:buNone/>
            </a:pPr>
            <a:r>
              <a:rPr lang="en-US" dirty="0"/>
              <a:t>	else:</a:t>
            </a:r>
          </a:p>
          <a:p>
            <a:pPr marL="0" indent="0">
              <a:buNone/>
            </a:pPr>
            <a:r>
              <a:rPr lang="en-US" dirty="0"/>
              <a:t>		 code to be executed</a:t>
            </a:r>
          </a:p>
          <a:p>
            <a:pPr marL="0" indent="0">
              <a:buNone/>
            </a:pPr>
            <a:r>
              <a:rPr lang="en-US" dirty="0"/>
              <a:t>Ex)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not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93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E14AD0-5214-433B-8E51-46EAB273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34887"/>
            <a:ext cx="9603275" cy="5231958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If-Elseif-Else statement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	if condition :</a:t>
            </a:r>
          </a:p>
          <a:p>
            <a:pPr marL="0" indent="0">
              <a:buNone/>
            </a:pPr>
            <a:r>
              <a:rPr lang="en-US" dirty="0"/>
              <a:t>  		code to be executed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 code to be executed</a:t>
            </a:r>
          </a:p>
          <a:p>
            <a:pPr marL="0" indent="0">
              <a:buNone/>
            </a:pPr>
            <a:r>
              <a:rPr lang="en-US" dirty="0"/>
              <a:t>Ex)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b &lt; a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not greater than a"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04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66C1-F1AE-40BB-A165-701233FF0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818986"/>
            <a:ext cx="4244812" cy="86669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 &gt; a: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 is greater than a"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FF1EAC-2603-4D95-8A49-D4D080861033}"/>
              </a:ext>
            </a:extLst>
          </p:cNvPr>
          <p:cNvSpPr txBox="1">
            <a:spLocks/>
          </p:cNvSpPr>
          <p:nvPr/>
        </p:nvSpPr>
        <p:spPr>
          <a:xfrm>
            <a:off x="5663840" y="939581"/>
            <a:ext cx="4244812" cy="157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D81C80-267D-403E-9099-A4DBE8D13636}"/>
              </a:ext>
            </a:extLst>
          </p:cNvPr>
          <p:cNvSpPr txBox="1">
            <a:spLocks/>
          </p:cNvSpPr>
          <p:nvPr/>
        </p:nvSpPr>
        <p:spPr>
          <a:xfrm>
            <a:off x="1130271" y="3523754"/>
            <a:ext cx="4244812" cy="15730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a == b:</a:t>
            </a:r>
            <a:br>
              <a:rPr lang="en-US" sz="1800" dirty="0"/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66290A-FDEC-4EAE-A088-9EF760BEA16F}"/>
              </a:ext>
            </a:extLst>
          </p:cNvPr>
          <p:cNvSpPr txBox="1">
            <a:spLocks/>
          </p:cNvSpPr>
          <p:nvPr/>
        </p:nvSpPr>
        <p:spPr>
          <a:xfrm>
            <a:off x="5663840" y="3539657"/>
            <a:ext cx="4244812" cy="21548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b &gt; a:</a:t>
            </a:r>
            <a:br>
              <a:rPr lang="en-US" sz="1800"/>
            </a:b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 panose="020B0609020204030204" pitchFamily="49" charset="0"/>
              </a:rPr>
              <a:t>"b is greater than a"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/>
            </a:br>
            <a:r>
              <a:rPr lang="en-US" sz="1800">
                <a:solidFill>
                  <a:srgbClr val="0000CD"/>
                </a:solidFill>
                <a:latin typeface="Consolas" panose="020B0609020204030204" pitchFamily="49" charset="0"/>
              </a:rPr>
              <a:t>elif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a == b:</a:t>
            </a:r>
            <a:br>
              <a:rPr lang="en-US" sz="1800"/>
            </a:b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 panose="020B0609020204030204" pitchFamily="49" charset="0"/>
              </a:rPr>
              <a:t>"a and b are equal"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800"/>
            </a:br>
            <a:r>
              <a:rPr lang="en-US" sz="1800">
                <a:solidFill>
                  <a:srgbClr val="0000CD"/>
                </a:solidFill>
                <a:latin typeface="Consolas" panose="020B0609020204030204" pitchFamily="49" charset="0"/>
              </a:rPr>
              <a:t>else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sz="1800"/>
            </a:b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80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rgbClr val="A52A2A"/>
                </a:solidFill>
                <a:latin typeface="Consolas" panose="020B0609020204030204" pitchFamily="49" charset="0"/>
              </a:rPr>
              <a:t>"a is greater than b"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5669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2B134-B549-4A3C-B3EC-6FF50644B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34887"/>
            <a:ext cx="9603275" cy="5231958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Nested if</a:t>
            </a:r>
            <a:r>
              <a:rPr lang="en-US" dirty="0"/>
              <a:t>:	means if statement inside If statement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"Above ten,"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"and also above 20!"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"but not above 20."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8120-EE2A-454B-A8D9-B7128E7ECAEF}"/>
              </a:ext>
            </a:extLst>
          </p:cNvPr>
          <p:cNvSpPr txBox="1"/>
          <p:nvPr/>
        </p:nvSpPr>
        <p:spPr>
          <a:xfrm>
            <a:off x="6793459" y="4874150"/>
            <a:ext cx="418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1">
                    <a:lumMod val="50000"/>
                  </a:schemeClr>
                </a:solidFill>
              </a:rPr>
              <a:t>End of session 04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15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B4A4-DE01-46E3-8C2C-4C94ABEC4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82594"/>
            <a:ext cx="9603275" cy="5080883"/>
          </a:xfrm>
        </p:spPr>
        <p:txBody>
          <a:bodyPr/>
          <a:lstStyle/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2800" u="sng" dirty="0"/>
              <a:t>Loops</a:t>
            </a:r>
            <a:r>
              <a:rPr lang="en-US" sz="2800" dirty="0"/>
              <a:t>: 	</a:t>
            </a:r>
            <a:r>
              <a:rPr lang="en-US" dirty="0"/>
              <a:t>loop is a control flow structure that allows you to execute a 			block of code repeatedly based on a condition.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Loops in python:	</a:t>
            </a:r>
            <a:r>
              <a:rPr lang="en-US" u="sng" dirty="0"/>
              <a:t>For</a:t>
            </a:r>
            <a:r>
              <a:rPr lang="en-US" dirty="0"/>
              <a:t>	</a:t>
            </a:r>
            <a:r>
              <a:rPr lang="en-US" u="sng" dirty="0"/>
              <a:t>while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5335C5-B770-4093-8180-BABF1BAD2FAE}"/>
              </a:ext>
            </a:extLst>
          </p:cNvPr>
          <p:cNvSpPr txBox="1">
            <a:spLocks/>
          </p:cNvSpPr>
          <p:nvPr/>
        </p:nvSpPr>
        <p:spPr>
          <a:xfrm>
            <a:off x="1130270" y="70729"/>
            <a:ext cx="9603275" cy="54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Session 05	</a:t>
            </a:r>
            <a:r>
              <a:rPr lang="en-US" sz="2000" dirty="0"/>
              <a:t>control flow part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143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8B74-0292-45FF-A3DE-DF349874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1032"/>
            <a:ext cx="9603275" cy="5271715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For loop</a:t>
            </a:r>
            <a:r>
              <a:rPr lang="en-US" dirty="0"/>
              <a:t>: used for iterating over a sequence (list, tuple, dictionary, set,  			string)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	// apple, banana, cherry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	// b, a, n, a, n, 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5580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4949B1-63EE-45F5-93DD-89FCAD9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8984"/>
            <a:ext cx="9603275" cy="518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/>
              <a:t>Break</a:t>
            </a:r>
            <a:r>
              <a:rPr lang="en-US" sz="1800" dirty="0"/>
              <a:t>: stop the loop even if the while condition is true.</a:t>
            </a:r>
          </a:p>
          <a:p>
            <a:pPr marL="0" indent="0">
              <a:buNone/>
            </a:pPr>
            <a:r>
              <a:rPr lang="en-US" sz="2200" u="sng" dirty="0"/>
              <a:t>Continue</a:t>
            </a:r>
            <a:r>
              <a:rPr lang="en-US" sz="1800" dirty="0"/>
              <a:t>: stop the current iteration and continue with the next.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== 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99609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13DDB-E40C-4BD5-8F07-0B4189E2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8984"/>
            <a:ext cx="9603275" cy="518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"Finally finished!"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	// we can use else with for loop</a:t>
            </a:r>
          </a:p>
          <a:p>
            <a:pPr marL="0" indent="0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Nested loops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means loop inside loop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adj = [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"big"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"tasty"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 = [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adj: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y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fruits: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	// red apple, red banana, red cherry	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banana, </a:t>
            </a:r>
            <a:r>
              <a:rPr lang="es-E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big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 Cherry</a:t>
            </a:r>
          </a:p>
          <a:p>
            <a:pPr marL="0" indent="0">
              <a:buNone/>
            </a:pPr>
            <a:r>
              <a:rPr lang="es-ES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Pass </a:t>
            </a:r>
            <a:r>
              <a:rPr lang="es-ES" sz="1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Statement</a:t>
            </a:r>
            <a:r>
              <a:rPr lang="es-E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for loops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cannot be 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but if you for some reason have a for loop with no content, put in the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statement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to avoid getting an error.</a:t>
            </a:r>
          </a:p>
          <a:p>
            <a:pPr marL="0" indent="0">
              <a:buNone/>
            </a:pPr>
            <a:endParaRPr lang="en-US" sz="1400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sz="1600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659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F0C8B5-FE08-472C-9722-49B100B33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8984"/>
            <a:ext cx="9603275" cy="5184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returns a sequence of numbers, starting from 0 by default, and increments by 1 (by default), and ends at a specified number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range(end)		// start from Zero &amp; increment by 1	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range(start, end)		// increment by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</a:rPr>
              <a:t>	range(start, end, increment)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		// 0 1 2 3 4 5		note: range(6) = 0:5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		// 2 3 4 5		note: range(2,6) = 2:5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		// 2 5 8 12 14</a:t>
            </a:r>
            <a:endParaRPr lang="en-US" sz="16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9AEA8-FA34-4F12-A4A9-154BC60B964F}"/>
              </a:ext>
            </a:extLst>
          </p:cNvPr>
          <p:cNvSpPr txBox="1"/>
          <p:nvPr/>
        </p:nvSpPr>
        <p:spPr>
          <a:xfrm>
            <a:off x="6874438" y="5287618"/>
            <a:ext cx="418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1">
                    <a:lumMod val="50000"/>
                  </a:schemeClr>
                </a:solidFill>
              </a:rPr>
              <a:t>End of session 05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7033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06C77-FAD2-444B-BC70-C760620D7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8984"/>
            <a:ext cx="9603275" cy="5184251"/>
          </a:xfrm>
        </p:spPr>
        <p:txBody>
          <a:bodyPr/>
          <a:lstStyle/>
          <a:p>
            <a:pPr marL="0" indent="0">
              <a:buNone/>
            </a:pPr>
            <a:r>
              <a:rPr lang="en-US" sz="2800" u="sng" dirty="0"/>
              <a:t>While loop</a:t>
            </a:r>
            <a:r>
              <a:rPr lang="en-US" dirty="0"/>
              <a:t>: can execute a set of statements as long as a condition is true.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=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nn-NO" dirty="0"/>
            </a:b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 &lt;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nn-NO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  <a:br>
              <a:rPr lang="nn-NO" dirty="0"/>
            </a:br>
            <a:r>
              <a:rPr lang="nn-NO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i += </a:t>
            </a:r>
            <a:r>
              <a:rPr lang="nn-NO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dirty="0"/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emember to increment I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or the loop will continue forever.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DC13D6-5DCC-4D44-BE68-2652B411361D}"/>
              </a:ext>
            </a:extLst>
          </p:cNvPr>
          <p:cNvSpPr txBox="1">
            <a:spLocks/>
          </p:cNvSpPr>
          <p:nvPr/>
        </p:nvSpPr>
        <p:spPr>
          <a:xfrm>
            <a:off x="1130270" y="70729"/>
            <a:ext cx="9603275" cy="541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Session 06	</a:t>
            </a:r>
            <a:r>
              <a:rPr lang="en-US" sz="2000" dirty="0"/>
              <a:t>control flow part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3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64CC-FCEC-40C7-BB70-A4C64AAB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5173"/>
            <a:ext cx="4853805" cy="49298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F433-6CE0-441B-B703-C202D2249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7" y="982064"/>
            <a:ext cx="9603275" cy="2126897"/>
          </a:xfrm>
        </p:spPr>
        <p:txBody>
          <a:bodyPr>
            <a:normAutofit/>
          </a:bodyPr>
          <a:lstStyle/>
          <a:p>
            <a:r>
              <a:rPr lang="en-US" sz="1600" dirty="0"/>
              <a:t>Python is a popular programming language.</a:t>
            </a:r>
          </a:p>
          <a:p>
            <a:r>
              <a:rPr lang="en-US" sz="1600" dirty="0"/>
              <a:t>Python is used for:</a:t>
            </a:r>
          </a:p>
          <a:p>
            <a:pPr lvl="1"/>
            <a:r>
              <a:rPr lang="en-US" sz="1600" dirty="0"/>
              <a:t>Web development : create web applications.</a:t>
            </a:r>
          </a:p>
          <a:p>
            <a:pPr lvl="1"/>
            <a:r>
              <a:rPr lang="en-US" sz="1600" dirty="0"/>
              <a:t>Software development : Desktop Applications</a:t>
            </a:r>
          </a:p>
          <a:p>
            <a:pPr lvl="1"/>
            <a:r>
              <a:rPr lang="en-US" sz="1600" dirty="0"/>
              <a:t>Mathematics : handle big data and perform complex mathematics.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4EEC1-D61F-410C-A2F4-14B7BC77BE5D}"/>
              </a:ext>
            </a:extLst>
          </p:cNvPr>
          <p:cNvSpPr txBox="1"/>
          <p:nvPr/>
        </p:nvSpPr>
        <p:spPr>
          <a:xfrm>
            <a:off x="1451576" y="3546282"/>
            <a:ext cx="960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Why Python:</a:t>
            </a:r>
          </a:p>
          <a:p>
            <a:r>
              <a:rPr lang="en-US" sz="1600" dirty="0"/>
              <a:t>	- different platforms		- simple syntax		</a:t>
            </a:r>
          </a:p>
          <a:p>
            <a:r>
              <a:rPr lang="en-US" sz="1600" dirty="0"/>
              <a:t>	- procedural way,  an object-oriented</a:t>
            </a:r>
          </a:p>
        </p:txBody>
      </p:sp>
    </p:spTree>
    <p:extLst>
      <p:ext uri="{BB962C8B-B14F-4D97-AF65-F5344CB8AC3E}">
        <p14:creationId xmlns:p14="http://schemas.microsoft.com/office/powerpoint/2010/main" val="4152678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403882-7313-4EDB-AC9B-116488C18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18984"/>
            <a:ext cx="9603275" cy="51842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u="sng" dirty="0"/>
              <a:t>Break</a:t>
            </a:r>
            <a:r>
              <a:rPr lang="en-US" sz="1800" dirty="0"/>
              <a:t>: stop the loop even if the while condition is true.</a:t>
            </a:r>
          </a:p>
          <a:p>
            <a:pPr marL="0" indent="0">
              <a:buNone/>
            </a:pPr>
            <a:r>
              <a:rPr lang="en-US" sz="2200" u="sng" dirty="0"/>
              <a:t>Continue</a:t>
            </a:r>
            <a:r>
              <a:rPr lang="en-US" sz="1800" dirty="0"/>
              <a:t>: stop the current iteration and continue with the next.</a:t>
            </a:r>
          </a:p>
          <a:p>
            <a:pPr marL="0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457200" lvl="1" indent="0">
              <a:buNone/>
            </a:pPr>
            <a:endParaRPr 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sz="1900" dirty="0"/>
            </a:b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900" dirty="0"/>
            </a:b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 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sz="1900" dirty="0"/>
            </a:b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 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1900" dirty="0"/>
            </a:b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sz="1900" dirty="0"/>
            </a:b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074590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B531-A20D-4488-A14C-5863B55B8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42838"/>
            <a:ext cx="9603275" cy="5200153"/>
          </a:xfrm>
        </p:spPr>
        <p:txBody>
          <a:bodyPr/>
          <a:lstStyle/>
          <a:p>
            <a:pPr marL="0" indent="0">
              <a:buNone/>
            </a:pPr>
            <a:r>
              <a:rPr lang="en-US" sz="2400" u="sng" dirty="0"/>
              <a:t>The Project details</a:t>
            </a:r>
            <a:r>
              <a:rPr lang="en-US" dirty="0"/>
              <a:t>: </a:t>
            </a:r>
            <a:r>
              <a:rPr lang="en-US" sz="1600" dirty="0"/>
              <a:t>Applying learned concepts to create a comprehensive project.</a:t>
            </a:r>
          </a:p>
          <a:p>
            <a:pPr marL="0" indent="0">
              <a:buNone/>
            </a:pPr>
            <a:r>
              <a:rPr lang="en-US" sz="1600" dirty="0"/>
              <a:t>	Create </a:t>
            </a:r>
            <a:r>
              <a:rPr lang="en-US" sz="1600"/>
              <a:t>a project 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66D86-F927-4A75-87A2-6AC40C39FDBE}"/>
              </a:ext>
            </a:extLst>
          </p:cNvPr>
          <p:cNvSpPr txBox="1"/>
          <p:nvPr/>
        </p:nvSpPr>
        <p:spPr>
          <a:xfrm>
            <a:off x="6874438" y="5287618"/>
            <a:ext cx="418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chemeClr val="bg1">
                    <a:lumMod val="50000"/>
                  </a:schemeClr>
                </a:solidFill>
              </a:rPr>
              <a:t>End of session 06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336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5F2B-60D2-408E-B9E7-3C2093A4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629" y="104805"/>
            <a:ext cx="2969346" cy="587136"/>
          </a:xfrm>
        </p:spPr>
        <p:txBody>
          <a:bodyPr/>
          <a:lstStyle/>
          <a:p>
            <a:r>
              <a:rPr lang="en-US" cap="none" dirty="0"/>
              <a:t>How to Start: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F267-1101-4274-A6E0-8DA9F567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629" y="1050634"/>
            <a:ext cx="9603275" cy="4435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1- Install python:    </a:t>
            </a:r>
            <a:r>
              <a:rPr lang="en-US" sz="1400" dirty="0">
                <a:hlinkClick r:id="rId2"/>
              </a:rPr>
              <a:t>https://python.org</a:t>
            </a:r>
            <a:r>
              <a:rPr lang="en-US" sz="1400" dirty="0"/>
              <a:t> 	[python --version] =&gt; check if it’s installed</a:t>
            </a:r>
          </a:p>
          <a:p>
            <a:pPr marL="0" indent="0">
              <a:buNone/>
            </a:pPr>
            <a:r>
              <a:rPr lang="en-US" sz="1400" dirty="0"/>
              <a:t>2- Install Visual Studio Code (VS Code)</a:t>
            </a:r>
          </a:p>
          <a:p>
            <a:pPr marL="0" indent="0">
              <a:buNone/>
            </a:pPr>
            <a:r>
              <a:rPr lang="en-US" sz="1400" dirty="0"/>
              <a:t>3- Install python extension on VS Code</a:t>
            </a:r>
          </a:p>
          <a:p>
            <a:pPr marL="0" indent="0">
              <a:buNone/>
            </a:pPr>
            <a:r>
              <a:rPr lang="en-US" sz="1400" dirty="0"/>
              <a:t>4- Create new folder then create a python file</a:t>
            </a:r>
          </a:p>
          <a:p>
            <a:pPr marL="0" indent="0">
              <a:buNone/>
            </a:pPr>
            <a:r>
              <a:rPr lang="en-US" sz="1400" dirty="0"/>
              <a:t>	[ python file ends with .py		</a:t>
            </a:r>
            <a:r>
              <a:rPr lang="en-US" sz="1400" u="sng" dirty="0"/>
              <a:t>ex:</a:t>
            </a:r>
            <a:r>
              <a:rPr lang="en-US" sz="1400" dirty="0"/>
              <a:t> python.py ]</a:t>
            </a:r>
          </a:p>
          <a:p>
            <a:pPr marL="0" indent="0">
              <a:buNone/>
            </a:pPr>
            <a:r>
              <a:rPr lang="en-US" sz="1400" dirty="0"/>
              <a:t>5- Start Writing Code</a:t>
            </a:r>
          </a:p>
        </p:txBody>
      </p:sp>
    </p:spTree>
    <p:extLst>
      <p:ext uri="{BB962C8B-B14F-4D97-AF65-F5344CB8AC3E}">
        <p14:creationId xmlns:p14="http://schemas.microsoft.com/office/powerpoint/2010/main" val="375892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BC77-EB14-47F5-BD32-94F82B3B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0730"/>
            <a:ext cx="9603275" cy="573326"/>
          </a:xfrm>
        </p:spPr>
        <p:txBody>
          <a:bodyPr/>
          <a:lstStyle/>
          <a:p>
            <a:r>
              <a:rPr lang="en-US" dirty="0"/>
              <a:t>Python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2387-46E4-42D6-BC4D-086C3F5E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082439"/>
            <a:ext cx="9603275" cy="48969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600" b="0" i="0" u="sng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 Indentation: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	- Indentation refers to the spaces at the beginning of a code line.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			(the indentation in Python is very important)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	- Python uses indentation to indicate a block of code.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	[ Python will give you an error if you skip the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</a:rPr>
              <a:t>indentation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 ]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* The number of spaces is up to you as a programmer, the most common use is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</a:rPr>
              <a:t>four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, but it has to be at least </a:t>
            </a:r>
            <a:r>
              <a:rPr lang="en-US" sz="1600" u="sng" dirty="0">
                <a:solidFill>
                  <a:srgbClr val="000000"/>
                </a:solidFill>
                <a:latin typeface="Segoe UI" panose="020B0502040204020203" pitchFamily="34" charset="0"/>
              </a:rPr>
              <a:t>one</a:t>
            </a: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	-&gt; 	print("Hello, World!")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Segoe UI" panose="020B0502040204020203" pitchFamily="34" charset="0"/>
              </a:rPr>
              <a:t>		-&gt; This will print a sentence ‘Hello, World’.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86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3943-3987-4935-91B4-3B7396579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0730"/>
            <a:ext cx="9603275" cy="533569"/>
          </a:xfrm>
        </p:spPr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6AAF-AA8C-470D-A023-F5E522D11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82595"/>
            <a:ext cx="9603275" cy="51762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- Comments can be used to explain Python code, make the code more readable.</a:t>
            </a:r>
          </a:p>
          <a:p>
            <a:pPr>
              <a:buFontTx/>
              <a:buChar char="-"/>
            </a:pPr>
            <a:r>
              <a:rPr lang="en-US" sz="1200" dirty="0"/>
              <a:t>Comments can be used to prevent execution when testing code.</a:t>
            </a:r>
          </a:p>
          <a:p>
            <a:pPr>
              <a:buFontTx/>
              <a:buChar char="-"/>
            </a:pPr>
            <a:r>
              <a:rPr lang="en-US" sz="1200" dirty="0"/>
              <a:t>Comments is ignored by the compiler.</a:t>
            </a:r>
          </a:p>
          <a:p>
            <a:pPr>
              <a:buFontTx/>
              <a:buChar char="-"/>
            </a:pPr>
            <a:r>
              <a:rPr lang="en-US" sz="1200" dirty="0"/>
              <a:t>To create a comment:</a:t>
            </a:r>
          </a:p>
          <a:p>
            <a:pPr lvl="1">
              <a:buFontTx/>
              <a:buChar char="-"/>
            </a:pPr>
            <a:r>
              <a:rPr lang="en-US" sz="1200" dirty="0"/>
              <a:t>One-line comment:		# comment</a:t>
            </a:r>
          </a:p>
          <a:p>
            <a:pPr lvl="1">
              <a:buFontTx/>
              <a:buChar char="-"/>
            </a:pPr>
            <a:r>
              <a:rPr lang="en-US" sz="1200" dirty="0"/>
              <a:t>Multi-line comment: python don’t have a syntax for multi-line comment</a:t>
            </a:r>
          </a:p>
          <a:p>
            <a:pPr marL="457200" lvl="1" indent="0">
              <a:buNone/>
            </a:pPr>
            <a:r>
              <a:rPr lang="en-US" sz="1200" dirty="0"/>
              <a:t>	but you can:</a:t>
            </a:r>
          </a:p>
          <a:p>
            <a:pPr marL="457200" lvl="1" indent="0">
              <a:buNone/>
            </a:pPr>
            <a:r>
              <a:rPr lang="en-US" sz="1200" dirty="0"/>
              <a:t>		- hashing all lines using #</a:t>
            </a:r>
          </a:p>
          <a:p>
            <a:pPr marL="457200" lvl="1" indent="0">
              <a:buNone/>
            </a:pPr>
            <a:r>
              <a:rPr lang="en-US" sz="1200" dirty="0"/>
              <a:t>		- use the ‘Triple Quotes’	{Python will ignore string literals that are not assigned to a variable}</a:t>
            </a:r>
          </a:p>
          <a:p>
            <a:pPr marL="457200" lvl="1" indent="0">
              <a:buNone/>
            </a:pPr>
            <a:r>
              <a:rPr lang="en-US" sz="1200" dirty="0"/>
              <a:t>			‘’’			“””</a:t>
            </a:r>
          </a:p>
          <a:p>
            <a:pPr marL="457200" lvl="1" indent="0">
              <a:buNone/>
            </a:pPr>
            <a:r>
              <a:rPr lang="en-US" sz="1200" dirty="0"/>
              <a:t>			comment 1		 comment 1</a:t>
            </a:r>
          </a:p>
          <a:p>
            <a:pPr marL="457200" lvl="1" indent="0">
              <a:buNone/>
            </a:pPr>
            <a:r>
              <a:rPr lang="en-US" sz="1200" dirty="0"/>
              <a:t>			comment 2		 comment 2</a:t>
            </a:r>
          </a:p>
          <a:p>
            <a:pPr marL="457200" lvl="1" indent="0">
              <a:buNone/>
            </a:pPr>
            <a:r>
              <a:rPr lang="en-US" sz="1200" dirty="0"/>
              <a:t>			comment 3		 comment 3</a:t>
            </a:r>
          </a:p>
          <a:p>
            <a:pPr marL="457200" lvl="1" indent="0">
              <a:buNone/>
            </a:pPr>
            <a:r>
              <a:rPr lang="en-US" sz="1200" dirty="0"/>
              <a:t>			‘’’			“””</a:t>
            </a:r>
          </a:p>
          <a:p>
            <a:pPr marL="0" indent="0">
              <a:buNone/>
            </a:pPr>
            <a:r>
              <a:rPr lang="en-US" sz="1200" dirty="0"/>
              <a:t>As long as the string is not assigned to a variable, Python will read the code, but then ignore it, and you have made a multiline comment.</a:t>
            </a:r>
          </a:p>
        </p:txBody>
      </p:sp>
    </p:spTree>
    <p:extLst>
      <p:ext uri="{BB962C8B-B14F-4D97-AF65-F5344CB8AC3E}">
        <p14:creationId xmlns:p14="http://schemas.microsoft.com/office/powerpoint/2010/main" val="1806873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94F0-65FE-4A4E-B7EB-FE5EFBCB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78680"/>
            <a:ext cx="9603275" cy="517667"/>
          </a:xfrm>
        </p:spPr>
        <p:txBody>
          <a:bodyPr>
            <a:normAutofit fontScale="90000"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61D1D-292A-4AB8-A065-BD19207F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66692"/>
            <a:ext cx="9603275" cy="5144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u="sng" dirty="0"/>
              <a:t>Variables</a:t>
            </a:r>
            <a:r>
              <a:rPr lang="en-US" sz="1400" dirty="0"/>
              <a:t> are containers for storing data values.</a:t>
            </a:r>
          </a:p>
          <a:p>
            <a:pPr marL="0" indent="0">
              <a:buNone/>
            </a:pPr>
            <a:r>
              <a:rPr lang="en-US" sz="1400" u="sng" dirty="0"/>
              <a:t>Variable Assignments:</a:t>
            </a:r>
          </a:p>
          <a:p>
            <a:pPr marL="0" indent="0">
              <a:buNone/>
            </a:pPr>
            <a:r>
              <a:rPr lang="en-US" sz="1400" dirty="0"/>
              <a:t>A variable is created the moment you first assign a value to it.</a:t>
            </a:r>
          </a:p>
          <a:p>
            <a:pPr marL="0" indent="0">
              <a:buNone/>
            </a:pPr>
            <a:r>
              <a:rPr lang="en-US" sz="1400" dirty="0"/>
              <a:t>	x = 5		y = “Hello”</a:t>
            </a:r>
          </a:p>
          <a:p>
            <a:pPr marL="0" indent="0">
              <a:buNone/>
            </a:pPr>
            <a:r>
              <a:rPr lang="en-US" sz="1400" dirty="0"/>
              <a:t>Variables do not need to be declared with any particular type:</a:t>
            </a:r>
          </a:p>
          <a:p>
            <a:pPr marL="0" indent="0">
              <a:buNone/>
            </a:pPr>
            <a:r>
              <a:rPr lang="en-US" sz="1400" dirty="0"/>
              <a:t>	x = 7   		: x is integer</a:t>
            </a:r>
          </a:p>
          <a:p>
            <a:pPr marL="0" indent="0">
              <a:buNone/>
            </a:pPr>
            <a:r>
              <a:rPr lang="en-US" sz="1400" dirty="0"/>
              <a:t>	x = “ Hello “ 	: x is string</a:t>
            </a:r>
          </a:p>
          <a:p>
            <a:pPr marL="0" indent="0">
              <a:buNone/>
            </a:pPr>
            <a:r>
              <a:rPr lang="en-US" sz="1400" dirty="0"/>
              <a:t>To </a:t>
            </a:r>
            <a:r>
              <a:rPr lang="en-US" sz="1400" u="sng" dirty="0"/>
              <a:t>use</a:t>
            </a:r>
            <a:r>
              <a:rPr lang="en-US" sz="1400" dirty="0"/>
              <a:t> a variable:</a:t>
            </a:r>
          </a:p>
          <a:p>
            <a:pPr marL="0" indent="0">
              <a:buNone/>
            </a:pPr>
            <a:r>
              <a:rPr lang="en-US" sz="1400" dirty="0"/>
              <a:t>	print(x)		print(x, y , z)</a:t>
            </a:r>
          </a:p>
          <a:p>
            <a:pPr marL="0" indent="0">
              <a:buNone/>
            </a:pPr>
            <a:r>
              <a:rPr lang="en-US" sz="1400" dirty="0"/>
              <a:t>	print(x + y)</a:t>
            </a:r>
          </a:p>
          <a:p>
            <a:pPr marL="0" indent="0">
              <a:buNone/>
            </a:pPr>
            <a:r>
              <a:rPr lang="en-US" sz="1400" dirty="0"/>
              <a:t>	y = x + y</a:t>
            </a:r>
          </a:p>
        </p:txBody>
      </p:sp>
    </p:spTree>
    <p:extLst>
      <p:ext uri="{BB962C8B-B14F-4D97-AF65-F5344CB8AC3E}">
        <p14:creationId xmlns:p14="http://schemas.microsoft.com/office/powerpoint/2010/main" val="176970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9563B-1777-4238-90EE-EC74DDBE1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50790"/>
            <a:ext cx="9603275" cy="46155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allows you to assign values to multiple variables in one line:</a:t>
            </a:r>
          </a:p>
          <a:p>
            <a:pPr marL="0" indent="0">
              <a:buNone/>
            </a:pPr>
            <a:r>
              <a:rPr lang="en-US" dirty="0"/>
              <a:t>	x, y, z = "Orange", "Banana", "Cherry"</a:t>
            </a:r>
          </a:p>
          <a:p>
            <a:pPr marL="0" indent="0">
              <a:buNone/>
            </a:pPr>
            <a:r>
              <a:rPr lang="en-US" dirty="0"/>
              <a:t>And you can assign the same value to multiple variables in one line:</a:t>
            </a:r>
          </a:p>
          <a:p>
            <a:pPr marL="0" indent="0">
              <a:buNone/>
            </a:pPr>
            <a:r>
              <a:rPr lang="en-US" dirty="0"/>
              <a:t>	x = y = z = "Orange"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57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203A-BB85-4EAB-92F5-EF512757D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74642"/>
            <a:ext cx="9603275" cy="5184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/>
              <a:t>String variables can be declared either by using single or double quotes:</a:t>
            </a:r>
          </a:p>
          <a:p>
            <a:pPr marL="0" indent="0">
              <a:buNone/>
            </a:pPr>
            <a:r>
              <a:rPr lang="en-US" sz="1200" dirty="0"/>
              <a:t>	name = ‘Ali’	or 	name = “Ali”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u="sng" dirty="0"/>
              <a:t>Variable naming rules: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	{ </a:t>
            </a:r>
            <a:r>
              <a:rPr lang="en-US" sz="1200" u="sng" dirty="0">
                <a:solidFill>
                  <a:srgbClr val="000000"/>
                </a:solidFill>
                <a:latin typeface="Verdana" panose="020B0604030504040204" pitchFamily="34" charset="0"/>
              </a:rPr>
              <a:t>Multi-words variable name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}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200" u="sng" dirty="0">
                <a:solidFill>
                  <a:srgbClr val="000000"/>
                </a:solidFill>
                <a:latin typeface="Verdana" panose="020B0604030504040204" pitchFamily="34" charset="0"/>
              </a:rPr>
              <a:t>Camel Case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: Each word, except the first, starts with a capital letter:	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myVariableName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= ‘Ahmed’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200" u="sng" dirty="0">
                <a:solidFill>
                  <a:srgbClr val="000000"/>
                </a:solidFill>
                <a:latin typeface="Verdana" panose="020B0604030504040204" pitchFamily="34" charset="0"/>
              </a:rPr>
              <a:t>Pascal Case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: Each word starts with a capital letter: 		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MyVariableName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= ‘Ahmed’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US" sz="1200" u="sng" dirty="0">
                <a:solidFill>
                  <a:srgbClr val="000000"/>
                </a:solidFill>
                <a:latin typeface="Verdana" panose="020B0604030504040204" pitchFamily="34" charset="0"/>
              </a:rPr>
              <a:t>Snake Case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: Each word is separated by an underscore character:	</a:t>
            </a:r>
            <a:r>
              <a:rPr lang="en-US" sz="1200" dirty="0" err="1">
                <a:solidFill>
                  <a:srgbClr val="000000"/>
                </a:solidFill>
                <a:latin typeface="Verdana" panose="020B0604030504040204" pitchFamily="34" charset="0"/>
              </a:rPr>
              <a:t>my_variable_name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= ‘Ahmed’</a:t>
            </a: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sz="12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200" u="sng" dirty="0">
                <a:solidFill>
                  <a:srgbClr val="000000"/>
                </a:solidFill>
                <a:latin typeface="Verdana" panose="020B0604030504040204" pitchFamily="34" charset="0"/>
              </a:rPr>
              <a:t>Note:</a:t>
            </a: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 	x = 5	y = 10	print(x + y) 		// output 15</a:t>
            </a: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	x = ‘Ahmed’	y = ‘ Ali’ 	print(x + y)		//output  Ahmed Ali</a:t>
            </a:r>
            <a:endParaRPr lang="en-US" sz="1200" u="sng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  <a:latin typeface="Verdana" panose="020B0604030504040204" pitchFamily="34" charset="0"/>
              </a:rPr>
              <a:t>	x = 5	y = ‘Ali’	print(x + y)			//error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lang="en-US" sz="2400" b="1" i="1" u="sng" dirty="0">
                <a:solidFill>
                  <a:schemeClr val="bg1">
                    <a:lumMod val="50000"/>
                  </a:schemeClr>
                </a:solidFill>
              </a:rPr>
              <a:t>End of session 01</a:t>
            </a:r>
          </a:p>
        </p:txBody>
      </p:sp>
    </p:spTree>
    <p:extLst>
      <p:ext uri="{BB962C8B-B14F-4D97-AF65-F5344CB8AC3E}">
        <p14:creationId xmlns:p14="http://schemas.microsoft.com/office/powerpoint/2010/main" val="39131315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CFBB5FB1B5E94498CD6C6027297012" ma:contentTypeVersion="3" ma:contentTypeDescription="Create a new document." ma:contentTypeScope="" ma:versionID="55d32f62f9d23a5a9afd2639b0b75883">
  <xsd:schema xmlns:xsd="http://www.w3.org/2001/XMLSchema" xmlns:xs="http://www.w3.org/2001/XMLSchema" xmlns:p="http://schemas.microsoft.com/office/2006/metadata/properties" xmlns:ns3="794c08b4-485b-4b19-8619-6019a9f6f0c3" targetNamespace="http://schemas.microsoft.com/office/2006/metadata/properties" ma:root="true" ma:fieldsID="900410c709e02c6a7d50d7ee1caecd49" ns3:_="">
    <xsd:import namespace="794c08b4-485b-4b19-8619-6019a9f6f0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c08b4-485b-4b19-8619-6019a9f6f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2E3B6-F289-42C0-85A1-07C7AAC986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5B86DA-271D-49E8-8497-DC798C0465F8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94c08b4-485b-4b19-8619-6019a9f6f0c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3A5D806-5ABA-4D4E-B201-863B7EFD18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c08b4-485b-4b19-8619-6019a9f6f0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1403</TotalTime>
  <Words>2737</Words>
  <Application>Microsoft Office PowerPoint</Application>
  <PresentationFormat>Widescreen</PresentationFormat>
  <Paragraphs>246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Agency FB</vt:lpstr>
      <vt:lpstr>Algerian</vt:lpstr>
      <vt:lpstr>Arial</vt:lpstr>
      <vt:lpstr>Century Gothic</vt:lpstr>
      <vt:lpstr>Consolas</vt:lpstr>
      <vt:lpstr>Segoe UI</vt:lpstr>
      <vt:lpstr>Verdana</vt:lpstr>
      <vt:lpstr>Gallery</vt:lpstr>
      <vt:lpstr>PowerPoint Presentation</vt:lpstr>
      <vt:lpstr>PowerPoint Presentation</vt:lpstr>
      <vt:lpstr>Introduction to python</vt:lpstr>
      <vt:lpstr>How to Start:</vt:lpstr>
      <vt:lpstr>Python syntax</vt:lpstr>
      <vt:lpstr>Comments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محمد ايهاب محمد طعيمه</dc:creator>
  <cp:lastModifiedBy>محمد ايهاب محمد طعيمه</cp:lastModifiedBy>
  <cp:revision>253</cp:revision>
  <dcterms:created xsi:type="dcterms:W3CDTF">2024-08-31T07:55:16Z</dcterms:created>
  <dcterms:modified xsi:type="dcterms:W3CDTF">2024-09-02T13:32:12Z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0x0101005ACFBB5FB1B5E94498CD6C6027297012</vt:lpwstr>
  </property>
</Properties>
</file>