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52C0-98C2-459B-B9BC-ED6BAC9ADF6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9978-753D-416F-A5CA-8A289C56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69978-753D-416F-A5CA-8A289C5669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4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4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13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1" descr="Neon 3D circle art">
            <a:extLst>
              <a:ext uri="{FF2B5EF4-FFF2-40B4-BE49-F238E27FC236}">
                <a16:creationId xmlns:a16="http://schemas.microsoft.com/office/drawing/2014/main" id="{B9193271-E513-EF1C-3F81-E3688D7F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039"/>
          <a:stretch/>
        </p:blipFill>
        <p:spPr>
          <a:xfrm>
            <a:off x="0" y="-4728"/>
            <a:ext cx="11561612" cy="6857990"/>
          </a:xfrm>
          <a:prstGeom prst="rect">
            <a:avLst/>
          </a:prstGeom>
          <a:ln w="12700">
            <a:noFill/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19CDFD-2FDC-46EE-9A4C-57D5B40E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132657" y="3424306"/>
            <a:ext cx="685791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A92D61-7BA2-4DF7-ABA8-61721FB72BB3}"/>
              </a:ext>
            </a:extLst>
          </p:cNvPr>
          <p:cNvSpPr txBox="1"/>
          <p:nvPr/>
        </p:nvSpPr>
        <p:spPr>
          <a:xfrm>
            <a:off x="2675143" y="2210354"/>
            <a:ext cx="621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F00"/>
                </a:solidFill>
                <a:latin typeface="Algerian" panose="04020705040A02060702" pitchFamily="82" charset="0"/>
              </a:rPr>
              <a:t>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6A21A-E2BC-47BC-8B06-B3F33476A88F}"/>
              </a:ext>
            </a:extLst>
          </p:cNvPr>
          <p:cNvSpPr txBox="1"/>
          <p:nvPr/>
        </p:nvSpPr>
        <p:spPr>
          <a:xfrm>
            <a:off x="18418" y="3233681"/>
            <a:ext cx="281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Python Tutorial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03436-7ACA-4AE6-ADEB-21E482E3AF3E}"/>
              </a:ext>
            </a:extLst>
          </p:cNvPr>
          <p:cNvSpPr txBox="1"/>
          <p:nvPr/>
        </p:nvSpPr>
        <p:spPr>
          <a:xfrm>
            <a:off x="264402" y="3523841"/>
            <a:ext cx="295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FF00"/>
                </a:solidFill>
                <a:latin typeface="Algerian" panose="04020705040A02060702" pitchFamily="82" charset="0"/>
              </a:rPr>
              <a:t>Level 02</a:t>
            </a:r>
            <a:endParaRPr lang="en-US" sz="2400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D2F79-8CF2-4700-B01E-10891C0BE919}"/>
              </a:ext>
            </a:extLst>
          </p:cNvPr>
          <p:cNvSpPr txBox="1"/>
          <p:nvPr/>
        </p:nvSpPr>
        <p:spPr>
          <a:xfrm>
            <a:off x="5387549" y="6271967"/>
            <a:ext cx="642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FF00"/>
                </a:solidFill>
                <a:latin typeface="Algerian" panose="04020705040A02060702" pitchFamily="82" charset="0"/>
              </a:rPr>
              <a:t>Eng. Mohamed Ehab </a:t>
            </a:r>
            <a:r>
              <a:rPr lang="en-US" sz="2800" i="1" dirty="0" err="1">
                <a:solidFill>
                  <a:srgbClr val="FFFF00"/>
                </a:solidFill>
                <a:latin typeface="Algerian" panose="04020705040A02060702" pitchFamily="82" charset="0"/>
              </a:rPr>
              <a:t>teama</a:t>
            </a:r>
            <a:endParaRPr lang="en-US" sz="2400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9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D09BC5-90EB-4865-A8D8-F75926CE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() :	 returns the position at the first occurrence of the specified value.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{returns only the </a:t>
            </a:r>
            <a:r>
              <a:rPr lang="en-US" u="sng" dirty="0">
                <a:solidFill>
                  <a:schemeClr val="tx1"/>
                </a:solidFill>
              </a:rPr>
              <a:t>first occurrence</a:t>
            </a:r>
            <a:r>
              <a:rPr lang="en-US" dirty="0">
                <a:solidFill>
                  <a:schemeClr val="tx1"/>
                </a:solidFill>
              </a:rPr>
              <a:t> of the value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list.index</a:t>
            </a:r>
            <a:r>
              <a:rPr lang="en-US" sz="1600" b="1" dirty="0">
                <a:solidFill>
                  <a:schemeClr val="tx1"/>
                </a:solidFill>
              </a:rPr>
              <a:t>(element)	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list1 = [10,20,30,50,80,901]	print(list1.index(80))	// 4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():	returns the number of elements with the specified value.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list.count</a:t>
            </a:r>
            <a:r>
              <a:rPr lang="en-US" sz="1600" b="1" dirty="0">
                <a:solidFill>
                  <a:schemeClr val="tx1"/>
                </a:solidFill>
              </a:rPr>
              <a:t>(value)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my_list</a:t>
            </a:r>
            <a:r>
              <a:rPr lang="en-US" sz="1600" dirty="0">
                <a:solidFill>
                  <a:schemeClr val="tx1"/>
                </a:solidFill>
              </a:rPr>
              <a:t> = [10, 20, 30, 50, 30,12,30,45,86,45]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my_list.count</a:t>
            </a:r>
            <a:r>
              <a:rPr lang="en-US" sz="1600" dirty="0">
                <a:solidFill>
                  <a:schemeClr val="tx1"/>
                </a:solidFill>
              </a:rPr>
              <a:t>(30)		// 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copy</a:t>
            </a:r>
            <a:r>
              <a:rPr lang="en-US" dirty="0">
                <a:solidFill>
                  <a:schemeClr val="tx1"/>
                </a:solidFill>
              </a:rPr>
              <a:t>():	returns a copy of the specified list.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list.copy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my_list</a:t>
            </a:r>
            <a:r>
              <a:rPr lang="en-US" sz="1600" dirty="0">
                <a:solidFill>
                  <a:schemeClr val="tx1"/>
                </a:solidFill>
              </a:rPr>
              <a:t> = [10, 20, 30]	</a:t>
            </a:r>
            <a:r>
              <a:rPr lang="en-US" sz="1600" dirty="0" err="1">
                <a:solidFill>
                  <a:schemeClr val="tx1"/>
                </a:solidFill>
              </a:rPr>
              <a:t>new_list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my_list.copy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83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6AB6BF-4079-4B0A-AAAF-41BA33C2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() :		Sort the list alphabetically</a:t>
            </a:r>
            <a:r>
              <a:rPr lang="en-US" b="1" dirty="0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list.sort</a:t>
            </a:r>
            <a:r>
              <a:rPr lang="en-US" sz="1600" b="1" dirty="0">
                <a:solidFill>
                  <a:schemeClr val="tx1"/>
                </a:solidFill>
              </a:rPr>
              <a:t>(reverse</a:t>
            </a:r>
            <a:r>
              <a:rPr lang="en-US" sz="1600" dirty="0">
                <a:solidFill>
                  <a:schemeClr val="tx1"/>
                </a:solidFill>
              </a:rPr>
              <a:t>(optional)</a:t>
            </a:r>
            <a:r>
              <a:rPr lang="en-US" sz="1600" b="1" dirty="0">
                <a:solidFill>
                  <a:schemeClr val="tx1"/>
                </a:solidFill>
              </a:rPr>
              <a:t>)	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print(list1.sort()) // ascending		print(list1.sort(True))	// </a:t>
            </a:r>
            <a:r>
              <a:rPr lang="en-US" sz="1600" dirty="0" err="1">
                <a:solidFill>
                  <a:schemeClr val="tx1"/>
                </a:solidFill>
              </a:rPr>
              <a:t>descinding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():	reverses the sorting order of the elements.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list.reverse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my_list.reverse</a:t>
            </a:r>
            <a:r>
              <a:rPr lang="en-US" sz="1600" dirty="0">
                <a:solidFill>
                  <a:schemeClr val="tx1"/>
                </a:solidFill>
              </a:rPr>
              <a:t>()		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remove</a:t>
            </a:r>
            <a:r>
              <a:rPr lang="en-US" dirty="0">
                <a:solidFill>
                  <a:schemeClr val="tx1"/>
                </a:solidFill>
              </a:rPr>
              <a:t>():	removes the </a:t>
            </a:r>
            <a:r>
              <a:rPr lang="en-US" u="sng" dirty="0">
                <a:solidFill>
                  <a:schemeClr val="tx1"/>
                </a:solidFill>
              </a:rPr>
              <a:t>first occurrence</a:t>
            </a:r>
            <a:r>
              <a:rPr lang="en-US" dirty="0">
                <a:solidFill>
                  <a:schemeClr val="tx1"/>
                </a:solidFill>
              </a:rPr>
              <a:t> of the element with the specified value.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list.count</a:t>
            </a:r>
            <a:r>
              <a:rPr lang="en-US" sz="1600" b="1" dirty="0">
                <a:solidFill>
                  <a:schemeClr val="tx1"/>
                </a:solidFill>
              </a:rPr>
              <a:t>(element)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my_list</a:t>
            </a:r>
            <a:r>
              <a:rPr lang="en-US" sz="1600" dirty="0">
                <a:solidFill>
                  <a:schemeClr val="tx1"/>
                </a:solidFill>
              </a:rPr>
              <a:t> = [10, 20, 30, 50, 30,12,30,45,86,45]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my_list.remove</a:t>
            </a:r>
            <a:r>
              <a:rPr lang="en-US" sz="1600" dirty="0">
                <a:solidFill>
                  <a:schemeClr val="tx1"/>
                </a:solidFill>
              </a:rPr>
              <a:t>(30)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2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D77427-C346-4332-95CD-1D7A8EFE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() :		removes the element at the specified position.</a:t>
            </a:r>
            <a:r>
              <a:rPr lang="en-US" b="1" dirty="0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list.pop</a:t>
            </a:r>
            <a:r>
              <a:rPr lang="en-US" sz="1600" b="1" dirty="0">
                <a:solidFill>
                  <a:schemeClr val="tx1"/>
                </a:solidFill>
              </a:rPr>
              <a:t>(position</a:t>
            </a:r>
            <a:r>
              <a:rPr lang="en-US" sz="1600" dirty="0">
                <a:solidFill>
                  <a:schemeClr val="tx1"/>
                </a:solidFill>
              </a:rPr>
              <a:t>(optional)</a:t>
            </a:r>
            <a:r>
              <a:rPr lang="en-US" sz="1600" b="1" dirty="0">
                <a:solidFill>
                  <a:schemeClr val="tx1"/>
                </a:solidFill>
              </a:rPr>
              <a:t>)	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list.pop</a:t>
            </a:r>
            <a:r>
              <a:rPr lang="en-US" sz="1600" dirty="0">
                <a:solidFill>
                  <a:schemeClr val="tx1"/>
                </a:solidFill>
              </a:rPr>
              <a:t>()		//remove the last element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list.pop</a:t>
            </a:r>
            <a:r>
              <a:rPr lang="en-US" sz="1600" dirty="0">
                <a:solidFill>
                  <a:schemeClr val="tx1"/>
                </a:solidFill>
              </a:rPr>
              <a:t>(2)	// remove the element at the index 2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():		removes </a:t>
            </a:r>
            <a:r>
              <a:rPr lang="en-US" u="sng" dirty="0">
                <a:solidFill>
                  <a:schemeClr val="tx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 the elements from a list.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list.clear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7C203E-2B11-4C5B-A2DF-A1A7050E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887"/>
            <a:ext cx="10515600" cy="5675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Tuples</a:t>
            </a:r>
            <a:r>
              <a:rPr lang="en-US" dirty="0">
                <a:solidFill>
                  <a:schemeClr val="tx1"/>
                </a:solidFill>
              </a:rPr>
              <a:t>:	store multiple items in a single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Tuple items are </a:t>
            </a:r>
            <a:r>
              <a:rPr lang="en-US" b="1" dirty="0">
                <a:solidFill>
                  <a:schemeClr val="tx1"/>
                </a:solidFill>
              </a:rPr>
              <a:t>ordered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unchangeable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allow duplicate values.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myTuple</a:t>
            </a:r>
            <a:r>
              <a:rPr lang="en-US" sz="1600" dirty="0">
                <a:solidFill>
                  <a:schemeClr val="tx1"/>
                </a:solidFill>
              </a:rPr>
              <a:t> = (“Ali”, “Omar”, “</a:t>
            </a:r>
            <a:r>
              <a:rPr lang="en-US" sz="1600" dirty="0" err="1">
                <a:solidFill>
                  <a:schemeClr val="tx1"/>
                </a:solidFill>
              </a:rPr>
              <a:t>Gemy</a:t>
            </a:r>
            <a:r>
              <a:rPr lang="en-US" sz="1600" dirty="0">
                <a:solidFill>
                  <a:schemeClr val="tx1"/>
                </a:solidFill>
              </a:rPr>
              <a:t>”, True, 30, ”Ali”, 507)	// create tuple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len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myTuple</a:t>
            </a:r>
            <a:r>
              <a:rPr lang="en-US" sz="1600" dirty="0">
                <a:solidFill>
                  <a:schemeClr val="tx1"/>
                </a:solidFill>
              </a:rPr>
              <a:t>)	// length of the tuple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my_tuple</a:t>
            </a:r>
            <a:r>
              <a:rPr lang="en-US" dirty="0">
                <a:solidFill>
                  <a:schemeClr val="tx1"/>
                </a:solidFill>
              </a:rPr>
              <a:t> = (“Ali” </a:t>
            </a:r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) 	// </a:t>
            </a:r>
            <a:r>
              <a:rPr lang="en-US" b="1" dirty="0">
                <a:solidFill>
                  <a:schemeClr val="tx1"/>
                </a:solidFill>
              </a:rPr>
              <a:t>create tuple with one item </a:t>
            </a:r>
            <a:r>
              <a:rPr lang="en-US" dirty="0">
                <a:solidFill>
                  <a:schemeClr val="tx1"/>
                </a:solidFill>
              </a:rPr>
              <a:t>[You must add comma]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Access elements in Tuple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err="1">
                <a:solidFill>
                  <a:schemeClr val="tx1"/>
                </a:solidFill>
              </a:rPr>
              <a:t>myTuple</a:t>
            </a:r>
            <a:r>
              <a:rPr lang="en-US" dirty="0">
                <a:solidFill>
                  <a:schemeClr val="tx1"/>
                </a:solidFill>
              </a:rPr>
              <a:t> = (“Ali”, “Omar”, “</a:t>
            </a:r>
            <a:r>
              <a:rPr lang="en-US" dirty="0" err="1">
                <a:solidFill>
                  <a:schemeClr val="tx1"/>
                </a:solidFill>
              </a:rPr>
              <a:t>Gemy</a:t>
            </a:r>
            <a:r>
              <a:rPr lang="en-US" dirty="0">
                <a:solidFill>
                  <a:schemeClr val="tx1"/>
                </a:solidFill>
              </a:rPr>
              <a:t>”, True, 30, ”Ali”, 507)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myTuple</a:t>
            </a:r>
            <a:r>
              <a:rPr lang="en-US" sz="1400" dirty="0">
                <a:solidFill>
                  <a:schemeClr val="tx1"/>
                </a:solidFill>
              </a:rPr>
              <a:t>[2])				// </a:t>
            </a:r>
            <a:r>
              <a:rPr lang="en-US" sz="1400" dirty="0" err="1">
                <a:solidFill>
                  <a:schemeClr val="tx1"/>
                </a:solidFill>
              </a:rPr>
              <a:t>Gemy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print(</a:t>
            </a:r>
            <a:r>
              <a:rPr lang="en-US" sz="1400" dirty="0" err="1">
                <a:solidFill>
                  <a:schemeClr val="tx1"/>
                </a:solidFill>
              </a:rPr>
              <a:t>myTuple</a:t>
            </a:r>
            <a:r>
              <a:rPr lang="en-US" sz="1400" dirty="0">
                <a:solidFill>
                  <a:schemeClr val="tx1"/>
                </a:solidFill>
              </a:rPr>
              <a:t>[-1])			// 507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 print(</a:t>
            </a:r>
            <a:r>
              <a:rPr lang="en-US" sz="1400" dirty="0" err="1">
                <a:solidFill>
                  <a:schemeClr val="tx1"/>
                </a:solidFill>
              </a:rPr>
              <a:t>myTuple</a:t>
            </a:r>
            <a:r>
              <a:rPr lang="en-US" sz="1400" dirty="0">
                <a:solidFill>
                  <a:schemeClr val="tx1"/>
                </a:solidFill>
              </a:rPr>
              <a:t>[2:5])			// </a:t>
            </a:r>
            <a:r>
              <a:rPr lang="en-US" sz="1400" dirty="0" err="1">
                <a:solidFill>
                  <a:schemeClr val="tx1"/>
                </a:solidFill>
              </a:rPr>
              <a:t>Gemy</a:t>
            </a:r>
            <a:r>
              <a:rPr lang="en-US" sz="1400" dirty="0">
                <a:solidFill>
                  <a:schemeClr val="tx1"/>
                </a:solidFill>
              </a:rPr>
              <a:t>, True, 30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 print(</a:t>
            </a:r>
            <a:r>
              <a:rPr lang="en-US" sz="1400" dirty="0" err="1">
                <a:solidFill>
                  <a:schemeClr val="tx1"/>
                </a:solidFill>
              </a:rPr>
              <a:t>myTuple</a:t>
            </a:r>
            <a:r>
              <a:rPr lang="en-US" sz="1400" dirty="0">
                <a:solidFill>
                  <a:schemeClr val="tx1"/>
                </a:solidFill>
              </a:rPr>
              <a:t>[-3:-1])			// 30, Ali</a:t>
            </a:r>
          </a:p>
        </p:txBody>
      </p:sp>
    </p:spTree>
    <p:extLst>
      <p:ext uri="{BB962C8B-B14F-4D97-AF65-F5344CB8AC3E}">
        <p14:creationId xmlns:p14="http://schemas.microsoft.com/office/powerpoint/2010/main" val="185602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0D09D7-69AE-45C6-8DD5-C4993ADF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887"/>
            <a:ext cx="10515600" cy="5675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count</a:t>
            </a:r>
            <a:r>
              <a:rPr lang="en-US" sz="1400" dirty="0">
                <a:solidFill>
                  <a:schemeClr val="tx1"/>
                </a:solidFill>
              </a:rPr>
              <a:t>() :		returns the number of times a specified value appears in the tuple.</a:t>
            </a:r>
            <a:r>
              <a:rPr lang="en-US" sz="1400" b="1" dirty="0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		</a:t>
            </a:r>
            <a:r>
              <a:rPr lang="en-US" sz="1400" b="1" dirty="0" err="1">
                <a:solidFill>
                  <a:schemeClr val="tx1"/>
                </a:solidFill>
              </a:rPr>
              <a:t>tuple.count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chemeClr val="tx1"/>
                </a:solidFill>
              </a:rPr>
              <a:t>value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</a:t>
            </a:r>
            <a:r>
              <a:rPr lang="en-US" sz="1400" dirty="0" err="1">
                <a:solidFill>
                  <a:schemeClr val="tx1"/>
                </a:solidFill>
              </a:rPr>
              <a:t>my_tuple</a:t>
            </a:r>
            <a:r>
              <a:rPr lang="en-US" sz="1400" dirty="0">
                <a:solidFill>
                  <a:schemeClr val="tx1"/>
                </a:solidFill>
              </a:rPr>
              <a:t> = (10,20,30,40,50,30,30,20)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 </a:t>
            </a:r>
            <a:r>
              <a:rPr lang="en-US" sz="1400" dirty="0" err="1">
                <a:solidFill>
                  <a:schemeClr val="tx1"/>
                </a:solidFill>
              </a:rPr>
              <a:t>my_tuple.count</a:t>
            </a:r>
            <a:r>
              <a:rPr lang="en-US" sz="1400" dirty="0">
                <a:solidFill>
                  <a:schemeClr val="tx1"/>
                </a:solidFill>
              </a:rPr>
              <a:t>(30)			//  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 index</a:t>
            </a:r>
            <a:r>
              <a:rPr lang="en-US" dirty="0">
                <a:solidFill>
                  <a:schemeClr val="tx1"/>
                </a:solidFill>
              </a:rPr>
              <a:t>() :	 </a:t>
            </a:r>
            <a:r>
              <a:rPr lang="en-US" sz="1600" dirty="0">
                <a:solidFill>
                  <a:schemeClr val="tx1"/>
                </a:solidFill>
              </a:rPr>
              <a:t>returns the position at the first occurrence of the specified value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{returns only the </a:t>
            </a:r>
            <a:r>
              <a:rPr lang="en-US" u="sng" dirty="0">
                <a:solidFill>
                  <a:schemeClr val="tx1"/>
                </a:solidFill>
              </a:rPr>
              <a:t>first occurrence</a:t>
            </a:r>
            <a:r>
              <a:rPr lang="en-US" dirty="0">
                <a:solidFill>
                  <a:schemeClr val="tx1"/>
                </a:solidFill>
              </a:rPr>
              <a:t> of the value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{raises an </a:t>
            </a:r>
            <a:r>
              <a:rPr lang="en-US" u="sng" dirty="0">
                <a:solidFill>
                  <a:schemeClr val="tx1"/>
                </a:solidFill>
              </a:rPr>
              <a:t>exception</a:t>
            </a:r>
            <a:r>
              <a:rPr lang="en-US" dirty="0">
                <a:solidFill>
                  <a:schemeClr val="tx1"/>
                </a:solidFill>
              </a:rPr>
              <a:t> if the value is not found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tuple.index</a:t>
            </a:r>
            <a:r>
              <a:rPr lang="en-US" sz="1600" b="1" dirty="0">
                <a:solidFill>
                  <a:schemeClr val="tx1"/>
                </a:solidFill>
              </a:rPr>
              <a:t>(value)	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tuple0 = [10,20,30,50,80,901]		print(tuple0.index(80))	// 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39E2-E9CA-443A-AC3D-DC622018F829}"/>
              </a:ext>
            </a:extLst>
          </p:cNvPr>
          <p:cNvSpPr txBox="1"/>
          <p:nvPr/>
        </p:nvSpPr>
        <p:spPr>
          <a:xfrm>
            <a:off x="7430529" y="5346358"/>
            <a:ext cx="379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End of session 03</a:t>
            </a:r>
          </a:p>
        </p:txBody>
      </p:sp>
    </p:spTree>
    <p:extLst>
      <p:ext uri="{BB962C8B-B14F-4D97-AF65-F5344CB8AC3E}">
        <p14:creationId xmlns:p14="http://schemas.microsoft.com/office/powerpoint/2010/main" val="299018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42A34A-EFD8-4124-AFA1-910E6E2AD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Dictionaries:</a:t>
            </a:r>
            <a:r>
              <a:rPr lang="en-US" sz="2000" b="1">
                <a:solidFill>
                  <a:schemeClr val="tx1"/>
                </a:solidFill>
              </a:rPr>
              <a:t>	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1C11-3872-4D89-A510-FAE8D8CC1BD6}"/>
              </a:ext>
            </a:extLst>
          </p:cNvPr>
          <p:cNvSpPr txBox="1"/>
          <p:nvPr/>
        </p:nvSpPr>
        <p:spPr>
          <a:xfrm>
            <a:off x="1054443" y="168876"/>
            <a:ext cx="802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Session 4 :			</a:t>
            </a:r>
            <a:r>
              <a:rPr lang="en-US" sz="2400" i="1" dirty="0"/>
              <a:t>Data structure part 3</a:t>
            </a:r>
          </a:p>
        </p:txBody>
      </p:sp>
    </p:spTree>
    <p:extLst>
      <p:ext uri="{BB962C8B-B14F-4D97-AF65-F5344CB8AC3E}">
        <p14:creationId xmlns:p14="http://schemas.microsoft.com/office/powerpoint/2010/main" val="324989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A515-683B-4EB7-8E60-A4299F98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String Methods</a:t>
            </a:r>
            <a:r>
              <a:rPr lang="en-US" dirty="0">
                <a:solidFill>
                  <a:schemeClr val="tx1"/>
                </a:solidFill>
              </a:rPr>
              <a:t> : 	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u="sng" dirty="0" err="1">
                <a:solidFill>
                  <a:schemeClr val="tx1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()    </a:t>
            </a:r>
            <a:r>
              <a:rPr lang="en-US" dirty="0">
                <a:solidFill>
                  <a:schemeClr val="tx1"/>
                </a:solidFill>
              </a:rPr>
              <a:t>		-- returns the length of a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a = "Hello, World!“	print(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(a) )	// 13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u="sng" dirty="0">
                <a:solidFill>
                  <a:schemeClr val="tx1"/>
                </a:solidFill>
              </a:rPr>
              <a:t>upper</a:t>
            </a:r>
            <a:r>
              <a:rPr lang="en-US" dirty="0">
                <a:solidFill>
                  <a:schemeClr val="tx1"/>
                </a:solidFill>
              </a:rPr>
              <a:t>()		-- make all characters are in upper case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a = ‘Ali’		print( </a:t>
            </a:r>
            <a:r>
              <a:rPr lang="en-US" dirty="0" err="1">
                <a:solidFill>
                  <a:schemeClr val="tx1"/>
                </a:solidFill>
              </a:rPr>
              <a:t>a.upper</a:t>
            </a:r>
            <a:r>
              <a:rPr lang="en-US" dirty="0">
                <a:solidFill>
                  <a:schemeClr val="tx1"/>
                </a:solidFill>
              </a:rPr>
              <a:t>() )		// ALI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u="sng" dirty="0">
                <a:solidFill>
                  <a:schemeClr val="tx1"/>
                </a:solidFill>
              </a:rPr>
              <a:t>lower</a:t>
            </a:r>
            <a:r>
              <a:rPr lang="en-US" dirty="0">
                <a:solidFill>
                  <a:schemeClr val="tx1"/>
                </a:solidFill>
              </a:rPr>
              <a:t>()		-- make all characters are in upper case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a = ‘Ali’		print( </a:t>
            </a:r>
            <a:r>
              <a:rPr lang="en-US" dirty="0" err="1">
                <a:solidFill>
                  <a:schemeClr val="tx1"/>
                </a:solidFill>
              </a:rPr>
              <a:t>a.lower</a:t>
            </a:r>
            <a:r>
              <a:rPr lang="en-US" dirty="0">
                <a:solidFill>
                  <a:schemeClr val="tx1"/>
                </a:solidFill>
              </a:rPr>
              <a:t>() )		// </a:t>
            </a:r>
            <a:r>
              <a:rPr lang="en-US" dirty="0" err="1">
                <a:solidFill>
                  <a:schemeClr val="tx1"/>
                </a:solidFill>
              </a:rPr>
              <a:t>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u="sng" dirty="0">
                <a:solidFill>
                  <a:schemeClr val="tx1"/>
                </a:solidFill>
              </a:rPr>
              <a:t>capitalize</a:t>
            </a:r>
            <a:r>
              <a:rPr lang="en-US" dirty="0">
                <a:solidFill>
                  <a:schemeClr val="tx1"/>
                </a:solidFill>
              </a:rPr>
              <a:t>()	-- Upper case the first letter in this sentence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a = ‘hello, Ahmed’	print ( </a:t>
            </a:r>
            <a:r>
              <a:rPr lang="en-US" dirty="0" err="1">
                <a:solidFill>
                  <a:schemeClr val="tx1"/>
                </a:solidFill>
              </a:rPr>
              <a:t>a.capitalize</a:t>
            </a:r>
            <a:r>
              <a:rPr lang="en-US" dirty="0">
                <a:solidFill>
                  <a:schemeClr val="tx1"/>
                </a:solidFill>
              </a:rPr>
              <a:t>() 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-- Capitalize: </a:t>
            </a:r>
            <a:r>
              <a:rPr lang="en-US" sz="1200" dirty="0">
                <a:solidFill>
                  <a:schemeClr val="tx1"/>
                </a:solidFill>
              </a:rPr>
              <a:t>convert the first character of a string to uppercase and the rest of the characters to lowercase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DC513-169F-4844-87A6-F2C2F0B830A3}"/>
              </a:ext>
            </a:extLst>
          </p:cNvPr>
          <p:cNvSpPr txBox="1"/>
          <p:nvPr/>
        </p:nvSpPr>
        <p:spPr>
          <a:xfrm>
            <a:off x="1054443" y="168876"/>
            <a:ext cx="802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Session 1 :			strings</a:t>
            </a:r>
          </a:p>
        </p:txBody>
      </p:sp>
    </p:spTree>
    <p:extLst>
      <p:ext uri="{BB962C8B-B14F-4D97-AF65-F5344CB8AC3E}">
        <p14:creationId xmlns:p14="http://schemas.microsoft.com/office/powerpoint/2010/main" val="139302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B4895-A749-4338-8543-397EBA2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75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u="sng" dirty="0">
                <a:solidFill>
                  <a:schemeClr val="tx1"/>
                </a:solidFill>
              </a:rPr>
              <a:t>Count</a:t>
            </a:r>
            <a:r>
              <a:rPr lang="en-US" sz="2000" dirty="0">
                <a:solidFill>
                  <a:schemeClr val="tx1"/>
                </a:solidFill>
              </a:rPr>
              <a:t>():  </a:t>
            </a:r>
            <a:r>
              <a:rPr lang="en-US" dirty="0">
                <a:solidFill>
                  <a:schemeClr val="tx1"/>
                </a:solidFill>
              </a:rPr>
              <a:t>Return the number of times a specific value that appears in the string.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1200" dirty="0">
                <a:solidFill>
                  <a:schemeClr val="tx1"/>
                </a:solidFill>
              </a:rPr>
              <a:t>txt = "I love apples, apple are my favorite fruit“	print( </a:t>
            </a:r>
            <a:r>
              <a:rPr lang="en-US" sz="1200" dirty="0" err="1">
                <a:solidFill>
                  <a:schemeClr val="tx1"/>
                </a:solidFill>
              </a:rPr>
              <a:t>txt.count</a:t>
            </a:r>
            <a:r>
              <a:rPr lang="en-US" sz="1200" dirty="0">
                <a:solidFill>
                  <a:schemeClr val="tx1"/>
                </a:solidFill>
              </a:rPr>
              <a:t>("apple") 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400" u="sng" dirty="0">
                <a:solidFill>
                  <a:schemeClr val="tx1"/>
                </a:solidFill>
              </a:rPr>
              <a:t>split</a:t>
            </a:r>
            <a:r>
              <a:rPr lang="en-US" sz="2400" dirty="0">
                <a:solidFill>
                  <a:schemeClr val="tx1"/>
                </a:solidFill>
              </a:rPr>
              <a:t>(): </a:t>
            </a:r>
            <a:r>
              <a:rPr lang="en-US" dirty="0">
                <a:solidFill>
                  <a:schemeClr val="tx1"/>
                </a:solidFill>
              </a:rPr>
              <a:t>Split a string into a list where each word is a list item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	txt = "welcome to the jungle" 	print( </a:t>
            </a:r>
            <a:r>
              <a:rPr lang="en-US" sz="1200" dirty="0" err="1">
                <a:solidFill>
                  <a:schemeClr val="tx1"/>
                </a:solidFill>
              </a:rPr>
              <a:t>txt.split</a:t>
            </a:r>
            <a:r>
              <a:rPr lang="en-US" sz="1200" dirty="0">
                <a:solidFill>
                  <a:schemeClr val="tx1"/>
                </a:solidFill>
              </a:rPr>
              <a:t>() 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	txt = "hello, my name is Peter, I am 26 years old“		print( </a:t>
            </a:r>
            <a:r>
              <a:rPr lang="en-US" sz="1200" dirty="0" err="1">
                <a:solidFill>
                  <a:schemeClr val="tx1"/>
                </a:solidFill>
              </a:rPr>
              <a:t>txt.split</a:t>
            </a:r>
            <a:r>
              <a:rPr lang="en-US" sz="1200" dirty="0">
                <a:solidFill>
                  <a:schemeClr val="tx1"/>
                </a:solidFill>
              </a:rPr>
              <a:t>(", ") )   	// separator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join()</a:t>
            </a:r>
            <a:r>
              <a:rPr lang="en-US" dirty="0">
                <a:solidFill>
                  <a:schemeClr val="tx1"/>
                </a:solidFill>
              </a:rPr>
              <a:t>: Join all items in a tuple into a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1200" dirty="0" err="1">
                <a:solidFill>
                  <a:schemeClr val="tx1"/>
                </a:solidFill>
              </a:rPr>
              <a:t>myTuple</a:t>
            </a:r>
            <a:r>
              <a:rPr lang="en-US" sz="1200" dirty="0">
                <a:solidFill>
                  <a:schemeClr val="tx1"/>
                </a:solidFill>
              </a:rPr>
              <a:t> = ("John", "Peter", "Vicky")		x = “-".join(</a:t>
            </a:r>
            <a:r>
              <a:rPr lang="en-US" sz="1200" dirty="0" err="1">
                <a:solidFill>
                  <a:schemeClr val="tx1"/>
                </a:solidFill>
              </a:rPr>
              <a:t>myTuple</a:t>
            </a:r>
            <a:r>
              <a:rPr lang="en-US" sz="1200" dirty="0">
                <a:solidFill>
                  <a:schemeClr val="tx1"/>
                </a:solidFill>
              </a:rPr>
              <a:t>)	print(x)	// John-Peter-Vicky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strip():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Remove 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spaces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at the beginning and at the end of the string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Next LT Pro"/>
              </a:rPr>
              <a:t>		 </a:t>
            </a:r>
            <a:r>
              <a:rPr lang="en-US" sz="1200" dirty="0">
                <a:solidFill>
                  <a:srgbClr val="000000"/>
                </a:solidFill>
                <a:latin typeface="Avenir Next LT Pro"/>
              </a:rPr>
              <a:t>txt = "     banana     "   		 print( </a:t>
            </a:r>
            <a:r>
              <a:rPr lang="en-US" sz="1200" dirty="0" err="1">
                <a:solidFill>
                  <a:srgbClr val="000000"/>
                </a:solidFill>
                <a:latin typeface="Avenir Next LT Pro"/>
              </a:rPr>
              <a:t>txt.strip</a:t>
            </a:r>
            <a:r>
              <a:rPr lang="en-US" sz="1200" dirty="0">
                <a:solidFill>
                  <a:srgbClr val="000000"/>
                </a:solidFill>
                <a:latin typeface="Avenir Next LT Pro"/>
              </a:rPr>
              <a:t>()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Next LT Pro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Avenir Next LT Pro"/>
              </a:rPr>
              <a:t>startswith</a:t>
            </a:r>
            <a:r>
              <a:rPr lang="en-US" dirty="0">
                <a:solidFill>
                  <a:schemeClr val="tx1"/>
                </a:solidFill>
                <a:latin typeface="Avenir Next LT Pro"/>
              </a:rPr>
              <a:t>() : returns </a:t>
            </a:r>
            <a:r>
              <a:rPr lang="en-US" u="sng" dirty="0">
                <a:solidFill>
                  <a:schemeClr val="tx1"/>
                </a:solidFill>
                <a:latin typeface="Avenir Next LT Pro"/>
              </a:rPr>
              <a:t>True</a:t>
            </a:r>
            <a:r>
              <a:rPr lang="en-US" dirty="0">
                <a:solidFill>
                  <a:schemeClr val="tx1"/>
                </a:solidFill>
                <a:latin typeface="Avenir Next LT Pro"/>
              </a:rPr>
              <a:t> if the string starts with the specified value, otherwise </a:t>
            </a:r>
            <a:r>
              <a:rPr lang="en-US" u="sng" dirty="0">
                <a:solidFill>
                  <a:schemeClr val="tx1"/>
                </a:solidFill>
                <a:latin typeface="Avenir Next LT Pro"/>
              </a:rPr>
              <a:t>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venir Next LT Pro"/>
              </a:rPr>
              <a:t>		</a:t>
            </a:r>
            <a:r>
              <a:rPr lang="en-US" sz="1600" b="1" dirty="0" err="1">
                <a:solidFill>
                  <a:schemeClr val="tx1"/>
                </a:solidFill>
                <a:latin typeface="Avenir Next LT Pro"/>
              </a:rPr>
              <a:t>string.startswith</a:t>
            </a:r>
            <a:r>
              <a:rPr lang="en-US" sz="1600" b="1" dirty="0">
                <a:solidFill>
                  <a:schemeClr val="tx1"/>
                </a:solidFill>
                <a:latin typeface="Avenir Next LT Pro"/>
              </a:rPr>
              <a:t>(value, start </a:t>
            </a:r>
            <a:r>
              <a:rPr lang="en-US" sz="1100" dirty="0">
                <a:solidFill>
                  <a:schemeClr val="tx1"/>
                </a:solidFill>
                <a:latin typeface="Avenir Next LT Pro"/>
              </a:rPr>
              <a:t>(optional)</a:t>
            </a:r>
            <a:r>
              <a:rPr lang="en-US" sz="1600" b="1" dirty="0">
                <a:solidFill>
                  <a:schemeClr val="tx1"/>
                </a:solidFill>
                <a:latin typeface="Avenir Next LT Pro"/>
              </a:rPr>
              <a:t>, end 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(optional)</a:t>
            </a:r>
            <a:r>
              <a:rPr lang="en-US" sz="1600" b="1" dirty="0">
                <a:solidFill>
                  <a:schemeClr val="tx1"/>
                </a:solidFill>
                <a:latin typeface="Avenir Next LT Pro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venir Next LT Pro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Avenir Next LT Pro"/>
              </a:rPr>
              <a:t>	 </a:t>
            </a:r>
            <a:r>
              <a:rPr lang="en-US" sz="1200" dirty="0">
                <a:solidFill>
                  <a:schemeClr val="tx1"/>
                </a:solidFill>
                <a:latin typeface="Avenir Next LT Pro"/>
              </a:rPr>
              <a:t>txt = "Hello, welcome to my world.“	x = </a:t>
            </a:r>
            <a:r>
              <a:rPr lang="en-US" sz="1200" dirty="0" err="1">
                <a:solidFill>
                  <a:schemeClr val="tx1"/>
                </a:solidFill>
                <a:latin typeface="Avenir Next LT Pro"/>
              </a:rPr>
              <a:t>txt.startswith</a:t>
            </a:r>
            <a:r>
              <a:rPr lang="en-US" sz="1200" dirty="0">
                <a:solidFill>
                  <a:schemeClr val="tx1"/>
                </a:solidFill>
                <a:latin typeface="Avenir Next LT Pro"/>
              </a:rPr>
              <a:t>("Hello", 7, 20)	print(x)</a:t>
            </a:r>
            <a:endParaRPr lang="en-US" b="1" dirty="0">
              <a:solidFill>
                <a:srgbClr val="000000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7691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49CBE6-A33F-49D7-AF39-B1514C27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75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>
                <a:solidFill>
                  <a:srgbClr val="000000"/>
                </a:solidFill>
                <a:latin typeface="Avenir Next LT Pro"/>
              </a:rPr>
              <a:t>endswith</a:t>
            </a:r>
            <a:r>
              <a:rPr lang="en-US" sz="2400" u="sng" dirty="0">
                <a:solidFill>
                  <a:srgbClr val="000000"/>
                </a:solidFill>
                <a:latin typeface="Avenir Next LT Pro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venir Next LT Pro"/>
              </a:rPr>
              <a:t> :</a:t>
            </a:r>
            <a:r>
              <a:rPr lang="en-US" sz="1400" dirty="0">
                <a:solidFill>
                  <a:srgbClr val="000000"/>
                </a:solidFill>
                <a:latin typeface="Avenir Next LT Pro"/>
              </a:rPr>
              <a:t>method returns </a:t>
            </a:r>
            <a:r>
              <a:rPr lang="en-US" sz="1400" u="sng" dirty="0">
                <a:solidFill>
                  <a:srgbClr val="000000"/>
                </a:solidFill>
                <a:latin typeface="Avenir Next LT Pr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Avenir Next LT Pro"/>
              </a:rPr>
              <a:t> if the string ends with the specified value, otherwise </a:t>
            </a:r>
            <a:r>
              <a:rPr lang="en-US" sz="1400" u="sng" dirty="0">
                <a:solidFill>
                  <a:srgbClr val="000000"/>
                </a:solidFill>
                <a:latin typeface="Avenir Next LT Pro"/>
              </a:rPr>
              <a:t>False</a:t>
            </a:r>
            <a:endParaRPr lang="en-US" sz="1400" dirty="0">
              <a:solidFill>
                <a:srgbClr val="000000"/>
              </a:solidFill>
              <a:latin typeface="Avenir Next LT Pr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venir Next LT Pro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Avenir Next LT Pro"/>
              </a:rPr>
              <a:t>string.endswith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(value, start 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(optional)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, end 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(optional)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		</a:t>
            </a:r>
            <a:r>
              <a:rPr lang="en-US" sz="1000" b="1" dirty="0">
                <a:solidFill>
                  <a:srgbClr val="000000"/>
                </a:solidFill>
                <a:latin typeface="Avenir Next LT Pro"/>
              </a:rPr>
              <a:t>txt = "Hello, welcome to my world.“		x = </a:t>
            </a:r>
            <a:r>
              <a:rPr lang="en-US" sz="1000" b="1" dirty="0" err="1">
                <a:solidFill>
                  <a:srgbClr val="000000"/>
                </a:solidFill>
                <a:latin typeface="Avenir Next LT Pro"/>
              </a:rPr>
              <a:t>txt.endswith</a:t>
            </a:r>
            <a:r>
              <a:rPr lang="en-US" sz="1000" b="1" dirty="0">
                <a:solidFill>
                  <a:srgbClr val="000000"/>
                </a:solidFill>
                <a:latin typeface="Avenir Next LT Pro"/>
              </a:rPr>
              <a:t>("my world.")		print(x)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Avenir Next LT Pro"/>
              </a:rPr>
              <a:t>		txt = "Hello, welcome to my world.“		x = </a:t>
            </a:r>
            <a:r>
              <a:rPr lang="en-US" sz="1000" b="1" dirty="0" err="1">
                <a:solidFill>
                  <a:srgbClr val="000000"/>
                </a:solidFill>
                <a:latin typeface="Avenir Next LT Pro"/>
              </a:rPr>
              <a:t>txt.endswith</a:t>
            </a:r>
            <a:r>
              <a:rPr lang="en-US" sz="1000" b="1" dirty="0">
                <a:solidFill>
                  <a:srgbClr val="000000"/>
                </a:solidFill>
                <a:latin typeface="Avenir Next LT Pro"/>
              </a:rPr>
              <a:t>("my world.", 5, 11)		print(x)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000000"/>
                </a:solidFill>
                <a:latin typeface="Avenir Next LT Pro"/>
              </a:rPr>
              <a:t>find() 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:	 finds the first occurrence of the specified value [returns </a:t>
            </a:r>
            <a:r>
              <a:rPr lang="en-US" b="1" u="sng" dirty="0">
                <a:solidFill>
                  <a:srgbClr val="000000"/>
                </a:solidFill>
                <a:latin typeface="Avenir Next LT Pro"/>
              </a:rPr>
              <a:t>-1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 if the value is </a:t>
            </a:r>
            <a:r>
              <a:rPr lang="en-US" u="sng" dirty="0">
                <a:solidFill>
                  <a:srgbClr val="000000"/>
                </a:solidFill>
                <a:latin typeface="Avenir Next LT Pro"/>
              </a:rPr>
              <a:t>not found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Next LT Pro"/>
              </a:rPr>
              <a:t>	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string.find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(value, start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(optional)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, end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(optional)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		txt = "Hello, welcome to my world.“		x = </a:t>
            </a:r>
            <a:r>
              <a:rPr lang="en-US" sz="1200" b="1" dirty="0" err="1">
                <a:solidFill>
                  <a:srgbClr val="000000"/>
                </a:solidFill>
                <a:latin typeface="Avenir Next LT Pro"/>
              </a:rPr>
              <a:t>txt.find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("e")	</a:t>
            </a:r>
            <a:r>
              <a:rPr lang="de-DE" sz="1200" b="1" dirty="0">
                <a:solidFill>
                  <a:srgbClr val="000000"/>
                </a:solidFill>
                <a:latin typeface="Avenir Next LT Pro"/>
              </a:rPr>
              <a:t>x = txt.find("e", 5, 10)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venir Next LT Pro"/>
              </a:rPr>
              <a:t>Index(): 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	finds the first occurrence of the specified value [raises an </a:t>
            </a:r>
            <a:r>
              <a:rPr lang="en-US" u="sng" dirty="0">
                <a:solidFill>
                  <a:srgbClr val="000000"/>
                </a:solidFill>
                <a:latin typeface="Avenir Next LT Pro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 if the value is 				</a:t>
            </a:r>
            <a:r>
              <a:rPr lang="en-US" u="sng" dirty="0">
                <a:solidFill>
                  <a:srgbClr val="000000"/>
                </a:solidFill>
                <a:latin typeface="Avenir Next LT Pro"/>
              </a:rPr>
              <a:t>not found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Next LT Pro"/>
              </a:rPr>
              <a:t>	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string.index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(value, start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(optional)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, end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(optional)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		txt = "Hello, welcome to my world.“		x = </a:t>
            </a:r>
            <a:r>
              <a:rPr lang="en-US" sz="1200" b="1" dirty="0" err="1">
                <a:solidFill>
                  <a:srgbClr val="000000"/>
                </a:solidFill>
                <a:latin typeface="Avenir Next LT Pro"/>
              </a:rPr>
              <a:t>txt.index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("e")	x = </a:t>
            </a:r>
            <a:r>
              <a:rPr lang="en-US" sz="1200" b="1" dirty="0" err="1">
                <a:solidFill>
                  <a:srgbClr val="000000"/>
                </a:solidFill>
                <a:latin typeface="Avenir Next LT Pro"/>
              </a:rPr>
              <a:t>txt.index</a:t>
            </a:r>
            <a:r>
              <a:rPr lang="en-US" sz="1200" b="1" dirty="0">
                <a:solidFill>
                  <a:srgbClr val="000000"/>
                </a:solidFill>
                <a:latin typeface="Avenir Next LT Pro"/>
              </a:rPr>
              <a:t>("e", 5, 10)</a:t>
            </a:r>
            <a:endParaRPr lang="en-US" dirty="0">
              <a:solidFill>
                <a:srgbClr val="000000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68354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8A99-7D41-4AF5-B857-5371A282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0215"/>
            <a:ext cx="10515600" cy="54452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String Format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python, we </a:t>
            </a:r>
            <a:r>
              <a:rPr lang="en-US" u="sng" dirty="0">
                <a:solidFill>
                  <a:schemeClr val="tx1"/>
                </a:solidFill>
              </a:rPr>
              <a:t>cannot</a:t>
            </a:r>
            <a:r>
              <a:rPr lang="en-US" dirty="0">
                <a:solidFill>
                  <a:schemeClr val="tx1"/>
                </a:solidFill>
              </a:rPr>
              <a:t> combine strings and numbers: 	 	</a:t>
            </a:r>
            <a:r>
              <a:rPr lang="en-US" sz="1400" dirty="0">
                <a:solidFill>
                  <a:schemeClr val="tx1"/>
                </a:solidFill>
              </a:rPr>
              <a:t>print('Ali' + 50)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But we can combine strings and numbers by using </a:t>
            </a:r>
            <a:r>
              <a:rPr lang="en-US" u="sng" dirty="0">
                <a:solidFill>
                  <a:schemeClr val="tx1"/>
                </a:solidFill>
              </a:rPr>
              <a:t>f-strings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To specify a string as an f-string, simply put an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f</a:t>
            </a:r>
            <a:r>
              <a:rPr lang="en-US" sz="1400" dirty="0">
                <a:solidFill>
                  <a:schemeClr val="tx1"/>
                </a:solidFill>
              </a:rPr>
              <a:t> in </a:t>
            </a:r>
            <a:r>
              <a:rPr lang="en-US" sz="1400" u="sng" dirty="0">
                <a:solidFill>
                  <a:schemeClr val="tx1"/>
                </a:solidFill>
              </a:rPr>
              <a:t>front</a:t>
            </a:r>
            <a:r>
              <a:rPr lang="en-US" sz="1400" dirty="0">
                <a:solidFill>
                  <a:schemeClr val="tx1"/>
                </a:solidFill>
              </a:rPr>
              <a:t> of </a:t>
            </a:r>
            <a:r>
              <a:rPr lang="en-US" sz="1400" u="sng" dirty="0">
                <a:solidFill>
                  <a:schemeClr val="tx1"/>
                </a:solidFill>
              </a:rPr>
              <a:t>the string literal</a:t>
            </a:r>
            <a:r>
              <a:rPr lang="en-US" sz="1400" dirty="0">
                <a:solidFill>
                  <a:schemeClr val="tx1"/>
                </a:solidFill>
              </a:rPr>
              <a:t>, and add </a:t>
            </a:r>
            <a:r>
              <a:rPr lang="en-US" sz="1400" u="sng" dirty="0">
                <a:solidFill>
                  <a:schemeClr val="tx1"/>
                </a:solidFill>
              </a:rPr>
              <a:t>curly brackets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{}</a:t>
            </a:r>
            <a:r>
              <a:rPr lang="en-US" sz="1400" dirty="0">
                <a:solidFill>
                  <a:schemeClr val="tx1"/>
                </a:solidFill>
              </a:rPr>
              <a:t> as placeholders for variables and other operations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name is John, I am {age}"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		// 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 name is John, I am 36</a:t>
            </a:r>
          </a:p>
          <a:p>
            <a:pPr marL="0" indent="0">
              <a:buNone/>
            </a:pPr>
            <a:endParaRPr lang="en-US" sz="14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price is {20 * 5} dollars"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		// 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The price is 100 dollars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9DF80-4B85-4A55-9FA5-19F327B29A77}"/>
              </a:ext>
            </a:extLst>
          </p:cNvPr>
          <p:cNvSpPr txBox="1"/>
          <p:nvPr/>
        </p:nvSpPr>
        <p:spPr>
          <a:xfrm>
            <a:off x="7430529" y="5346358"/>
            <a:ext cx="379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End of session 01</a:t>
            </a:r>
          </a:p>
        </p:txBody>
      </p:sp>
    </p:spTree>
    <p:extLst>
      <p:ext uri="{BB962C8B-B14F-4D97-AF65-F5344CB8AC3E}">
        <p14:creationId xmlns:p14="http://schemas.microsoft.com/office/powerpoint/2010/main" val="159791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7A004D-F178-48B8-AE42-99CE9710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tx1"/>
                </a:solidFill>
              </a:rPr>
              <a:t>Data Structure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 way of organizing and storing data in a computer so that it can be accessed 			and used efficiently.</a:t>
            </a:r>
            <a:endParaRPr lang="en-US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Lists, Tuple, Set, </a:t>
            </a:r>
            <a:r>
              <a:rPr lang="en-US" sz="2400" dirty="0" err="1">
                <a:solidFill>
                  <a:schemeClr val="tx1"/>
                </a:solidFill>
              </a:rPr>
              <a:t>Diectionery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tx1"/>
                </a:solidFill>
              </a:rPr>
              <a:t>Lists</a:t>
            </a:r>
            <a:r>
              <a:rPr lang="en-US" sz="2400" dirty="0">
                <a:solidFill>
                  <a:schemeClr val="tx1"/>
                </a:solidFill>
              </a:rPr>
              <a:t>:	</a:t>
            </a:r>
            <a:r>
              <a:rPr lang="en-US" dirty="0">
                <a:solidFill>
                  <a:schemeClr val="tx1"/>
                </a:solidFill>
              </a:rPr>
              <a:t>Lists are used to store multiple items in a single variable.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create list:			</a:t>
            </a:r>
            <a:r>
              <a:rPr lang="en-US" dirty="0" err="1">
                <a:solidFill>
                  <a:schemeClr val="tx1"/>
                </a:solidFill>
              </a:rPr>
              <a:t>myList</a:t>
            </a:r>
            <a:r>
              <a:rPr lang="en-US" dirty="0">
                <a:solidFill>
                  <a:schemeClr val="tx1"/>
                </a:solidFill>
              </a:rPr>
              <a:t> = [‘Item1’, ‘Item2’, ‘Item3’, ‘Item4’]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Note:		- Lists items are ordered, changeable, and allow duplicate values.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- List items are indexed, the first item has index [0], the second item has index [1]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- List items can be of any data type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C00000"/>
                </a:solidFill>
              </a:rPr>
              <a:t>myList</a:t>
            </a:r>
            <a:r>
              <a:rPr lang="en-US" sz="1400" dirty="0">
                <a:solidFill>
                  <a:srgbClr val="C00000"/>
                </a:solidFill>
              </a:rPr>
              <a:t> = [‘Ali’, ‘Ali’, ‘Mona’, ‘</a:t>
            </a:r>
            <a:r>
              <a:rPr lang="en-US" sz="1400" dirty="0" err="1">
                <a:solidFill>
                  <a:srgbClr val="C00000"/>
                </a:solidFill>
              </a:rPr>
              <a:t>Maha</a:t>
            </a:r>
            <a:r>
              <a:rPr lang="en-US" sz="1400" dirty="0">
                <a:solidFill>
                  <a:srgbClr val="C00000"/>
                </a:solidFill>
              </a:rPr>
              <a:t>’] 		print(</a:t>
            </a:r>
            <a:r>
              <a:rPr lang="en-US" sz="1400" dirty="0" err="1">
                <a:solidFill>
                  <a:srgbClr val="C00000"/>
                </a:solidFill>
              </a:rPr>
              <a:t>myList</a:t>
            </a:r>
            <a:r>
              <a:rPr lang="en-US" sz="1400" dirty="0">
                <a:solidFill>
                  <a:srgbClr val="C00000"/>
                </a:solidFill>
              </a:rPr>
              <a:t>)	//	['Ali', 'Ali', 'Mona', '</a:t>
            </a:r>
            <a:r>
              <a:rPr lang="en-US" sz="1400" dirty="0" err="1">
                <a:solidFill>
                  <a:srgbClr val="C00000"/>
                </a:solidFill>
              </a:rPr>
              <a:t>Maha</a:t>
            </a:r>
            <a:r>
              <a:rPr lang="en-US" sz="1400" dirty="0">
                <a:solidFill>
                  <a:srgbClr val="C00000"/>
                </a:solidFill>
              </a:rPr>
              <a:t>’]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myList1 = [‘one’, ‘two’, ‘three’, ‘more’]	 myList2 = [1, 25, 3, 44, 20]	myList3 = [True, False, True]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C00000"/>
                </a:solidFill>
              </a:rPr>
              <a:t>myList = [’Ahmed’, 20, 305, True, ’male’]</a:t>
            </a:r>
            <a:endParaRPr lang="en-US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D076D-4D49-4A59-9B30-FF20B181F4A0}"/>
              </a:ext>
            </a:extLst>
          </p:cNvPr>
          <p:cNvSpPr txBox="1"/>
          <p:nvPr/>
        </p:nvSpPr>
        <p:spPr>
          <a:xfrm>
            <a:off x="1054443" y="168876"/>
            <a:ext cx="802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Session 2 :			</a:t>
            </a:r>
            <a:r>
              <a:rPr lang="en-US" sz="2400" i="1" dirty="0"/>
              <a:t>Data structure part 1</a:t>
            </a:r>
          </a:p>
        </p:txBody>
      </p:sp>
    </p:spTree>
    <p:extLst>
      <p:ext uri="{BB962C8B-B14F-4D97-AF65-F5344CB8AC3E}">
        <p14:creationId xmlns:p14="http://schemas.microsoft.com/office/powerpoint/2010/main" val="15705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8A13FE-2BBF-41BB-AB99-D6BCE38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To determine the length of the list</a:t>
            </a:r>
            <a:r>
              <a:rPr lang="en-US" dirty="0">
                <a:solidFill>
                  <a:schemeClr val="tx1"/>
                </a:solidFill>
              </a:rPr>
              <a:t>:		</a:t>
            </a:r>
            <a:r>
              <a:rPr lang="en-US" sz="2400" b="1" dirty="0" err="1">
                <a:solidFill>
                  <a:schemeClr val="tx1"/>
                </a:solidFill>
              </a:rPr>
              <a:t>len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 = [‘Ahmed’, ‘Mona’, 20, True, 305, 0]		print( </a:t>
            </a:r>
            <a:r>
              <a:rPr lang="en-US" sz="1400" dirty="0" err="1">
                <a:solidFill>
                  <a:schemeClr val="tx1"/>
                </a:solidFill>
              </a:rPr>
              <a:t>len</a:t>
            </a:r>
            <a:r>
              <a:rPr lang="en-US" sz="1400" dirty="0">
                <a:solidFill>
                  <a:schemeClr val="tx1"/>
                </a:solidFill>
              </a:rPr>
              <a:t>( 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 ) )		// 6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Accessing the elements by index</a:t>
            </a:r>
            <a:r>
              <a:rPr lang="en-US" sz="1400" dirty="0">
                <a:solidFill>
                  <a:schemeClr val="tx1"/>
                </a:solidFill>
              </a:rPr>
              <a:t>:	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List items are indexed, the first item has index [0], the second item has index [1].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 = [‘Ahmed’, ‘Mona’, 20, True, 305, 0]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 print( 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[0] )			// Ahmed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 print( 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[2] )			// Mona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 print( 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[4] )			// 305</a:t>
            </a:r>
          </a:p>
          <a:p>
            <a:pPr marL="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Negative indexing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means start from the </a:t>
            </a:r>
            <a:r>
              <a:rPr lang="en-US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1400" dirty="0">
                <a:solidFill>
                  <a:schemeClr val="tx1"/>
                </a:solidFill>
              </a:rPr>
              <a:t>print( 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[-1] )			// 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print( 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[-2] )			// 305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print( </a:t>
            </a:r>
            <a:r>
              <a:rPr lang="en-US" sz="1400" dirty="0" err="1">
                <a:solidFill>
                  <a:schemeClr val="tx1"/>
                </a:solidFill>
              </a:rPr>
              <a:t>myList</a:t>
            </a:r>
            <a:r>
              <a:rPr lang="en-US" sz="1400" dirty="0">
                <a:solidFill>
                  <a:schemeClr val="tx1"/>
                </a:solidFill>
              </a:rPr>
              <a:t>[-3] )			// True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5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0261D-4C93-4E24-89B6-EE5FBBC0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Getting a range of items form list: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200" dirty="0">
                <a:solidFill>
                  <a:schemeClr val="tx1"/>
                </a:solidFill>
              </a:rPr>
              <a:t>list0 = ["apple", "banana", "cherry", "orange", "kiwi", "melon", "mango"]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print( list0[2:5] )		//   ['cherry', 'orange', 'kiwi’]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print( list0[:4] )		//   ['apple', 'banana', 'cherry', 'orange’]		//  start from the beginning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print( list0[2:] )		//   ['cherry', 'orange', 'kiwi', 'melon', 'mango’]	//  until the end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print(</a:t>
            </a:r>
            <a:r>
              <a:rPr lang="en-US" sz="1200" dirty="0" err="1">
                <a:solidFill>
                  <a:schemeClr val="tx1"/>
                </a:solidFill>
              </a:rPr>
              <a:t>thislist</a:t>
            </a:r>
            <a:r>
              <a:rPr lang="en-US" sz="1200" dirty="0">
                <a:solidFill>
                  <a:schemeClr val="tx1"/>
                </a:solidFill>
              </a:rPr>
              <a:t>[-4:-1])		//   ['orange', 'kiwi', 'melon’]		// from -4 to -1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change a value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list[1] = “New Value”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EED0B-DD35-4731-B657-AE5BAE38F475}"/>
              </a:ext>
            </a:extLst>
          </p:cNvPr>
          <p:cNvSpPr txBox="1"/>
          <p:nvPr/>
        </p:nvSpPr>
        <p:spPr>
          <a:xfrm>
            <a:off x="7430529" y="5346358"/>
            <a:ext cx="379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End of session 02</a:t>
            </a:r>
          </a:p>
        </p:txBody>
      </p:sp>
    </p:spTree>
    <p:extLst>
      <p:ext uri="{BB962C8B-B14F-4D97-AF65-F5344CB8AC3E}">
        <p14:creationId xmlns:p14="http://schemas.microsoft.com/office/powerpoint/2010/main" val="303438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52837-685A-4A9C-9697-F67B03CF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881"/>
            <a:ext cx="10515600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List Methods: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() :	 appends an element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list.append</a:t>
            </a:r>
            <a:r>
              <a:rPr lang="en-US" sz="1600" b="1" dirty="0">
                <a:solidFill>
                  <a:schemeClr val="tx1"/>
                </a:solidFill>
              </a:rPr>
              <a:t>(element)	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list1 = [10,20,30]		list2 = [“Ahmed”, ‘Ali’]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list1.append(“Geo”)	list1.append(list2)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():		inserts specified value at specified position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list.insert</a:t>
            </a:r>
            <a:r>
              <a:rPr lang="en-US" sz="1600" b="1" dirty="0">
                <a:solidFill>
                  <a:schemeClr val="tx1"/>
                </a:solidFill>
              </a:rPr>
              <a:t>(pos , element)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my_list</a:t>
            </a:r>
            <a:r>
              <a:rPr lang="en-US" sz="1600" dirty="0">
                <a:solidFill>
                  <a:schemeClr val="tx1"/>
                </a:solidFill>
              </a:rPr>
              <a:t> = [10, 20, 30, 501, 306]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my_list.insert</a:t>
            </a:r>
            <a:r>
              <a:rPr lang="en-US" sz="1600" dirty="0">
                <a:solidFill>
                  <a:schemeClr val="tx1"/>
                </a:solidFill>
              </a:rPr>
              <a:t>(2, “Here”)		// [10, 20,”Here”, 30, 501, 306]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13D6-F4C5-476D-A824-9C263F5A3497}"/>
              </a:ext>
            </a:extLst>
          </p:cNvPr>
          <p:cNvSpPr txBox="1"/>
          <p:nvPr/>
        </p:nvSpPr>
        <p:spPr>
          <a:xfrm>
            <a:off x="1054443" y="168876"/>
            <a:ext cx="802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Session 3 :			</a:t>
            </a:r>
            <a:r>
              <a:rPr lang="en-US" sz="2400" i="1" dirty="0"/>
              <a:t>Data structure part 2</a:t>
            </a:r>
          </a:p>
        </p:txBody>
      </p:sp>
    </p:spTree>
    <p:extLst>
      <p:ext uri="{BB962C8B-B14F-4D97-AF65-F5344CB8AC3E}">
        <p14:creationId xmlns:p14="http://schemas.microsoft.com/office/powerpoint/2010/main" val="368171311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324</TotalTime>
  <Words>2179</Words>
  <Application>Microsoft Office PowerPoint</Application>
  <PresentationFormat>Widescreen</PresentationFormat>
  <Paragraphs>148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Avenir Next LT Pro</vt:lpstr>
      <vt:lpstr>Calibri</vt:lpstr>
      <vt:lpstr>Consolas</vt:lpstr>
      <vt:lpstr>Footlight MT Light</vt:lpstr>
      <vt:lpstr>Verdana</vt:lpstr>
      <vt:lpstr>ArchVTI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ايهاب محمد طعيمه</dc:creator>
  <cp:lastModifiedBy>محمد ايهاب محمد طعيمه</cp:lastModifiedBy>
  <cp:revision>254</cp:revision>
  <dcterms:created xsi:type="dcterms:W3CDTF">2024-09-01T09:33:16Z</dcterms:created>
  <dcterms:modified xsi:type="dcterms:W3CDTF">2024-09-02T11:22:48Z</dcterms:modified>
</cp:coreProperties>
</file>