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speaker notes required for this slide.]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 we'll explore some key capabilities of our DriverPass system. First, let's talk about functional requirements: Our system enables students to access online practice exams and schedule driving lessons at their convenience. These features are designed to enhance the learning experience and provide flexibility in preparing for driving tests. On the nonfunctional side, our system is accessible from any device—be it a smartphone, tablet, or computer—ensuring that all students can study or book lessons no matter where they are. Additionally, we've designed DriverPass to handle more users and data as our service grows without slowing down or compromising on performance, making it a scalable solution for the future.</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visual, while simple, represents the heart of how our users interact with DriverPass. Students can register, access materials, and book lessons, while instructors manage their schedules and sessions. The system supports administrators in overseeing these processes and also allows for updates directly from the DMV. We designed these interactions to be as user-friendly as possible, ensuring that every step from signing up to scheduling is straightforward and clear. This ensures that both tech-savvy and less technical users can navigate our system with ease, making the process of learning to drive as seamless as possible.</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dive into one specific feature—scheduling driving lessons. Our activity diagram here outlines the steps involved. A student logs in, selects a preferred date and time for a lesson, and confirms the booking. If there is a conflict in the scheduling times, a failure message will show and the student will be prompted back to the selection screen. We've streamlined these steps to remove any unnecessary complexity, ensuring that even users new to our platform can schedule their driving lessons without hassle.</a:t>
            </a:r>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Security is a top priority in the design of the DriverPass system. We use multi-factor authentication, which means users need more than just a password to access their accounts—adding an extra layer of security. All data sent to and from our system is encrypted, protecting it from unauthorized access. Furthermore, in response to multiple failed login attempts, our system will automatically lock the account to prevent potential security breaches. These measures ensure that our users' data is safe and secure, providing peace of mind for both students and instructors.</a:t>
            </a:r>
            <a:endParaRPr/>
          </a:p>
        </p:txBody>
      </p:sp>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While DriverPass offers great tools to aid in driver education, there are a few limitations we're continuously working to improve. The system requires an internet connection to access all features, which might be a limitation in areas with poor connectivity. Additionally, while our system is optimized for modern hardware, users with older devices might experience slower performance. Scheduled maintenance is necessary for keeping the system up-to-date and running smoothly, though it may temporarily limit access to certain features. We are actively working on solutions to these challenges to make our services more accessible.</a:t>
            </a:r>
            <a:endParaRPr/>
          </a:p>
        </p:txBody>
      </p:sp>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3"/>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3"/>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Mohamed Elhassan</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14"/>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14"/>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fontScale="70000" lnSpcReduction="20000"/>
          </a:bodyPr>
          <a:lstStyle/>
          <a:p>
            <a:pPr indent="-220980" lvl="0" marL="228600" rtl="0" algn="l">
              <a:lnSpc>
                <a:spcPct val="150000"/>
              </a:lnSpc>
              <a:spcBef>
                <a:spcPts val="0"/>
              </a:spcBef>
              <a:spcAft>
                <a:spcPts val="0"/>
              </a:spcAft>
              <a:buClr>
                <a:srgbClr val="000000"/>
              </a:buClr>
              <a:buSzPct val="100000"/>
              <a:buChar char="•"/>
            </a:pPr>
            <a:r>
              <a:rPr b="1" lang="en-US" sz="2400">
                <a:solidFill>
                  <a:srgbClr val="000000"/>
                </a:solidFill>
              </a:rPr>
              <a:t>Functional Requirements:</a:t>
            </a:r>
            <a:endParaRPr b="1" sz="2400">
              <a:solidFill>
                <a:srgbClr val="000000"/>
              </a:solidFill>
            </a:endParaRPr>
          </a:p>
          <a:p>
            <a:pPr indent="-220980" lvl="1" marL="685800" rtl="0" algn="l">
              <a:lnSpc>
                <a:spcPct val="150000"/>
              </a:lnSpc>
              <a:spcBef>
                <a:spcPts val="0"/>
              </a:spcBef>
              <a:spcAft>
                <a:spcPts val="0"/>
              </a:spcAft>
              <a:buClr>
                <a:srgbClr val="000000"/>
              </a:buClr>
              <a:buSzPct val="100000"/>
              <a:buChar char="•"/>
            </a:pPr>
            <a:r>
              <a:rPr i="1" lang="en-US" sz="2400">
                <a:solidFill>
                  <a:srgbClr val="000000"/>
                </a:solidFill>
              </a:rPr>
              <a:t>Online Practice Exams:</a:t>
            </a:r>
            <a:r>
              <a:rPr lang="en-US" sz="2400">
                <a:solidFill>
                  <a:srgbClr val="000000"/>
                </a:solidFill>
              </a:rPr>
              <a:t> The system </a:t>
            </a:r>
            <a:r>
              <a:rPr lang="en-US">
                <a:solidFill>
                  <a:srgbClr val="000000"/>
                </a:solidFill>
              </a:rPr>
              <a:t>will</a:t>
            </a:r>
            <a:r>
              <a:rPr lang="en-US" sz="2400">
                <a:solidFill>
                  <a:srgbClr val="000000"/>
                </a:solidFill>
              </a:rPr>
              <a:t> provide online practice exams to help students prepare for driving tests.</a:t>
            </a:r>
            <a:endParaRPr sz="2400">
              <a:solidFill>
                <a:srgbClr val="000000"/>
              </a:solidFill>
            </a:endParaRPr>
          </a:p>
          <a:p>
            <a:pPr indent="-220980" lvl="1" marL="685800" rtl="0" algn="l">
              <a:lnSpc>
                <a:spcPct val="150000"/>
              </a:lnSpc>
              <a:spcBef>
                <a:spcPts val="0"/>
              </a:spcBef>
              <a:spcAft>
                <a:spcPts val="0"/>
              </a:spcAft>
              <a:buClr>
                <a:srgbClr val="000000"/>
              </a:buClr>
              <a:buSzPct val="100000"/>
              <a:buChar char="•"/>
            </a:pPr>
            <a:r>
              <a:rPr i="1" lang="en-US" sz="2400">
                <a:solidFill>
                  <a:srgbClr val="000000"/>
                </a:solidFill>
              </a:rPr>
              <a:t>Scheduling System:</a:t>
            </a:r>
            <a:r>
              <a:rPr lang="en-US" sz="2400">
                <a:solidFill>
                  <a:srgbClr val="000000"/>
                </a:solidFill>
              </a:rPr>
              <a:t> The system shall allow users to schedule driving lessons with available instructors and vehicles, accommodating user preferences for date and time.</a:t>
            </a:r>
            <a:endParaRPr sz="2400">
              <a:solidFill>
                <a:srgbClr val="000000"/>
              </a:solidFill>
            </a:endParaRPr>
          </a:p>
          <a:p>
            <a:pPr indent="-220980" lvl="0" marL="228600" rtl="0" algn="l">
              <a:lnSpc>
                <a:spcPct val="150000"/>
              </a:lnSpc>
              <a:spcBef>
                <a:spcPts val="0"/>
              </a:spcBef>
              <a:spcAft>
                <a:spcPts val="0"/>
              </a:spcAft>
              <a:buClr>
                <a:srgbClr val="000000"/>
              </a:buClr>
              <a:buSzPct val="100000"/>
              <a:buChar char="•"/>
            </a:pPr>
            <a:r>
              <a:rPr b="1" lang="en-US" sz="2400">
                <a:solidFill>
                  <a:srgbClr val="000000"/>
                </a:solidFill>
              </a:rPr>
              <a:t>Nonfunctional Requirements:</a:t>
            </a:r>
            <a:endParaRPr b="1" sz="2400">
              <a:solidFill>
                <a:srgbClr val="000000"/>
              </a:solidFill>
            </a:endParaRPr>
          </a:p>
          <a:p>
            <a:pPr indent="-220980" lvl="1" marL="685800" rtl="0" algn="l">
              <a:lnSpc>
                <a:spcPct val="150000"/>
              </a:lnSpc>
              <a:spcBef>
                <a:spcPts val="0"/>
              </a:spcBef>
              <a:spcAft>
                <a:spcPts val="0"/>
              </a:spcAft>
              <a:buClr>
                <a:srgbClr val="000000"/>
              </a:buClr>
              <a:buSzPct val="100000"/>
              <a:buChar char="•"/>
            </a:pPr>
            <a:r>
              <a:rPr i="1" lang="en-US" sz="2400">
                <a:solidFill>
                  <a:srgbClr val="000000"/>
                </a:solidFill>
              </a:rPr>
              <a:t>Accessibility: </a:t>
            </a:r>
            <a:r>
              <a:rPr lang="en-US" sz="2400">
                <a:solidFill>
                  <a:srgbClr val="000000"/>
                </a:solidFill>
              </a:rPr>
              <a:t>The system </a:t>
            </a:r>
            <a:r>
              <a:rPr lang="en-US">
                <a:solidFill>
                  <a:srgbClr val="000000"/>
                </a:solidFill>
              </a:rPr>
              <a:t>will</a:t>
            </a:r>
            <a:r>
              <a:rPr lang="en-US" sz="2400">
                <a:solidFill>
                  <a:srgbClr val="000000"/>
                </a:solidFill>
              </a:rPr>
              <a:t> be accessible via web browsers and mobile devices to ensure widespread availability.</a:t>
            </a:r>
            <a:endParaRPr sz="2400">
              <a:solidFill>
                <a:srgbClr val="000000"/>
              </a:solidFill>
            </a:endParaRPr>
          </a:p>
          <a:p>
            <a:pPr indent="-220980" lvl="1" marL="685800" rtl="0" algn="l">
              <a:lnSpc>
                <a:spcPct val="150000"/>
              </a:lnSpc>
              <a:spcBef>
                <a:spcPts val="0"/>
              </a:spcBef>
              <a:spcAft>
                <a:spcPts val="0"/>
              </a:spcAft>
              <a:buClr>
                <a:srgbClr val="000000"/>
              </a:buClr>
              <a:buSzPct val="100000"/>
              <a:buChar char="•"/>
            </a:pPr>
            <a:r>
              <a:rPr i="1" lang="en-US" sz="2400">
                <a:solidFill>
                  <a:srgbClr val="000000"/>
                </a:solidFill>
              </a:rPr>
              <a:t>Scalability:</a:t>
            </a:r>
            <a:r>
              <a:rPr lang="en-US" sz="2400">
                <a:solidFill>
                  <a:srgbClr val="000000"/>
                </a:solidFill>
              </a:rPr>
              <a:t> The system must efficiently handle increases in user traffic and data volume without performance degradation</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1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sp>
        <p:nvSpPr>
          <p:cNvPr id="112" name="Google Shape;112;p15"/>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t/>
            </a:r>
            <a:endParaRPr sz="2400">
              <a:solidFill>
                <a:srgbClr val="000000"/>
              </a:solidFill>
            </a:endParaRPr>
          </a:p>
        </p:txBody>
      </p:sp>
      <p:pic>
        <p:nvPicPr>
          <p:cNvPr id="113" name="Google Shape;113;p15"/>
          <p:cNvPicPr preferRelativeResize="0"/>
          <p:nvPr/>
        </p:nvPicPr>
        <p:blipFill>
          <a:blip r:embed="rId4">
            <a:alphaModFix/>
          </a:blip>
          <a:stretch>
            <a:fillRect/>
          </a:stretch>
        </p:blipFill>
        <p:spPr>
          <a:xfrm>
            <a:off x="5186650" y="650750"/>
            <a:ext cx="6895875" cy="538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1" name="Google Shape;121;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2" name="Google Shape;122;p1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pic>
        <p:nvPicPr>
          <p:cNvPr id="123" name="Google Shape;123;p16"/>
          <p:cNvPicPr preferRelativeResize="0"/>
          <p:nvPr/>
        </p:nvPicPr>
        <p:blipFill>
          <a:blip r:embed="rId4">
            <a:alphaModFix/>
          </a:blip>
          <a:stretch>
            <a:fillRect/>
          </a:stretch>
        </p:blipFill>
        <p:spPr>
          <a:xfrm>
            <a:off x="4934050" y="2147075"/>
            <a:ext cx="7131649" cy="250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17"/>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17"/>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1" name="Google Shape;131;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2" name="Google Shape;132;p17"/>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3" name="Google Shape;133;p17"/>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66700" lvl="0" marL="228600" rtl="0" algn="l">
              <a:lnSpc>
                <a:spcPct val="115000"/>
              </a:lnSpc>
              <a:spcBef>
                <a:spcPts val="0"/>
              </a:spcBef>
              <a:spcAft>
                <a:spcPts val="0"/>
              </a:spcAft>
              <a:buClr>
                <a:srgbClr val="000000"/>
              </a:buClr>
              <a:buSzPts val="2400"/>
              <a:buChar char="•"/>
            </a:pPr>
            <a:r>
              <a:rPr lang="en-US" sz="2400">
                <a:solidFill>
                  <a:srgbClr val="000000"/>
                </a:solidFill>
              </a:rPr>
              <a:t>Multi-Factor Authentication: Secure user login with multi-factor authentication.</a:t>
            </a:r>
            <a:endParaRPr sz="2400">
              <a:solidFill>
                <a:srgbClr val="000000"/>
              </a:solidFill>
            </a:endParaRPr>
          </a:p>
          <a:p>
            <a:pPr indent="-266700" lvl="0" marL="228600" rtl="0" algn="l">
              <a:lnSpc>
                <a:spcPct val="115000"/>
              </a:lnSpc>
              <a:spcBef>
                <a:spcPts val="0"/>
              </a:spcBef>
              <a:spcAft>
                <a:spcPts val="0"/>
              </a:spcAft>
              <a:buClr>
                <a:srgbClr val="000000"/>
              </a:buClr>
              <a:buSzPts val="2400"/>
              <a:buChar char="•"/>
            </a:pPr>
            <a:r>
              <a:rPr lang="en-US" sz="2400">
                <a:solidFill>
                  <a:srgbClr val="000000"/>
                </a:solidFill>
              </a:rPr>
              <a:t>Data Encryption: All data exchanges are encrypted to ensure user information is protected against unauthorized access.</a:t>
            </a:r>
            <a:endParaRPr sz="2400">
              <a:solidFill>
                <a:srgbClr val="000000"/>
              </a:solidFill>
            </a:endParaRPr>
          </a:p>
          <a:p>
            <a:pPr indent="-266700" lvl="0" marL="228600" rtl="0" algn="l">
              <a:lnSpc>
                <a:spcPct val="115000"/>
              </a:lnSpc>
              <a:spcBef>
                <a:spcPts val="0"/>
              </a:spcBef>
              <a:spcAft>
                <a:spcPts val="0"/>
              </a:spcAft>
              <a:buClr>
                <a:srgbClr val="000000"/>
              </a:buClr>
              <a:buSzPts val="2400"/>
              <a:buChar char="•"/>
            </a:pPr>
            <a:r>
              <a:rPr lang="en-US" sz="2400">
                <a:solidFill>
                  <a:srgbClr val="000000"/>
                </a:solidFill>
              </a:rPr>
              <a:t>Brute Force Protection: Account lockout mechanisms to prevent brute force attacks.</a:t>
            </a:r>
            <a:endParaRPr sz="2400">
              <a:solidFill>
                <a:srgbClr val="000000"/>
              </a:solidFill>
            </a:endParaRPr>
          </a:p>
          <a:p>
            <a:pPr indent="0" lvl="0" marL="228600" rtl="0" algn="l">
              <a:lnSpc>
                <a:spcPct val="115000"/>
              </a:lnSpc>
              <a:spcBef>
                <a:spcPts val="0"/>
              </a:spcBef>
              <a:spcAft>
                <a:spcPts val="0"/>
              </a:spcAft>
              <a:buNone/>
            </a:pPr>
            <a:r>
              <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8"/>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18"/>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1" name="Google Shape;141;p1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2" name="Google Shape;142;p18"/>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3" name="Google Shape;143;p18"/>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66700" lvl="0" marL="228600" rtl="0" algn="l">
              <a:lnSpc>
                <a:spcPct val="115000"/>
              </a:lnSpc>
              <a:spcBef>
                <a:spcPts val="0"/>
              </a:spcBef>
              <a:spcAft>
                <a:spcPts val="0"/>
              </a:spcAft>
              <a:buClr>
                <a:srgbClr val="000000"/>
              </a:buClr>
              <a:buSzPts val="2400"/>
              <a:buChar char="•"/>
            </a:pPr>
            <a:r>
              <a:rPr lang="en-US" sz="2400">
                <a:solidFill>
                  <a:srgbClr val="000000"/>
                </a:solidFill>
              </a:rPr>
              <a:t>Internet Dependency: The system requires an active internet connection to access all features.</a:t>
            </a:r>
            <a:endParaRPr sz="2400">
              <a:solidFill>
                <a:srgbClr val="000000"/>
              </a:solidFill>
            </a:endParaRPr>
          </a:p>
          <a:p>
            <a:pPr indent="-266700" lvl="0" marL="228600" rtl="0" algn="l">
              <a:lnSpc>
                <a:spcPct val="115000"/>
              </a:lnSpc>
              <a:spcBef>
                <a:spcPts val="0"/>
              </a:spcBef>
              <a:spcAft>
                <a:spcPts val="0"/>
              </a:spcAft>
              <a:buClr>
                <a:srgbClr val="000000"/>
              </a:buClr>
              <a:buSzPts val="2400"/>
              <a:buChar char="•"/>
            </a:pPr>
            <a:r>
              <a:rPr lang="en-US" sz="2400">
                <a:solidFill>
                  <a:srgbClr val="000000"/>
                </a:solidFill>
              </a:rPr>
              <a:t>Resource Intensive: Best performance on modern hardware, which may not be available to all users.</a:t>
            </a:r>
            <a:endParaRPr sz="2400">
              <a:solidFill>
                <a:srgbClr val="000000"/>
              </a:solidFill>
            </a:endParaRPr>
          </a:p>
          <a:p>
            <a:pPr indent="-266700" lvl="0" marL="228600" rtl="0" algn="l">
              <a:lnSpc>
                <a:spcPct val="115000"/>
              </a:lnSpc>
              <a:spcBef>
                <a:spcPts val="0"/>
              </a:spcBef>
              <a:spcAft>
                <a:spcPts val="0"/>
              </a:spcAft>
              <a:buClr>
                <a:srgbClr val="000000"/>
              </a:buClr>
              <a:buSzPts val="2400"/>
              <a:buChar char="•"/>
            </a:pPr>
            <a:r>
              <a:rPr lang="en-US" sz="2400">
                <a:solidFill>
                  <a:srgbClr val="000000"/>
                </a:solidFill>
              </a:rPr>
              <a:t>Maintenance Downtimes: Scheduled maintenance may temporarily affect access to the system.</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