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321" r:id="rId2"/>
    <p:sldId id="258" r:id="rId3"/>
    <p:sldId id="286" r:id="rId4"/>
    <p:sldId id="259" r:id="rId5"/>
    <p:sldId id="262" r:id="rId6"/>
    <p:sldId id="260" r:id="rId7"/>
    <p:sldId id="261" r:id="rId8"/>
    <p:sldId id="267" r:id="rId9"/>
    <p:sldId id="265" r:id="rId10"/>
    <p:sldId id="272" r:id="rId11"/>
    <p:sldId id="313" r:id="rId12"/>
    <p:sldId id="320" r:id="rId13"/>
    <p:sldId id="279" r:id="rId14"/>
    <p:sldId id="283" r:id="rId15"/>
    <p:sldId id="266" r:id="rId16"/>
  </p:sldIdLst>
  <p:sldSz cx="9144000" cy="5143500" type="screen16x9"/>
  <p:notesSz cx="6858000" cy="9144000"/>
  <p:embeddedFontLst>
    <p:embeddedFont>
      <p:font typeface="Black Ops One" charset="0"/>
      <p:regular r:id="rId18"/>
    </p:embeddedFont>
    <p:embeddedFont>
      <p:font typeface="Archivo Narrow" charset="0"/>
      <p:regular r:id="rId19"/>
      <p:bold r:id="rId20"/>
      <p:italic r:id="rId21"/>
      <p:boldItalic r:id="rId22"/>
    </p:embeddedFont>
    <p:embeddedFont>
      <p:font typeface="Josefin Sans" charset="0"/>
      <p:regular r:id="rId23"/>
      <p:bold r:id="rId24"/>
      <p:italic r:id="rId25"/>
      <p:boldItalic r:id="rId26"/>
    </p:embeddedFont>
    <p:embeddedFont>
      <p:font typeface="Russo One" charset="0"/>
      <p:regular r:id="rId27"/>
    </p:embeddedFont>
    <p:embeddedFont>
      <p:font typeface="Roboto Condensed Light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0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7A7B4B-DCCB-434C-87F3-C5271B5135CB}">
  <a:tblStyle styleId="{8C7A7B4B-DCCB-434C-87F3-C5271B513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9" autoAdjust="0"/>
  </p:normalViewPr>
  <p:slideViewPr>
    <p:cSldViewPr snapToGrid="0">
      <p:cViewPr varScale="1">
        <p:scale>
          <a:sx n="81" d="100"/>
          <a:sy n="81" d="100"/>
        </p:scale>
        <p:origin x="-1056" y="-84"/>
      </p:cViewPr>
      <p:guideLst>
        <p:guide orient="horz" pos="17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b33f2289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b33f2289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diagramme montre une architecture micro-services pour une application de gestion des résultats de matches de football. L'application est composée de plusieurs services indépendants, chacun responsable d'une tâche spécifique.</a:t>
            </a:r>
          </a:p>
          <a:p>
            <a:endParaRPr lang="fr-FR" dirty="0"/>
          </a:p>
          <a:p>
            <a:r>
              <a:rPr lang="fr-FR" dirty="0"/>
              <a:t>Les services principaux de l'application sont les suivants :</a:t>
            </a:r>
          </a:p>
          <a:p>
            <a:endParaRPr lang="fr-FR" dirty="0"/>
          </a:p>
          <a:p>
            <a:r>
              <a:rPr lang="fr-FR" dirty="0" err="1"/>
              <a:t>MatchService</a:t>
            </a:r>
            <a:r>
              <a:rPr lang="fr-FR" dirty="0"/>
              <a:t> : Ce service est responsable de la gestion des données des matches, y compris le nom des équipes, le score, le nombre de buts marqués par chaque équipe et le classement des équipes après le match.</a:t>
            </a:r>
          </a:p>
          <a:p>
            <a:r>
              <a:rPr lang="fr-FR" dirty="0" err="1"/>
              <a:t>TeamService</a:t>
            </a:r>
            <a:r>
              <a:rPr lang="fr-FR" dirty="0"/>
              <a:t> : Ce service est responsable de la gestion des données des équipes, y compris le nom de l'équipe, le logo de l'équipe, la ville de l'équipe, etc.</a:t>
            </a:r>
          </a:p>
          <a:p>
            <a:r>
              <a:rPr lang="fr-FR" dirty="0" err="1"/>
              <a:t>PlayerService</a:t>
            </a:r>
            <a:r>
              <a:rPr lang="fr-FR" dirty="0"/>
              <a:t> : Ce service est responsable de la gestion des données des joueurs, y compris le nom du joueur, le numéro du maillot, la position du joueur,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1746033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c53d5fbfa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c53d5fbfa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c53d5fbfae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c53d5fbfae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53d5fbfa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53d5fbfa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c53d5fbfae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c53d5fbfae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67a234de0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67a234de0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95460ef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95460ef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67a234de0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67a234de0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Performance : l'application doit pouvoir gérer un grand volume de données et fournir des résultats en temps réel.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Scalabilité : l'application doit pouvoir être adaptée à l'évolution des besoins.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Facilité d'utilisation : l'application doit avoir une interface intuitive et des instructions claires.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Fiabilité : l'application doit être testée et surveillée pour garantir son bon fonctionnement.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Compatibilité: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L’application doit être compatible avec les différentes machines et navigateurs.</a:t>
            </a:r>
            <a:endParaRPr lang="fr-F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53d5fbfa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53d5fbfa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67a234de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67a234de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Angular est un framework puissant et flexible qui permet de créer des applications web modernes et interactives.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JEE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microservice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est une architecture qui permet de développer des applications plus scalables et résilientes.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Spring Cloud est un framework qui facilite le développement d'applications cloud-native.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MySQL est une base de données relationnelle fiable et performante.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53d5fbfae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53d5fbfae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15175" y="1904385"/>
            <a:ext cx="40863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5175" y="3424674"/>
            <a:ext cx="40863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098743" y="962425"/>
            <a:ext cx="13188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-329162" y="539501"/>
            <a:ext cx="1883825" cy="1244700"/>
            <a:chOff x="-228687" y="3705301"/>
            <a:chExt cx="1883825" cy="1244700"/>
          </a:xfrm>
        </p:grpSpPr>
        <p:sp>
          <p:nvSpPr>
            <p:cNvPr id="23" name="Google Shape;23;p3"/>
            <p:cNvSpPr/>
            <p:nvPr/>
          </p:nvSpPr>
          <p:spPr>
            <a:xfrm>
              <a:off x="549038" y="3705301"/>
              <a:ext cx="1106100" cy="12447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28687" y="3705301"/>
              <a:ext cx="1106100" cy="1244700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713232" y="4190700"/>
            <a:ext cx="1374686" cy="952800"/>
            <a:chOff x="7780782" y="3646318"/>
            <a:chExt cx="1374686" cy="952800"/>
          </a:xfrm>
        </p:grpSpPr>
        <p:sp>
          <p:nvSpPr>
            <p:cNvPr id="26" name="Google Shape;26;p3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 2">
  <p:cSld name="CUSTOM_32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>
            <a:off x="25877" y="35971"/>
            <a:ext cx="1374686" cy="952800"/>
            <a:chOff x="7780782" y="3646318"/>
            <a:chExt cx="1374686" cy="952800"/>
          </a:xfrm>
        </p:grpSpPr>
        <p:sp>
          <p:nvSpPr>
            <p:cNvPr id="126" name="Google Shape;126;p20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13225" y="1219150"/>
            <a:ext cx="38403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4590425" y="1933325"/>
            <a:ext cx="3840300" cy="2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884650" y="4282076"/>
            <a:ext cx="1106100" cy="12447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106925" y="4282076"/>
            <a:ext cx="1106100" cy="12447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four columns 1">
  <p:cSld name="CUSTOM_16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1603525" y="1945700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4946905" y="1945700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1603525" y="3731429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4946905" y="3731429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713225" y="555875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5"/>
          </p:nvPr>
        </p:nvSpPr>
        <p:spPr>
          <a:xfrm>
            <a:off x="1603525" y="2275775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6"/>
          </p:nvPr>
        </p:nvSpPr>
        <p:spPr>
          <a:xfrm>
            <a:off x="4946905" y="2275775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7"/>
          </p:nvPr>
        </p:nvSpPr>
        <p:spPr>
          <a:xfrm>
            <a:off x="4946905" y="4057950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8"/>
          </p:nvPr>
        </p:nvSpPr>
        <p:spPr>
          <a:xfrm>
            <a:off x="1603525" y="4057950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338932" y="310325"/>
            <a:ext cx="1374686" cy="952800"/>
            <a:chOff x="7780782" y="3646318"/>
            <a:chExt cx="1374686" cy="952800"/>
          </a:xfrm>
        </p:grpSpPr>
        <p:sp>
          <p:nvSpPr>
            <p:cNvPr id="210" name="Google Shape;210;p27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7"/>
          <p:cNvGrpSpPr/>
          <p:nvPr/>
        </p:nvGrpSpPr>
        <p:grpSpPr>
          <a:xfrm>
            <a:off x="7780782" y="3646318"/>
            <a:ext cx="1374686" cy="952800"/>
            <a:chOff x="7780782" y="3646318"/>
            <a:chExt cx="1374686" cy="952800"/>
          </a:xfrm>
        </p:grpSpPr>
        <p:sp>
          <p:nvSpPr>
            <p:cNvPr id="213" name="Google Shape;213;p27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3">
  <p:cSld name="CUSTOM_35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7277093" y="0"/>
            <a:ext cx="3744900" cy="5143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34"/>
          <p:cNvGrpSpPr/>
          <p:nvPr/>
        </p:nvGrpSpPr>
        <p:grpSpPr>
          <a:xfrm>
            <a:off x="7780782" y="3646318"/>
            <a:ext cx="1374686" cy="952800"/>
            <a:chOff x="7780782" y="3646318"/>
            <a:chExt cx="1374686" cy="952800"/>
          </a:xfrm>
        </p:grpSpPr>
        <p:sp>
          <p:nvSpPr>
            <p:cNvPr id="263" name="Google Shape;263;p34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34"/>
          <p:cNvGrpSpPr/>
          <p:nvPr/>
        </p:nvGrpSpPr>
        <p:grpSpPr>
          <a:xfrm>
            <a:off x="1709705" y="1339356"/>
            <a:ext cx="3657491" cy="2535093"/>
            <a:chOff x="3471133" y="956682"/>
            <a:chExt cx="4698729" cy="3256800"/>
          </a:xfrm>
        </p:grpSpPr>
        <p:sp>
          <p:nvSpPr>
            <p:cNvPr id="266" name="Google Shape;266;p34"/>
            <p:cNvSpPr/>
            <p:nvPr/>
          </p:nvSpPr>
          <p:spPr>
            <a:xfrm>
              <a:off x="3471133" y="956682"/>
              <a:ext cx="2894700" cy="32568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275162" y="956682"/>
              <a:ext cx="2894700" cy="32568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4"/>
          <p:cNvSpPr/>
          <p:nvPr/>
        </p:nvSpPr>
        <p:spPr>
          <a:xfrm>
            <a:off x="2170525" y="3056022"/>
            <a:ext cx="1284000" cy="14451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rgbClr val="F06F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800675"/>
            <a:ext cx="3858900" cy="12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713275" y="2127107"/>
            <a:ext cx="38589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3465900" y="3898801"/>
            <a:ext cx="1106100" cy="12447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2688175" y="3898801"/>
            <a:ext cx="1106100" cy="1244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132173" y="548650"/>
            <a:ext cx="4875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/>
          </p:nvPr>
        </p:nvSpPr>
        <p:spPr>
          <a:xfrm>
            <a:off x="1052096" y="17221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 hasCustomPrompt="1"/>
          </p:nvPr>
        </p:nvSpPr>
        <p:spPr>
          <a:xfrm>
            <a:off x="1052096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052096" y="2303486"/>
            <a:ext cx="181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/>
          </p:nvPr>
        </p:nvSpPr>
        <p:spPr>
          <a:xfrm>
            <a:off x="3664547" y="17221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3664546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6"/>
          </p:nvPr>
        </p:nvSpPr>
        <p:spPr>
          <a:xfrm>
            <a:off x="3664546" y="2303486"/>
            <a:ext cx="181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/>
          </p:nvPr>
        </p:nvSpPr>
        <p:spPr>
          <a:xfrm>
            <a:off x="6276995" y="17221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8" hasCustomPrompt="1"/>
          </p:nvPr>
        </p:nvSpPr>
        <p:spPr>
          <a:xfrm>
            <a:off x="6276995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6276995" y="2303486"/>
            <a:ext cx="181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/>
          </p:nvPr>
        </p:nvSpPr>
        <p:spPr>
          <a:xfrm>
            <a:off x="1052107" y="3511571"/>
            <a:ext cx="202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4" hasCustomPrompt="1"/>
          </p:nvPr>
        </p:nvSpPr>
        <p:spPr>
          <a:xfrm>
            <a:off x="1052096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5"/>
          </p:nvPr>
        </p:nvSpPr>
        <p:spPr>
          <a:xfrm>
            <a:off x="1052096" y="4105793"/>
            <a:ext cx="181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/>
          </p:nvPr>
        </p:nvSpPr>
        <p:spPr>
          <a:xfrm>
            <a:off x="3664547" y="35115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7" hasCustomPrompt="1"/>
          </p:nvPr>
        </p:nvSpPr>
        <p:spPr>
          <a:xfrm>
            <a:off x="3664546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8"/>
          </p:nvPr>
        </p:nvSpPr>
        <p:spPr>
          <a:xfrm>
            <a:off x="3664546" y="4105793"/>
            <a:ext cx="181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/>
          </p:nvPr>
        </p:nvSpPr>
        <p:spPr>
          <a:xfrm>
            <a:off x="6276995" y="35115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0" hasCustomPrompt="1"/>
          </p:nvPr>
        </p:nvSpPr>
        <p:spPr>
          <a:xfrm>
            <a:off x="6276995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1"/>
          </p:nvPr>
        </p:nvSpPr>
        <p:spPr>
          <a:xfrm>
            <a:off x="6276995" y="4105793"/>
            <a:ext cx="181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13231" y="335926"/>
            <a:ext cx="856154" cy="593404"/>
            <a:chOff x="713232" y="539493"/>
            <a:chExt cx="1374686" cy="952800"/>
          </a:xfrm>
        </p:grpSpPr>
        <p:sp>
          <p:nvSpPr>
            <p:cNvPr id="93" name="Google Shape;93;p13"/>
            <p:cNvSpPr/>
            <p:nvPr/>
          </p:nvSpPr>
          <p:spPr>
            <a:xfrm>
              <a:off x="713232" y="539493"/>
              <a:ext cx="846900" cy="952800"/>
            </a:xfrm>
            <a:prstGeom prst="chevron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241018" y="539493"/>
              <a:ext cx="846900" cy="9528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/>
          <p:nvPr/>
        </p:nvSpPr>
        <p:spPr>
          <a:xfrm>
            <a:off x="7903261" y="335926"/>
            <a:ext cx="527400" cy="5934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1">
  <p:cSld name="CUSTOM_27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491700" y="1936084"/>
            <a:ext cx="39405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4491701" y="3456372"/>
            <a:ext cx="39405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 hasCustomPrompt="1"/>
          </p:nvPr>
        </p:nvSpPr>
        <p:spPr>
          <a:xfrm>
            <a:off x="5825936" y="994125"/>
            <a:ext cx="1272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2">
  <p:cSld name="CUSTOM_2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2398494" y="1936084"/>
            <a:ext cx="43470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2398494" y="3456372"/>
            <a:ext cx="4347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2" hasCustomPrompt="1"/>
          </p:nvPr>
        </p:nvSpPr>
        <p:spPr>
          <a:xfrm>
            <a:off x="3870393" y="994125"/>
            <a:ext cx="14034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3">
  <p:cSld name="CUSTOM_3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607550" y="1936085"/>
            <a:ext cx="48249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3607550" y="3456375"/>
            <a:ext cx="48249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2" hasCustomPrompt="1"/>
          </p:nvPr>
        </p:nvSpPr>
        <p:spPr>
          <a:xfrm>
            <a:off x="5241147" y="994125"/>
            <a:ext cx="15576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CUSTOM_3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15500" y="3310775"/>
            <a:ext cx="4253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715500" y="1290725"/>
            <a:ext cx="4253700" cy="20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CUSTOM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6546900" y="6101"/>
            <a:ext cx="1106100" cy="1244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7324625" y="6101"/>
            <a:ext cx="1106100" cy="12447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3611" y="1378007"/>
            <a:ext cx="3858900" cy="12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573650" y="2704458"/>
            <a:ext cx="3858900" cy="18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 1">
  <p:cSld name="CUSTOM_3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1475237" y="1375943"/>
            <a:ext cx="2118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1472954" y="2819314"/>
            <a:ext cx="2118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solidFill>
                  <a:schemeClr val="accent2"/>
                </a:solidFill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>
            <a:off x="1475250" y="1685279"/>
            <a:ext cx="21213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4"/>
          </p:nvPr>
        </p:nvSpPr>
        <p:spPr>
          <a:xfrm>
            <a:off x="1471600" y="3125142"/>
            <a:ext cx="21213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-329162" y="539501"/>
            <a:ext cx="1883825" cy="1244700"/>
            <a:chOff x="-228687" y="3705301"/>
            <a:chExt cx="1883825" cy="1244700"/>
          </a:xfrm>
        </p:grpSpPr>
        <p:sp>
          <p:nvSpPr>
            <p:cNvPr id="122" name="Google Shape;122;p19"/>
            <p:cNvSpPr/>
            <p:nvPr/>
          </p:nvSpPr>
          <p:spPr>
            <a:xfrm>
              <a:off x="549038" y="3705301"/>
              <a:ext cx="1106100" cy="12447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-228687" y="3705301"/>
              <a:ext cx="1106100" cy="1244700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Ops One"/>
              <a:buNone/>
              <a:defRPr sz="3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■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■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■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Réaliser par :</a:t>
            </a:r>
            <a:br>
              <a:rPr lang="fr-FR" dirty="0" smtClean="0"/>
            </a:br>
            <a:r>
              <a:rPr lang="fr-FR" dirty="0" smtClean="0"/>
              <a:t>	-</a:t>
            </a:r>
            <a:r>
              <a:rPr lang="fr-FR" dirty="0" err="1" smtClean="0"/>
              <a:t>Feres</a:t>
            </a:r>
            <a:r>
              <a:rPr lang="fr-FR" dirty="0" smtClean="0"/>
              <a:t> </a:t>
            </a:r>
            <a:r>
              <a:rPr lang="fr-FR" dirty="0" err="1" smtClean="0"/>
              <a:t>Ellouze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-Mohamed </a:t>
            </a:r>
            <a:r>
              <a:rPr lang="fr-FR" dirty="0" err="1" smtClean="0"/>
              <a:t>Ellouze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Gestion des résultats 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 txBox="1">
            <a:spLocks noGrp="1"/>
          </p:cNvSpPr>
          <p:nvPr>
            <p:ph type="title"/>
          </p:nvPr>
        </p:nvSpPr>
        <p:spPr>
          <a:xfrm>
            <a:off x="2398494" y="1936084"/>
            <a:ext cx="4772706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52" name="Google Shape;652;p54"/>
          <p:cNvSpPr txBox="1">
            <a:spLocks noGrp="1"/>
          </p:cNvSpPr>
          <p:nvPr>
            <p:ph type="title" idx="2"/>
          </p:nvPr>
        </p:nvSpPr>
        <p:spPr>
          <a:xfrm>
            <a:off x="3870393" y="994125"/>
            <a:ext cx="14034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685CF9B-0089-4808-A9D7-F4F02718D04C}"/>
              </a:ext>
            </a:extLst>
          </p:cNvPr>
          <p:cNvSpPr/>
          <p:nvPr/>
        </p:nvSpPr>
        <p:spPr>
          <a:xfrm>
            <a:off x="8352000" y="4680001"/>
            <a:ext cx="561599" cy="27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B6B521-A148-41AE-8A26-8D39B341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E6E8756-6FD8-4EB7-97E2-4443C0F2B61A}"/>
              </a:ext>
            </a:extLst>
          </p:cNvPr>
          <p:cNvSpPr/>
          <p:nvPr/>
        </p:nvSpPr>
        <p:spPr>
          <a:xfrm>
            <a:off x="8294400" y="4680000"/>
            <a:ext cx="592817" cy="255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E5DEA7-42D2-4B2C-A964-C92DF203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027275"/>
            <a:ext cx="7581176" cy="37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914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B6B521-A148-41AE-8A26-8D39B341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E6E8756-6FD8-4EB7-97E2-4443C0F2B61A}"/>
              </a:ext>
            </a:extLst>
          </p:cNvPr>
          <p:cNvSpPr/>
          <p:nvPr/>
        </p:nvSpPr>
        <p:spPr>
          <a:xfrm>
            <a:off x="8294400" y="4680000"/>
            <a:ext cx="592817" cy="255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6A447B-D72D-42A6-952F-3D35DF4F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19" y="1027274"/>
            <a:ext cx="6901962" cy="39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609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1"/>
          <p:cNvSpPr txBox="1">
            <a:spLocks noGrp="1"/>
          </p:cNvSpPr>
          <p:nvPr>
            <p:ph type="title"/>
          </p:nvPr>
        </p:nvSpPr>
        <p:spPr>
          <a:xfrm>
            <a:off x="1837365" y="2170547"/>
            <a:ext cx="48249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74" name="Google Shape;874;p61"/>
          <p:cNvSpPr txBox="1">
            <a:spLocks noGrp="1"/>
          </p:cNvSpPr>
          <p:nvPr>
            <p:ph type="title" idx="2"/>
          </p:nvPr>
        </p:nvSpPr>
        <p:spPr>
          <a:xfrm>
            <a:off x="3541301" y="1275479"/>
            <a:ext cx="15576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578B181-484B-47CC-96CA-6EB534B28F0F}"/>
              </a:ext>
            </a:extLst>
          </p:cNvPr>
          <p:cNvSpPr/>
          <p:nvPr/>
        </p:nvSpPr>
        <p:spPr>
          <a:xfrm>
            <a:off x="8294400" y="4680000"/>
            <a:ext cx="592817" cy="255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5"/>
          <p:cNvSpPr txBox="1">
            <a:spLocks noGrp="1"/>
          </p:cNvSpPr>
          <p:nvPr>
            <p:ph type="title"/>
          </p:nvPr>
        </p:nvSpPr>
        <p:spPr>
          <a:xfrm>
            <a:off x="715175" y="1904385"/>
            <a:ext cx="4480034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66" name="Google Shape;966;p65"/>
          <p:cNvSpPr txBox="1">
            <a:spLocks noGrp="1"/>
          </p:cNvSpPr>
          <p:nvPr>
            <p:ph type="title" idx="2"/>
          </p:nvPr>
        </p:nvSpPr>
        <p:spPr>
          <a:xfrm>
            <a:off x="2098743" y="962425"/>
            <a:ext cx="13188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9F2F784-F610-4C8F-A2FD-93F7A14F8DC8}"/>
              </a:ext>
            </a:extLst>
          </p:cNvPr>
          <p:cNvSpPr/>
          <p:nvPr/>
        </p:nvSpPr>
        <p:spPr>
          <a:xfrm>
            <a:off x="8294400" y="4680000"/>
            <a:ext cx="592817" cy="255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 txBox="1">
            <a:spLocks noGrp="1"/>
          </p:cNvSpPr>
          <p:nvPr>
            <p:ph type="subTitle" idx="1"/>
          </p:nvPr>
        </p:nvSpPr>
        <p:spPr>
          <a:xfrm>
            <a:off x="943200" y="713451"/>
            <a:ext cx="3326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Conclusion</a:t>
            </a:r>
            <a:endParaRPr sz="3000" dirty="0"/>
          </a:p>
        </p:txBody>
      </p:sp>
      <p:sp>
        <p:nvSpPr>
          <p:cNvPr id="449" name="Google Shape;449;p48"/>
          <p:cNvSpPr txBox="1">
            <a:spLocks noGrp="1"/>
          </p:cNvSpPr>
          <p:nvPr>
            <p:ph type="subTitle" idx="3"/>
          </p:nvPr>
        </p:nvSpPr>
        <p:spPr>
          <a:xfrm>
            <a:off x="878400" y="1440000"/>
            <a:ext cx="3448800" cy="26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La gestion des résultats de matches de football est une tâche </a:t>
            </a:r>
            <a:r>
              <a:rPr lang="fr-FR" dirty="0">
                <a:solidFill>
                  <a:schemeClr val="tx1"/>
                </a:solidFill>
              </a:rPr>
              <a:t>importante</a:t>
            </a:r>
            <a:r>
              <a:rPr lang="fr-FR" dirty="0"/>
              <a:t> qui nécessite une application </a:t>
            </a:r>
            <a:r>
              <a:rPr lang="fr-FR" dirty="0">
                <a:solidFill>
                  <a:schemeClr val="tx1"/>
                </a:solidFill>
              </a:rPr>
              <a:t>robuste</a:t>
            </a:r>
            <a:r>
              <a:rPr lang="fr-FR" dirty="0"/>
              <a:t> et </a:t>
            </a:r>
            <a:r>
              <a:rPr lang="fr-FR" dirty="0">
                <a:solidFill>
                  <a:schemeClr val="tx1"/>
                </a:solidFill>
              </a:rPr>
              <a:t>performante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projet présenté dans cette présentation répond à ces exigences et permettra de fournir une solution complète aux besoins des clubs de football, des médias sportifs et des fans de football.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3E6FFA7-2C08-491B-B285-3722095F5B86}"/>
              </a:ext>
            </a:extLst>
          </p:cNvPr>
          <p:cNvSpPr/>
          <p:nvPr/>
        </p:nvSpPr>
        <p:spPr>
          <a:xfrm>
            <a:off x="8294400" y="4680000"/>
            <a:ext cx="592817" cy="255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2302496" y="548650"/>
            <a:ext cx="444390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matiéres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7" name="Google Shape;297;p40"/>
          <p:cNvSpPr txBox="1">
            <a:spLocks noGrp="1"/>
          </p:cNvSpPr>
          <p:nvPr>
            <p:ph type="title" idx="2"/>
          </p:nvPr>
        </p:nvSpPr>
        <p:spPr>
          <a:xfrm>
            <a:off x="1052095" y="1722171"/>
            <a:ext cx="1929099" cy="5277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" dirty="0"/>
              <a:t>INTRODUCTION </a:t>
            </a:r>
            <a:r>
              <a:rPr lang="fr-FR" dirty="0"/>
              <a:t>GÉNÉRALE</a:t>
            </a:r>
            <a:endParaRPr dirty="0"/>
          </a:p>
        </p:txBody>
      </p:sp>
      <p:sp>
        <p:nvSpPr>
          <p:cNvPr id="298" name="Google Shape;298;p40"/>
          <p:cNvSpPr txBox="1">
            <a:spLocks noGrp="1"/>
          </p:cNvSpPr>
          <p:nvPr>
            <p:ph type="title" idx="3"/>
          </p:nvPr>
        </p:nvSpPr>
        <p:spPr>
          <a:xfrm>
            <a:off x="1052096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00" name="Google Shape;300;p40"/>
          <p:cNvSpPr txBox="1">
            <a:spLocks noGrp="1"/>
          </p:cNvSpPr>
          <p:nvPr>
            <p:ph type="title" idx="4"/>
          </p:nvPr>
        </p:nvSpPr>
        <p:spPr>
          <a:xfrm>
            <a:off x="3664547" y="17221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EXIGENCES</a:t>
            </a:r>
            <a:endParaRPr dirty="0"/>
          </a:p>
        </p:txBody>
      </p:sp>
      <p:sp>
        <p:nvSpPr>
          <p:cNvPr id="301" name="Google Shape;301;p40"/>
          <p:cNvSpPr txBox="1">
            <a:spLocks noGrp="1"/>
          </p:cNvSpPr>
          <p:nvPr>
            <p:ph type="title" idx="5"/>
          </p:nvPr>
        </p:nvSpPr>
        <p:spPr>
          <a:xfrm>
            <a:off x="3664546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03" name="Google Shape;303;p40"/>
          <p:cNvSpPr txBox="1">
            <a:spLocks noGrp="1"/>
          </p:cNvSpPr>
          <p:nvPr>
            <p:ph type="title" idx="7"/>
          </p:nvPr>
        </p:nvSpPr>
        <p:spPr>
          <a:xfrm>
            <a:off x="6276995" y="17221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/>
          </a:p>
        </p:txBody>
      </p:sp>
      <p:sp>
        <p:nvSpPr>
          <p:cNvPr id="304" name="Google Shape;304;p40"/>
          <p:cNvSpPr txBox="1">
            <a:spLocks noGrp="1"/>
          </p:cNvSpPr>
          <p:nvPr>
            <p:ph type="title" idx="8"/>
          </p:nvPr>
        </p:nvSpPr>
        <p:spPr>
          <a:xfrm>
            <a:off x="6276995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title" idx="13"/>
          </p:nvPr>
        </p:nvSpPr>
        <p:spPr>
          <a:xfrm>
            <a:off x="1052107" y="3511571"/>
            <a:ext cx="2021400" cy="5277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" dirty="0"/>
              <a:t>TECHNOLOGIES </a:t>
            </a:r>
            <a:r>
              <a:rPr lang="fr-FR" dirty="0"/>
              <a:t>UTILISÉES</a:t>
            </a:r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 idx="14"/>
          </p:nvPr>
        </p:nvSpPr>
        <p:spPr>
          <a:xfrm>
            <a:off x="1052096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16"/>
          </p:nvPr>
        </p:nvSpPr>
        <p:spPr>
          <a:xfrm>
            <a:off x="3664547" y="35115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10" name="Google Shape;310;p40"/>
          <p:cNvSpPr txBox="1">
            <a:spLocks noGrp="1"/>
          </p:cNvSpPr>
          <p:nvPr>
            <p:ph type="title" idx="17"/>
          </p:nvPr>
        </p:nvSpPr>
        <p:spPr>
          <a:xfrm>
            <a:off x="3664546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2" name="Google Shape;312;p40"/>
          <p:cNvSpPr txBox="1">
            <a:spLocks noGrp="1"/>
          </p:cNvSpPr>
          <p:nvPr>
            <p:ph type="title" idx="19"/>
          </p:nvPr>
        </p:nvSpPr>
        <p:spPr>
          <a:xfrm>
            <a:off x="6276995" y="3511571"/>
            <a:ext cx="181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20"/>
          </p:nvPr>
        </p:nvSpPr>
        <p:spPr>
          <a:xfrm>
            <a:off x="6276995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887EB21-E4F8-4719-8173-98B8EF4CE327}"/>
              </a:ext>
            </a:extLst>
          </p:cNvPr>
          <p:cNvSpPr/>
          <p:nvPr/>
        </p:nvSpPr>
        <p:spPr>
          <a:xfrm>
            <a:off x="8517699" y="4722313"/>
            <a:ext cx="369518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/>
      <p:bldP spid="298" grpId="0"/>
      <p:bldP spid="300" grpId="0"/>
      <p:bldP spid="301" grpId="0"/>
      <p:bldP spid="303" grpId="0"/>
      <p:bldP spid="304" grpId="0"/>
      <p:bldP spid="306" grpId="0"/>
      <p:bldP spid="307" grpId="0"/>
      <p:bldP spid="309" grpId="0"/>
      <p:bldP spid="310" grpId="0"/>
      <p:bldP spid="312" grpId="0"/>
      <p:bldP spid="3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8"/>
          <p:cNvSpPr txBox="1">
            <a:spLocks noGrp="1"/>
          </p:cNvSpPr>
          <p:nvPr>
            <p:ph type="title"/>
          </p:nvPr>
        </p:nvSpPr>
        <p:spPr>
          <a:xfrm>
            <a:off x="1744707" y="2006424"/>
            <a:ext cx="5068800" cy="1896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r>
              <a:rPr lang="fr-FR" dirty="0">
                <a:solidFill>
                  <a:schemeClr val="accent2"/>
                </a:solidFill>
              </a:rPr>
              <a:t>GÉNÉRALE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24" name="Google Shape;1024;p68"/>
          <p:cNvSpPr txBox="1">
            <a:spLocks noGrp="1"/>
          </p:cNvSpPr>
          <p:nvPr>
            <p:ph type="title" idx="2"/>
          </p:nvPr>
        </p:nvSpPr>
        <p:spPr>
          <a:xfrm>
            <a:off x="3529578" y="970679"/>
            <a:ext cx="15576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167ED4-6379-4D01-93E9-DC152B28860E}"/>
              </a:ext>
            </a:extLst>
          </p:cNvPr>
          <p:cNvSpPr/>
          <p:nvPr/>
        </p:nvSpPr>
        <p:spPr>
          <a:xfrm>
            <a:off x="8517699" y="4722313"/>
            <a:ext cx="369518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subTitle" idx="1"/>
          </p:nvPr>
        </p:nvSpPr>
        <p:spPr>
          <a:xfrm>
            <a:off x="2577244" y="2138830"/>
            <a:ext cx="38589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La gestion des résultats de matches de football est une tâche importante pour les clubs de football, les médias sportifs et les fans de football.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1F1F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Elle permet de suivre les </a:t>
            </a:r>
            <a:r>
              <a:rPr lang="fr-FR" b="0" i="0" dirty="0">
                <a:solidFill>
                  <a:srgbClr val="FF0000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performances</a:t>
            </a:r>
            <a:r>
              <a:rPr lang="fr-FR" b="0" i="0" dirty="0">
                <a:solidFill>
                  <a:srgbClr val="1F1F1F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 des équipes, de </a:t>
            </a:r>
            <a:r>
              <a:rPr lang="fr-FR" b="0" i="0" dirty="0">
                <a:solidFill>
                  <a:srgbClr val="FF0000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générer des statistiques </a:t>
            </a:r>
            <a:r>
              <a:rPr lang="fr-FR" b="0" i="0" dirty="0">
                <a:solidFill>
                  <a:srgbClr val="1F1F1F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et de </a:t>
            </a:r>
            <a:r>
              <a:rPr lang="fr-FR" b="0" i="0" dirty="0">
                <a:solidFill>
                  <a:srgbClr val="FF0000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produire des contenus informatifs</a:t>
            </a:r>
            <a:r>
              <a:rPr lang="fr-FR" b="0" i="0" dirty="0">
                <a:solidFill>
                  <a:srgbClr val="1F1F1F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.</a:t>
            </a:r>
          </a:p>
        </p:txBody>
      </p:sp>
      <p:sp>
        <p:nvSpPr>
          <p:cNvPr id="320" name="Google Shape;320;p41"/>
          <p:cNvSpPr txBox="1">
            <a:spLocks noGrp="1"/>
          </p:cNvSpPr>
          <p:nvPr>
            <p:ph type="title"/>
          </p:nvPr>
        </p:nvSpPr>
        <p:spPr>
          <a:xfrm>
            <a:off x="2468769" y="742060"/>
            <a:ext cx="4844022" cy="12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56CE3F0-7AD4-4D27-AE49-1C61B09A2E4C}"/>
              </a:ext>
            </a:extLst>
          </p:cNvPr>
          <p:cNvSpPr/>
          <p:nvPr/>
        </p:nvSpPr>
        <p:spPr>
          <a:xfrm>
            <a:off x="8517699" y="4722313"/>
            <a:ext cx="369518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title"/>
          </p:nvPr>
        </p:nvSpPr>
        <p:spPr>
          <a:xfrm>
            <a:off x="2579144" y="1880938"/>
            <a:ext cx="40863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EXIGENCESD</a:t>
            </a:r>
            <a:r>
              <a:rPr lang="en" dirty="0">
                <a:solidFill>
                  <a:schemeClr val="accent2"/>
                </a:solidFill>
              </a:rPr>
              <a:t>E 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PROJET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8" name="Google Shape;358;p44"/>
          <p:cNvSpPr txBox="1">
            <a:spLocks noGrp="1"/>
          </p:cNvSpPr>
          <p:nvPr>
            <p:ph type="title" idx="2"/>
          </p:nvPr>
        </p:nvSpPr>
        <p:spPr>
          <a:xfrm>
            <a:off x="3798771" y="738394"/>
            <a:ext cx="13188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6B56DA1-7B42-40CD-BC91-98334C44E455}"/>
              </a:ext>
            </a:extLst>
          </p:cNvPr>
          <p:cNvSpPr/>
          <p:nvPr/>
        </p:nvSpPr>
        <p:spPr>
          <a:xfrm>
            <a:off x="8517699" y="4722313"/>
            <a:ext cx="369518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4573650" y="2704458"/>
            <a:ext cx="3858900" cy="18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85000"/>
              <a:buFont typeface="Arial" panose="020B0604020202020204" pitchFamily="34" charset="0"/>
              <a:buChar char="•"/>
            </a:pPr>
            <a:r>
              <a:rPr lang="fr-FR" sz="1800" dirty="0"/>
              <a:t>Gestion des résultats des matches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85000"/>
              <a:buFont typeface="Arial" panose="020B0604020202020204" pitchFamily="34" charset="0"/>
              <a:buChar char="•"/>
            </a:pPr>
            <a:r>
              <a:rPr lang="fr-FR" sz="1800" dirty="0"/>
              <a:t>Classement des équipes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ct val="85000"/>
              <a:buFont typeface="Arial" panose="020B0604020202020204" pitchFamily="34" charset="0"/>
              <a:buChar char="•"/>
            </a:pPr>
            <a:r>
              <a:rPr lang="fr-FR" sz="1800" dirty="0"/>
              <a:t>Composition des équipes</a:t>
            </a:r>
          </a:p>
        </p:txBody>
      </p:sp>
      <p:sp>
        <p:nvSpPr>
          <p:cNvPr id="331" name="Google Shape;331;p42"/>
          <p:cNvSpPr txBox="1">
            <a:spLocks noGrp="1"/>
          </p:cNvSpPr>
          <p:nvPr>
            <p:ph type="title"/>
          </p:nvPr>
        </p:nvSpPr>
        <p:spPr>
          <a:xfrm>
            <a:off x="4392000" y="1426509"/>
            <a:ext cx="4040550" cy="12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Exigences </a:t>
            </a:r>
            <a:r>
              <a:rPr lang="en" sz="3200" dirty="0">
                <a:solidFill>
                  <a:schemeClr val="accent2"/>
                </a:solidFill>
              </a:rPr>
              <a:t>Fonctionnelles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40871A2-4CCF-452F-84A2-2CACBBDA6C77}"/>
              </a:ext>
            </a:extLst>
          </p:cNvPr>
          <p:cNvSpPr/>
          <p:nvPr/>
        </p:nvSpPr>
        <p:spPr>
          <a:xfrm>
            <a:off x="8517699" y="4722313"/>
            <a:ext cx="369518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>
            <a:spLocks noGrp="1"/>
          </p:cNvSpPr>
          <p:nvPr>
            <p:ph type="subTitle" idx="1"/>
          </p:nvPr>
        </p:nvSpPr>
        <p:spPr>
          <a:xfrm>
            <a:off x="1418399" y="2155201"/>
            <a:ext cx="3512501" cy="2053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Performance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Facilité d’utilisation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Scalabilité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Fiabilité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Compatibilité</a:t>
            </a:r>
            <a:endParaRPr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0B45368-41DD-4FD7-AB9D-94507EFF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05" y="878400"/>
            <a:ext cx="4253700" cy="1159200"/>
          </a:xfrm>
        </p:spPr>
        <p:txBody>
          <a:bodyPr/>
          <a:lstStyle/>
          <a:p>
            <a:r>
              <a:rPr lang="en" sz="3200" dirty="0"/>
              <a:t>Exigences non </a:t>
            </a:r>
            <a:r>
              <a:rPr lang="en" sz="3200" dirty="0">
                <a:solidFill>
                  <a:schemeClr val="accent2"/>
                </a:solidFill>
              </a:rPr>
              <a:t>Fonctionnelles</a:t>
            </a:r>
            <a:endParaRPr lang="fr-FR" sz="3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FC09A51-120D-41BB-B919-9A8DB97556A2}"/>
              </a:ext>
            </a:extLst>
          </p:cNvPr>
          <p:cNvSpPr/>
          <p:nvPr/>
        </p:nvSpPr>
        <p:spPr>
          <a:xfrm>
            <a:off x="8517699" y="4722313"/>
            <a:ext cx="369518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3859201" y="1936084"/>
            <a:ext cx="5169316" cy="2146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</a:t>
            </a:r>
            <a:r>
              <a:rPr lang="fr-FR" dirty="0">
                <a:solidFill>
                  <a:schemeClr val="accent2"/>
                </a:solidFill>
              </a:rPr>
              <a:t>UTILISÉES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59" name="Google Shape;459;p49"/>
          <p:cNvSpPr txBox="1">
            <a:spLocks noGrp="1"/>
          </p:cNvSpPr>
          <p:nvPr>
            <p:ph type="title" idx="2"/>
          </p:nvPr>
        </p:nvSpPr>
        <p:spPr>
          <a:xfrm>
            <a:off x="5825936" y="994125"/>
            <a:ext cx="1272000" cy="986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78F769E-0F09-45E8-8405-F2F68B7C8E9D}"/>
              </a:ext>
            </a:extLst>
          </p:cNvPr>
          <p:cNvSpPr/>
          <p:nvPr/>
        </p:nvSpPr>
        <p:spPr>
          <a:xfrm>
            <a:off x="8517699" y="4722313"/>
            <a:ext cx="369518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>
            <a:spLocks noGrp="1"/>
          </p:cNvSpPr>
          <p:nvPr>
            <p:ph type="subTitle" idx="1"/>
          </p:nvPr>
        </p:nvSpPr>
        <p:spPr>
          <a:xfrm>
            <a:off x="1603525" y="1945700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endParaRPr dirty="0"/>
          </a:p>
        </p:txBody>
      </p:sp>
      <p:sp>
        <p:nvSpPr>
          <p:cNvPr id="396" name="Google Shape;396;p47"/>
          <p:cNvSpPr txBox="1">
            <a:spLocks noGrp="1"/>
          </p:cNvSpPr>
          <p:nvPr>
            <p:ph type="subTitle" idx="2"/>
          </p:nvPr>
        </p:nvSpPr>
        <p:spPr>
          <a:xfrm>
            <a:off x="4946905" y="1945700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sp>
        <p:nvSpPr>
          <p:cNvPr id="397" name="Google Shape;397;p47"/>
          <p:cNvSpPr txBox="1">
            <a:spLocks noGrp="1"/>
          </p:cNvSpPr>
          <p:nvPr>
            <p:ph type="subTitle" idx="3"/>
          </p:nvPr>
        </p:nvSpPr>
        <p:spPr>
          <a:xfrm>
            <a:off x="1447200" y="3731429"/>
            <a:ext cx="29592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JEE Microservice</a:t>
            </a:r>
            <a:endParaRPr dirty="0"/>
          </a:p>
        </p:txBody>
      </p:sp>
      <p:sp>
        <p:nvSpPr>
          <p:cNvPr id="398" name="Google Shape;398;p47"/>
          <p:cNvSpPr txBox="1">
            <a:spLocks noGrp="1"/>
          </p:cNvSpPr>
          <p:nvPr>
            <p:ph type="title"/>
          </p:nvPr>
        </p:nvSpPr>
        <p:spPr>
          <a:xfrm>
            <a:off x="713225" y="555875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Technologies Utilisées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99" name="Google Shape;399;p47"/>
          <p:cNvSpPr txBox="1">
            <a:spLocks noGrp="1"/>
          </p:cNvSpPr>
          <p:nvPr>
            <p:ph type="subTitle" idx="5"/>
          </p:nvPr>
        </p:nvSpPr>
        <p:spPr>
          <a:xfrm>
            <a:off x="1603525" y="2275774"/>
            <a:ext cx="2595600" cy="80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1F1F1F"/>
                </a:solidFill>
                <a:latin typeface="Archivo Narrow" panose="020B0604020202020204" charset="0"/>
                <a:cs typeface="Archivo Narrow" panose="020B0604020202020204" charset="0"/>
              </a:rPr>
              <a:t>Fr</a:t>
            </a:r>
            <a:r>
              <a:rPr lang="fr-FR" b="0" i="0" dirty="0">
                <a:solidFill>
                  <a:srgbClr val="1F1F1F"/>
                </a:solidFill>
                <a:effectLst/>
                <a:latin typeface="Archivo Narrow" panose="020B0604020202020204" charset="0"/>
                <a:cs typeface="Archivo Narrow" panose="020B0604020202020204" charset="0"/>
              </a:rPr>
              <a:t>amework de développement d'applications web front-end</a:t>
            </a:r>
            <a:endParaRPr dirty="0">
              <a:latin typeface="Archivo Narrow" panose="020B0604020202020204" charset="0"/>
              <a:cs typeface="Archivo Narrow" panose="020B0604020202020204" charset="0"/>
            </a:endParaRPr>
          </a:p>
        </p:txBody>
      </p:sp>
      <p:sp>
        <p:nvSpPr>
          <p:cNvPr id="400" name="Google Shape;400;p47"/>
          <p:cNvSpPr txBox="1">
            <a:spLocks noGrp="1"/>
          </p:cNvSpPr>
          <p:nvPr>
            <p:ph type="subTitle" idx="6"/>
          </p:nvPr>
        </p:nvSpPr>
        <p:spPr>
          <a:xfrm>
            <a:off x="4946905" y="2443987"/>
            <a:ext cx="2595600" cy="469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Base de données relationnelle</a:t>
            </a:r>
            <a:endParaRPr dirty="0"/>
          </a:p>
        </p:txBody>
      </p:sp>
      <p:sp>
        <p:nvSpPr>
          <p:cNvPr id="401" name="Google Shape;401;p47"/>
          <p:cNvSpPr txBox="1">
            <a:spLocks noGrp="1"/>
          </p:cNvSpPr>
          <p:nvPr>
            <p:ph type="subTitle" idx="7"/>
          </p:nvPr>
        </p:nvSpPr>
        <p:spPr>
          <a:xfrm>
            <a:off x="4946905" y="4057950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Framework de développement d'applications cloud-native</a:t>
            </a:r>
            <a:endParaRPr dirty="0"/>
          </a:p>
        </p:txBody>
      </p:sp>
      <p:sp>
        <p:nvSpPr>
          <p:cNvPr id="402" name="Google Shape;402;p47"/>
          <p:cNvSpPr txBox="1">
            <a:spLocks noGrp="1"/>
          </p:cNvSpPr>
          <p:nvPr>
            <p:ph type="subTitle" idx="4"/>
          </p:nvPr>
        </p:nvSpPr>
        <p:spPr>
          <a:xfrm>
            <a:off x="4946905" y="3731429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CLOUD</a:t>
            </a:r>
            <a:endParaRPr dirty="0"/>
          </a:p>
        </p:txBody>
      </p:sp>
      <p:sp>
        <p:nvSpPr>
          <p:cNvPr id="403" name="Google Shape;403;p47"/>
          <p:cNvSpPr txBox="1">
            <a:spLocks noGrp="1"/>
          </p:cNvSpPr>
          <p:nvPr>
            <p:ph type="subTitle" idx="8"/>
          </p:nvPr>
        </p:nvSpPr>
        <p:spPr>
          <a:xfrm>
            <a:off x="1603525" y="4057950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Architecture logicielle basée sur des services indépendants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9E35A-FA31-4634-8D80-35E9A1B8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58" y="1344096"/>
            <a:ext cx="710742" cy="580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D9146A-520D-4949-A3CD-71D2543B5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02" y="1329756"/>
            <a:ext cx="612505" cy="580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05B34A-AD55-450F-B136-9B4FC0F4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134" y="3142242"/>
            <a:ext cx="644382" cy="53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5B5B71-B039-4F97-8674-7C2C7331F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454" y="3081599"/>
            <a:ext cx="691200" cy="594226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xmlns="" id="{784FF37B-E3B5-43DF-BCA1-EC106BC8C80C}"/>
              </a:ext>
            </a:extLst>
          </p:cNvPr>
          <p:cNvSpPr/>
          <p:nvPr/>
        </p:nvSpPr>
        <p:spPr>
          <a:xfrm>
            <a:off x="8517699" y="4722313"/>
            <a:ext cx="369518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ccer Team Business Plan by Slidesgo">
  <a:themeElements>
    <a:clrScheme name="Simple Light">
      <a:dk1>
        <a:srgbClr val="212121"/>
      </a:dk1>
      <a:lt1>
        <a:srgbClr val="FFFFFF"/>
      </a:lt1>
      <a:dk2>
        <a:srgbClr val="1CD8D8"/>
      </a:dk2>
      <a:lt2>
        <a:srgbClr val="18C2C2"/>
      </a:lt2>
      <a:accent1>
        <a:srgbClr val="F06F65"/>
      </a:accent1>
      <a:accent2>
        <a:srgbClr val="ED5B5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450</Words>
  <Application>Microsoft Office PowerPoint</Application>
  <PresentationFormat>Affichage à l'écran (16:9)</PresentationFormat>
  <Paragraphs>84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Black Ops One</vt:lpstr>
      <vt:lpstr>Archivo Narrow</vt:lpstr>
      <vt:lpstr>Josefin Sans</vt:lpstr>
      <vt:lpstr>Google Sans</vt:lpstr>
      <vt:lpstr>Times New Roman</vt:lpstr>
      <vt:lpstr>Russo One</vt:lpstr>
      <vt:lpstr>Roboto Condensed Light</vt:lpstr>
      <vt:lpstr>Soccer Team Business Plan by Slidesgo</vt:lpstr>
      <vt:lpstr>Réaliser par :  -Feres Ellouze  -Mohamed Ellouze</vt:lpstr>
      <vt:lpstr>Table des matiéres</vt:lpstr>
      <vt:lpstr>INTRODUCTION GÉNÉRALE</vt:lpstr>
      <vt:lpstr>Introduction</vt:lpstr>
      <vt:lpstr>EXIGENCESDE  PROJET</vt:lpstr>
      <vt:lpstr>Exigences Fonctionnelles</vt:lpstr>
      <vt:lpstr>Exigences non Fonctionnelles</vt:lpstr>
      <vt:lpstr>TECHNOLOGIES UTILISÉES</vt:lpstr>
      <vt:lpstr>Technologies Utilisées</vt:lpstr>
      <vt:lpstr>CONCEPTION</vt:lpstr>
      <vt:lpstr>Diagramme de Classe</vt:lpstr>
      <vt:lpstr>Diagramme de cas d’utilisation</vt:lpstr>
      <vt:lpstr>DEMO</vt:lpstr>
      <vt:lpstr>CONCLUSION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résultats de matches de football</dc:title>
  <dc:creator>Eya Ben Khadhra</dc:creator>
  <cp:lastModifiedBy>GMI</cp:lastModifiedBy>
  <cp:revision>26</cp:revision>
  <dcterms:modified xsi:type="dcterms:W3CDTF">2024-01-21T07:21:59Z</dcterms:modified>
</cp:coreProperties>
</file>