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7" r:id="rId3"/>
    <p:sldId id="259" r:id="rId4"/>
    <p:sldId id="260" r:id="rId5"/>
    <p:sldId id="270" r:id="rId6"/>
    <p:sldId id="261" r:id="rId7"/>
    <p:sldId id="271" r:id="rId8"/>
    <p:sldId id="262" r:id="rId9"/>
    <p:sldId id="263" r:id="rId10"/>
    <p:sldId id="264" r:id="rId11"/>
    <p:sldId id="265" r:id="rId12"/>
    <p:sldId id="266" r:id="rId13"/>
    <p:sldId id="267" r:id="rId14"/>
    <p:sldId id="269" r:id="rId15"/>
    <p:sldId id="273" r:id="rId16"/>
    <p:sldId id="274" r:id="rId17"/>
    <p:sldId id="275" r:id="rId18"/>
    <p:sldId id="276" r:id="rId19"/>
    <p:sldId id="277" r:id="rId20"/>
    <p:sldId id="278" r:id="rId21"/>
    <p:sldId id="280" r:id="rId22"/>
    <p:sldId id="279" r:id="rId23"/>
    <p:sldId id="281" r:id="rId24"/>
    <p:sldId id="282" r:id="rId25"/>
    <p:sldId id="293" r:id="rId26"/>
    <p:sldId id="294" r:id="rId27"/>
    <p:sldId id="295" r:id="rId28"/>
    <p:sldId id="296" r:id="rId29"/>
    <p:sldId id="297" r:id="rId30"/>
    <p:sldId id="298" r:id="rId31"/>
    <p:sldId id="299" r:id="rId32"/>
    <p:sldId id="292"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6E691DA-EEFD-4534-90E4-84BC06D6AB4D}" type="datetimeFigureOut">
              <a:rPr lang="en-US" smtClean="0"/>
              <a:t>2/13/2023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02086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E691DA-EEFD-4534-90E4-84BC06D6AB4D}"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61730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6E691DA-EEFD-4534-90E4-84BC06D6A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260477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6E691DA-EEFD-4534-90E4-84BC06D6A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29913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E691DA-EEFD-4534-90E4-84BC06D6A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1180265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E691DA-EEFD-4534-90E4-84BC06D6AB4D}"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372259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E691DA-EEFD-4534-90E4-84BC06D6AB4D}" type="datetimeFigureOut">
              <a:rPr lang="en-US" smtClean="0"/>
              <a:t>2/13/2023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1731740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6E691DA-EEFD-4534-90E4-84BC06D6A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917344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6E691DA-EEFD-4534-90E4-84BC06D6A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242266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E691DA-EEFD-4534-90E4-84BC06D6A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0900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E691DA-EEFD-4534-90E4-84BC06D6AB4D}"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39373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E691DA-EEFD-4534-90E4-84BC06D6AB4D}"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168257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E691DA-EEFD-4534-90E4-84BC06D6AB4D}"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77526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E691DA-EEFD-4534-90E4-84BC06D6AB4D}"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5468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E691DA-EEFD-4534-90E4-84BC06D6AB4D}"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269076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E691DA-EEFD-4534-90E4-84BC06D6AB4D}"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396800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E691DA-EEFD-4534-90E4-84BC06D6AB4D}"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2D75-1821-4C36-8A86-AF9F696C2D2C}" type="slidenum">
              <a:rPr lang="en-US" smtClean="0"/>
              <a:t>‹#›</a:t>
            </a:fld>
            <a:endParaRPr lang="en-US"/>
          </a:p>
        </p:txBody>
      </p:sp>
    </p:spTree>
    <p:extLst>
      <p:ext uri="{BB962C8B-B14F-4D97-AF65-F5344CB8AC3E}">
        <p14:creationId xmlns:p14="http://schemas.microsoft.com/office/powerpoint/2010/main" val="233038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6E691DA-EEFD-4534-90E4-84BC06D6AB4D}" type="datetimeFigureOut">
              <a:rPr lang="en-US" smtClean="0"/>
              <a:t>2/13/2023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3F2D75-1821-4C36-8A86-AF9F696C2D2C}" type="slidenum">
              <a:rPr lang="en-US" smtClean="0"/>
              <a:t>‹#›</a:t>
            </a:fld>
            <a:endParaRPr lang="en-US"/>
          </a:p>
        </p:txBody>
      </p:sp>
    </p:spTree>
    <p:extLst>
      <p:ext uri="{BB962C8B-B14F-4D97-AF65-F5344CB8AC3E}">
        <p14:creationId xmlns:p14="http://schemas.microsoft.com/office/powerpoint/2010/main" val="4011202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Integrative Omics </a:t>
            </a:r>
            <a:endParaRPr lang="en-US" dirty="0"/>
          </a:p>
        </p:txBody>
      </p:sp>
      <p:sp>
        <p:nvSpPr>
          <p:cNvPr id="3" name="Subtitle 2"/>
          <p:cNvSpPr>
            <a:spLocks noGrp="1"/>
          </p:cNvSpPr>
          <p:nvPr>
            <p:ph type="subTitle" idx="1"/>
          </p:nvPr>
        </p:nvSpPr>
        <p:spPr/>
        <p:txBody>
          <a:bodyPr/>
          <a:lstStyle/>
          <a:p>
            <a:r>
              <a:rPr lang="en-US" dirty="0" smtClean="0"/>
              <a:t>By: Mohamed, Mohamed, menna</a:t>
            </a:r>
          </a:p>
          <a:p>
            <a:r>
              <a:rPr lang="en-US" dirty="0" smtClean="0"/>
              <a:t>Presented to: Doctor/Mohamed </a:t>
            </a:r>
            <a:r>
              <a:rPr lang="en-US" dirty="0" err="1" smtClean="0"/>
              <a:t>Maysara</a:t>
            </a:r>
            <a:endParaRPr lang="en-US" dirty="0"/>
          </a:p>
        </p:txBody>
      </p:sp>
      <p:pic>
        <p:nvPicPr>
          <p:cNvPr id="4" name="Picture 3">
            <a:extLst>
              <a:ext uri="{FF2B5EF4-FFF2-40B4-BE49-F238E27FC236}">
                <a16:creationId xmlns:a16="http://schemas.microsoft.com/office/drawing/2014/main" id="{C57EBEAC-B346-57BD-8F8F-E90D7209F172}"/>
              </a:ext>
            </a:extLst>
          </p:cNvPr>
          <p:cNvPicPr>
            <a:picLocks noChangeAspect="1"/>
          </p:cNvPicPr>
          <p:nvPr/>
        </p:nvPicPr>
        <p:blipFill rotWithShape="1">
          <a:blip r:embed="rId2"/>
          <a:srcRect t="27593" r="-2" b="16779"/>
          <a:stretch/>
        </p:blipFill>
        <p:spPr>
          <a:xfrm>
            <a:off x="8729" y="16537"/>
            <a:ext cx="12191980" cy="6861458"/>
          </a:xfrm>
          <a:prstGeom prst="rect">
            <a:avLst/>
          </a:prstGeom>
        </p:spPr>
      </p:pic>
      <p:sp>
        <p:nvSpPr>
          <p:cNvPr id="5" name="Title 1"/>
          <p:cNvSpPr txBox="1">
            <a:spLocks/>
          </p:cNvSpPr>
          <p:nvPr/>
        </p:nvSpPr>
        <p:spPr bwMode="gray">
          <a:xfrm>
            <a:off x="59207" y="917681"/>
            <a:ext cx="8586030" cy="326243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solidFill>
                  <a:schemeClr val="accent6">
                    <a:lumMod val="50000"/>
                  </a:schemeClr>
                </a:solidFill>
              </a:rPr>
              <a:t>Integrative </a:t>
            </a:r>
            <a:r>
              <a:rPr lang="en-US" sz="4000" dirty="0">
                <a:solidFill>
                  <a:schemeClr val="accent6">
                    <a:lumMod val="50000"/>
                  </a:schemeClr>
                </a:solidFill>
              </a:rPr>
              <a:t>Analysis of Gene Expression and MicroRNA Expression </a:t>
            </a:r>
            <a:r>
              <a:rPr lang="en-US" sz="4000" dirty="0" smtClean="0">
                <a:solidFill>
                  <a:schemeClr val="accent6">
                    <a:lumMod val="50000"/>
                  </a:schemeClr>
                </a:solidFill>
              </a:rPr>
              <a:t>in Preprocessed </a:t>
            </a:r>
            <a:r>
              <a:rPr lang="en-US" sz="4000" dirty="0">
                <a:solidFill>
                  <a:schemeClr val="accent6">
                    <a:lumMod val="50000"/>
                  </a:schemeClr>
                </a:solidFill>
              </a:rPr>
              <a:t>TCGA Data for Skin Cutaneous Melanoma (SKCM)  </a:t>
            </a:r>
          </a:p>
        </p:txBody>
      </p:sp>
      <p:sp>
        <p:nvSpPr>
          <p:cNvPr id="6" name="Subtitle 2"/>
          <p:cNvSpPr txBox="1">
            <a:spLocks/>
          </p:cNvSpPr>
          <p:nvPr/>
        </p:nvSpPr>
        <p:spPr bwMode="gray">
          <a:xfrm>
            <a:off x="191076" y="4317139"/>
            <a:ext cx="8825658" cy="209005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b="1" dirty="0" smtClean="0">
                <a:solidFill>
                  <a:schemeClr val="tx1"/>
                </a:solidFill>
              </a:rPr>
              <a:t>By: </a:t>
            </a:r>
          </a:p>
          <a:p>
            <a:r>
              <a:rPr lang="en-US" b="1" dirty="0" smtClean="0">
                <a:solidFill>
                  <a:schemeClr val="tx1"/>
                </a:solidFill>
              </a:rPr>
              <a:t>Mohamed </a:t>
            </a:r>
            <a:r>
              <a:rPr lang="en-US" b="1" dirty="0" err="1" smtClean="0">
                <a:solidFill>
                  <a:schemeClr val="tx1"/>
                </a:solidFill>
              </a:rPr>
              <a:t>elmanzalawi</a:t>
            </a:r>
            <a:endParaRPr lang="en-US" b="1" dirty="0" smtClean="0">
              <a:solidFill>
                <a:schemeClr val="tx1"/>
              </a:solidFill>
            </a:endParaRPr>
          </a:p>
          <a:p>
            <a:r>
              <a:rPr lang="en-US" b="1" dirty="0" err="1" smtClean="0">
                <a:solidFill>
                  <a:schemeClr val="tx1"/>
                </a:solidFill>
              </a:rPr>
              <a:t>Menna</a:t>
            </a:r>
            <a:r>
              <a:rPr lang="en-US" b="1" dirty="0" smtClean="0">
                <a:solidFill>
                  <a:schemeClr val="tx1"/>
                </a:solidFill>
              </a:rPr>
              <a:t> </a:t>
            </a:r>
            <a:r>
              <a:rPr lang="en-US" b="1" dirty="0" err="1" smtClean="0">
                <a:solidFill>
                  <a:schemeClr val="tx1"/>
                </a:solidFill>
              </a:rPr>
              <a:t>ramadan</a:t>
            </a:r>
            <a:endParaRPr lang="en-US" b="1" dirty="0" smtClean="0">
              <a:solidFill>
                <a:schemeClr val="tx1"/>
              </a:solidFill>
            </a:endParaRPr>
          </a:p>
          <a:p>
            <a:r>
              <a:rPr lang="en-US" b="1" dirty="0" smtClean="0">
                <a:solidFill>
                  <a:schemeClr val="tx1"/>
                </a:solidFill>
              </a:rPr>
              <a:t>Mohamed </a:t>
            </a:r>
            <a:r>
              <a:rPr lang="en-US" b="1" dirty="0" err="1" smtClean="0">
                <a:solidFill>
                  <a:schemeClr val="tx1"/>
                </a:solidFill>
              </a:rPr>
              <a:t>aboAlkasem</a:t>
            </a:r>
            <a:endParaRPr lang="en-US" b="1" dirty="0">
              <a:solidFill>
                <a:schemeClr val="tx1"/>
              </a:solidFill>
            </a:endParaRPr>
          </a:p>
          <a:p>
            <a:r>
              <a:rPr lang="en-US" b="1" dirty="0" smtClean="0">
                <a:solidFill>
                  <a:schemeClr val="tx1"/>
                </a:solidFill>
              </a:rPr>
              <a:t>Presented to: </a:t>
            </a:r>
            <a:r>
              <a:rPr lang="en-US" b="1" dirty="0" err="1" smtClean="0">
                <a:solidFill>
                  <a:schemeClr val="tx1"/>
                </a:solidFill>
              </a:rPr>
              <a:t>Dr</a:t>
            </a:r>
            <a:r>
              <a:rPr lang="en-US" b="1" dirty="0" smtClean="0">
                <a:solidFill>
                  <a:schemeClr val="tx1"/>
                </a:solidFill>
              </a:rPr>
              <a:t>/Mohamed </a:t>
            </a:r>
            <a:r>
              <a:rPr lang="en-US" b="1" dirty="0" err="1" smtClean="0">
                <a:solidFill>
                  <a:schemeClr val="tx1"/>
                </a:solidFill>
              </a:rPr>
              <a:t>Maysara</a:t>
            </a:r>
            <a:endParaRPr lang="en-US" b="1" dirty="0">
              <a:solidFill>
                <a:schemeClr val="tx1"/>
              </a:solidFill>
            </a:endParaRPr>
          </a:p>
        </p:txBody>
      </p:sp>
    </p:spTree>
    <p:extLst>
      <p:ext uri="{BB962C8B-B14F-4D97-AF65-F5344CB8AC3E}">
        <p14:creationId xmlns:p14="http://schemas.microsoft.com/office/powerpoint/2010/main" val="1784604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sp>
        <p:nvSpPr>
          <p:cNvPr id="3" name="Content Placeholder 2"/>
          <p:cNvSpPr>
            <a:spLocks noGrp="1"/>
          </p:cNvSpPr>
          <p:nvPr>
            <p:ph idx="1"/>
          </p:nvPr>
        </p:nvSpPr>
        <p:spPr>
          <a:xfrm>
            <a:off x="1154954" y="2603500"/>
            <a:ext cx="9652383" cy="3416300"/>
          </a:xfrm>
        </p:spPr>
        <p:txBody>
          <a:bodyPr/>
          <a:lstStyle/>
          <a:p>
            <a:pPr lvl="0"/>
            <a:r>
              <a:rPr lang="en-US" dirty="0"/>
              <a:t>Box plot to scale the data by log2 transformation for better visualization, the +1 at the end of command is to avoid the infinity at log the values equal to zero, the result is the same that the data is not normally distributed.</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38093" y="3614057"/>
            <a:ext cx="5286103" cy="2987040"/>
          </a:xfrm>
          <a:prstGeom prst="rect">
            <a:avLst/>
          </a:prstGeom>
        </p:spPr>
      </p:pic>
    </p:spTree>
    <p:extLst>
      <p:ext uri="{BB962C8B-B14F-4D97-AF65-F5344CB8AC3E}">
        <p14:creationId xmlns:p14="http://schemas.microsoft.com/office/powerpoint/2010/main" val="2355886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sp>
        <p:nvSpPr>
          <p:cNvPr id="3" name="Content Placeholder 2"/>
          <p:cNvSpPr>
            <a:spLocks noGrp="1"/>
          </p:cNvSpPr>
          <p:nvPr>
            <p:ph idx="1"/>
          </p:nvPr>
        </p:nvSpPr>
        <p:spPr>
          <a:xfrm>
            <a:off x="1154954" y="2603500"/>
            <a:ext cx="9495629" cy="3416300"/>
          </a:xfrm>
        </p:spPr>
        <p:txBody>
          <a:bodyPr/>
          <a:lstStyle/>
          <a:p>
            <a:pPr lvl="0"/>
            <a:r>
              <a:rPr lang="en-US" dirty="0"/>
              <a:t>QQ plot for testing the normality of the data, the results show that the data is </a:t>
            </a:r>
            <a:r>
              <a:rPr lang="en-US" dirty="0">
                <a:solidFill>
                  <a:srgbClr val="FF0000"/>
                </a:solidFill>
              </a:rPr>
              <a:t>not</a:t>
            </a:r>
            <a:r>
              <a:rPr lang="en-US" dirty="0"/>
              <a:t> normally distributed as not all the dots are fitted on the line of the QQ norm.</a:t>
            </a:r>
          </a:p>
          <a:p>
            <a:endParaRPr lang="en-US" dirty="0"/>
          </a:p>
        </p:txBody>
      </p:sp>
      <p:pic>
        <p:nvPicPr>
          <p:cNvPr id="4" name="Picture 3" descr="F:\Integerative project\Rplot26.png"/>
          <p:cNvPicPr/>
          <p:nvPr/>
        </p:nvPicPr>
        <p:blipFill>
          <a:blip r:embed="rId2">
            <a:extLst>
              <a:ext uri="{28A0092B-C50C-407E-A947-70E740481C1C}">
                <a14:useLocalDpi xmlns:a14="http://schemas.microsoft.com/office/drawing/2010/main" val="0"/>
              </a:ext>
            </a:extLst>
          </a:blip>
          <a:srcRect/>
          <a:stretch>
            <a:fillRect/>
          </a:stretch>
        </p:blipFill>
        <p:spPr bwMode="auto">
          <a:xfrm>
            <a:off x="3042003" y="3513229"/>
            <a:ext cx="5721530" cy="3079159"/>
          </a:xfrm>
          <a:prstGeom prst="rect">
            <a:avLst/>
          </a:prstGeom>
          <a:noFill/>
          <a:ln>
            <a:noFill/>
          </a:ln>
        </p:spPr>
      </p:pic>
    </p:spTree>
    <p:extLst>
      <p:ext uri="{BB962C8B-B14F-4D97-AF65-F5344CB8AC3E}">
        <p14:creationId xmlns:p14="http://schemas.microsoft.com/office/powerpoint/2010/main" val="1309014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Volcano Plot</a:t>
            </a:r>
            <a:endParaRPr lang="en-US" dirty="0"/>
          </a:p>
        </p:txBody>
      </p:sp>
      <p:sp>
        <p:nvSpPr>
          <p:cNvPr id="3" name="Content Placeholder 2"/>
          <p:cNvSpPr>
            <a:spLocks noGrp="1"/>
          </p:cNvSpPr>
          <p:nvPr>
            <p:ph idx="1"/>
          </p:nvPr>
        </p:nvSpPr>
        <p:spPr>
          <a:xfrm>
            <a:off x="1154954" y="2603500"/>
            <a:ext cx="9634966" cy="3416300"/>
          </a:xfrm>
        </p:spPr>
        <p:txBody>
          <a:bodyPr/>
          <a:lstStyle/>
          <a:p>
            <a:r>
              <a:rPr lang="en-US" sz="1400" dirty="0"/>
              <a:t>Volcano plot for visualizing the differentially expressed miRNAs, the blue color indicates the upregulated differentially expressed miRNAs and the red color indicates the downregulated differentially expressed miRNAs. The total was </a:t>
            </a:r>
            <a:r>
              <a:rPr lang="en-US" sz="1400" dirty="0">
                <a:solidFill>
                  <a:srgbClr val="FF0000"/>
                </a:solidFill>
              </a:rPr>
              <a:t>3</a:t>
            </a:r>
            <a:r>
              <a:rPr lang="en-US" sz="1400" dirty="0"/>
              <a:t> significant miRNAs that are differentially expressed (significant with p-adjusted value </a:t>
            </a:r>
            <a:r>
              <a:rPr lang="en-US" sz="1400" dirty="0">
                <a:solidFill>
                  <a:srgbClr val="FF0000"/>
                </a:solidFill>
              </a:rPr>
              <a:t>&lt;0.05 </a:t>
            </a:r>
            <a:r>
              <a:rPr lang="en-US" sz="1400" dirty="0"/>
              <a:t>and </a:t>
            </a:r>
            <a:r>
              <a:rPr lang="en-US" sz="1400" dirty="0">
                <a:solidFill>
                  <a:srgbClr val="FF0000"/>
                </a:solidFill>
              </a:rPr>
              <a:t>log2foldchange &gt;1.2 </a:t>
            </a:r>
            <a:r>
              <a:rPr lang="en-US" sz="1400" dirty="0"/>
              <a:t>(for positive FC upregulated and p-adjusted value </a:t>
            </a:r>
            <a:r>
              <a:rPr lang="en-US" sz="1400" dirty="0">
                <a:solidFill>
                  <a:srgbClr val="FF0000"/>
                </a:solidFill>
              </a:rPr>
              <a:t>&lt;0.05 </a:t>
            </a:r>
            <a:r>
              <a:rPr lang="en-US" sz="1400" dirty="0"/>
              <a:t>and </a:t>
            </a:r>
            <a:r>
              <a:rPr lang="en-US" sz="1400" dirty="0">
                <a:solidFill>
                  <a:srgbClr val="FF0000"/>
                </a:solidFill>
              </a:rPr>
              <a:t>log2FC &lt;-1.2 </a:t>
            </a:r>
            <a:r>
              <a:rPr lang="en-US" sz="1400" dirty="0"/>
              <a:t>for negative downregulated miRNAs). Here we have </a:t>
            </a:r>
            <a:r>
              <a:rPr lang="en-US" sz="1400" dirty="0">
                <a:solidFill>
                  <a:srgbClr val="FF0000"/>
                </a:solidFill>
              </a:rPr>
              <a:t>2 </a:t>
            </a:r>
            <a:r>
              <a:rPr lang="en-US" sz="1400" dirty="0"/>
              <a:t>miRNAs are </a:t>
            </a:r>
            <a:r>
              <a:rPr lang="en-US" sz="1400" dirty="0">
                <a:solidFill>
                  <a:srgbClr val="FF0000"/>
                </a:solidFill>
              </a:rPr>
              <a:t>down regulated </a:t>
            </a:r>
            <a:r>
              <a:rPr lang="en-US" sz="1400" dirty="0"/>
              <a:t>and </a:t>
            </a:r>
            <a:r>
              <a:rPr lang="en-US" sz="1400" dirty="0">
                <a:solidFill>
                  <a:srgbClr val="FF0000"/>
                </a:solidFill>
              </a:rPr>
              <a:t>1</a:t>
            </a:r>
            <a:r>
              <a:rPr lang="en-US" sz="1400" dirty="0"/>
              <a:t> is </a:t>
            </a:r>
            <a:r>
              <a:rPr lang="en-US" sz="1400" dirty="0" smtClean="0">
                <a:solidFill>
                  <a:srgbClr val="FF0000"/>
                </a:solidFill>
              </a:rPr>
              <a:t>upregulated</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42448" y="3891370"/>
            <a:ext cx="5259977" cy="2687955"/>
          </a:xfrm>
          <a:prstGeom prst="rect">
            <a:avLst/>
          </a:prstGeom>
        </p:spPr>
      </p:pic>
    </p:spTree>
    <p:extLst>
      <p:ext uri="{BB962C8B-B14F-4D97-AF65-F5344CB8AC3E}">
        <p14:creationId xmlns:p14="http://schemas.microsoft.com/office/powerpoint/2010/main" val="3069253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a:t>
            </a:r>
            <a:endParaRPr lang="en-US" dirty="0"/>
          </a:p>
        </p:txBody>
      </p:sp>
      <p:sp>
        <p:nvSpPr>
          <p:cNvPr id="3" name="Content Placeholder 2"/>
          <p:cNvSpPr>
            <a:spLocks noGrp="1"/>
          </p:cNvSpPr>
          <p:nvPr>
            <p:ph idx="1"/>
          </p:nvPr>
        </p:nvSpPr>
        <p:spPr>
          <a:xfrm>
            <a:off x="1154954" y="2464527"/>
            <a:ext cx="10009435" cy="4223656"/>
          </a:xfrm>
        </p:spPr>
        <p:txBody>
          <a:bodyPr/>
          <a:lstStyle/>
          <a:p>
            <a:pPr lvl="0" algn="just"/>
            <a:r>
              <a:rPr lang="en-US" sz="1400" dirty="0"/>
              <a:t>Heat map to visualize the significant differentially expressed </a:t>
            </a:r>
            <a:r>
              <a:rPr lang="en-US" sz="1400" dirty="0" smtClean="0"/>
              <a:t>miRNAs, for </a:t>
            </a:r>
            <a:r>
              <a:rPr lang="en-US" sz="1400" dirty="0">
                <a:solidFill>
                  <a:srgbClr val="FF0000"/>
                </a:solidFill>
              </a:rPr>
              <a:t>p-adjusted &lt;0.05 and log2FC &gt;1.2</a:t>
            </a:r>
            <a:r>
              <a:rPr lang="en-US" sz="1400" dirty="0"/>
              <a:t>, the result is </a:t>
            </a:r>
            <a:r>
              <a:rPr lang="en-US" sz="1400" dirty="0">
                <a:solidFill>
                  <a:srgbClr val="FF0000"/>
                </a:solidFill>
              </a:rPr>
              <a:t>3 significant differentially expressed miRNAs</a:t>
            </a:r>
            <a:r>
              <a:rPr lang="en-US" sz="1400" dirty="0"/>
              <a:t>, these significant micro RNAs could be used later as a biomarker as said before in the </a:t>
            </a:r>
            <a:r>
              <a:rPr lang="en-US" sz="1400" dirty="0" smtClean="0"/>
              <a:t>methodology </a:t>
            </a:r>
            <a:r>
              <a:rPr lang="en-US" sz="1400" dirty="0"/>
              <a:t>for detection and affection of melanoma by the down and up regulation of these significant differentially expressed miRNAs. But here in our data, we don’t have case and control we have all are cases but some are dead and some are survived so I couldn’t interpret the results of these 3 significant miRNAs as totally detection or affection of </a:t>
            </a:r>
            <a:r>
              <a:rPr lang="en-US" sz="1400" dirty="0" smtClean="0"/>
              <a:t>melanoma but it could be a diagnostic biomarker for diseased and living patients.</a:t>
            </a:r>
            <a:endParaRPr lang="en-US" sz="1400" dirty="0"/>
          </a:p>
          <a:p>
            <a:endParaRPr lang="en-US" dirty="0"/>
          </a:p>
        </p:txBody>
      </p:sp>
      <p:pic>
        <p:nvPicPr>
          <p:cNvPr id="5" name="Content Placeholder 3" descr="F:\Integerative project\Rplot24.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312569" y="4188823"/>
            <a:ext cx="5848848" cy="2669177"/>
          </a:xfrm>
          <a:prstGeom prst="rect">
            <a:avLst/>
          </a:prstGeom>
          <a:noFill/>
          <a:ln>
            <a:noFill/>
          </a:ln>
        </p:spPr>
      </p:pic>
    </p:spTree>
    <p:extLst>
      <p:ext uri="{BB962C8B-B14F-4D97-AF65-F5344CB8AC3E}">
        <p14:creationId xmlns:p14="http://schemas.microsoft.com/office/powerpoint/2010/main" val="66748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p:sp>
        <p:nvSpPr>
          <p:cNvPr id="3" name="Content Placeholder 2"/>
          <p:cNvSpPr>
            <a:spLocks noGrp="1"/>
          </p:cNvSpPr>
          <p:nvPr>
            <p:ph idx="1"/>
          </p:nvPr>
        </p:nvSpPr>
        <p:spPr>
          <a:xfrm>
            <a:off x="1154954" y="2603500"/>
            <a:ext cx="10531949" cy="3416300"/>
          </a:xfrm>
        </p:spPr>
        <p:txBody>
          <a:bodyPr>
            <a:normAutofit/>
          </a:bodyPr>
          <a:lstStyle/>
          <a:p>
            <a:pPr algn="just"/>
            <a:r>
              <a:rPr lang="en-US" sz="1400" dirty="0"/>
              <a:t>PCA (principal component analysis) for multidimensional data visualization for dimensionality reduction </a:t>
            </a:r>
            <a:r>
              <a:rPr lang="en-US" sz="1400" dirty="0" smtClean="0"/>
              <a:t>and clustering data plot </a:t>
            </a:r>
            <a:r>
              <a:rPr lang="en-US" sz="1400" dirty="0"/>
              <a:t>results the variability of data is each plot, one for the vital status diseased and living, and one for the gender male and female, the results of the </a:t>
            </a:r>
            <a:r>
              <a:rPr lang="en-US" sz="1400" dirty="0" err="1"/>
              <a:t>pca</a:t>
            </a:r>
            <a:r>
              <a:rPr lang="en-US" sz="1400" dirty="0"/>
              <a:t> shows </a:t>
            </a:r>
            <a:r>
              <a:rPr lang="en-US" sz="1400" dirty="0">
                <a:solidFill>
                  <a:srgbClr val="FF0000"/>
                </a:solidFill>
              </a:rPr>
              <a:t>37%</a:t>
            </a:r>
            <a:r>
              <a:rPr lang="en-US" sz="1400" dirty="0"/>
              <a:t> variance of </a:t>
            </a:r>
            <a:r>
              <a:rPr lang="en-US" sz="1400" dirty="0" smtClean="0">
                <a:solidFill>
                  <a:srgbClr val="FF0000"/>
                </a:solidFill>
              </a:rPr>
              <a:t>pc1</a:t>
            </a:r>
            <a:r>
              <a:rPr lang="en-US" sz="1400" dirty="0" smtClean="0"/>
              <a:t> </a:t>
            </a:r>
            <a:r>
              <a:rPr lang="en-US" sz="1400" dirty="0"/>
              <a:t>and </a:t>
            </a:r>
            <a:r>
              <a:rPr lang="en-US" sz="1400" dirty="0">
                <a:solidFill>
                  <a:srgbClr val="FF0000"/>
                </a:solidFill>
              </a:rPr>
              <a:t>13%</a:t>
            </a:r>
            <a:r>
              <a:rPr lang="en-US" sz="1400" dirty="0"/>
              <a:t> variance of </a:t>
            </a:r>
            <a:r>
              <a:rPr lang="en-US" sz="1400" dirty="0">
                <a:solidFill>
                  <a:srgbClr val="FF0000"/>
                </a:solidFill>
              </a:rPr>
              <a:t>pc2</a:t>
            </a:r>
            <a:r>
              <a:rPr lang="en-US" sz="1400" dirty="0"/>
              <a:t> captured of the total variability of data and it is obvious that </a:t>
            </a:r>
            <a:r>
              <a:rPr lang="en-US" sz="1400" dirty="0">
                <a:solidFill>
                  <a:srgbClr val="FF0000"/>
                </a:solidFill>
              </a:rPr>
              <a:t>pc1</a:t>
            </a:r>
            <a:r>
              <a:rPr lang="en-US" sz="1400" dirty="0"/>
              <a:t> </a:t>
            </a:r>
            <a:r>
              <a:rPr lang="en-US" sz="1400" dirty="0">
                <a:solidFill>
                  <a:srgbClr val="FF0000"/>
                </a:solidFill>
              </a:rPr>
              <a:t>capture more variability of </a:t>
            </a:r>
            <a:r>
              <a:rPr lang="en-US" sz="1400" dirty="0" smtClean="0">
                <a:solidFill>
                  <a:srgbClr val="FF0000"/>
                </a:solidFill>
              </a:rPr>
              <a:t>data and have better clustering</a:t>
            </a:r>
            <a:r>
              <a:rPr lang="en-US" sz="1400" dirty="0" smtClean="0"/>
              <a:t>.</a:t>
            </a:r>
          </a:p>
          <a:p>
            <a:endParaRPr lang="en-US" sz="1400" dirty="0"/>
          </a:p>
        </p:txBody>
      </p:sp>
      <p:pic>
        <p:nvPicPr>
          <p:cNvPr id="4" name="Picture 3" descr="F:\Integerative project\Rplot19.png"/>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795849"/>
            <a:ext cx="5326640" cy="2697480"/>
          </a:xfrm>
          <a:prstGeom prst="rect">
            <a:avLst/>
          </a:prstGeom>
          <a:noFill/>
          <a:ln>
            <a:noFill/>
          </a:ln>
        </p:spPr>
      </p:pic>
      <p:pic>
        <p:nvPicPr>
          <p:cNvPr id="5" name="Picture 4" descr="F:\Integerative project\Rplot28.png"/>
          <p:cNvPicPr/>
          <p:nvPr/>
        </p:nvPicPr>
        <p:blipFill>
          <a:blip r:embed="rId3">
            <a:extLst>
              <a:ext uri="{28A0092B-C50C-407E-A947-70E740481C1C}">
                <a14:useLocalDpi xmlns:a14="http://schemas.microsoft.com/office/drawing/2010/main" val="0"/>
              </a:ext>
            </a:extLst>
          </a:blip>
          <a:srcRect/>
          <a:stretch>
            <a:fillRect/>
          </a:stretch>
        </p:blipFill>
        <p:spPr bwMode="auto">
          <a:xfrm>
            <a:off x="6481594" y="3795849"/>
            <a:ext cx="5351417" cy="2697480"/>
          </a:xfrm>
          <a:prstGeom prst="rect">
            <a:avLst/>
          </a:prstGeom>
          <a:noFill/>
          <a:ln>
            <a:noFill/>
          </a:ln>
        </p:spPr>
      </p:pic>
    </p:spTree>
    <p:extLst>
      <p:ext uri="{BB962C8B-B14F-4D97-AF65-F5344CB8AC3E}">
        <p14:creationId xmlns:p14="http://schemas.microsoft.com/office/powerpoint/2010/main" val="1209914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Expression </a:t>
            </a:r>
          </a:p>
        </p:txBody>
      </p:sp>
      <p:sp>
        <p:nvSpPr>
          <p:cNvPr id="3" name="Content Placeholder 2"/>
          <p:cNvSpPr>
            <a:spLocks noGrp="1"/>
          </p:cNvSpPr>
          <p:nvPr>
            <p:ph idx="1"/>
          </p:nvPr>
        </p:nvSpPr>
        <p:spPr/>
        <p:txBody>
          <a:bodyPr/>
          <a:lstStyle/>
          <a:p>
            <a:pPr algn="just"/>
            <a:r>
              <a:rPr lang="en-US" dirty="0"/>
              <a:t>The gene expression data </a:t>
            </a:r>
            <a:r>
              <a:rPr lang="en-US" dirty="0" smtClean="0"/>
              <a:t>contain </a:t>
            </a:r>
            <a:r>
              <a:rPr lang="en-US" dirty="0"/>
              <a:t>20531 genes and 473 patient were analyzed in a single R script on R </a:t>
            </a:r>
            <a:r>
              <a:rPr lang="en-US" dirty="0" smtClean="0"/>
              <a:t>Studio.</a:t>
            </a:r>
          </a:p>
          <a:p>
            <a:pPr algn="just"/>
            <a:endParaRPr lang="en-US" dirty="0" smtClean="0"/>
          </a:p>
          <a:p>
            <a:pPr algn="just"/>
            <a:r>
              <a:rPr lang="en-US" dirty="0"/>
              <a:t>Initially, all missing (NA) data was removed from both the gene expression data and the meta data, specifically the vital status, as the gene expression analysis was based on deceased and survived patients.</a:t>
            </a:r>
            <a:endParaRPr lang="en-US" dirty="0" smtClean="0"/>
          </a:p>
          <a:p>
            <a:pPr algn="just"/>
            <a:endParaRPr lang="en-US" dirty="0" smtClean="0"/>
          </a:p>
          <a:p>
            <a:pPr algn="just"/>
            <a:r>
              <a:rPr lang="en-US" dirty="0"/>
              <a:t>To intersect the meta data patients and the patients in the expression data, the "-" in the patient names in the meta data </a:t>
            </a:r>
          </a:p>
        </p:txBody>
      </p:sp>
    </p:spTree>
    <p:extLst>
      <p:ext uri="{BB962C8B-B14F-4D97-AF65-F5344CB8AC3E}">
        <p14:creationId xmlns:p14="http://schemas.microsoft.com/office/powerpoint/2010/main" val="282899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Distribution</a:t>
            </a:r>
            <a:endParaRPr lang="en-US" dirty="0"/>
          </a:p>
        </p:txBody>
      </p:sp>
      <p:sp>
        <p:nvSpPr>
          <p:cNvPr id="3" name="Content Placeholder 2"/>
          <p:cNvSpPr>
            <a:spLocks noGrp="1"/>
          </p:cNvSpPr>
          <p:nvPr>
            <p:ph idx="1"/>
          </p:nvPr>
        </p:nvSpPr>
        <p:spPr>
          <a:xfrm>
            <a:off x="1154954" y="2603500"/>
            <a:ext cx="8825659" cy="1137227"/>
          </a:xfrm>
        </p:spPr>
        <p:txBody>
          <a:bodyPr/>
          <a:lstStyle/>
          <a:p>
            <a:pPr algn="just"/>
            <a:r>
              <a:rPr lang="en-US" dirty="0"/>
              <a:t>The gene expression data was analyzed for normal distribution using statistical techniques. A histogram was created to visualize the distribution of the data and assess its normality</a:t>
            </a:r>
          </a:p>
        </p:txBody>
      </p:sp>
      <p:pic>
        <p:nvPicPr>
          <p:cNvPr id="4" name="Picture 3" descr="F:\Files\Diploma\Integrative\Project\Plots\Histogram.png"/>
          <p:cNvPicPr/>
          <p:nvPr/>
        </p:nvPicPr>
        <p:blipFill>
          <a:blip r:embed="rId2">
            <a:extLst>
              <a:ext uri="{28A0092B-C50C-407E-A947-70E740481C1C}">
                <a14:useLocalDpi xmlns:a14="http://schemas.microsoft.com/office/drawing/2010/main" val="0"/>
              </a:ext>
            </a:extLst>
          </a:blip>
          <a:srcRect/>
          <a:stretch>
            <a:fillRect/>
          </a:stretch>
        </p:blipFill>
        <p:spPr bwMode="auto">
          <a:xfrm>
            <a:off x="3505620" y="3621974"/>
            <a:ext cx="4124325" cy="2914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416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Distribution</a:t>
            </a:r>
            <a:endParaRPr lang="en-US" dirty="0"/>
          </a:p>
        </p:txBody>
      </p:sp>
      <p:sp>
        <p:nvSpPr>
          <p:cNvPr id="3" name="Content Placeholder 2"/>
          <p:cNvSpPr>
            <a:spLocks noGrp="1"/>
          </p:cNvSpPr>
          <p:nvPr>
            <p:ph idx="1"/>
          </p:nvPr>
        </p:nvSpPr>
        <p:spPr>
          <a:xfrm>
            <a:off x="1154954" y="2603500"/>
            <a:ext cx="8825659" cy="1137227"/>
          </a:xfrm>
        </p:spPr>
        <p:txBody>
          <a:bodyPr/>
          <a:lstStyle/>
          <a:p>
            <a:pPr algn="just"/>
            <a:r>
              <a:rPr lang="en-US" dirty="0"/>
              <a:t>The results of the histogram were further confirmed by conducting quantile-quantile (QQ) plots and box plots</a:t>
            </a:r>
          </a:p>
        </p:txBody>
      </p:sp>
      <p:pic>
        <p:nvPicPr>
          <p:cNvPr id="5" name="Picture 4" descr="F:\Files\Diploma\Integrative\Project\Plots\QQ plot.png"/>
          <p:cNvPicPr/>
          <p:nvPr/>
        </p:nvPicPr>
        <p:blipFill>
          <a:blip r:embed="rId2">
            <a:extLst>
              <a:ext uri="{28A0092B-C50C-407E-A947-70E740481C1C}">
                <a14:useLocalDpi xmlns:a14="http://schemas.microsoft.com/office/drawing/2010/main" val="0"/>
              </a:ext>
            </a:extLst>
          </a:blip>
          <a:srcRect/>
          <a:stretch>
            <a:fillRect/>
          </a:stretch>
        </p:blipFill>
        <p:spPr bwMode="auto">
          <a:xfrm>
            <a:off x="849597" y="3527722"/>
            <a:ext cx="4056380" cy="2866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F:\Files\Diploma\Integrative\Project\Plots\Box Plot.png"/>
          <p:cNvPicPr/>
          <p:nvPr/>
        </p:nvPicPr>
        <p:blipFill>
          <a:blip r:embed="rId3">
            <a:extLst>
              <a:ext uri="{28A0092B-C50C-407E-A947-70E740481C1C}">
                <a14:useLocalDpi xmlns:a14="http://schemas.microsoft.com/office/drawing/2010/main" val="0"/>
              </a:ext>
            </a:extLst>
          </a:blip>
          <a:srcRect/>
          <a:stretch>
            <a:fillRect/>
          </a:stretch>
        </p:blipFill>
        <p:spPr bwMode="auto">
          <a:xfrm>
            <a:off x="5567783" y="3523277"/>
            <a:ext cx="4059555" cy="2870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9176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Expression</a:t>
            </a:r>
            <a:endParaRPr lang="en-US" dirty="0"/>
          </a:p>
        </p:txBody>
      </p:sp>
      <p:sp>
        <p:nvSpPr>
          <p:cNvPr id="3" name="Content Placeholder 2"/>
          <p:cNvSpPr>
            <a:spLocks noGrp="1"/>
          </p:cNvSpPr>
          <p:nvPr>
            <p:ph idx="1"/>
          </p:nvPr>
        </p:nvSpPr>
        <p:spPr/>
        <p:txBody>
          <a:bodyPr/>
          <a:lstStyle/>
          <a:p>
            <a:pPr algn="just"/>
            <a:r>
              <a:rPr lang="en-US" dirty="0"/>
              <a:t>Differential expression was performed using DEseq2, the same tool used in miRNA analysis. To ensure the efficiency of DEseq2, the columns of the expression data and the rows of the meta data (sample information) were </a:t>
            </a:r>
            <a:r>
              <a:rPr lang="en-US" dirty="0" smtClean="0"/>
              <a:t>ordered</a:t>
            </a:r>
          </a:p>
          <a:p>
            <a:pPr algn="just"/>
            <a:endParaRPr lang="en-US" dirty="0"/>
          </a:p>
          <a:p>
            <a:pPr algn="just"/>
            <a:r>
              <a:rPr lang="en-US" dirty="0"/>
              <a:t>Once the results from DEseq2 were obtained, a volcano plot was generated to visualize the most significantly differentially expressed genes in deceased patients by showing the upregulated and downregulated genes. The significance was calculated based on genes with p-values less than 0.05 and log fold changes greater than 1.5</a:t>
            </a:r>
          </a:p>
        </p:txBody>
      </p:sp>
    </p:spTree>
    <p:extLst>
      <p:ext uri="{BB962C8B-B14F-4D97-AF65-F5344CB8AC3E}">
        <p14:creationId xmlns:p14="http://schemas.microsoft.com/office/powerpoint/2010/main" val="159278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Volcano Plot &amp; heat map</a:t>
            </a:r>
            <a:endParaRPr lang="en-US" dirty="0"/>
          </a:p>
        </p:txBody>
      </p:sp>
      <p:sp>
        <p:nvSpPr>
          <p:cNvPr id="3" name="Content Placeholder 2"/>
          <p:cNvSpPr>
            <a:spLocks noGrp="1"/>
          </p:cNvSpPr>
          <p:nvPr>
            <p:ph idx="1"/>
          </p:nvPr>
        </p:nvSpPr>
        <p:spPr>
          <a:xfrm>
            <a:off x="1154954" y="2259116"/>
            <a:ext cx="8825659" cy="1125352"/>
          </a:xfrm>
        </p:spPr>
        <p:txBody>
          <a:bodyPr>
            <a:normAutofit lnSpcReduction="10000"/>
          </a:bodyPr>
          <a:lstStyle/>
          <a:p>
            <a:r>
              <a:rPr lang="en-US" dirty="0" smtClean="0"/>
              <a:t>The volcano </a:t>
            </a:r>
            <a:r>
              <a:rPr lang="en-US" dirty="0"/>
              <a:t>plot </a:t>
            </a:r>
            <a:r>
              <a:rPr lang="en-US" dirty="0" smtClean="0"/>
              <a:t> highlighted </a:t>
            </a:r>
            <a:r>
              <a:rPr lang="en-US" dirty="0"/>
              <a:t>the genes that are most significantly differentially expressed as the </a:t>
            </a:r>
            <a:r>
              <a:rPr lang="en-US" b="1" dirty="0">
                <a:solidFill>
                  <a:srgbClr val="FF0000"/>
                </a:solidFill>
              </a:rPr>
              <a:t>red dots </a:t>
            </a:r>
            <a:r>
              <a:rPr lang="en-US" dirty="0"/>
              <a:t>represent the </a:t>
            </a:r>
            <a:r>
              <a:rPr lang="en-US" b="1" dirty="0">
                <a:solidFill>
                  <a:srgbClr val="FF0000"/>
                </a:solidFill>
              </a:rPr>
              <a:t>up regulated genes </a:t>
            </a:r>
            <a:r>
              <a:rPr lang="en-US" dirty="0"/>
              <a:t>and the </a:t>
            </a:r>
            <a:r>
              <a:rPr lang="en-US" b="1" dirty="0">
                <a:solidFill>
                  <a:srgbClr val="0070C0"/>
                </a:solidFill>
              </a:rPr>
              <a:t>blue dots </a:t>
            </a:r>
            <a:r>
              <a:rPr lang="en-US" dirty="0"/>
              <a:t>the </a:t>
            </a:r>
            <a:r>
              <a:rPr lang="en-US" b="1" dirty="0">
                <a:solidFill>
                  <a:srgbClr val="0070C0"/>
                </a:solidFill>
              </a:rPr>
              <a:t>down</a:t>
            </a:r>
            <a:r>
              <a:rPr lang="en-US" dirty="0"/>
              <a:t> </a:t>
            </a:r>
            <a:r>
              <a:rPr lang="en-US" b="1" dirty="0">
                <a:solidFill>
                  <a:srgbClr val="0070C0"/>
                </a:solidFill>
              </a:rPr>
              <a:t>regulated genes</a:t>
            </a:r>
            <a:r>
              <a:rPr lang="en-US" dirty="0"/>
              <a:t>. A heat map </a:t>
            </a:r>
            <a:r>
              <a:rPr lang="en-US" dirty="0" smtClean="0"/>
              <a:t> </a:t>
            </a:r>
            <a:r>
              <a:rPr lang="en-US" dirty="0"/>
              <a:t>was also generated that showed the most differentially expressed genes</a:t>
            </a:r>
          </a:p>
        </p:txBody>
      </p:sp>
      <p:pic>
        <p:nvPicPr>
          <p:cNvPr id="4" name="Picture 3" descr="F:\Files\Diploma\Integrative\Project\Plots\Volcano plot.png"/>
          <p:cNvPicPr/>
          <p:nvPr/>
        </p:nvPicPr>
        <p:blipFill>
          <a:blip r:embed="rId2">
            <a:extLst>
              <a:ext uri="{28A0092B-C50C-407E-A947-70E740481C1C}">
                <a14:useLocalDpi xmlns:a14="http://schemas.microsoft.com/office/drawing/2010/main" val="0"/>
              </a:ext>
            </a:extLst>
          </a:blip>
          <a:srcRect/>
          <a:stretch>
            <a:fillRect/>
          </a:stretch>
        </p:blipFill>
        <p:spPr bwMode="auto">
          <a:xfrm>
            <a:off x="1762409" y="3384468"/>
            <a:ext cx="4059555" cy="3136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F:\Files\Diploma\Integrative\Project\Plots\Heat Map 2.png"/>
          <p:cNvPicPr/>
          <p:nvPr/>
        </p:nvPicPr>
        <p:blipFill>
          <a:blip r:embed="rId3">
            <a:extLst>
              <a:ext uri="{28A0092B-C50C-407E-A947-70E740481C1C}">
                <a14:useLocalDpi xmlns:a14="http://schemas.microsoft.com/office/drawing/2010/main" val="0"/>
              </a:ext>
            </a:extLst>
          </a:blip>
          <a:srcRect/>
          <a:stretch>
            <a:fillRect/>
          </a:stretch>
        </p:blipFill>
        <p:spPr bwMode="auto">
          <a:xfrm>
            <a:off x="6523515" y="3517183"/>
            <a:ext cx="3776345" cy="2870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949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54955" y="2603500"/>
            <a:ext cx="10305526" cy="3614420"/>
          </a:xfrm>
        </p:spPr>
        <p:txBody>
          <a:bodyPr>
            <a:normAutofit fontScale="85000" lnSpcReduction="10000"/>
          </a:bodyPr>
          <a:lstStyle/>
          <a:p>
            <a:pPr algn="just"/>
            <a:r>
              <a:rPr lang="en-US" dirty="0"/>
              <a:t>Melanoma is a type of skin cancer that develops when melanocytes (the cells </a:t>
            </a:r>
            <a:r>
              <a:rPr lang="en-US" dirty="0" smtClean="0"/>
              <a:t>that produce melanin which is the pigment </a:t>
            </a:r>
            <a:r>
              <a:rPr lang="en-US" dirty="0"/>
              <a:t>give the skin its tan or brown color) start to grow out of control. </a:t>
            </a:r>
            <a:endParaRPr lang="en-US" dirty="0" smtClean="0"/>
          </a:p>
          <a:p>
            <a:pPr algn="just"/>
            <a:endParaRPr lang="en-US" dirty="0"/>
          </a:p>
          <a:p>
            <a:pPr algn="just"/>
            <a:r>
              <a:rPr lang="en-US" dirty="0"/>
              <a:t>The exact cause of all melanomas isn't clear, but exposure to ultraviolet (UV) radiation from sunlight or tanning lamps and beds increases </a:t>
            </a:r>
            <a:r>
              <a:rPr lang="en-US" dirty="0" smtClean="0"/>
              <a:t>the </a:t>
            </a:r>
            <a:r>
              <a:rPr lang="en-US" dirty="0"/>
              <a:t>risk of developing melanoma</a:t>
            </a:r>
          </a:p>
          <a:p>
            <a:pPr algn="just"/>
            <a:endParaRPr lang="en-US" dirty="0"/>
          </a:p>
          <a:p>
            <a:pPr algn="just"/>
            <a:r>
              <a:rPr lang="en-US" dirty="0"/>
              <a:t>Melanoma </a:t>
            </a:r>
            <a:r>
              <a:rPr lang="en-US" dirty="0" smtClean="0"/>
              <a:t>occurrence is </a:t>
            </a:r>
            <a:r>
              <a:rPr lang="en-US" dirty="0"/>
              <a:t>likely </a:t>
            </a:r>
            <a:r>
              <a:rPr lang="en-US" dirty="0" smtClean="0"/>
              <a:t>a </a:t>
            </a:r>
            <a:r>
              <a:rPr lang="en-US" dirty="0"/>
              <a:t>combination of factors, including environmental and genetic </a:t>
            </a:r>
            <a:r>
              <a:rPr lang="en-US" dirty="0" smtClean="0"/>
              <a:t>factors.</a:t>
            </a:r>
          </a:p>
          <a:p>
            <a:pPr algn="just"/>
            <a:endParaRPr lang="en-US" dirty="0"/>
          </a:p>
          <a:p>
            <a:pPr algn="just"/>
            <a:r>
              <a:rPr lang="en-US" dirty="0"/>
              <a:t>In this TCGA study, we are aiming to provide a large-scale integrative view of melanoma across gene expression and </a:t>
            </a:r>
            <a:r>
              <a:rPr lang="en-US" dirty="0" err="1"/>
              <a:t>mirna</a:t>
            </a:r>
            <a:r>
              <a:rPr lang="en-US" dirty="0"/>
              <a:t> analysis to indicate the hidden factors that may cause melanoma. Also, to indicate which differentially expressed genes and microRNA (transcripts) are up or downregulated in the </a:t>
            </a:r>
            <a:r>
              <a:rPr lang="en-US" dirty="0" smtClean="0"/>
              <a:t>survival </a:t>
            </a:r>
            <a:r>
              <a:rPr lang="en-US" dirty="0"/>
              <a:t>and </a:t>
            </a:r>
            <a:r>
              <a:rPr lang="en-US" dirty="0" smtClean="0"/>
              <a:t>diseased </a:t>
            </a:r>
            <a:r>
              <a:rPr lang="en-US" dirty="0"/>
              <a:t>patients to represent the significant deferentially expressed genes and transcripts that may be used as biomarkers for melanoma skin cancer.</a:t>
            </a:r>
          </a:p>
        </p:txBody>
      </p:sp>
    </p:spTree>
    <p:extLst>
      <p:ext uri="{BB962C8B-B14F-4D97-AF65-F5344CB8AC3E}">
        <p14:creationId xmlns:p14="http://schemas.microsoft.com/office/powerpoint/2010/main" val="3156156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PCA</a:t>
            </a:r>
            <a:endParaRPr lang="en-US" dirty="0"/>
          </a:p>
        </p:txBody>
      </p:sp>
      <p:sp>
        <p:nvSpPr>
          <p:cNvPr id="3" name="Content Placeholder 2"/>
          <p:cNvSpPr>
            <a:spLocks noGrp="1"/>
          </p:cNvSpPr>
          <p:nvPr>
            <p:ph idx="1"/>
          </p:nvPr>
        </p:nvSpPr>
        <p:spPr>
          <a:xfrm>
            <a:off x="1154954" y="2377869"/>
            <a:ext cx="8825659" cy="1291606"/>
          </a:xfrm>
        </p:spPr>
        <p:txBody>
          <a:bodyPr/>
          <a:lstStyle/>
          <a:p>
            <a:r>
              <a:rPr lang="en-US" dirty="0"/>
              <a:t>To investigate the underlying structure of the sample population, a principal component analysis (PCA) was performed using various features present in the meta data, including gender, vital status, and others. The PCA was executed using an R script. </a:t>
            </a:r>
          </a:p>
        </p:txBody>
      </p:sp>
      <p:pic>
        <p:nvPicPr>
          <p:cNvPr id="4" name="Picture 3" descr="F:\Files\Diploma\Integrative\Project\Plots\PCA Vital.png"/>
          <p:cNvPicPr/>
          <p:nvPr/>
        </p:nvPicPr>
        <p:blipFill rotWithShape="1">
          <a:blip r:embed="rId2">
            <a:extLst>
              <a:ext uri="{28A0092B-C50C-407E-A947-70E740481C1C}">
                <a14:useLocalDpi xmlns:a14="http://schemas.microsoft.com/office/drawing/2010/main" val="0"/>
              </a:ext>
            </a:extLst>
          </a:blip>
          <a:srcRect t="18027" r="1575" b="17411"/>
          <a:stretch/>
        </p:blipFill>
        <p:spPr bwMode="auto">
          <a:xfrm>
            <a:off x="1768929" y="3669475"/>
            <a:ext cx="3429000" cy="2870835"/>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5" name="Picture 4" descr="F:\Files\Diploma\Integrative\Project\Plots\PCA_Gender.png"/>
          <p:cNvPicPr/>
          <p:nvPr/>
        </p:nvPicPr>
        <p:blipFill>
          <a:blip r:embed="rId3">
            <a:extLst>
              <a:ext uri="{28A0092B-C50C-407E-A947-70E740481C1C}">
                <a14:useLocalDpi xmlns:a14="http://schemas.microsoft.com/office/drawing/2010/main" val="0"/>
              </a:ext>
            </a:extLst>
          </a:blip>
          <a:srcRect/>
          <a:stretch>
            <a:fillRect/>
          </a:stretch>
        </p:blipFill>
        <p:spPr bwMode="auto">
          <a:xfrm>
            <a:off x="5911601" y="3669475"/>
            <a:ext cx="3355340" cy="2870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964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Enrichment </a:t>
            </a:r>
            <a:r>
              <a:rPr lang="en-US" dirty="0" smtClean="0"/>
              <a:t>analysis</a:t>
            </a:r>
            <a:endParaRPr lang="en-US" dirty="0"/>
          </a:p>
        </p:txBody>
      </p:sp>
      <p:sp>
        <p:nvSpPr>
          <p:cNvPr id="3" name="Content Placeholder 2"/>
          <p:cNvSpPr>
            <a:spLocks noGrp="1"/>
          </p:cNvSpPr>
          <p:nvPr>
            <p:ph idx="1"/>
          </p:nvPr>
        </p:nvSpPr>
        <p:spPr/>
        <p:txBody>
          <a:bodyPr/>
          <a:lstStyle/>
          <a:p>
            <a:pPr algn="just"/>
            <a:r>
              <a:rPr lang="en-US" sz="2000" b="1" dirty="0" err="1" smtClean="0">
                <a:solidFill>
                  <a:srgbClr val="FF0000"/>
                </a:solidFill>
              </a:rPr>
              <a:t>Gprofiler</a:t>
            </a:r>
            <a:r>
              <a:rPr lang="en-US" sz="2000" b="1" dirty="0" smtClean="0">
                <a:solidFill>
                  <a:srgbClr val="FF0000"/>
                </a:solidFill>
              </a:rPr>
              <a:t> </a:t>
            </a:r>
            <a:r>
              <a:rPr lang="en-US" dirty="0" smtClean="0"/>
              <a:t> </a:t>
            </a:r>
            <a:r>
              <a:rPr lang="en-US" dirty="0"/>
              <a:t>is a web-based platform that conducts gene set enrichment analysis (GSEA) on a given list of genes. The tool utilizes gene-to-function mapping algorithms to identify statistically significant functional terms, such as biological pathways and processes that are over-represented among the input genes</a:t>
            </a:r>
            <a:r>
              <a:rPr lang="en-US" dirty="0" smtClean="0"/>
              <a:t>.</a:t>
            </a:r>
          </a:p>
          <a:p>
            <a:pPr algn="just"/>
            <a:endParaRPr lang="en-US" dirty="0"/>
          </a:p>
          <a:p>
            <a:pPr algn="just"/>
            <a:r>
              <a:rPr lang="en-US" dirty="0"/>
              <a:t>The results showed significant enrichment of the surfactant metabolism pathway and the colony-stimulating factor receptor A (CSF2RA) gene in the </a:t>
            </a:r>
            <a:r>
              <a:rPr lang="en-US" dirty="0" err="1"/>
              <a:t>Reactome</a:t>
            </a:r>
            <a:r>
              <a:rPr lang="en-US" dirty="0"/>
              <a:t> database, with no hits in the KEGG database</a:t>
            </a:r>
          </a:p>
          <a:p>
            <a:endParaRPr lang="en-US" dirty="0">
              <a:solidFill>
                <a:srgbClr val="FF0000"/>
              </a:solidFill>
            </a:endParaRPr>
          </a:p>
        </p:txBody>
      </p:sp>
    </p:spTree>
    <p:extLst>
      <p:ext uri="{BB962C8B-B14F-4D97-AF65-F5344CB8AC3E}">
        <p14:creationId xmlns:p14="http://schemas.microsoft.com/office/powerpoint/2010/main" val="2828845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Enrichment </a:t>
            </a:r>
            <a:r>
              <a:rPr lang="en-US" dirty="0" smtClean="0"/>
              <a:t>analysis</a:t>
            </a:r>
            <a:endParaRPr lang="en-US" dirty="0"/>
          </a:p>
        </p:txBody>
      </p:sp>
      <p:sp>
        <p:nvSpPr>
          <p:cNvPr id="3" name="Content Placeholder 2"/>
          <p:cNvSpPr>
            <a:spLocks noGrp="1"/>
          </p:cNvSpPr>
          <p:nvPr>
            <p:ph idx="1"/>
          </p:nvPr>
        </p:nvSpPr>
        <p:spPr>
          <a:xfrm>
            <a:off x="1154954" y="2603500"/>
            <a:ext cx="8825659" cy="543461"/>
          </a:xfrm>
        </p:spPr>
        <p:txBody>
          <a:bodyPr/>
          <a:lstStyle/>
          <a:p>
            <a:r>
              <a:rPr lang="en-US" sz="2000" b="1" dirty="0" err="1" smtClean="0">
                <a:solidFill>
                  <a:srgbClr val="FF0000"/>
                </a:solidFill>
              </a:rPr>
              <a:t>Gprofiler</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88203856"/>
              </p:ext>
            </p:extLst>
          </p:nvPr>
        </p:nvGraphicFramePr>
        <p:xfrm>
          <a:off x="1294410" y="3348844"/>
          <a:ext cx="9393382" cy="2719447"/>
        </p:xfrm>
        <a:graphic>
          <a:graphicData uri="http://schemas.openxmlformats.org/drawingml/2006/table">
            <a:tbl>
              <a:tblPr firstRow="1" firstCol="1" bandRow="1">
                <a:tableStyleId>{5C22544A-7EE6-4342-B048-85BDC9FD1C3A}</a:tableStyleId>
              </a:tblPr>
              <a:tblGrid>
                <a:gridCol w="1441658">
                  <a:extLst>
                    <a:ext uri="{9D8B030D-6E8A-4147-A177-3AD203B41FA5}">
                      <a16:colId xmlns:a16="http://schemas.microsoft.com/office/drawing/2014/main" val="1664208521"/>
                    </a:ext>
                  </a:extLst>
                </a:gridCol>
                <a:gridCol w="4820262">
                  <a:extLst>
                    <a:ext uri="{9D8B030D-6E8A-4147-A177-3AD203B41FA5}">
                      <a16:colId xmlns:a16="http://schemas.microsoft.com/office/drawing/2014/main" val="1214139483"/>
                    </a:ext>
                  </a:extLst>
                </a:gridCol>
                <a:gridCol w="3131462">
                  <a:extLst>
                    <a:ext uri="{9D8B030D-6E8A-4147-A177-3AD203B41FA5}">
                      <a16:colId xmlns:a16="http://schemas.microsoft.com/office/drawing/2014/main" val="1958399650"/>
                    </a:ext>
                  </a:extLst>
                </a:gridCol>
              </a:tblGrid>
              <a:tr h="385267">
                <a:tc>
                  <a:txBody>
                    <a:bodyPr/>
                    <a:lstStyle/>
                    <a:p>
                      <a:pPr marL="0" marR="0" algn="ctr">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Term_name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Adjusted_p_value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8311395"/>
                  </a:ext>
                </a:extLst>
              </a:tr>
              <a:tr h="791968">
                <a:tc>
                  <a:txBody>
                    <a:bodyPr/>
                    <a:lstStyle/>
                    <a:p>
                      <a:pPr marL="0" marR="0" algn="ctr">
                        <a:lnSpc>
                          <a:spcPct val="107000"/>
                        </a:lnSpc>
                        <a:spcBef>
                          <a:spcPts val="0"/>
                        </a:spcBef>
                        <a:spcAft>
                          <a:spcPts val="0"/>
                        </a:spcAft>
                      </a:pPr>
                      <a:r>
                        <a:rPr lang="en-US" sz="1100" dirty="0">
                          <a:effectLst/>
                        </a:rPr>
                        <a:t>REAC</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Diseases associated with surfactant metabolism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2.21148E-06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54255772"/>
                  </a:ext>
                </a:extLst>
              </a:tr>
              <a:tr h="385553">
                <a:tc>
                  <a:txBody>
                    <a:bodyPr/>
                    <a:lstStyle/>
                    <a:p>
                      <a:pPr marL="0" marR="0" algn="ctr">
                        <a:lnSpc>
                          <a:spcPct val="107000"/>
                        </a:lnSpc>
                        <a:spcBef>
                          <a:spcPts val="0"/>
                        </a:spcBef>
                        <a:spcAft>
                          <a:spcPts val="0"/>
                        </a:spcAft>
                      </a:pPr>
                      <a:r>
                        <a:rPr lang="en-US" sz="1100">
                          <a:effectLst/>
                        </a:rPr>
                        <a:t>REAC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Defective CSF2RA causes SMDP4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0.000238463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86933666"/>
                  </a:ext>
                </a:extLst>
              </a:tr>
              <a:tr h="385553">
                <a:tc>
                  <a:txBody>
                    <a:bodyPr/>
                    <a:lstStyle/>
                    <a:p>
                      <a:pPr marL="0" marR="0" algn="ctr">
                        <a:lnSpc>
                          <a:spcPct val="107000"/>
                        </a:lnSpc>
                        <a:spcBef>
                          <a:spcPts val="0"/>
                        </a:spcBef>
                        <a:spcAft>
                          <a:spcPts val="0"/>
                        </a:spcAft>
                      </a:pPr>
                      <a:r>
                        <a:rPr lang="en-US" sz="1100">
                          <a:effectLst/>
                        </a:rPr>
                        <a:t>REAC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Defective CSF2RB causes SMDP5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0.000238463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80991531"/>
                  </a:ext>
                </a:extLst>
              </a:tr>
              <a:tr h="385553">
                <a:tc>
                  <a:txBody>
                    <a:bodyPr/>
                    <a:lstStyle/>
                    <a:p>
                      <a:pPr marL="0" marR="0" algn="ctr">
                        <a:lnSpc>
                          <a:spcPct val="107000"/>
                        </a:lnSpc>
                        <a:spcBef>
                          <a:spcPts val="0"/>
                        </a:spcBef>
                        <a:spcAft>
                          <a:spcPts val="0"/>
                        </a:spcAft>
                      </a:pPr>
                      <a:r>
                        <a:rPr lang="en-US" sz="1100">
                          <a:effectLst/>
                        </a:rPr>
                        <a:t>REAC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Surfactant metabolism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0.000400591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62686269"/>
                  </a:ext>
                </a:extLst>
              </a:tr>
              <a:tr h="385553">
                <a:tc>
                  <a:txBody>
                    <a:bodyPr/>
                    <a:lstStyle/>
                    <a:p>
                      <a:pPr marL="0" marR="0" algn="ctr">
                        <a:lnSpc>
                          <a:spcPct val="107000"/>
                        </a:lnSpc>
                        <a:spcBef>
                          <a:spcPts val="0"/>
                        </a:spcBef>
                        <a:spcAft>
                          <a:spcPts val="0"/>
                        </a:spcAft>
                      </a:pPr>
                      <a:r>
                        <a:rPr lang="en-US" sz="1100">
                          <a:effectLst/>
                        </a:rPr>
                        <a:t>REAC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Diseases of metabolism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0.016917285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59514594"/>
                  </a:ext>
                </a:extLst>
              </a:tr>
            </a:tbl>
          </a:graphicData>
        </a:graphic>
      </p:graphicFrame>
    </p:spTree>
    <p:extLst>
      <p:ext uri="{BB962C8B-B14F-4D97-AF65-F5344CB8AC3E}">
        <p14:creationId xmlns:p14="http://schemas.microsoft.com/office/powerpoint/2010/main" val="332801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Enrichment </a:t>
            </a:r>
            <a:r>
              <a:rPr lang="en-US" dirty="0" smtClean="0"/>
              <a:t>analysis</a:t>
            </a:r>
            <a:endParaRPr lang="en-US" dirty="0"/>
          </a:p>
        </p:txBody>
      </p:sp>
      <p:sp>
        <p:nvSpPr>
          <p:cNvPr id="3" name="Content Placeholder 2"/>
          <p:cNvSpPr>
            <a:spLocks noGrp="1"/>
          </p:cNvSpPr>
          <p:nvPr>
            <p:ph idx="1"/>
          </p:nvPr>
        </p:nvSpPr>
        <p:spPr>
          <a:xfrm>
            <a:off x="1154954" y="2603500"/>
            <a:ext cx="8825659" cy="3571670"/>
          </a:xfrm>
        </p:spPr>
        <p:txBody>
          <a:bodyPr/>
          <a:lstStyle/>
          <a:p>
            <a:pPr algn="just"/>
            <a:r>
              <a:rPr lang="en-US" sz="2000" b="1" dirty="0">
                <a:solidFill>
                  <a:srgbClr val="FF0000"/>
                </a:solidFill>
              </a:rPr>
              <a:t>GSEA software</a:t>
            </a:r>
            <a:r>
              <a:rPr lang="en-US" sz="2000" b="1" dirty="0" smtClean="0">
                <a:solidFill>
                  <a:srgbClr val="FF0000"/>
                </a:solidFill>
              </a:rPr>
              <a:t> </a:t>
            </a:r>
            <a:r>
              <a:rPr lang="en-US" sz="2000" dirty="0" smtClean="0">
                <a:solidFill>
                  <a:srgbClr val="FF0000"/>
                </a:solidFill>
              </a:rPr>
              <a:t> </a:t>
            </a:r>
            <a:r>
              <a:rPr lang="en-US" dirty="0"/>
              <a:t>Gene Set Enrichment Analysis (GSEA) is a computational approach that evaluates the overrepresentation of a pre-defined set of genes in a given sample or dataset. The method compares the distribution of genes between two distinct biological conditions and determines whether the set of genes exhibits statistically significant differences in </a:t>
            </a:r>
            <a:r>
              <a:rPr lang="en-US" dirty="0" smtClean="0"/>
              <a:t>expression</a:t>
            </a:r>
          </a:p>
          <a:p>
            <a:pPr algn="just"/>
            <a:endParaRPr lang="en-US" dirty="0"/>
          </a:p>
          <a:p>
            <a:pPr algn="just"/>
            <a:r>
              <a:rPr lang="en-US" dirty="0"/>
              <a:t>The results showed that 27 out of 50 gene sets were enriched in the deceased group. Specifically, the Human Gene Sets HALLMARK_MITOTIC_SPINDLE </a:t>
            </a:r>
            <a:r>
              <a:rPr lang="en-US" dirty="0" smtClean="0"/>
              <a:t>and </a:t>
            </a:r>
            <a:r>
              <a:rPr lang="en-US" dirty="0"/>
              <a:t>HALLMARK_G2M_CHECKPOINT </a:t>
            </a:r>
            <a:r>
              <a:rPr lang="en-US" dirty="0" smtClean="0"/>
              <a:t> </a:t>
            </a:r>
            <a:r>
              <a:rPr lang="en-US" dirty="0"/>
              <a:t>were among the enriched gene sets.</a:t>
            </a:r>
          </a:p>
          <a:p>
            <a:endParaRPr lang="en-US" dirty="0">
              <a:solidFill>
                <a:srgbClr val="FF0000"/>
              </a:solidFill>
            </a:endParaRPr>
          </a:p>
        </p:txBody>
      </p:sp>
    </p:spTree>
    <p:extLst>
      <p:ext uri="{BB962C8B-B14F-4D97-AF65-F5344CB8AC3E}">
        <p14:creationId xmlns:p14="http://schemas.microsoft.com/office/powerpoint/2010/main" val="29879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Enrichment </a:t>
            </a:r>
            <a:r>
              <a:rPr lang="en-US" dirty="0" smtClean="0"/>
              <a:t>analysis</a:t>
            </a:r>
            <a:endParaRPr lang="en-US" dirty="0"/>
          </a:p>
        </p:txBody>
      </p:sp>
      <p:sp>
        <p:nvSpPr>
          <p:cNvPr id="3" name="Content Placeholder 2"/>
          <p:cNvSpPr>
            <a:spLocks noGrp="1"/>
          </p:cNvSpPr>
          <p:nvPr>
            <p:ph idx="1"/>
          </p:nvPr>
        </p:nvSpPr>
        <p:spPr>
          <a:xfrm>
            <a:off x="1154954" y="2603500"/>
            <a:ext cx="8825659" cy="507835"/>
          </a:xfrm>
        </p:spPr>
        <p:txBody>
          <a:bodyPr/>
          <a:lstStyle/>
          <a:p>
            <a:r>
              <a:rPr lang="en-US" sz="2000" b="1" dirty="0">
                <a:solidFill>
                  <a:srgbClr val="FF0000"/>
                </a:solidFill>
              </a:rPr>
              <a:t>GSEA </a:t>
            </a:r>
            <a:r>
              <a:rPr lang="en-US" sz="2000" b="1" dirty="0" smtClean="0">
                <a:solidFill>
                  <a:srgbClr val="FF0000"/>
                </a:solidFill>
              </a:rPr>
              <a:t>software</a:t>
            </a:r>
            <a:endParaRPr lang="en-US" dirty="0">
              <a:solidFill>
                <a:srgbClr val="FF0000"/>
              </a:solidFill>
            </a:endParaRPr>
          </a:p>
        </p:txBody>
      </p:sp>
      <p:pic>
        <p:nvPicPr>
          <p:cNvPr id="4" name="Picture 3" descr="F:\Files\Diploma\Integrative\Project\Final\Supplmentary Data\Gene Expression\GSEA\GSEA_Deceased_VS_Living.Gsea.1675868768156\enplot_HALLMARK_MITOTIC_SPINDLE_3.png"/>
          <p:cNvPicPr/>
          <p:nvPr/>
        </p:nvPicPr>
        <p:blipFill>
          <a:blip r:embed="rId2">
            <a:extLst>
              <a:ext uri="{28A0092B-C50C-407E-A947-70E740481C1C}">
                <a14:useLocalDpi xmlns:a14="http://schemas.microsoft.com/office/drawing/2010/main" val="0"/>
              </a:ext>
            </a:extLst>
          </a:blip>
          <a:srcRect/>
          <a:stretch>
            <a:fillRect/>
          </a:stretch>
        </p:blipFill>
        <p:spPr bwMode="auto">
          <a:xfrm>
            <a:off x="1154955" y="3360717"/>
            <a:ext cx="4141378" cy="3064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F:\Files\Diploma\Integrative\Project\Final\Supplmentary Data\Gene Expression\GSEA\GSEA_Deceased_VS_Living.Gsea.1675868768156\enplot_HALLMARK_G2M_CHECKPOINT_6.png"/>
          <p:cNvPicPr/>
          <p:nvPr/>
        </p:nvPicPr>
        <p:blipFill>
          <a:blip r:embed="rId3">
            <a:extLst>
              <a:ext uri="{28A0092B-C50C-407E-A947-70E740481C1C}">
                <a14:useLocalDpi xmlns:a14="http://schemas.microsoft.com/office/drawing/2010/main" val="0"/>
              </a:ext>
            </a:extLst>
          </a:blip>
          <a:srcRect/>
          <a:stretch>
            <a:fillRect/>
          </a:stretch>
        </p:blipFill>
        <p:spPr bwMode="auto">
          <a:xfrm>
            <a:off x="6085923" y="3360717"/>
            <a:ext cx="4142232" cy="3063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6737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Integrative omics analysis</a:t>
            </a:r>
          </a:p>
        </p:txBody>
      </p:sp>
      <p:sp>
        <p:nvSpPr>
          <p:cNvPr id="3" name="Content Placeholder 2"/>
          <p:cNvSpPr>
            <a:spLocks noGrp="1"/>
          </p:cNvSpPr>
          <p:nvPr>
            <p:ph idx="1"/>
          </p:nvPr>
        </p:nvSpPr>
        <p:spPr>
          <a:xfrm>
            <a:off x="1154954" y="2323321"/>
            <a:ext cx="8825659" cy="4068147"/>
          </a:xfrm>
        </p:spPr>
        <p:txBody>
          <a:bodyPr>
            <a:normAutofit/>
          </a:bodyPr>
          <a:lstStyle/>
          <a:p>
            <a:pPr algn="just"/>
            <a:r>
              <a:rPr lang="en-US" dirty="0"/>
              <a:t>System biology could be defined as the study of the interactions and behavior of the components of biological entities. So, pooling and contrasting information across studies could give us more comprehensive insights into the complexity underlying biological systems.</a:t>
            </a:r>
          </a:p>
          <a:p>
            <a:pPr algn="just"/>
            <a:r>
              <a:rPr lang="en-US" dirty="0"/>
              <a:t>Integrative omics are considered the route to understanding system biology.</a:t>
            </a:r>
          </a:p>
          <a:p>
            <a:pPr algn="just"/>
            <a:r>
              <a:rPr lang="en-US" dirty="0"/>
              <a:t>One of the most powerful tools to conduct integrative omics is Multi-Omics Factor Analysis (MOFA).</a:t>
            </a:r>
          </a:p>
          <a:p>
            <a:pPr algn="just"/>
            <a:r>
              <a:rPr lang="en-US" dirty="0"/>
              <a:t>MOFA is a type of matrix factorization and mixed factor category. It differs from PCA in the fact that it can infer an interpretable low-dimensional representation in terms of latent factors which could effectively address the relevant signal in the input data. Furthermore, it requires a relatively large sample size of not less than 15 samples also it deals with missing data.</a:t>
            </a:r>
          </a:p>
          <a:p>
            <a:pPr algn="just"/>
            <a:endParaRPr lang="en-US" dirty="0"/>
          </a:p>
        </p:txBody>
      </p:sp>
    </p:spTree>
    <p:extLst>
      <p:ext uri="{BB962C8B-B14F-4D97-AF65-F5344CB8AC3E}">
        <p14:creationId xmlns:p14="http://schemas.microsoft.com/office/powerpoint/2010/main" val="1443056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5" name="Rectangle 4">
            <a:extLst>
              <a:ext uri="{FF2B5EF4-FFF2-40B4-BE49-F238E27FC236}">
                <a16:creationId xmlns:a16="http://schemas.microsoft.com/office/drawing/2014/main" id="{CCB865F3-DAF1-D5AA-B9CF-6FE5B142C185}"/>
              </a:ext>
            </a:extLst>
          </p:cNvPr>
          <p:cNvSpPr/>
          <p:nvPr/>
        </p:nvSpPr>
        <p:spPr>
          <a:xfrm>
            <a:off x="4951445" y="2323324"/>
            <a:ext cx="2289110" cy="391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0" i="0" dirty="0">
                <a:solidFill>
                  <a:srgbClr val="1A81C2"/>
                </a:solidFill>
                <a:effectLst/>
                <a:latin typeface="Helvetica" panose="020B0604020202020204" pitchFamily="34" charset="0"/>
              </a:rPr>
              <a:t>Loading of data</a:t>
            </a:r>
          </a:p>
        </p:txBody>
      </p:sp>
      <p:sp>
        <p:nvSpPr>
          <p:cNvPr id="6" name="Rectangle 5">
            <a:extLst>
              <a:ext uri="{FF2B5EF4-FFF2-40B4-BE49-F238E27FC236}">
                <a16:creationId xmlns:a16="http://schemas.microsoft.com/office/drawing/2014/main" id="{83DAD6EA-6617-61F0-4FA4-4EBA02F84698}"/>
              </a:ext>
            </a:extLst>
          </p:cNvPr>
          <p:cNvSpPr/>
          <p:nvPr/>
        </p:nvSpPr>
        <p:spPr>
          <a:xfrm>
            <a:off x="3178628" y="2869163"/>
            <a:ext cx="5834743" cy="7310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1A81C2"/>
                </a:solidFill>
                <a:latin typeface="Helvetica" panose="020B0604020202020204" pitchFamily="34" charset="0"/>
              </a:rPr>
              <a:t>Preprocessing of data such, as trimming, filtering, and pre-normalizing the data </a:t>
            </a:r>
            <a:endParaRPr lang="en-US" sz="1800" b="0" i="0" dirty="0">
              <a:solidFill>
                <a:srgbClr val="1A81C2"/>
              </a:solidFill>
              <a:effectLst/>
              <a:latin typeface="Helvetica" panose="020B0604020202020204" pitchFamily="34" charset="0"/>
            </a:endParaRPr>
          </a:p>
        </p:txBody>
      </p:sp>
      <p:sp>
        <p:nvSpPr>
          <p:cNvPr id="7" name="Rectangle 6">
            <a:extLst>
              <a:ext uri="{FF2B5EF4-FFF2-40B4-BE49-F238E27FC236}">
                <a16:creationId xmlns:a16="http://schemas.microsoft.com/office/drawing/2014/main" id="{DA9D0623-E2B0-26EF-0796-F8A6E7A53425}"/>
              </a:ext>
            </a:extLst>
          </p:cNvPr>
          <p:cNvSpPr/>
          <p:nvPr/>
        </p:nvSpPr>
        <p:spPr>
          <a:xfrm>
            <a:off x="4030045" y="3802222"/>
            <a:ext cx="4131907" cy="3872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1A81C2"/>
                </a:solidFill>
                <a:latin typeface="Helvetica" panose="020B0604020202020204" pitchFamily="34" charset="0"/>
              </a:rPr>
              <a:t>Visualize the structure of the data</a:t>
            </a:r>
            <a:endParaRPr lang="en-US" sz="1800" b="0" i="0" dirty="0">
              <a:solidFill>
                <a:srgbClr val="1A81C2"/>
              </a:solidFill>
              <a:effectLst/>
              <a:latin typeface="Helvetica" panose="020B0604020202020204" pitchFamily="34" charset="0"/>
            </a:endParaRPr>
          </a:p>
        </p:txBody>
      </p:sp>
      <p:sp>
        <p:nvSpPr>
          <p:cNvPr id="8" name="Rectangle 7">
            <a:extLst>
              <a:ext uri="{FF2B5EF4-FFF2-40B4-BE49-F238E27FC236}">
                <a16:creationId xmlns:a16="http://schemas.microsoft.com/office/drawing/2014/main" id="{68F951AD-D05E-AA3E-B13B-EBB9FC48CAAA}"/>
              </a:ext>
            </a:extLst>
          </p:cNvPr>
          <p:cNvSpPr/>
          <p:nvPr/>
        </p:nvSpPr>
        <p:spPr>
          <a:xfrm>
            <a:off x="3508307" y="4426246"/>
            <a:ext cx="5175382" cy="391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1A81C2"/>
                </a:solidFill>
                <a:latin typeface="Helvetica" panose="020B0604020202020204" pitchFamily="34" charset="0"/>
              </a:rPr>
              <a:t>Define the options; Data, Model, and Train option</a:t>
            </a:r>
            <a:endParaRPr lang="en-US" sz="1800" b="0" i="0" dirty="0">
              <a:solidFill>
                <a:srgbClr val="1A81C2"/>
              </a:solidFill>
              <a:effectLst/>
              <a:latin typeface="Helvetica" panose="020B0604020202020204" pitchFamily="34" charset="0"/>
            </a:endParaRPr>
          </a:p>
        </p:txBody>
      </p:sp>
      <p:sp>
        <p:nvSpPr>
          <p:cNvPr id="9" name="Rectangle 8">
            <a:extLst>
              <a:ext uri="{FF2B5EF4-FFF2-40B4-BE49-F238E27FC236}">
                <a16:creationId xmlns:a16="http://schemas.microsoft.com/office/drawing/2014/main" id="{14865E43-3D39-75F0-5800-CDC3E01765F1}"/>
              </a:ext>
            </a:extLst>
          </p:cNvPr>
          <p:cNvSpPr/>
          <p:nvPr/>
        </p:nvSpPr>
        <p:spPr>
          <a:xfrm>
            <a:off x="4299853" y="5071339"/>
            <a:ext cx="3592289" cy="391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1A81C2"/>
                </a:solidFill>
                <a:latin typeface="Helvetica" panose="020B0604020202020204" pitchFamily="34" charset="0"/>
              </a:rPr>
              <a:t>Build and train the MOFA object</a:t>
            </a:r>
            <a:endParaRPr lang="en-US" sz="1800" b="0" i="0" dirty="0">
              <a:solidFill>
                <a:srgbClr val="1A81C2"/>
              </a:solidFill>
              <a:effectLst/>
              <a:latin typeface="Helvetica" panose="020B0604020202020204" pitchFamily="34" charset="0"/>
            </a:endParaRPr>
          </a:p>
        </p:txBody>
      </p:sp>
      <p:sp>
        <p:nvSpPr>
          <p:cNvPr id="12" name="Rectangle 11">
            <a:extLst>
              <a:ext uri="{FF2B5EF4-FFF2-40B4-BE49-F238E27FC236}">
                <a16:creationId xmlns:a16="http://schemas.microsoft.com/office/drawing/2014/main" id="{E1F47B35-CC84-CED0-05D0-9E98881E7440}"/>
              </a:ext>
            </a:extLst>
          </p:cNvPr>
          <p:cNvSpPr/>
          <p:nvPr/>
        </p:nvSpPr>
        <p:spPr>
          <a:xfrm>
            <a:off x="4909454" y="5640862"/>
            <a:ext cx="2373086" cy="391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1A81C2"/>
                </a:solidFill>
                <a:latin typeface="Helvetica" panose="020B0604020202020204" pitchFamily="34" charset="0"/>
              </a:rPr>
              <a:t>Downstream analysis</a:t>
            </a:r>
            <a:endParaRPr lang="en-US" sz="1800" b="0" i="0" dirty="0">
              <a:solidFill>
                <a:srgbClr val="1A81C2"/>
              </a:solidFill>
              <a:effectLst/>
              <a:latin typeface="Helvetica" panose="020B0604020202020204" pitchFamily="34" charset="0"/>
            </a:endParaRPr>
          </a:p>
        </p:txBody>
      </p:sp>
      <p:sp>
        <p:nvSpPr>
          <p:cNvPr id="13" name="Rectangle 12">
            <a:extLst>
              <a:ext uri="{FF2B5EF4-FFF2-40B4-BE49-F238E27FC236}">
                <a16:creationId xmlns:a16="http://schemas.microsoft.com/office/drawing/2014/main" id="{0E0531AF-D9F4-E239-2845-16D96E2D182E}"/>
              </a:ext>
            </a:extLst>
          </p:cNvPr>
          <p:cNvSpPr/>
          <p:nvPr/>
        </p:nvSpPr>
        <p:spPr>
          <a:xfrm>
            <a:off x="7808170" y="6285549"/>
            <a:ext cx="3592289" cy="391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1A81C2"/>
                </a:solidFill>
                <a:latin typeface="Helvetica" panose="020B0604020202020204" pitchFamily="34" charset="0"/>
              </a:rPr>
              <a:t>Enrichment analysis</a:t>
            </a:r>
            <a:endParaRPr lang="en-US" sz="1800" b="0" i="0" dirty="0">
              <a:solidFill>
                <a:srgbClr val="1A81C2"/>
              </a:solidFill>
              <a:effectLst/>
              <a:latin typeface="Helvetica" panose="020B0604020202020204" pitchFamily="34" charset="0"/>
            </a:endParaRPr>
          </a:p>
        </p:txBody>
      </p:sp>
      <p:sp>
        <p:nvSpPr>
          <p:cNvPr id="16" name="Rectangle 15">
            <a:extLst>
              <a:ext uri="{FF2B5EF4-FFF2-40B4-BE49-F238E27FC236}">
                <a16:creationId xmlns:a16="http://schemas.microsoft.com/office/drawing/2014/main" id="{9CA0B70E-1540-A6FD-830E-5DB0D26F66BC}"/>
              </a:ext>
            </a:extLst>
          </p:cNvPr>
          <p:cNvSpPr/>
          <p:nvPr/>
        </p:nvSpPr>
        <p:spPr>
          <a:xfrm>
            <a:off x="791543" y="6282265"/>
            <a:ext cx="3592289" cy="391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1A81C2"/>
                </a:solidFill>
                <a:latin typeface="Helvetica" panose="020B0604020202020204" pitchFamily="34" charset="0"/>
              </a:rPr>
              <a:t>Annotation of the Meta Data</a:t>
            </a:r>
            <a:endParaRPr lang="en-US" sz="1800" b="0" i="0" dirty="0">
              <a:solidFill>
                <a:srgbClr val="1A81C2"/>
              </a:solidFill>
              <a:effectLst/>
              <a:latin typeface="Helvetica" panose="020B0604020202020204" pitchFamily="34" charset="0"/>
            </a:endParaRPr>
          </a:p>
        </p:txBody>
      </p:sp>
      <p:cxnSp>
        <p:nvCxnSpPr>
          <p:cNvPr id="18" name="Straight Arrow Connector 17">
            <a:extLst>
              <a:ext uri="{FF2B5EF4-FFF2-40B4-BE49-F238E27FC236}">
                <a16:creationId xmlns:a16="http://schemas.microsoft.com/office/drawing/2014/main" id="{6374CA75-C18F-96A1-0108-C12D8929991C}"/>
              </a:ext>
            </a:extLst>
          </p:cNvPr>
          <p:cNvCxnSpPr>
            <a:cxnSpLocks/>
            <a:stCxn id="5" idx="2"/>
            <a:endCxn id="6" idx="0"/>
          </p:cNvCxnSpPr>
          <p:nvPr/>
        </p:nvCxnSpPr>
        <p:spPr>
          <a:xfrm>
            <a:off x="6096000" y="2715210"/>
            <a:ext cx="0" cy="153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5E3DD59-F469-C14C-13E7-39A7FBE6A5A3}"/>
              </a:ext>
            </a:extLst>
          </p:cNvPr>
          <p:cNvCxnSpPr>
            <a:stCxn id="6" idx="2"/>
            <a:endCxn id="7" idx="0"/>
          </p:cNvCxnSpPr>
          <p:nvPr/>
        </p:nvCxnSpPr>
        <p:spPr>
          <a:xfrm flipH="1">
            <a:off x="6095999" y="3600232"/>
            <a:ext cx="1" cy="201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A4F81F-21B9-812E-4C6D-20C8A6E6CA0D}"/>
              </a:ext>
            </a:extLst>
          </p:cNvPr>
          <p:cNvCxnSpPr>
            <a:stCxn id="7" idx="2"/>
            <a:endCxn id="8" idx="0"/>
          </p:cNvCxnSpPr>
          <p:nvPr/>
        </p:nvCxnSpPr>
        <p:spPr>
          <a:xfrm flipH="1">
            <a:off x="6095998" y="4189443"/>
            <a:ext cx="1" cy="23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E31990B-F178-7179-0C75-47214D56CD82}"/>
              </a:ext>
            </a:extLst>
          </p:cNvPr>
          <p:cNvCxnSpPr>
            <a:stCxn id="8" idx="2"/>
            <a:endCxn id="9" idx="0"/>
          </p:cNvCxnSpPr>
          <p:nvPr/>
        </p:nvCxnSpPr>
        <p:spPr>
          <a:xfrm>
            <a:off x="6095998" y="4818132"/>
            <a:ext cx="0" cy="25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8DE9A7-A3B6-74FD-B18C-7935C9420637}"/>
              </a:ext>
            </a:extLst>
          </p:cNvPr>
          <p:cNvCxnSpPr>
            <a:cxnSpLocks/>
            <a:stCxn id="9" idx="2"/>
            <a:endCxn id="12" idx="0"/>
          </p:cNvCxnSpPr>
          <p:nvPr/>
        </p:nvCxnSpPr>
        <p:spPr>
          <a:xfrm flipH="1">
            <a:off x="6095997" y="5463225"/>
            <a:ext cx="1" cy="177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D613A61-B332-614B-1402-734129E09348}"/>
              </a:ext>
            </a:extLst>
          </p:cNvPr>
          <p:cNvCxnSpPr>
            <a:stCxn id="12" idx="2"/>
            <a:endCxn id="16" idx="3"/>
          </p:cNvCxnSpPr>
          <p:nvPr/>
        </p:nvCxnSpPr>
        <p:spPr>
          <a:xfrm rot="5400000">
            <a:off x="5017185" y="5399396"/>
            <a:ext cx="445460" cy="17121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67D4F7E-E5D7-E0CC-9843-9CD69B35C244}"/>
              </a:ext>
            </a:extLst>
          </p:cNvPr>
          <p:cNvCxnSpPr>
            <a:stCxn id="12" idx="2"/>
            <a:endCxn id="13" idx="1"/>
          </p:cNvCxnSpPr>
          <p:nvPr/>
        </p:nvCxnSpPr>
        <p:spPr>
          <a:xfrm rot="16200000" flipH="1">
            <a:off x="6727711" y="5401033"/>
            <a:ext cx="448744" cy="17121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69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A81C2"/>
                </a:solidFill>
                <a:latin typeface="Helvetica" panose="020B0604020202020204" pitchFamily="34" charset="0"/>
              </a:rPr>
              <a:t>Visualize the structure of the data</a:t>
            </a:r>
            <a:endParaRPr lang="en-US" sz="3600" b="0" i="0" dirty="0">
              <a:solidFill>
                <a:srgbClr val="1A81C2"/>
              </a:solidFill>
              <a:effectLst/>
              <a:latin typeface="Helvetica"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675465" y="2272429"/>
            <a:ext cx="5720390" cy="3279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0208595A-4F24-8472-642D-BC20957B3023}"/>
              </a:ext>
            </a:extLst>
          </p:cNvPr>
          <p:cNvSpPr txBox="1"/>
          <p:nvPr/>
        </p:nvSpPr>
        <p:spPr>
          <a:xfrm>
            <a:off x="1645298" y="5925340"/>
            <a:ext cx="8901404" cy="923330"/>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cs typeface="Arial" panose="020B0604020202020204" pitchFamily="34" charset="0"/>
              </a:rPr>
              <a:t>Fig. </a:t>
            </a:r>
            <a:r>
              <a:rPr lang="en-US" b="1" dirty="0">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 B, and C show the data exploration of different Omics, D shows the number of samples subjected to MOFA analysis.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3630210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A81C2"/>
                </a:solidFill>
                <a:latin typeface="Helvetica" panose="020B0604020202020204" pitchFamily="34" charset="0"/>
              </a:rPr>
              <a:t>Build and train the MOFA object</a:t>
            </a:r>
            <a:endParaRPr lang="en-US" sz="3600" b="0" i="0" dirty="0">
              <a:solidFill>
                <a:srgbClr val="1A81C2"/>
              </a:solidFill>
              <a:effectLst/>
              <a:latin typeface="Helvetica"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159826" y="2303780"/>
            <a:ext cx="5724144" cy="3282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7B3AC35D-EE1C-4B38-ED2B-DDA4B467965B}"/>
              </a:ext>
            </a:extLst>
          </p:cNvPr>
          <p:cNvSpPr txBox="1"/>
          <p:nvPr/>
        </p:nvSpPr>
        <p:spPr>
          <a:xfrm>
            <a:off x="2243000" y="5747657"/>
            <a:ext cx="7557796" cy="1200329"/>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cs typeface="Arial" panose="020B0604020202020204" pitchFamily="34" charset="0"/>
              </a:rPr>
              <a:t>Fig. </a:t>
            </a:r>
            <a:r>
              <a:rPr lang="en-US" sz="1800" dirty="0">
                <a:effectLst/>
                <a:latin typeface="Times New Roman" panose="02020603050405020304" pitchFamily="18" charset="0"/>
                <a:ea typeface="Calibri" panose="020F0502020204030204" pitchFamily="34" charset="0"/>
                <a:cs typeface="Arial" panose="020B0604020202020204" pitchFamily="34" charset="0"/>
              </a:rPr>
              <a:t>: A; showed variance per each factor, B, C, and D; heatmap plots represent the weight of the first five factors on different omics; transcriptomics, methylation, and miRNA respectively.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2069083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results</a:t>
            </a:r>
          </a:p>
        </p:txBody>
      </p:sp>
      <p:pic>
        <p:nvPicPr>
          <p:cNvPr id="9" name="Picture 8" descr="A picture containing graphical user interface&#10;&#10;Description automatically generated">
            <a:extLst>
              <a:ext uri="{FF2B5EF4-FFF2-40B4-BE49-F238E27FC236}">
                <a16:creationId xmlns:a16="http://schemas.microsoft.com/office/drawing/2014/main" id="{95FE9168-C840-194B-54D3-5DE7CCD77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241" y="2173100"/>
            <a:ext cx="9181517" cy="4684900"/>
          </a:xfrm>
          <a:prstGeom prst="rect">
            <a:avLst/>
          </a:prstGeom>
        </p:spPr>
      </p:pic>
    </p:spTree>
    <p:extLst>
      <p:ext uri="{BB962C8B-B14F-4D97-AF65-F5344CB8AC3E}">
        <p14:creationId xmlns:p14="http://schemas.microsoft.com/office/powerpoint/2010/main" val="250432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(miRNA)</a:t>
            </a:r>
            <a:endParaRPr lang="en-US" dirty="0"/>
          </a:p>
        </p:txBody>
      </p:sp>
      <p:sp>
        <p:nvSpPr>
          <p:cNvPr id="3" name="Content Placeholder 2"/>
          <p:cNvSpPr>
            <a:spLocks noGrp="1"/>
          </p:cNvSpPr>
          <p:nvPr>
            <p:ph idx="1"/>
          </p:nvPr>
        </p:nvSpPr>
        <p:spPr>
          <a:xfrm>
            <a:off x="1154954" y="2603500"/>
            <a:ext cx="10087812" cy="3416300"/>
          </a:xfrm>
        </p:spPr>
        <p:txBody>
          <a:bodyPr>
            <a:normAutofit fontScale="85000" lnSpcReduction="20000"/>
          </a:bodyPr>
          <a:lstStyle/>
          <a:p>
            <a:pPr algn="just"/>
            <a:r>
              <a:rPr lang="en-US" dirty="0"/>
              <a:t>The analysis is done using R programming language in one script in R studio. </a:t>
            </a:r>
            <a:endParaRPr lang="en-US" dirty="0" smtClean="0"/>
          </a:p>
          <a:p>
            <a:pPr algn="just"/>
            <a:endParaRPr lang="en-US" dirty="0" smtClean="0"/>
          </a:p>
          <a:p>
            <a:pPr algn="just"/>
            <a:r>
              <a:rPr lang="en-US" dirty="0" smtClean="0"/>
              <a:t>The </a:t>
            </a:r>
            <a:r>
              <a:rPr lang="en-US" dirty="0"/>
              <a:t>aim of this </a:t>
            </a:r>
            <a:r>
              <a:rPr lang="en-US" dirty="0" err="1"/>
              <a:t>mirna</a:t>
            </a:r>
            <a:r>
              <a:rPr lang="en-US" dirty="0"/>
              <a:t> analysis is to indicate which differentially expressed microRNA (transcripts) are upregulated or downregulated in the </a:t>
            </a:r>
            <a:r>
              <a:rPr lang="en-US" dirty="0" smtClean="0">
                <a:solidFill>
                  <a:srgbClr val="FF0000"/>
                </a:solidFill>
              </a:rPr>
              <a:t>survival </a:t>
            </a:r>
            <a:r>
              <a:rPr lang="en-US" dirty="0">
                <a:solidFill>
                  <a:schemeClr val="tx1"/>
                </a:solidFill>
              </a:rPr>
              <a:t>and</a:t>
            </a:r>
            <a:r>
              <a:rPr lang="en-US" dirty="0">
                <a:solidFill>
                  <a:srgbClr val="FF0000"/>
                </a:solidFill>
              </a:rPr>
              <a:t> </a:t>
            </a:r>
            <a:r>
              <a:rPr lang="en-US" dirty="0" smtClean="0">
                <a:solidFill>
                  <a:srgbClr val="FF0000"/>
                </a:solidFill>
              </a:rPr>
              <a:t>deceased </a:t>
            </a:r>
            <a:r>
              <a:rPr lang="en-US" dirty="0"/>
              <a:t>patients to represent the significant deferentially expressed microRNAs or transcripts that may be used as biomarkers for melanoma skin cancer</a:t>
            </a:r>
            <a:r>
              <a:rPr lang="en-US" dirty="0" smtClean="0"/>
              <a:t>.</a:t>
            </a:r>
          </a:p>
          <a:p>
            <a:pPr algn="just"/>
            <a:endParaRPr lang="en-US" dirty="0" smtClean="0"/>
          </a:p>
          <a:p>
            <a:pPr algn="just"/>
            <a:r>
              <a:rPr lang="en-US" dirty="0" smtClean="0"/>
              <a:t> </a:t>
            </a:r>
            <a:r>
              <a:rPr lang="en-US" dirty="0"/>
              <a:t>In order to do this </a:t>
            </a:r>
            <a:r>
              <a:rPr lang="en-US" dirty="0">
                <a:solidFill>
                  <a:srgbClr val="FF0000"/>
                </a:solidFill>
              </a:rPr>
              <a:t>differential expression analysis</a:t>
            </a:r>
            <a:r>
              <a:rPr lang="en-US" dirty="0"/>
              <a:t>, DESeq2 Bioconductor package is installed and used to represent the differentially expressed transcripts and to measure the log2fold change of these transcripts</a:t>
            </a:r>
            <a:r>
              <a:rPr lang="en-US" dirty="0" smtClean="0"/>
              <a:t>.</a:t>
            </a:r>
          </a:p>
          <a:p>
            <a:pPr algn="just"/>
            <a:endParaRPr lang="en-US" dirty="0" smtClean="0"/>
          </a:p>
          <a:p>
            <a:pPr algn="just"/>
            <a:r>
              <a:rPr lang="en-US" dirty="0" smtClean="0"/>
              <a:t>DESeq2 </a:t>
            </a:r>
            <a:r>
              <a:rPr lang="en-US" dirty="0"/>
              <a:t>is a tool for differential gene expression analysis of RNA-</a:t>
            </a:r>
            <a:r>
              <a:rPr lang="en-US" dirty="0" err="1"/>
              <a:t>seq</a:t>
            </a:r>
            <a:r>
              <a:rPr lang="en-US" dirty="0"/>
              <a:t> data. It is a new version of </a:t>
            </a:r>
            <a:r>
              <a:rPr lang="en-US" dirty="0" err="1"/>
              <a:t>DESeq</a:t>
            </a:r>
            <a:r>
              <a:rPr lang="en-US" dirty="0"/>
              <a:t> and can detect more differentially expressed genes (DEGs</a:t>
            </a:r>
            <a:r>
              <a:rPr lang="en-US" dirty="0" smtClean="0"/>
              <a:t>).</a:t>
            </a:r>
            <a:endParaRPr lang="en-US" dirty="0"/>
          </a:p>
        </p:txBody>
      </p:sp>
    </p:spTree>
    <p:extLst>
      <p:ext uri="{BB962C8B-B14F-4D97-AF65-F5344CB8AC3E}">
        <p14:creationId xmlns:p14="http://schemas.microsoft.com/office/powerpoint/2010/main" val="733682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840A-F57B-387B-6AAE-87B9C1DBB270}"/>
              </a:ext>
            </a:extLst>
          </p:cNvPr>
          <p:cNvSpPr>
            <a:spLocks noGrp="1"/>
          </p:cNvSpPr>
          <p:nvPr>
            <p:ph type="title"/>
          </p:nvPr>
        </p:nvSpPr>
        <p:spPr>
          <a:xfrm>
            <a:off x="1154954" y="485192"/>
            <a:ext cx="8761413" cy="1195440"/>
          </a:xfrm>
        </p:spPr>
        <p:txBody>
          <a:bodyPr/>
          <a:lstStyle/>
          <a:p>
            <a:r>
              <a:rPr lang="en-US" dirty="0">
                <a:solidFill>
                  <a:srgbClr val="1A81C2"/>
                </a:solidFill>
                <a:latin typeface="Helvetica" panose="020B0604020202020204" pitchFamily="34" charset="0"/>
              </a:rPr>
              <a:t>Downstream analysis</a:t>
            </a:r>
            <a:r>
              <a:rPr lang="en-US" sz="3600" b="0" i="0" dirty="0">
                <a:solidFill>
                  <a:srgbClr val="1A81C2"/>
                </a:solidFill>
                <a:effectLst/>
                <a:latin typeface="Helvetica" panose="020B0604020202020204" pitchFamily="34" charset="0"/>
              </a:rPr>
              <a:t/>
            </a:r>
            <a:br>
              <a:rPr lang="en-US" sz="3600" b="0" i="0" dirty="0">
                <a:solidFill>
                  <a:srgbClr val="1A81C2"/>
                </a:solidFill>
                <a:effectLst/>
                <a:latin typeface="Helvetica" panose="020B0604020202020204" pitchFamily="34" charset="0"/>
              </a:rPr>
            </a:br>
            <a:r>
              <a:rPr lang="en-US" sz="2400" dirty="0">
                <a:solidFill>
                  <a:srgbClr val="1A81C2"/>
                </a:solidFill>
                <a:latin typeface="Helvetica" panose="020B0604020202020204" pitchFamily="34" charset="0"/>
              </a:rPr>
              <a:t>Annotation of the Meta Data</a:t>
            </a:r>
            <a:endParaRPr lang="en-US" sz="2400" dirty="0"/>
          </a:p>
        </p:txBody>
      </p:sp>
      <p:pic>
        <p:nvPicPr>
          <p:cNvPr id="6" name="Picture 5" descr="Chart&#10;&#10;Description automatically generated">
            <a:extLst>
              <a:ext uri="{FF2B5EF4-FFF2-40B4-BE49-F238E27FC236}">
                <a16:creationId xmlns:a16="http://schemas.microsoft.com/office/drawing/2014/main" id="{D3CEC7D3-D80A-5C55-59AA-B97BA88D0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375" y="2286000"/>
            <a:ext cx="8223250" cy="4572000"/>
          </a:xfrm>
          <a:prstGeom prst="rect">
            <a:avLst/>
          </a:prstGeom>
        </p:spPr>
      </p:pic>
    </p:spTree>
    <p:extLst>
      <p:ext uri="{BB962C8B-B14F-4D97-AF65-F5344CB8AC3E}">
        <p14:creationId xmlns:p14="http://schemas.microsoft.com/office/powerpoint/2010/main" val="1991419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A81C2"/>
                </a:solidFill>
                <a:latin typeface="Helvetica" panose="020B0604020202020204" pitchFamily="34" charset="0"/>
              </a:rPr>
              <a:t>Downstream analysis</a:t>
            </a:r>
            <a:r>
              <a:rPr lang="en-US" sz="4800" b="0" i="0" dirty="0">
                <a:solidFill>
                  <a:srgbClr val="1A81C2"/>
                </a:solidFill>
                <a:effectLst/>
                <a:latin typeface="Helvetica" panose="020B0604020202020204" pitchFamily="34" charset="0"/>
              </a:rPr>
              <a:t/>
            </a:r>
            <a:br>
              <a:rPr lang="en-US" sz="4800" b="0" i="0" dirty="0">
                <a:solidFill>
                  <a:srgbClr val="1A81C2"/>
                </a:solidFill>
                <a:effectLst/>
                <a:latin typeface="Helvetica" panose="020B0604020202020204" pitchFamily="34" charset="0"/>
              </a:rPr>
            </a:br>
            <a:r>
              <a:rPr lang="en-US" sz="2800" b="0" i="0" dirty="0">
                <a:solidFill>
                  <a:srgbClr val="1A81C2"/>
                </a:solidFill>
                <a:effectLst/>
                <a:latin typeface="Helvetica" panose="020B0604020202020204" pitchFamily="34" charset="0"/>
              </a:rPr>
              <a:t>Enrichment analysis</a:t>
            </a:r>
            <a:endParaRPr lang="en-US" sz="2800" dirty="0"/>
          </a:p>
        </p:txBody>
      </p:sp>
      <p:sp>
        <p:nvSpPr>
          <p:cNvPr id="3" name="Content Placeholder 2"/>
          <p:cNvSpPr>
            <a:spLocks noGrp="1"/>
          </p:cNvSpPr>
          <p:nvPr>
            <p:ph idx="1"/>
          </p:nvPr>
        </p:nvSpPr>
        <p:spPr>
          <a:xfrm>
            <a:off x="348343" y="2640710"/>
            <a:ext cx="11590317" cy="2827030"/>
          </a:xfrm>
        </p:spPr>
        <p:txBody>
          <a:bodyPr>
            <a:noAutofit/>
          </a:bodyPr>
          <a:lstStyle/>
          <a:p>
            <a:pPr algn="just"/>
            <a:r>
              <a:rPr lang="en-US" sz="2000" dirty="0"/>
              <a:t>Enrichment analysis for the high-weight features (genes) of factor 2 (transcriptomic model) was conducted using </a:t>
            </a:r>
            <a:r>
              <a:rPr lang="en-US" sz="2000" dirty="0" err="1"/>
              <a:t>gprofiler</a:t>
            </a:r>
            <a:r>
              <a:rPr lang="en-US" sz="2000" dirty="0"/>
              <a:t> databases and the results revealed that; according to the </a:t>
            </a:r>
            <a:r>
              <a:rPr lang="en-US" sz="2000" b="1" dirty="0"/>
              <a:t>GO molecular function </a:t>
            </a:r>
            <a:r>
              <a:rPr lang="en-US" sz="2000" dirty="0"/>
              <a:t>those genes correlated mostly to three functions </a:t>
            </a:r>
            <a:r>
              <a:rPr lang="en-US" sz="2000" u="sng" dirty="0"/>
              <a:t>(structural constituent of skin epidermis, structural constituent of cytoskeleton, and structural molecule activity)</a:t>
            </a:r>
            <a:r>
              <a:rPr lang="en-US" sz="2000" dirty="0"/>
              <a:t> while, according to </a:t>
            </a:r>
            <a:r>
              <a:rPr lang="en-US" sz="2000" b="1" dirty="0"/>
              <a:t>GO cellular component</a:t>
            </a:r>
            <a:r>
              <a:rPr lang="en-US" sz="2000" dirty="0"/>
              <a:t> those genes correlated mostly to </a:t>
            </a:r>
            <a:r>
              <a:rPr lang="en-US" sz="2000" u="sng" dirty="0"/>
              <a:t>keratinocyte differentiation, keratinization, and epidermis development</a:t>
            </a:r>
            <a:r>
              <a:rPr lang="en-US" sz="2000" dirty="0"/>
              <a:t>. However, according to </a:t>
            </a:r>
            <a:r>
              <a:rPr lang="en-US" sz="2000" b="1" dirty="0"/>
              <a:t>GO biological process</a:t>
            </a:r>
            <a:r>
              <a:rPr lang="en-US" sz="2000" dirty="0"/>
              <a:t>, those are correlated mainly to </a:t>
            </a:r>
            <a:r>
              <a:rPr lang="en-US" sz="2000" u="sng" dirty="0"/>
              <a:t>keratin filament, intermediate filament, and intermediate filament cytoskeleton</a:t>
            </a:r>
            <a:r>
              <a:rPr lang="en-US" sz="2000" dirty="0"/>
              <a:t>. Additionally, according to </a:t>
            </a:r>
            <a:r>
              <a:rPr lang="en-US" sz="2000" b="1" dirty="0" err="1"/>
              <a:t>Reactome</a:t>
            </a:r>
            <a:r>
              <a:rPr lang="en-US" sz="2000" b="1" dirty="0"/>
              <a:t> databases</a:t>
            </a:r>
            <a:r>
              <a:rPr lang="en-US" sz="2000" dirty="0"/>
              <a:t>, the genes play a vital role in the </a:t>
            </a:r>
            <a:r>
              <a:rPr lang="en-US" sz="2000" u="sng" dirty="0"/>
              <a:t>formation of the </a:t>
            </a:r>
            <a:r>
              <a:rPr lang="en-US" sz="2000" u="sng" dirty="0" err="1"/>
              <a:t>cornified</a:t>
            </a:r>
            <a:r>
              <a:rPr lang="en-US" sz="2000" u="sng" dirty="0"/>
              <a:t> envelope and keratinization</a:t>
            </a:r>
            <a:r>
              <a:rPr lang="en-US" sz="2000" dirty="0"/>
              <a:t>. On the other hand, there is no obvious pathway according to KEGG databases.</a:t>
            </a:r>
          </a:p>
        </p:txBody>
      </p:sp>
    </p:spTree>
    <p:extLst>
      <p:ext uri="{BB962C8B-B14F-4D97-AF65-F5344CB8AC3E}">
        <p14:creationId xmlns:p14="http://schemas.microsoft.com/office/powerpoint/2010/main" val="960848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a:xfrm>
            <a:off x="1154954" y="2588458"/>
            <a:ext cx="10862875" cy="3797301"/>
          </a:xfrm>
        </p:spPr>
        <p:txBody>
          <a:bodyPr>
            <a:normAutofit/>
          </a:bodyPr>
          <a:lstStyle/>
          <a:p>
            <a:r>
              <a:rPr lang="en-US" b="1" dirty="0">
                <a:solidFill>
                  <a:schemeClr val="tx1"/>
                </a:solidFill>
              </a:rPr>
              <a:t>Mohamed </a:t>
            </a:r>
            <a:r>
              <a:rPr lang="en-US" b="1" dirty="0" err="1" smtClean="0">
                <a:solidFill>
                  <a:schemeClr val="tx1"/>
                </a:solidFill>
              </a:rPr>
              <a:t>elmanzalawi</a:t>
            </a:r>
            <a:r>
              <a:rPr lang="en-US" b="1" dirty="0" smtClean="0">
                <a:solidFill>
                  <a:schemeClr val="tx1"/>
                </a:solidFill>
              </a:rPr>
              <a:t>: Gene expression</a:t>
            </a:r>
            <a:endParaRPr lang="en-US" b="1" dirty="0">
              <a:solidFill>
                <a:schemeClr val="tx1"/>
              </a:solidFill>
            </a:endParaRPr>
          </a:p>
          <a:p>
            <a:r>
              <a:rPr lang="en-US" b="1" dirty="0">
                <a:solidFill>
                  <a:schemeClr val="tx1"/>
                </a:solidFill>
              </a:rPr>
              <a:t>Menna </a:t>
            </a:r>
            <a:r>
              <a:rPr lang="en-US" b="1" dirty="0" smtClean="0">
                <a:solidFill>
                  <a:schemeClr val="tx1"/>
                </a:solidFill>
              </a:rPr>
              <a:t>Ramadan: miRNA</a:t>
            </a:r>
            <a:endParaRPr lang="en-US" b="1" dirty="0">
              <a:solidFill>
                <a:schemeClr val="tx1"/>
              </a:solidFill>
            </a:endParaRPr>
          </a:p>
          <a:p>
            <a:r>
              <a:rPr lang="en-US" b="1" dirty="0">
                <a:solidFill>
                  <a:schemeClr val="tx1"/>
                </a:solidFill>
              </a:rPr>
              <a:t>Mohamed </a:t>
            </a:r>
            <a:r>
              <a:rPr lang="en-US" b="1" dirty="0" err="1" smtClean="0">
                <a:solidFill>
                  <a:schemeClr val="tx1"/>
                </a:solidFill>
              </a:rPr>
              <a:t>aboAlkasem</a:t>
            </a:r>
            <a:r>
              <a:rPr lang="en-US" b="1" dirty="0" smtClean="0">
                <a:solidFill>
                  <a:schemeClr val="tx1"/>
                </a:solidFill>
              </a:rPr>
              <a:t>: MOFA</a:t>
            </a:r>
          </a:p>
          <a:p>
            <a:r>
              <a:rPr lang="en-US" b="1" dirty="0" smtClean="0">
                <a:solidFill>
                  <a:schemeClr val="tx1"/>
                </a:solidFill>
              </a:rPr>
              <a:t>(All of us contributed in MOFA code)</a:t>
            </a:r>
          </a:p>
          <a:p>
            <a:pPr marL="0" indent="0">
              <a:buNone/>
            </a:pPr>
            <a:endParaRPr lang="en-US" b="1" dirty="0">
              <a:solidFill>
                <a:schemeClr val="tx1"/>
              </a:solidFill>
            </a:endParaRPr>
          </a:p>
          <a:p>
            <a:pPr marL="0" indent="0">
              <a:buNone/>
            </a:pPr>
            <a:endParaRPr lang="en-US" dirty="0"/>
          </a:p>
        </p:txBody>
      </p:sp>
    </p:spTree>
    <p:extLst>
      <p:ext uri="{BB962C8B-B14F-4D97-AF65-F5344CB8AC3E}">
        <p14:creationId xmlns:p14="http://schemas.microsoft.com/office/powerpoint/2010/main" val="1306507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64" y="3538738"/>
            <a:ext cx="8761413" cy="706964"/>
          </a:xfrm>
        </p:spPr>
        <p:txBody>
          <a:bodyPr/>
          <a:lstStyle/>
          <a:p>
            <a:pPr algn="ctr"/>
            <a:r>
              <a:rPr lang="en-US" b="1" dirty="0" smtClean="0">
                <a:solidFill>
                  <a:srgbClr val="7030A0"/>
                </a:solidFill>
              </a:rPr>
              <a:t>Thank you </a:t>
            </a:r>
            <a:endParaRPr lang="en-US" b="1" dirty="0">
              <a:solidFill>
                <a:srgbClr val="7030A0"/>
              </a:solidFill>
            </a:endParaRPr>
          </a:p>
        </p:txBody>
      </p:sp>
    </p:spTree>
    <p:extLst>
      <p:ext uri="{BB962C8B-B14F-4D97-AF65-F5344CB8AC3E}">
        <p14:creationId xmlns:p14="http://schemas.microsoft.com/office/powerpoint/2010/main" val="90356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Deseq2</a:t>
            </a:r>
            <a:endParaRPr lang="en-US" dirty="0"/>
          </a:p>
        </p:txBody>
      </p:sp>
      <p:sp>
        <p:nvSpPr>
          <p:cNvPr id="3" name="Content Placeholder 2"/>
          <p:cNvSpPr>
            <a:spLocks noGrp="1"/>
          </p:cNvSpPr>
          <p:nvPr>
            <p:ph idx="1"/>
          </p:nvPr>
        </p:nvSpPr>
        <p:spPr>
          <a:xfrm>
            <a:off x="1154954" y="2603499"/>
            <a:ext cx="10462280" cy="3692797"/>
          </a:xfrm>
        </p:spPr>
        <p:txBody>
          <a:bodyPr>
            <a:normAutofit/>
          </a:bodyPr>
          <a:lstStyle/>
          <a:p>
            <a:pPr algn="just"/>
            <a:r>
              <a:rPr lang="en-US" dirty="0" smtClean="0"/>
              <a:t>The </a:t>
            </a:r>
            <a:r>
              <a:rPr lang="en-US" dirty="0"/>
              <a:t>DESeq2 algorithm uses the negative binomial </a:t>
            </a:r>
            <a:r>
              <a:rPr lang="en-US" dirty="0" smtClean="0"/>
              <a:t>distribution.</a:t>
            </a:r>
          </a:p>
          <a:p>
            <a:pPr algn="just"/>
            <a:endParaRPr lang="en-US" dirty="0"/>
          </a:p>
          <a:p>
            <a:pPr algn="just"/>
            <a:r>
              <a:rPr lang="en-US" dirty="0" smtClean="0"/>
              <a:t>DESeq2 </a:t>
            </a:r>
            <a:r>
              <a:rPr lang="en-US" dirty="0"/>
              <a:t>performs an internal normalization where geometric mean is calculated for each </a:t>
            </a:r>
            <a:r>
              <a:rPr lang="en-US" dirty="0" err="1"/>
              <a:t>mirna</a:t>
            </a:r>
            <a:r>
              <a:rPr lang="en-US" dirty="0"/>
              <a:t> across all samples. The counts for a </a:t>
            </a:r>
            <a:r>
              <a:rPr lang="en-US" dirty="0" err="1"/>
              <a:t>mirna</a:t>
            </a:r>
            <a:r>
              <a:rPr lang="en-US" dirty="0"/>
              <a:t> in each sample is then divided by this mean. The median of these ratios in a sample is the size factor for that sample. This procedure corrects for library size and RNA composition bias, which can arise for example when only a small number of miRNAs are very highly expressed in one experiment condition but not in the other</a:t>
            </a:r>
            <a:r>
              <a:rPr lang="en-US" dirty="0" smtClean="0"/>
              <a:t>.</a:t>
            </a:r>
          </a:p>
          <a:p>
            <a:endParaRPr lang="en-US" dirty="0" smtClean="0"/>
          </a:p>
        </p:txBody>
      </p:sp>
    </p:spTree>
    <p:extLst>
      <p:ext uri="{BB962C8B-B14F-4D97-AF65-F5344CB8AC3E}">
        <p14:creationId xmlns:p14="http://schemas.microsoft.com/office/powerpoint/2010/main" val="2147368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Dataset of Deseq2</a:t>
            </a:r>
            <a:endParaRPr lang="en-US" dirty="0"/>
          </a:p>
        </p:txBody>
      </p:sp>
      <p:sp>
        <p:nvSpPr>
          <p:cNvPr id="3" name="Content Placeholder 2"/>
          <p:cNvSpPr>
            <a:spLocks noGrp="1"/>
          </p:cNvSpPr>
          <p:nvPr>
            <p:ph idx="1"/>
          </p:nvPr>
        </p:nvSpPr>
        <p:spPr>
          <a:xfrm>
            <a:off x="1154954" y="2603499"/>
            <a:ext cx="10427446" cy="3927929"/>
          </a:xfrm>
        </p:spPr>
        <p:txBody>
          <a:bodyPr/>
          <a:lstStyle/>
          <a:p>
            <a:pPr algn="just"/>
            <a:r>
              <a:rPr lang="en-US" dirty="0" smtClean="0"/>
              <a:t>Deseq2 </a:t>
            </a:r>
            <a:r>
              <a:rPr lang="en-US" dirty="0"/>
              <a:t>tool takes </a:t>
            </a:r>
            <a:r>
              <a:rPr lang="en-US" dirty="0" smtClean="0"/>
              <a:t>as </a:t>
            </a:r>
            <a:r>
              <a:rPr lang="en-US" dirty="0"/>
              <a:t>input a table of raw counts, here in our data we have the </a:t>
            </a:r>
            <a:r>
              <a:rPr lang="en-US" dirty="0" err="1">
                <a:solidFill>
                  <a:srgbClr val="FF0000"/>
                </a:solidFill>
              </a:rPr>
              <a:t>mirna</a:t>
            </a:r>
            <a:r>
              <a:rPr lang="en-US" dirty="0">
                <a:solidFill>
                  <a:srgbClr val="FF0000"/>
                </a:solidFill>
              </a:rPr>
              <a:t> </a:t>
            </a:r>
            <a:r>
              <a:rPr lang="en-US" dirty="0" smtClean="0">
                <a:solidFill>
                  <a:srgbClr val="FF0000"/>
                </a:solidFill>
              </a:rPr>
              <a:t>data file</a:t>
            </a:r>
            <a:r>
              <a:rPr lang="en-US" dirty="0" smtClean="0"/>
              <a:t> </a:t>
            </a:r>
            <a:r>
              <a:rPr lang="en-US" dirty="0"/>
              <a:t>which is this table of row counts that contain the columns as the samples which are </a:t>
            </a:r>
            <a:r>
              <a:rPr lang="en-US" dirty="0">
                <a:solidFill>
                  <a:srgbClr val="FF0000"/>
                </a:solidFill>
              </a:rPr>
              <a:t>452 samples</a:t>
            </a:r>
            <a:r>
              <a:rPr lang="en-US" dirty="0"/>
              <a:t> and the rows as the miRNAs and here we have </a:t>
            </a:r>
            <a:r>
              <a:rPr lang="en-US" dirty="0">
                <a:solidFill>
                  <a:srgbClr val="FF0000"/>
                </a:solidFill>
              </a:rPr>
              <a:t>1046</a:t>
            </a:r>
            <a:r>
              <a:rPr lang="en-US" dirty="0"/>
              <a:t> </a:t>
            </a:r>
            <a:r>
              <a:rPr lang="en-US" dirty="0">
                <a:solidFill>
                  <a:srgbClr val="FF0000"/>
                </a:solidFill>
              </a:rPr>
              <a:t>miRNAs</a:t>
            </a:r>
            <a:r>
              <a:rPr lang="en-US" dirty="0"/>
              <a:t>. </a:t>
            </a:r>
            <a:endParaRPr lang="en-US" dirty="0" smtClean="0"/>
          </a:p>
          <a:p>
            <a:pPr algn="just"/>
            <a:endParaRPr lang="en-US" dirty="0"/>
          </a:p>
          <a:p>
            <a:pPr algn="just"/>
            <a:r>
              <a:rPr lang="en-US" dirty="0" smtClean="0"/>
              <a:t>The </a:t>
            </a:r>
            <a:r>
              <a:rPr lang="en-US" dirty="0"/>
              <a:t>count table has to be associated with a </a:t>
            </a:r>
            <a:r>
              <a:rPr lang="en-US" dirty="0" err="1"/>
              <a:t>phenodata</a:t>
            </a:r>
            <a:r>
              <a:rPr lang="en-US" dirty="0"/>
              <a:t> or meta data file describing the experimental groups, here in our dataset, the </a:t>
            </a:r>
            <a:r>
              <a:rPr lang="en-US" dirty="0">
                <a:solidFill>
                  <a:srgbClr val="FF0000"/>
                </a:solidFill>
              </a:rPr>
              <a:t>metadata file </a:t>
            </a:r>
            <a:r>
              <a:rPr lang="en-US" dirty="0"/>
              <a:t>is the </a:t>
            </a:r>
            <a:r>
              <a:rPr lang="en-US" dirty="0">
                <a:solidFill>
                  <a:srgbClr val="FF0000"/>
                </a:solidFill>
              </a:rPr>
              <a:t>melanoma </a:t>
            </a:r>
            <a:r>
              <a:rPr lang="en-US" dirty="0"/>
              <a:t>that includes the columns as the factors and the most important column here is the </a:t>
            </a:r>
            <a:r>
              <a:rPr lang="en-US" dirty="0">
                <a:solidFill>
                  <a:srgbClr val="FF0000"/>
                </a:solidFill>
              </a:rPr>
              <a:t>vital status </a:t>
            </a:r>
            <a:r>
              <a:rPr lang="en-US" dirty="0" smtClean="0">
                <a:solidFill>
                  <a:schemeClr val="tx2"/>
                </a:solidFill>
              </a:rPr>
              <a:t>which is the </a:t>
            </a:r>
            <a:r>
              <a:rPr lang="en-US" dirty="0" smtClean="0">
                <a:solidFill>
                  <a:srgbClr val="FF0000"/>
                </a:solidFill>
              </a:rPr>
              <a:t>design </a:t>
            </a:r>
            <a:r>
              <a:rPr lang="en-US" dirty="0" smtClean="0"/>
              <a:t>that </a:t>
            </a:r>
            <a:r>
              <a:rPr lang="en-US" dirty="0"/>
              <a:t>includes the </a:t>
            </a:r>
            <a:r>
              <a:rPr lang="en-US" dirty="0" smtClean="0">
                <a:solidFill>
                  <a:srgbClr val="FF0000"/>
                </a:solidFill>
              </a:rPr>
              <a:t>deceased </a:t>
            </a:r>
            <a:r>
              <a:rPr lang="en-US" dirty="0"/>
              <a:t>and </a:t>
            </a:r>
            <a:r>
              <a:rPr lang="en-US" dirty="0">
                <a:solidFill>
                  <a:srgbClr val="FF0000"/>
                </a:solidFill>
              </a:rPr>
              <a:t>survival</a:t>
            </a:r>
            <a:r>
              <a:rPr lang="en-US" dirty="0"/>
              <a:t> patients, </a:t>
            </a:r>
            <a:r>
              <a:rPr lang="en-US" dirty="0">
                <a:solidFill>
                  <a:srgbClr val="FF0000"/>
                </a:solidFill>
              </a:rPr>
              <a:t>228 </a:t>
            </a:r>
            <a:r>
              <a:rPr lang="en-US" dirty="0" smtClean="0">
                <a:solidFill>
                  <a:srgbClr val="FF0000"/>
                </a:solidFill>
              </a:rPr>
              <a:t>deceased </a:t>
            </a:r>
            <a:r>
              <a:rPr lang="en-US" dirty="0"/>
              <a:t>, </a:t>
            </a:r>
            <a:r>
              <a:rPr lang="en-US" dirty="0">
                <a:solidFill>
                  <a:srgbClr val="FF0000"/>
                </a:solidFill>
              </a:rPr>
              <a:t>254 living</a:t>
            </a:r>
            <a:r>
              <a:rPr lang="en-US" dirty="0"/>
              <a:t> and the rows of melanoma metadata include the </a:t>
            </a:r>
            <a:r>
              <a:rPr lang="en-US" dirty="0" smtClean="0"/>
              <a:t>samples (patients), so </a:t>
            </a:r>
            <a:r>
              <a:rPr lang="en-US" dirty="0"/>
              <a:t>the </a:t>
            </a:r>
            <a:r>
              <a:rPr lang="en-US" dirty="0" smtClean="0">
                <a:solidFill>
                  <a:srgbClr val="FF0000"/>
                </a:solidFill>
              </a:rPr>
              <a:t>data(</a:t>
            </a:r>
            <a:r>
              <a:rPr lang="en-US" dirty="0" err="1" smtClean="0">
                <a:solidFill>
                  <a:srgbClr val="FF0000"/>
                </a:solidFill>
              </a:rPr>
              <a:t>mirna</a:t>
            </a:r>
            <a:r>
              <a:rPr lang="en-US" dirty="0" smtClean="0">
                <a:solidFill>
                  <a:srgbClr val="FF0000"/>
                </a:solidFill>
              </a:rPr>
              <a:t>)</a:t>
            </a:r>
            <a:r>
              <a:rPr lang="en-US" dirty="0" smtClean="0"/>
              <a:t>, </a:t>
            </a:r>
            <a:r>
              <a:rPr lang="en-US" dirty="0" smtClean="0">
                <a:solidFill>
                  <a:srgbClr val="FF0000"/>
                </a:solidFill>
              </a:rPr>
              <a:t>meta data(melanoma) </a:t>
            </a:r>
            <a:r>
              <a:rPr lang="en-US" dirty="0" smtClean="0"/>
              <a:t>and </a:t>
            </a:r>
            <a:r>
              <a:rPr lang="en-US" dirty="0" smtClean="0">
                <a:solidFill>
                  <a:srgbClr val="FF0000"/>
                </a:solidFill>
              </a:rPr>
              <a:t>design(vital status)</a:t>
            </a:r>
            <a:r>
              <a:rPr lang="en-US" dirty="0" smtClean="0"/>
              <a:t> are </a:t>
            </a:r>
            <a:r>
              <a:rPr lang="en-US" dirty="0"/>
              <a:t>the </a:t>
            </a:r>
            <a:r>
              <a:rPr lang="en-US" dirty="0">
                <a:solidFill>
                  <a:srgbClr val="FF0000"/>
                </a:solidFill>
              </a:rPr>
              <a:t>input of deseq2</a:t>
            </a:r>
            <a:r>
              <a:rPr lang="en-US" dirty="0" smtClean="0"/>
              <a:t>.</a:t>
            </a:r>
          </a:p>
          <a:p>
            <a:pPr algn="just"/>
            <a:endParaRPr lang="en-US" dirty="0" smtClean="0"/>
          </a:p>
          <a:p>
            <a:pPr algn="just"/>
            <a:r>
              <a:rPr lang="en-US" dirty="0" smtClean="0"/>
              <a:t>We have </a:t>
            </a:r>
            <a:r>
              <a:rPr lang="en-US" dirty="0"/>
              <a:t>also </a:t>
            </a:r>
            <a:r>
              <a:rPr lang="en-US" dirty="0">
                <a:solidFill>
                  <a:srgbClr val="FF0000"/>
                </a:solidFill>
              </a:rPr>
              <a:t>184 Female , 298 </a:t>
            </a:r>
            <a:r>
              <a:rPr lang="en-US" dirty="0" smtClean="0">
                <a:solidFill>
                  <a:srgbClr val="FF0000"/>
                </a:solidFill>
              </a:rPr>
              <a:t>Male </a:t>
            </a:r>
            <a:r>
              <a:rPr lang="en-US" dirty="0" smtClean="0">
                <a:solidFill>
                  <a:schemeClr val="tx1"/>
                </a:solidFill>
              </a:rPr>
              <a:t>in the metadata file.</a:t>
            </a:r>
            <a:endParaRPr lang="en-US" dirty="0">
              <a:solidFill>
                <a:schemeClr val="tx1"/>
              </a:solidFill>
            </a:endParaRPr>
          </a:p>
          <a:p>
            <a:endParaRPr lang="en-US" dirty="0"/>
          </a:p>
        </p:txBody>
      </p:sp>
    </p:spTree>
    <p:extLst>
      <p:ext uri="{BB962C8B-B14F-4D97-AF65-F5344CB8AC3E}">
        <p14:creationId xmlns:p14="http://schemas.microsoft.com/office/powerpoint/2010/main" val="1232110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a:t>
            </a:r>
            <a:endParaRPr lang="en-US" dirty="0"/>
          </a:p>
        </p:txBody>
      </p:sp>
      <p:sp>
        <p:nvSpPr>
          <p:cNvPr id="3" name="Content Placeholder 2"/>
          <p:cNvSpPr>
            <a:spLocks noGrp="1"/>
          </p:cNvSpPr>
          <p:nvPr>
            <p:ph idx="1"/>
          </p:nvPr>
        </p:nvSpPr>
        <p:spPr>
          <a:xfrm>
            <a:off x="1154953" y="2603499"/>
            <a:ext cx="10436156" cy="3727631"/>
          </a:xfrm>
        </p:spPr>
        <p:txBody>
          <a:bodyPr>
            <a:normAutofit fontScale="85000" lnSpcReduction="10000"/>
          </a:bodyPr>
          <a:lstStyle/>
          <a:p>
            <a:pPr algn="just"/>
            <a:r>
              <a:rPr lang="en-US" dirty="0" smtClean="0"/>
              <a:t>In </a:t>
            </a:r>
            <a:r>
              <a:rPr lang="en-US" dirty="0"/>
              <a:t>deseq2, columns of the data must be the same as rows of </a:t>
            </a:r>
            <a:r>
              <a:rPr lang="en-US" dirty="0" smtClean="0"/>
              <a:t>metadata, </a:t>
            </a:r>
            <a:r>
              <a:rPr lang="en-US" dirty="0"/>
              <a:t>So, by R code </a:t>
            </a:r>
            <a:r>
              <a:rPr lang="en-US" dirty="0" smtClean="0"/>
              <a:t>data </a:t>
            </a:r>
            <a:r>
              <a:rPr lang="en-US" dirty="0"/>
              <a:t>preprocessing </a:t>
            </a:r>
            <a:r>
              <a:rPr lang="en-US" dirty="0" smtClean="0"/>
              <a:t>is done on </a:t>
            </a:r>
            <a:r>
              <a:rPr lang="en-US" dirty="0"/>
              <a:t>files of data(</a:t>
            </a:r>
            <a:r>
              <a:rPr lang="en-US" dirty="0" err="1"/>
              <a:t>mirna</a:t>
            </a:r>
            <a:r>
              <a:rPr lang="en-US" dirty="0"/>
              <a:t>) and metadata(melanoma) to </a:t>
            </a:r>
            <a:r>
              <a:rPr lang="en-US" dirty="0">
                <a:solidFill>
                  <a:srgbClr val="FF0000"/>
                </a:solidFill>
              </a:rPr>
              <a:t>intersect</a:t>
            </a:r>
            <a:r>
              <a:rPr lang="en-US" dirty="0"/>
              <a:t> the </a:t>
            </a:r>
            <a:r>
              <a:rPr lang="en-US" dirty="0">
                <a:solidFill>
                  <a:srgbClr val="FF0000"/>
                </a:solidFill>
              </a:rPr>
              <a:t>data</a:t>
            </a:r>
            <a:r>
              <a:rPr lang="en-US" dirty="0"/>
              <a:t> </a:t>
            </a:r>
            <a:r>
              <a:rPr lang="en-US" dirty="0">
                <a:solidFill>
                  <a:srgbClr val="FF0000"/>
                </a:solidFill>
              </a:rPr>
              <a:t>and meta data </a:t>
            </a:r>
            <a:r>
              <a:rPr lang="en-US" dirty="0"/>
              <a:t>in order to make the columns of data same as the rows of metadata and by the </a:t>
            </a:r>
            <a:r>
              <a:rPr lang="en-US" dirty="0">
                <a:solidFill>
                  <a:srgbClr val="FF0000"/>
                </a:solidFill>
              </a:rPr>
              <a:t>same order </a:t>
            </a:r>
            <a:r>
              <a:rPr lang="en-US" dirty="0"/>
              <a:t>to apply deseq2. </a:t>
            </a:r>
            <a:endParaRPr lang="en-US" dirty="0" smtClean="0"/>
          </a:p>
          <a:p>
            <a:pPr algn="just"/>
            <a:endParaRPr lang="en-US" dirty="0" smtClean="0"/>
          </a:p>
          <a:p>
            <a:pPr algn="just"/>
            <a:r>
              <a:rPr lang="en-US" dirty="0" smtClean="0"/>
              <a:t>Also</a:t>
            </a:r>
            <a:r>
              <a:rPr lang="en-US" dirty="0"/>
              <a:t>, patients (samples) name are dotted in data and dashed in meta data so </a:t>
            </a:r>
            <a:r>
              <a:rPr lang="en-US" dirty="0" smtClean="0"/>
              <a:t>it must be the same </a:t>
            </a:r>
            <a:r>
              <a:rPr lang="en-US" dirty="0">
                <a:solidFill>
                  <a:srgbClr val="FF0000"/>
                </a:solidFill>
              </a:rPr>
              <a:t>dashed</a:t>
            </a:r>
            <a:r>
              <a:rPr lang="en-US" dirty="0"/>
              <a:t> in both in order to be able to perform deseq2 without any error</a:t>
            </a:r>
            <a:r>
              <a:rPr lang="en-US" dirty="0" smtClean="0"/>
              <a:t>. This is done by </a:t>
            </a:r>
            <a:r>
              <a:rPr lang="en-US" dirty="0" err="1" smtClean="0"/>
              <a:t>gsub</a:t>
            </a:r>
            <a:r>
              <a:rPr lang="en-US" dirty="0" smtClean="0"/>
              <a:t> command in R.</a:t>
            </a:r>
          </a:p>
          <a:p>
            <a:pPr algn="just"/>
            <a:endParaRPr lang="en-US" dirty="0" smtClean="0"/>
          </a:p>
          <a:p>
            <a:pPr algn="just"/>
            <a:r>
              <a:rPr lang="en-US" dirty="0" smtClean="0"/>
              <a:t> </a:t>
            </a:r>
            <a:r>
              <a:rPr lang="en-US" dirty="0"/>
              <a:t>In addition, the deseq2 package require </a:t>
            </a:r>
            <a:r>
              <a:rPr lang="en-US" dirty="0">
                <a:solidFill>
                  <a:srgbClr val="FF0000"/>
                </a:solidFill>
              </a:rPr>
              <a:t>the count data values to be integers </a:t>
            </a:r>
            <a:r>
              <a:rPr lang="en-US" dirty="0" smtClean="0"/>
              <a:t>so the </a:t>
            </a:r>
            <a:r>
              <a:rPr lang="en-US" dirty="0"/>
              <a:t>data </a:t>
            </a:r>
            <a:r>
              <a:rPr lang="en-US" dirty="0" smtClean="0"/>
              <a:t>values are converted by R code </a:t>
            </a:r>
            <a:r>
              <a:rPr lang="en-US" dirty="0"/>
              <a:t>to integers and renamed the rows of the data</a:t>
            </a:r>
            <a:r>
              <a:rPr lang="en-US" dirty="0" smtClean="0"/>
              <a:t>.</a:t>
            </a:r>
          </a:p>
          <a:p>
            <a:pPr algn="just"/>
            <a:endParaRPr lang="en-US" dirty="0" smtClean="0"/>
          </a:p>
          <a:p>
            <a:pPr algn="just"/>
            <a:r>
              <a:rPr lang="en-US" dirty="0" smtClean="0"/>
              <a:t>Data </a:t>
            </a:r>
            <a:r>
              <a:rPr lang="en-US" dirty="0"/>
              <a:t>preprocessing also included </a:t>
            </a:r>
            <a:r>
              <a:rPr lang="en-US" dirty="0">
                <a:solidFill>
                  <a:srgbClr val="FF0000"/>
                </a:solidFill>
              </a:rPr>
              <a:t>removing NA </a:t>
            </a:r>
            <a:r>
              <a:rPr lang="en-US" dirty="0"/>
              <a:t>from vital status column that indicates the diseased and survival patients as this column is our design matrix in the input of deseq2. </a:t>
            </a:r>
            <a:endParaRPr lang="en-US" dirty="0" smtClean="0"/>
          </a:p>
          <a:p>
            <a:endParaRPr lang="en-US" dirty="0"/>
          </a:p>
          <a:p>
            <a:endParaRPr lang="en-US" dirty="0"/>
          </a:p>
        </p:txBody>
      </p:sp>
    </p:spTree>
    <p:extLst>
      <p:ext uri="{BB962C8B-B14F-4D97-AF65-F5344CB8AC3E}">
        <p14:creationId xmlns:p14="http://schemas.microsoft.com/office/powerpoint/2010/main" val="89608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a:t>
            </a:r>
            <a:endParaRPr lang="en-US" dirty="0"/>
          </a:p>
        </p:txBody>
      </p:sp>
      <p:sp>
        <p:nvSpPr>
          <p:cNvPr id="3" name="Content Placeholder 2"/>
          <p:cNvSpPr>
            <a:spLocks noGrp="1"/>
          </p:cNvSpPr>
          <p:nvPr>
            <p:ph idx="1"/>
          </p:nvPr>
        </p:nvSpPr>
        <p:spPr>
          <a:xfrm>
            <a:off x="1154953" y="2603499"/>
            <a:ext cx="10444863" cy="3997597"/>
          </a:xfrm>
        </p:spPr>
        <p:txBody>
          <a:bodyPr>
            <a:normAutofit fontScale="85000" lnSpcReduction="20000"/>
          </a:bodyPr>
          <a:lstStyle/>
          <a:p>
            <a:pPr algn="just"/>
            <a:r>
              <a:rPr lang="en-US" dirty="0"/>
              <a:t>After creating the </a:t>
            </a:r>
            <a:r>
              <a:rPr lang="en-US" dirty="0" err="1"/>
              <a:t>deseq</a:t>
            </a:r>
            <a:r>
              <a:rPr lang="en-US" dirty="0"/>
              <a:t> of dataset object, the run of </a:t>
            </a:r>
            <a:r>
              <a:rPr lang="en-US" dirty="0">
                <a:solidFill>
                  <a:srgbClr val="FF0000"/>
                </a:solidFill>
              </a:rPr>
              <a:t>pipeline</a:t>
            </a:r>
            <a:r>
              <a:rPr lang="en-US" dirty="0"/>
              <a:t> of differential expression steps is done so firstly running the command of deseq2 that specify how many </a:t>
            </a:r>
            <a:r>
              <a:rPr lang="en-US" dirty="0">
                <a:solidFill>
                  <a:srgbClr val="FF0000"/>
                </a:solidFill>
              </a:rPr>
              <a:t>conditions</a:t>
            </a:r>
            <a:r>
              <a:rPr lang="en-US" dirty="0"/>
              <a:t> do we want to compare according to the phenotypic table (vital status column in the metadata) so we have </a:t>
            </a:r>
            <a:r>
              <a:rPr lang="en-US" dirty="0">
                <a:solidFill>
                  <a:srgbClr val="FF0000"/>
                </a:solidFill>
              </a:rPr>
              <a:t>2</a:t>
            </a:r>
            <a:r>
              <a:rPr lang="en-US" dirty="0"/>
              <a:t> conditions the first is </a:t>
            </a:r>
            <a:r>
              <a:rPr lang="en-US" dirty="0" smtClean="0">
                <a:solidFill>
                  <a:srgbClr val="FF0000"/>
                </a:solidFill>
              </a:rPr>
              <a:t>deceased</a:t>
            </a:r>
            <a:r>
              <a:rPr lang="en-US" dirty="0" smtClean="0"/>
              <a:t> </a:t>
            </a:r>
            <a:r>
              <a:rPr lang="en-US" dirty="0"/>
              <a:t>and the second is </a:t>
            </a:r>
            <a:r>
              <a:rPr lang="en-US" dirty="0">
                <a:solidFill>
                  <a:srgbClr val="FF0000"/>
                </a:solidFill>
              </a:rPr>
              <a:t>living</a:t>
            </a:r>
            <a:r>
              <a:rPr lang="en-US" dirty="0"/>
              <a:t>. </a:t>
            </a:r>
            <a:endParaRPr lang="en-US" dirty="0" smtClean="0"/>
          </a:p>
          <a:p>
            <a:pPr algn="just"/>
            <a:endParaRPr lang="en-US" dirty="0"/>
          </a:p>
          <a:p>
            <a:pPr algn="just"/>
            <a:r>
              <a:rPr lang="en-US" dirty="0" smtClean="0"/>
              <a:t>After </a:t>
            </a:r>
            <a:r>
              <a:rPr lang="en-US" dirty="0"/>
              <a:t>that, the </a:t>
            </a:r>
            <a:r>
              <a:rPr lang="en-US" dirty="0">
                <a:solidFill>
                  <a:srgbClr val="FF0000"/>
                </a:solidFill>
              </a:rPr>
              <a:t>contrast</a:t>
            </a:r>
            <a:r>
              <a:rPr lang="en-US" dirty="0"/>
              <a:t> is specified the to make a result object based on two specific conditions. </a:t>
            </a:r>
            <a:endParaRPr lang="en-US" dirty="0" smtClean="0"/>
          </a:p>
          <a:p>
            <a:pPr algn="just"/>
            <a:endParaRPr lang="en-US" dirty="0"/>
          </a:p>
          <a:p>
            <a:pPr algn="just"/>
            <a:r>
              <a:rPr lang="en-US" dirty="0" smtClean="0"/>
              <a:t>Then </a:t>
            </a:r>
            <a:r>
              <a:rPr lang="en-US" dirty="0"/>
              <a:t>the most important step after </a:t>
            </a:r>
            <a:r>
              <a:rPr lang="en-US" dirty="0">
                <a:solidFill>
                  <a:srgbClr val="FF0000"/>
                </a:solidFill>
              </a:rPr>
              <a:t>differential expression analysis</a:t>
            </a:r>
            <a:r>
              <a:rPr lang="en-US" dirty="0"/>
              <a:t> is to choose the </a:t>
            </a:r>
            <a:r>
              <a:rPr lang="en-US" dirty="0">
                <a:solidFill>
                  <a:srgbClr val="FF0000"/>
                </a:solidFill>
              </a:rPr>
              <a:t>statistical significant differentially expressed transcripts of miRNAs </a:t>
            </a:r>
            <a:r>
              <a:rPr lang="en-US" dirty="0">
                <a:solidFill>
                  <a:schemeClr val="tx2"/>
                </a:solidFill>
              </a:rPr>
              <a:t>(DETs) based on the </a:t>
            </a:r>
            <a:r>
              <a:rPr lang="en-US" dirty="0">
                <a:solidFill>
                  <a:srgbClr val="FF0000"/>
                </a:solidFill>
              </a:rPr>
              <a:t>p-adjusted value less than 0.05 </a:t>
            </a:r>
            <a:r>
              <a:rPr lang="en-US" dirty="0"/>
              <a:t>and biological significance  based on the </a:t>
            </a:r>
            <a:r>
              <a:rPr lang="en-US" dirty="0">
                <a:solidFill>
                  <a:srgbClr val="FF0000"/>
                </a:solidFill>
              </a:rPr>
              <a:t>fold change more than 1.2</a:t>
            </a:r>
            <a:r>
              <a:rPr lang="en-US" dirty="0"/>
              <a:t>, these results in  </a:t>
            </a:r>
            <a:r>
              <a:rPr lang="en-US" dirty="0">
                <a:solidFill>
                  <a:srgbClr val="FF0000"/>
                </a:solidFill>
              </a:rPr>
              <a:t>3 significant miRNAs </a:t>
            </a:r>
            <a:r>
              <a:rPr lang="en-US" dirty="0"/>
              <a:t>that will be reported in the results as </a:t>
            </a:r>
            <a:r>
              <a:rPr lang="en-US" dirty="0" smtClean="0"/>
              <a:t>a diagnostic </a:t>
            </a:r>
            <a:r>
              <a:rPr lang="en-US" dirty="0">
                <a:solidFill>
                  <a:srgbClr val="FF0000"/>
                </a:solidFill>
              </a:rPr>
              <a:t>biomarker</a:t>
            </a:r>
            <a:r>
              <a:rPr lang="en-US" dirty="0"/>
              <a:t> that could affect melanoma and detect </a:t>
            </a:r>
            <a:r>
              <a:rPr lang="en-US" dirty="0" smtClean="0"/>
              <a:t>it (diagnosis) </a:t>
            </a:r>
            <a:r>
              <a:rPr lang="en-US" dirty="0"/>
              <a:t>as the over and down </a:t>
            </a:r>
            <a:r>
              <a:rPr lang="en-US" dirty="0" smtClean="0"/>
              <a:t>expression (regulation) </a:t>
            </a:r>
            <a:r>
              <a:rPr lang="en-US" dirty="0"/>
              <a:t>of these miRNA is significant in melanoma skin </a:t>
            </a:r>
            <a:r>
              <a:rPr lang="en-US" dirty="0" smtClean="0"/>
              <a:t>cancer for </a:t>
            </a:r>
            <a:r>
              <a:rPr lang="en-US" dirty="0" err="1" smtClean="0">
                <a:solidFill>
                  <a:srgbClr val="FF0000"/>
                </a:solidFill>
              </a:rPr>
              <a:t>deseased</a:t>
            </a:r>
            <a:r>
              <a:rPr lang="en-US" dirty="0" smtClean="0">
                <a:solidFill>
                  <a:srgbClr val="FF0000"/>
                </a:solidFill>
              </a:rPr>
              <a:t> and living </a:t>
            </a:r>
            <a:r>
              <a:rPr lang="en-US" dirty="0" smtClean="0"/>
              <a:t>patients.</a:t>
            </a:r>
          </a:p>
          <a:p>
            <a:pPr marL="0" indent="0" algn="just">
              <a:buNone/>
            </a:pPr>
            <a:endParaRPr lang="en-US" dirty="0" smtClean="0"/>
          </a:p>
          <a:p>
            <a:pPr algn="just"/>
            <a:r>
              <a:rPr lang="en-US" dirty="0" smtClean="0"/>
              <a:t>Finally, the last step in methodology is the principle </a:t>
            </a:r>
            <a:r>
              <a:rPr lang="en-US" dirty="0"/>
              <a:t>component analysis on vital status and gender 2 columns of meta data for dimensionality reduction of data </a:t>
            </a:r>
            <a:r>
              <a:rPr lang="en-US" dirty="0" smtClean="0"/>
              <a:t>by clustering the data for better visualization.</a:t>
            </a:r>
            <a:endParaRPr lang="en-US" dirty="0"/>
          </a:p>
        </p:txBody>
      </p:sp>
    </p:spTree>
    <p:extLst>
      <p:ext uri="{BB962C8B-B14F-4D97-AF65-F5344CB8AC3E}">
        <p14:creationId xmlns:p14="http://schemas.microsoft.com/office/powerpoint/2010/main" val="4230448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Plots (miRNA) </a:t>
            </a:r>
            <a:endParaRPr lang="en-US" dirty="0"/>
          </a:p>
        </p:txBody>
      </p:sp>
      <p:sp>
        <p:nvSpPr>
          <p:cNvPr id="3" name="Content Placeholder 2"/>
          <p:cNvSpPr>
            <a:spLocks noGrp="1"/>
          </p:cNvSpPr>
          <p:nvPr>
            <p:ph idx="1"/>
          </p:nvPr>
        </p:nvSpPr>
        <p:spPr>
          <a:xfrm>
            <a:off x="1154954" y="2603499"/>
            <a:ext cx="10227149" cy="3910511"/>
          </a:xfrm>
        </p:spPr>
        <p:txBody>
          <a:bodyPr>
            <a:normAutofit/>
          </a:bodyPr>
          <a:lstStyle/>
          <a:p>
            <a:pPr lvl="0"/>
            <a:r>
              <a:rPr lang="en-US" dirty="0"/>
              <a:t>H</a:t>
            </a:r>
            <a:r>
              <a:rPr lang="en-US" dirty="0" smtClean="0"/>
              <a:t>istogram </a:t>
            </a:r>
            <a:r>
              <a:rPr lang="en-US" dirty="0"/>
              <a:t>for visualization of distribution of the </a:t>
            </a:r>
            <a:r>
              <a:rPr lang="en-US" dirty="0" smtClean="0"/>
              <a:t>data.</a:t>
            </a:r>
            <a:endParaRPr lang="en-US" dirty="0"/>
          </a:p>
          <a:p>
            <a:pPr lvl="0"/>
            <a:r>
              <a:rPr lang="en-US" dirty="0"/>
              <a:t>Box plot to scale the data by log2 transformation for better visualization, the +1 at the end of command is to avoid the infinity at log the values equal to </a:t>
            </a:r>
            <a:r>
              <a:rPr lang="en-US" dirty="0" smtClean="0"/>
              <a:t>zero.</a:t>
            </a:r>
            <a:endParaRPr lang="en-US" dirty="0"/>
          </a:p>
          <a:p>
            <a:pPr lvl="0"/>
            <a:r>
              <a:rPr lang="en-US" dirty="0"/>
              <a:t>QQ plot for testing the normality of the </a:t>
            </a:r>
            <a:r>
              <a:rPr lang="en-US" dirty="0" smtClean="0"/>
              <a:t>data.</a:t>
            </a:r>
            <a:endParaRPr lang="en-US" dirty="0"/>
          </a:p>
          <a:p>
            <a:pPr lvl="0"/>
            <a:r>
              <a:rPr lang="en-US" dirty="0"/>
              <a:t>Volcano plot for visualizing the differentially expressed </a:t>
            </a:r>
            <a:r>
              <a:rPr lang="en-US" dirty="0" smtClean="0"/>
              <a:t>miRNAs.</a:t>
            </a:r>
            <a:endParaRPr lang="en-US" dirty="0"/>
          </a:p>
          <a:p>
            <a:pPr lvl="0"/>
            <a:r>
              <a:rPr lang="en-US" dirty="0"/>
              <a:t>Heat map to visualize the </a:t>
            </a:r>
            <a:r>
              <a:rPr lang="en-US" dirty="0" smtClean="0">
                <a:solidFill>
                  <a:srgbClr val="FF0000"/>
                </a:solidFill>
              </a:rPr>
              <a:t>3 </a:t>
            </a:r>
            <a:r>
              <a:rPr lang="en-US" dirty="0" smtClean="0"/>
              <a:t>significant </a:t>
            </a:r>
            <a:r>
              <a:rPr lang="en-US" dirty="0"/>
              <a:t>differentially expressed </a:t>
            </a:r>
            <a:r>
              <a:rPr lang="en-US" dirty="0" smtClean="0"/>
              <a:t>miRNAs. </a:t>
            </a:r>
            <a:endParaRPr lang="en-US" dirty="0"/>
          </a:p>
          <a:p>
            <a:pPr lvl="0"/>
            <a:r>
              <a:rPr lang="en-US" dirty="0" smtClean="0"/>
              <a:t>PCA </a:t>
            </a:r>
            <a:r>
              <a:rPr lang="en-US" dirty="0"/>
              <a:t>for multidimensional data visualization for dimensionality reduction </a:t>
            </a:r>
            <a:r>
              <a:rPr lang="en-US" dirty="0" smtClean="0"/>
              <a:t>and clustering of data(packages </a:t>
            </a:r>
            <a:r>
              <a:rPr lang="en-US" dirty="0"/>
              <a:t>used for PCA are </a:t>
            </a:r>
            <a:r>
              <a:rPr lang="en-US" dirty="0" err="1"/>
              <a:t>tidyverrse</a:t>
            </a:r>
            <a:r>
              <a:rPr lang="en-US" dirty="0"/>
              <a:t>, broom, </a:t>
            </a:r>
            <a:r>
              <a:rPr lang="en-US" dirty="0" err="1"/>
              <a:t>ggbiplot</a:t>
            </a:r>
            <a:r>
              <a:rPr lang="en-US" dirty="0"/>
              <a:t> and </a:t>
            </a:r>
            <a:r>
              <a:rPr lang="en-US" dirty="0" err="1"/>
              <a:t>devtools</a:t>
            </a:r>
            <a:r>
              <a:rPr lang="en-US" dirty="0"/>
              <a:t>).</a:t>
            </a:r>
          </a:p>
          <a:p>
            <a:r>
              <a:rPr lang="en-US" dirty="0" smtClean="0"/>
              <a:t>miRNA enrichment analysis (no results in pathways).</a:t>
            </a:r>
            <a:endParaRPr lang="en-US" dirty="0"/>
          </a:p>
        </p:txBody>
      </p:sp>
    </p:spTree>
    <p:extLst>
      <p:ext uri="{BB962C8B-B14F-4D97-AF65-F5344CB8AC3E}">
        <p14:creationId xmlns:p14="http://schemas.microsoft.com/office/powerpoint/2010/main" val="1911797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sp>
        <p:nvSpPr>
          <p:cNvPr id="3" name="Content Placeholder 2"/>
          <p:cNvSpPr>
            <a:spLocks noGrp="1"/>
          </p:cNvSpPr>
          <p:nvPr>
            <p:ph idx="1"/>
          </p:nvPr>
        </p:nvSpPr>
        <p:spPr>
          <a:xfrm>
            <a:off x="1154954" y="2603500"/>
            <a:ext cx="9582715" cy="3416300"/>
          </a:xfrm>
        </p:spPr>
        <p:txBody>
          <a:bodyPr/>
          <a:lstStyle/>
          <a:p>
            <a:r>
              <a:rPr lang="en-US" dirty="0" smtClean="0"/>
              <a:t>histogram </a:t>
            </a:r>
            <a:r>
              <a:rPr lang="en-US" dirty="0"/>
              <a:t>for visualization of distribution of the data, the result of histogram plot shows that the data is </a:t>
            </a:r>
            <a:r>
              <a:rPr lang="en-US" dirty="0">
                <a:solidFill>
                  <a:srgbClr val="FF0000"/>
                </a:solidFill>
              </a:rPr>
              <a:t>right skewed</a:t>
            </a:r>
            <a:r>
              <a:rPr lang="en-US" dirty="0"/>
              <a:t>, So, it is </a:t>
            </a:r>
            <a:r>
              <a:rPr lang="en-US" dirty="0">
                <a:solidFill>
                  <a:srgbClr val="FF0000"/>
                </a:solidFill>
              </a:rPr>
              <a:t>not normally </a:t>
            </a:r>
            <a:r>
              <a:rPr lang="en-US" dirty="0" smtClean="0">
                <a:solidFill>
                  <a:srgbClr val="FF0000"/>
                </a:solidFill>
              </a:rPr>
              <a:t>distributed</a:t>
            </a:r>
            <a:r>
              <a:rPr lang="en-US" dirty="0" smtClean="0"/>
              <a:t>.</a:t>
            </a:r>
            <a:endParaRPr lang="en-US" dirty="0"/>
          </a:p>
          <a:p>
            <a:endParaRPr lang="en-US" dirty="0"/>
          </a:p>
        </p:txBody>
      </p:sp>
      <p:pic>
        <p:nvPicPr>
          <p:cNvPr id="5" name="Picture 4" descr="F:\Integerative project\Rplot25.png"/>
          <p:cNvPicPr/>
          <p:nvPr/>
        </p:nvPicPr>
        <p:blipFill>
          <a:blip r:embed="rId2">
            <a:extLst>
              <a:ext uri="{28A0092B-C50C-407E-A947-70E740481C1C}">
                <a14:useLocalDpi xmlns:a14="http://schemas.microsoft.com/office/drawing/2010/main" val="0"/>
              </a:ext>
            </a:extLst>
          </a:blip>
          <a:srcRect/>
          <a:stretch>
            <a:fillRect/>
          </a:stretch>
        </p:blipFill>
        <p:spPr bwMode="auto">
          <a:xfrm>
            <a:off x="3251008" y="3574189"/>
            <a:ext cx="5390605" cy="2687955"/>
          </a:xfrm>
          <a:prstGeom prst="rect">
            <a:avLst/>
          </a:prstGeom>
          <a:noFill/>
          <a:ln>
            <a:noFill/>
          </a:ln>
        </p:spPr>
      </p:pic>
    </p:spTree>
    <p:extLst>
      <p:ext uri="{BB962C8B-B14F-4D97-AF65-F5344CB8AC3E}">
        <p14:creationId xmlns:p14="http://schemas.microsoft.com/office/powerpoint/2010/main" val="27187924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1156</TotalTime>
  <Words>2469</Words>
  <Application>Microsoft Office PowerPoint</Application>
  <PresentationFormat>Widescreen</PresentationFormat>
  <Paragraphs>147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Helvetica</vt:lpstr>
      <vt:lpstr>Times New Roman</vt:lpstr>
      <vt:lpstr>Wingdings 3</vt:lpstr>
      <vt:lpstr>Ion Boardroom</vt:lpstr>
      <vt:lpstr>Integrative Omics </vt:lpstr>
      <vt:lpstr>Introduction</vt:lpstr>
      <vt:lpstr>Methodology (miRNA)</vt:lpstr>
      <vt:lpstr>Deseq2</vt:lpstr>
      <vt:lpstr>Input Dataset of Deseq2</vt:lpstr>
      <vt:lpstr>Data Preprocessing </vt:lpstr>
      <vt:lpstr>Pipeline </vt:lpstr>
      <vt:lpstr>Results and Plots (miRNA) </vt:lpstr>
      <vt:lpstr>Histogram</vt:lpstr>
      <vt:lpstr>Scatter Plot</vt:lpstr>
      <vt:lpstr>QQ Plot</vt:lpstr>
      <vt:lpstr>Volcano Plot</vt:lpstr>
      <vt:lpstr>Heat map</vt:lpstr>
      <vt:lpstr>PCA</vt:lpstr>
      <vt:lpstr>Gene Expression </vt:lpstr>
      <vt:lpstr>Data Distribution</vt:lpstr>
      <vt:lpstr>Data Distribution</vt:lpstr>
      <vt:lpstr>Differential Expression</vt:lpstr>
      <vt:lpstr>Volcano Plot &amp; heat map</vt:lpstr>
      <vt:lpstr>PCA</vt:lpstr>
      <vt:lpstr>Enrichment analysis</vt:lpstr>
      <vt:lpstr>Enrichment analysis</vt:lpstr>
      <vt:lpstr>Enrichment analysis</vt:lpstr>
      <vt:lpstr>Enrichment analysis</vt:lpstr>
      <vt:lpstr>Integrative omics analysis</vt:lpstr>
      <vt:lpstr>Methods</vt:lpstr>
      <vt:lpstr>Visualize the structure of the data</vt:lpstr>
      <vt:lpstr>Build and train the MOFA object</vt:lpstr>
      <vt:lpstr>Analysis results</vt:lpstr>
      <vt:lpstr>Downstream analysis Annotation of the Meta Data</vt:lpstr>
      <vt:lpstr>Downstream analysis Enrichment analysis</vt:lpstr>
      <vt:lpstr>Contribution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Mennatallah Abdelsattar Ramadan</dc:creator>
  <cp:lastModifiedBy>PC</cp:lastModifiedBy>
  <cp:revision>43</cp:revision>
  <dcterms:created xsi:type="dcterms:W3CDTF">2023-02-11T16:37:57Z</dcterms:created>
  <dcterms:modified xsi:type="dcterms:W3CDTF">2023-02-13T16:30:30Z</dcterms:modified>
</cp:coreProperties>
</file>