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7"/>
  </p:notesMasterIdLst>
  <p:sldIdLst>
    <p:sldId id="256" r:id="rId2"/>
    <p:sldId id="25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3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6699FF"/>
    <a:srgbClr val="CC9900"/>
    <a:srgbClr val="FFFFFF"/>
    <a:srgbClr val="FFCC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6D649-4E6E-46ED-82B8-12756117DCAC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0C6A4-7567-4975-B3A6-FDF33AB0F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0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0C6A4-7567-4975-B3A6-FDF33AB0FD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3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2976-C962-45B8-B4DC-70BFDA53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1D6A5-F9EC-4D4B-B3BA-41695D860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C7E7-7EB0-422A-93FA-9F628107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41F4-7DCE-4E18-8FE6-1E4AE3E4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6B609-750B-4F88-9908-8A34027BE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6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AEE15-FDEB-4F25-8DEA-AC7E635F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06377-EF30-4501-8838-B9ECD702D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324EB-7BE4-43CE-99E9-D6B775A5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B83D4-594E-43A1-9457-1A443D17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14BCE-B088-46C1-AA86-8F6EFFCF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1397D-AB55-4639-BA5D-B57AAE821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101BD-67BA-4A17-8E73-D2A94D55F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163C6-F9FC-4A52-9F7A-CBB4611B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F2A0C-3738-480F-A5A1-57C1165E3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55718-9404-41E7-809D-7C506B9E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E7B5-BB17-4005-9AAC-22A69592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F7BA-38E7-43A6-A30C-61EB3B02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EA85-E5AC-4204-8F0F-47E1E34B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9262-0500-4918-8302-2AABD9EC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CFFA0-B1AC-498A-9CBE-9C5663D4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6FD-A67F-42F7-BFE1-7FF58FF9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D8F9-D73F-4599-BD4F-0B8B3CEC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2B03-1369-4FDD-9516-A27C016D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6C79-6EB0-4C58-911B-C0318AED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FC3E-8282-4FC6-A84B-5CE8F25D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6F24-91B7-46F0-B528-9CA6AD25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36905-FF7A-4D65-B6A3-CD7EDEE52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C64B5-1467-4089-9234-F52DB41AA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1D078-2F69-4C99-84A5-2C7E104D3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BC4C9-71E6-4E65-82FF-D6BADBC4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28786-2BEA-4189-815C-902DE744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7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B742-4434-48C5-9236-D40826E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05691-A9BE-425E-B374-DBE743A1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E4378-18D2-49E1-A08F-472FD4C0D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2C6E5-3E20-46AA-AB33-5C9BD31A6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90140-49ED-49BE-AC88-34AADBBBF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FEAF3-CE25-42EF-9674-6A8DD45B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8638C-669F-41CC-BFC1-F3D1D80F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09361-EC26-452A-89A9-7990EB15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E29E-F030-457C-8E23-0B4A9197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E2662-224C-422C-892A-FA60A2DC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C7E81-0D57-4B10-ADDC-26279D5C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8B9A0-B6B6-4AE2-A6FE-63E46585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F0355-93FF-4F01-A98B-90348B7B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D391D-8C09-4415-AB80-DB11F30B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B0BBE-B112-484C-B97B-8F7F9726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71A1-0593-433A-AFD2-CA53E6BAC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6025D-8938-4915-8019-1528DAB7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E7678-6815-430E-9495-5EE474A54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BF3E2-F4FF-40D7-9125-A090A17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06EB4-FFC0-40BB-9210-207DB7CF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0A114-89C8-4040-8433-DF5AA7F0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2D3F-5D81-493C-A10C-1E1DAF45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0A71B-4804-4160-859A-9A6829F69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CD55D-0F30-4C6E-B549-06669B9D9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5B29C-EB64-4B1A-B0D5-8555E8A0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C10D0-6E33-4CD8-A883-3F3A4675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14829-762A-4940-8608-881784A4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B75F9-511B-49FC-B5BD-C0A3230C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678FC-E22E-4491-9C3D-5D3E2AA8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CC1E-A713-4B52-BFC9-EA2EB0C1B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5FD3D-B878-40A0-BF37-C95BBD09737F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3800-B9B9-4738-A574-EE18045AD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C716F-1856-4F69-B13C-790D0BB18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D961-B624-43BD-ABD9-5B4F52D0C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7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3BCA-8D01-4EC9-B496-38759C4AD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167" y="2390242"/>
            <a:ext cx="9225665" cy="11920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3900" b="1" cap="none" dirty="0">
                <a:latin typeface="Inter"/>
              </a:rPr>
              <a:t>Using XGBoost and Random Forest to Reduce Scania Truck Maintenance Cost</a:t>
            </a:r>
            <a:br>
              <a:rPr lang="en-US" sz="3900" b="1" cap="none" dirty="0">
                <a:latin typeface="Inter"/>
              </a:rPr>
            </a:br>
            <a:r>
              <a:rPr lang="en-US" sz="2800" b="1" i="0" cap="none" dirty="0">
                <a:effectLst/>
                <a:latin typeface="Inter"/>
              </a:rPr>
              <a:t/>
            </a:r>
            <a:br>
              <a:rPr lang="en-US" sz="2800" b="1" i="0" cap="none" dirty="0">
                <a:effectLst/>
                <a:latin typeface="Inter"/>
              </a:rPr>
            </a:br>
            <a:endParaRPr lang="en-US" sz="1000" b="1" i="0" dirty="0">
              <a:solidFill>
                <a:srgbClr val="FFFFFF"/>
              </a:solidFill>
              <a:effectLst/>
              <a:latin typeface="Inter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C1992-BF6A-4D59-8ED4-778B57D19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408" y="3956531"/>
            <a:ext cx="9133182" cy="17653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cap="none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Submitted by:</a:t>
            </a:r>
          </a:p>
          <a:p>
            <a:pPr>
              <a:lnSpc>
                <a:spcPct val="100000"/>
              </a:lnSpc>
            </a:pPr>
            <a:r>
              <a:rPr lang="en-US" sz="2800" cap="none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Mohamed Elwakdy</a:t>
            </a:r>
          </a:p>
          <a:p>
            <a:pPr>
              <a:lnSpc>
                <a:spcPct val="100000"/>
              </a:lnSpc>
            </a:pPr>
            <a:r>
              <a:rPr lang="en-US" sz="2800" cap="none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Jeenat Maitry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9DA11-1B00-4D88-B4EC-29D9C61110FC}"/>
              </a:ext>
            </a:extLst>
          </p:cNvPr>
          <p:cNvSpPr txBox="1"/>
          <p:nvPr/>
        </p:nvSpPr>
        <p:spPr>
          <a:xfrm>
            <a:off x="115410" y="142043"/>
            <a:ext cx="36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IA650D1_U20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4C829-87F8-4F70-BDA0-6D99E9B52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46638"/>
            <a:ext cx="12192000" cy="1384995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Montserrat"/>
            </a:endParaRPr>
          </a:p>
          <a:p>
            <a:pPr defTabSz="91440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000" dirty="0" smtClean="0">
                <a:solidFill>
                  <a:srgbClr val="FFFFFF"/>
                </a:solidFill>
                <a:latin typeface="Montserrat"/>
              </a:rPr>
              <a:t> Machine </a:t>
            </a:r>
            <a:r>
              <a:rPr lang="en-US" altLang="en-US" sz="3000" dirty="0">
                <a:solidFill>
                  <a:srgbClr val="FFFFFF"/>
                </a:solidFill>
                <a:latin typeface="Montserrat"/>
              </a:rPr>
              <a:t>Learning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ontserrat"/>
              </a:rPr>
              <a:t> </a:t>
            </a:r>
            <a:r>
              <a:rPr lang="en-US" altLang="en-US" sz="3000" dirty="0">
                <a:solidFill>
                  <a:srgbClr val="FFFFFF"/>
                </a:solidFill>
                <a:latin typeface="Montserrat"/>
              </a:rPr>
              <a:t>(</a:t>
            </a:r>
            <a:r>
              <a:rPr lang="en-US" sz="3000" dirty="0">
                <a:solidFill>
                  <a:srgbClr val="FFFFFF"/>
                </a:solidFill>
                <a:latin typeface="Montserrat"/>
              </a:rPr>
              <a:t>IA651 Final Project</a:t>
            </a:r>
            <a:r>
              <a:rPr lang="en-US" altLang="en-US" sz="3000" dirty="0">
                <a:solidFill>
                  <a:srgbClr val="FFFFFF"/>
                </a:solidFill>
                <a:latin typeface="Montserra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0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 Forest Classifier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3" y="1152168"/>
            <a:ext cx="5735780" cy="5163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82" y="1547235"/>
            <a:ext cx="58466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/>
              <a:t>A random forest is a meta estimator that fits a number of decision tree classifiers </a:t>
            </a:r>
            <a:endParaRPr lang="en-US" sz="2200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/>
              <a:t>We used the Random Forest Classifier for prediction of two classes “1” and “0” in two </a:t>
            </a:r>
            <a:r>
              <a:rPr lang="en-US" sz="2200" dirty="0" smtClean="0"/>
              <a:t>cases: dropping out "</a:t>
            </a:r>
            <a:r>
              <a:rPr lang="en-US" sz="2200" dirty="0"/>
              <a:t>missing </a:t>
            </a:r>
            <a:r>
              <a:rPr lang="en-US" sz="2200" dirty="0" smtClean="0"/>
              <a:t>values“ and without </a:t>
            </a:r>
            <a:r>
              <a:rPr lang="en-US" sz="2200" dirty="0"/>
              <a:t>dropping out "missing values“ </a:t>
            </a:r>
            <a:r>
              <a:rPr lang="en-US" sz="2200" dirty="0" smtClean="0"/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algn="just"/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/>
              <a:t>Calculating the classification accuracy for both cases above. </a:t>
            </a:r>
          </a:p>
        </p:txBody>
      </p:sp>
    </p:spTree>
    <p:extLst>
      <p:ext uri="{BB962C8B-B14F-4D97-AF65-F5344CB8AC3E}">
        <p14:creationId xmlns:p14="http://schemas.microsoft.com/office/powerpoint/2010/main" val="93796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 Forest Classifier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671" y="949841"/>
            <a:ext cx="55833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600" dirty="0"/>
              <a:t> Read the datasets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US" sz="26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600" dirty="0"/>
              <a:t>Data Cleaning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US" sz="26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600" dirty="0"/>
              <a:t>Splitting Training and Test Datasets</a:t>
            </a:r>
            <a:r>
              <a:rPr lang="en-US" sz="2600" dirty="0" smtClean="0"/>
              <a:t>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US" sz="26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600" dirty="0"/>
              <a:t>Imputing the missing values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1C9B3A-FACE-459D-8C85-FDDC705F251C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7" y="897252"/>
            <a:ext cx="5999019" cy="33838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79987"/>
              </p:ext>
            </p:extLst>
          </p:nvPr>
        </p:nvGraphicFramePr>
        <p:xfrm>
          <a:off x="187033" y="3877633"/>
          <a:ext cx="5673438" cy="255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1146">
                  <a:extLst>
                    <a:ext uri="{9D8B030D-6E8A-4147-A177-3AD203B41FA5}">
                      <a16:colId xmlns:a16="http://schemas.microsoft.com/office/drawing/2014/main" val="3047778573"/>
                    </a:ext>
                  </a:extLst>
                </a:gridCol>
                <a:gridCol w="1891146">
                  <a:extLst>
                    <a:ext uri="{9D8B030D-6E8A-4147-A177-3AD203B41FA5}">
                      <a16:colId xmlns:a16="http://schemas.microsoft.com/office/drawing/2014/main" val="3894977082"/>
                    </a:ext>
                  </a:extLst>
                </a:gridCol>
                <a:gridCol w="1891146">
                  <a:extLst>
                    <a:ext uri="{9D8B030D-6E8A-4147-A177-3AD203B41FA5}">
                      <a16:colId xmlns:a16="http://schemas.microsoft.com/office/drawing/2014/main" val="2612831956"/>
                    </a:ext>
                  </a:extLst>
                </a:gridCol>
              </a:tblGrid>
              <a:tr h="5476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Data</a:t>
                      </a:r>
                      <a:r>
                        <a:rPr lang="en-US" sz="2500" baseline="0" dirty="0" smtClean="0"/>
                        <a:t> Cleaning </a:t>
                      </a:r>
                      <a:endParaRPr lang="en-US" sz="2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03000"/>
                  </a:ext>
                </a:extLst>
              </a:tr>
              <a:tr h="5476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Observations (Examples)/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Before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After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363963"/>
                  </a:ext>
                </a:extLst>
              </a:tr>
              <a:tr h="54764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Training data 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60,000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46549"/>
                  </a:ext>
                </a:extLst>
              </a:tr>
              <a:tr h="5476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data 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408268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37" y="4494861"/>
            <a:ext cx="5084004" cy="21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 Forest Classifier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8468342-B7E9-4397-873C-D12361FBE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095132"/>
              </p:ext>
            </p:extLst>
          </p:nvPr>
        </p:nvGraphicFramePr>
        <p:xfrm>
          <a:off x="304800" y="1373416"/>
          <a:ext cx="11485417" cy="45840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359">
                  <a:extLst>
                    <a:ext uri="{9D8B030D-6E8A-4147-A177-3AD203B41FA5}">
                      <a16:colId xmlns:a16="http://schemas.microsoft.com/office/drawing/2014/main" val="1712511681"/>
                    </a:ext>
                  </a:extLst>
                </a:gridCol>
                <a:gridCol w="2457126">
                  <a:extLst>
                    <a:ext uri="{9D8B030D-6E8A-4147-A177-3AD203B41FA5}">
                      <a16:colId xmlns:a16="http://schemas.microsoft.com/office/drawing/2014/main" val="3606280366"/>
                    </a:ext>
                  </a:extLst>
                </a:gridCol>
                <a:gridCol w="2472682">
                  <a:extLst>
                    <a:ext uri="{9D8B030D-6E8A-4147-A177-3AD203B41FA5}">
                      <a16:colId xmlns:a16="http://schemas.microsoft.com/office/drawing/2014/main" val="2774106633"/>
                    </a:ext>
                  </a:extLst>
                </a:gridCol>
                <a:gridCol w="2576125">
                  <a:extLst>
                    <a:ext uri="{9D8B030D-6E8A-4147-A177-3AD203B41FA5}">
                      <a16:colId xmlns:a16="http://schemas.microsoft.com/office/drawing/2014/main" val="1388287386"/>
                    </a:ext>
                  </a:extLst>
                </a:gridCol>
                <a:gridCol w="2576125">
                  <a:extLst>
                    <a:ext uri="{9D8B030D-6E8A-4147-A177-3AD203B41FA5}">
                      <a16:colId xmlns:a16="http://schemas.microsoft.com/office/drawing/2014/main" val="3500149554"/>
                    </a:ext>
                  </a:extLst>
                </a:gridCol>
              </a:tblGrid>
              <a:tr h="23097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Cases 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hyperparameters </a:t>
                      </a:r>
                      <a:r>
                        <a:rPr lang="en-US" sz="2200" dirty="0">
                          <a:effectLst/>
                        </a:rPr>
                        <a:t>(</a:t>
                      </a:r>
                      <a:r>
                        <a:rPr lang="en-US" sz="2200" dirty="0" err="1">
                          <a:effectLst/>
                        </a:rPr>
                        <a:t>n_jobs</a:t>
                      </a:r>
                      <a:r>
                        <a:rPr lang="en-US" sz="2200" dirty="0">
                          <a:effectLst/>
                        </a:rPr>
                        <a:t>=-1, </a:t>
                      </a:r>
                      <a:r>
                        <a:rPr lang="en-US" sz="2200" dirty="0" err="1">
                          <a:effectLst/>
                        </a:rPr>
                        <a:t>random_state</a:t>
                      </a:r>
                      <a:r>
                        <a:rPr lang="en-US" sz="2200" dirty="0">
                          <a:effectLst/>
                        </a:rPr>
                        <a:t>=0)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 </a:t>
                      </a:r>
                      <a:r>
                        <a:rPr lang="en-US" sz="22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technique , hyperparameters </a:t>
                      </a:r>
                      <a:r>
                        <a:rPr lang="en-US" sz="2200" dirty="0">
                          <a:effectLst/>
                        </a:rPr>
                        <a:t>(</a:t>
                      </a:r>
                      <a:r>
                        <a:rPr lang="en-US" sz="2200" dirty="0" err="1">
                          <a:effectLst/>
                        </a:rPr>
                        <a:t>n_estimators</a:t>
                      </a:r>
                      <a:r>
                        <a:rPr lang="en-US" sz="2200" dirty="0">
                          <a:effectLst/>
                        </a:rPr>
                        <a:t> = 10,n_jobs=-1,random_state=0)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Bagging </a:t>
                      </a:r>
                      <a:r>
                        <a:rPr lang="en-US" sz="2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technique, </a:t>
                      </a:r>
                      <a:r>
                        <a:rPr lang="en-US" sz="2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hyperparameters</a:t>
                      </a:r>
                      <a:r>
                        <a:rPr lang="en-US" sz="2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2200" dirty="0">
                          <a:effectLst/>
                        </a:rPr>
                        <a:t>(</a:t>
                      </a:r>
                      <a:r>
                        <a:rPr lang="en-US" sz="2200" dirty="0" err="1">
                          <a:effectLst/>
                        </a:rPr>
                        <a:t>n_estimators</a:t>
                      </a:r>
                      <a:r>
                        <a:rPr lang="en-US" sz="2200" dirty="0">
                          <a:effectLst/>
                        </a:rPr>
                        <a:t> = 20,n_jobs=-1,random_state=0)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Bagging </a:t>
                      </a:r>
                      <a:r>
                        <a:rPr lang="en-US" sz="2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technique, hyperparameters </a:t>
                      </a:r>
                      <a:r>
                        <a:rPr lang="en-US" sz="2200" dirty="0">
                          <a:effectLst/>
                        </a:rPr>
                        <a:t>(</a:t>
                      </a:r>
                      <a:r>
                        <a:rPr lang="en-US" sz="2200" dirty="0" err="1">
                          <a:effectLst/>
                        </a:rPr>
                        <a:t>n_estimators</a:t>
                      </a:r>
                      <a:r>
                        <a:rPr lang="en-US" sz="2200" dirty="0">
                          <a:effectLst/>
                        </a:rPr>
                        <a:t> = 40,n_jobs=-1,random_state=0)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479389"/>
                  </a:ext>
                </a:extLst>
              </a:tr>
              <a:tr h="11371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1 (Accuracy 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95.76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96.36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96.97</a:t>
                      </a:r>
                      <a:endParaRPr lang="en-US" sz="22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95.76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538793"/>
                  </a:ext>
                </a:extLst>
              </a:tr>
              <a:tr h="11371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2 (Accuracy %)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kern="1200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99.27</a:t>
                      </a:r>
                      <a:endParaRPr lang="en-US" sz="2200" kern="12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99.11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99.16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99.23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1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9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 Forest Classifier 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0E477B-0F77-4D6F-99CC-5E65F8FC0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88416"/>
              </p:ext>
            </p:extLst>
          </p:nvPr>
        </p:nvGraphicFramePr>
        <p:xfrm>
          <a:off x="110837" y="1442686"/>
          <a:ext cx="11928764" cy="4480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4508">
                  <a:extLst>
                    <a:ext uri="{9D8B030D-6E8A-4147-A177-3AD203B41FA5}">
                      <a16:colId xmlns:a16="http://schemas.microsoft.com/office/drawing/2014/main" val="916373993"/>
                    </a:ext>
                  </a:extLst>
                </a:gridCol>
                <a:gridCol w="2687782">
                  <a:extLst>
                    <a:ext uri="{9D8B030D-6E8A-4147-A177-3AD203B41FA5}">
                      <a16:colId xmlns:a16="http://schemas.microsoft.com/office/drawing/2014/main" val="4123333385"/>
                    </a:ext>
                  </a:extLst>
                </a:gridCol>
                <a:gridCol w="2646218">
                  <a:extLst>
                    <a:ext uri="{9D8B030D-6E8A-4147-A177-3AD203B41FA5}">
                      <a16:colId xmlns:a16="http://schemas.microsoft.com/office/drawing/2014/main" val="2126515467"/>
                    </a:ext>
                  </a:extLst>
                </a:gridCol>
                <a:gridCol w="2643311">
                  <a:extLst>
                    <a:ext uri="{9D8B030D-6E8A-4147-A177-3AD203B41FA5}">
                      <a16:colId xmlns:a16="http://schemas.microsoft.com/office/drawing/2014/main" val="3070242924"/>
                    </a:ext>
                  </a:extLst>
                </a:gridCol>
                <a:gridCol w="2856945">
                  <a:extLst>
                    <a:ext uri="{9D8B030D-6E8A-4147-A177-3AD203B41FA5}">
                      <a16:colId xmlns:a16="http://schemas.microsoft.com/office/drawing/2014/main" val="1905366146"/>
                    </a:ext>
                  </a:extLst>
                </a:gridCol>
              </a:tblGrid>
              <a:tr h="21726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Cases 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sz="20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n_jobs</a:t>
                      </a:r>
                      <a:r>
                        <a:rPr lang="en-US" sz="2000" dirty="0">
                          <a:effectLst/>
                        </a:rPr>
                        <a:t>=-1, </a:t>
                      </a:r>
                      <a:r>
                        <a:rPr lang="en-US" sz="2000" dirty="0" err="1">
                          <a:effectLst/>
                        </a:rPr>
                        <a:t>oob_score</a:t>
                      </a:r>
                      <a:r>
                        <a:rPr lang="en-US" sz="2000" dirty="0">
                          <a:effectLst/>
                        </a:rPr>
                        <a:t>= True, </a:t>
                      </a:r>
                      <a:r>
                        <a:rPr lang="en-US" sz="2000" dirty="0" err="1">
                          <a:effectLst/>
                        </a:rPr>
                        <a:t>random_state</a:t>
                      </a:r>
                      <a:r>
                        <a:rPr lang="en-US" sz="2000" dirty="0">
                          <a:effectLst/>
                        </a:rPr>
                        <a:t>=0),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set_rf_samples</a:t>
                      </a:r>
                      <a:r>
                        <a:rPr lang="en-US" sz="20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(100, 200 or 300)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sz="20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n_estimators</a:t>
                      </a:r>
                      <a:r>
                        <a:rPr lang="en-US" sz="2000" dirty="0">
                          <a:effectLst/>
                        </a:rPr>
                        <a:t> = 40, </a:t>
                      </a:r>
                      <a:r>
                        <a:rPr lang="en-US" sz="2000" dirty="0" err="1">
                          <a:effectLst/>
                        </a:rPr>
                        <a:t>n_jobs</a:t>
                      </a:r>
                      <a:r>
                        <a:rPr lang="en-US" sz="2000" dirty="0">
                          <a:effectLst/>
                        </a:rPr>
                        <a:t>=-1, </a:t>
                      </a:r>
                      <a:r>
                        <a:rPr lang="en-US" sz="2000" dirty="0" err="1">
                          <a:effectLst/>
                        </a:rPr>
                        <a:t>oob_score</a:t>
                      </a:r>
                      <a:r>
                        <a:rPr lang="en-US" sz="2000" dirty="0">
                          <a:effectLst/>
                        </a:rPr>
                        <a:t>=</a:t>
                      </a:r>
                      <a:r>
                        <a:rPr lang="en-US" sz="2000" dirty="0" err="1">
                          <a:effectLst/>
                        </a:rPr>
                        <a:t>True,random_state</a:t>
                      </a:r>
                      <a:r>
                        <a:rPr lang="en-US" sz="2000" dirty="0">
                          <a:effectLst/>
                        </a:rPr>
                        <a:t>=0), </a:t>
                      </a:r>
                      <a:r>
                        <a:rPr lang="en-US" sz="2000" b="1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set_rf_samples</a:t>
                      </a:r>
                      <a:r>
                        <a:rPr lang="en-US" sz="20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(100, 200 or 300)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sz="2000" dirty="0">
                          <a:effectLst/>
                        </a:rPr>
                        <a:t> (</a:t>
                      </a:r>
                      <a:r>
                        <a:rPr lang="en-US" sz="2000" dirty="0" err="1">
                          <a:effectLst/>
                        </a:rPr>
                        <a:t>n_jobs</a:t>
                      </a:r>
                      <a:r>
                        <a:rPr lang="en-US" sz="2000" dirty="0">
                          <a:effectLst/>
                        </a:rPr>
                        <a:t>=-1, </a:t>
                      </a:r>
                      <a:r>
                        <a:rPr lang="en-US" sz="2000" dirty="0" err="1">
                          <a:effectLst/>
                        </a:rPr>
                        <a:t>oob_score</a:t>
                      </a:r>
                      <a:r>
                        <a:rPr lang="en-US" sz="2000" dirty="0">
                          <a:effectLst/>
                        </a:rPr>
                        <a:t>= True, </a:t>
                      </a:r>
                      <a:r>
                        <a:rPr lang="en-US" sz="2000" dirty="0" err="1">
                          <a:effectLst/>
                        </a:rPr>
                        <a:t>random_state</a:t>
                      </a:r>
                      <a:r>
                        <a:rPr lang="en-US" sz="2000" dirty="0">
                          <a:effectLst/>
                        </a:rPr>
                        <a:t>=0),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set_rf_samples</a:t>
                      </a:r>
                      <a:r>
                        <a:rPr lang="en-US" sz="20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(10000)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r>
                        <a:rPr lang="en-US" sz="2000" b="1" kern="120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n_estimators</a:t>
                      </a:r>
                      <a:r>
                        <a:rPr lang="en-US" sz="2000" dirty="0">
                          <a:effectLst/>
                        </a:rPr>
                        <a:t> = 40, </a:t>
                      </a:r>
                      <a:r>
                        <a:rPr lang="en-US" sz="2000" dirty="0" err="1">
                          <a:effectLst/>
                        </a:rPr>
                        <a:t>n_jobs</a:t>
                      </a:r>
                      <a:r>
                        <a:rPr lang="en-US" sz="2000" dirty="0">
                          <a:effectLst/>
                        </a:rPr>
                        <a:t>=-1, </a:t>
                      </a:r>
                      <a:r>
                        <a:rPr lang="en-US" sz="2000" dirty="0" err="1">
                          <a:effectLst/>
                        </a:rPr>
                        <a:t>oob_score</a:t>
                      </a:r>
                      <a:r>
                        <a:rPr lang="en-US" sz="2000" dirty="0">
                          <a:effectLst/>
                        </a:rPr>
                        <a:t>=</a:t>
                      </a:r>
                      <a:r>
                        <a:rPr lang="en-US" sz="2000" dirty="0" err="1">
                          <a:effectLst/>
                        </a:rPr>
                        <a:t>True,random_state</a:t>
                      </a:r>
                      <a:r>
                        <a:rPr lang="en-US" sz="2000" dirty="0">
                          <a:effectLst/>
                        </a:rPr>
                        <a:t>=0), </a:t>
                      </a:r>
                      <a:r>
                        <a:rPr lang="en-US" sz="2000" b="1" kern="1200" dirty="0" err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set_rf_samples</a:t>
                      </a:r>
                      <a:r>
                        <a:rPr lang="en-US" sz="2000" dirty="0">
                          <a:effectLst/>
                        </a:rPr>
                        <a:t> (10000)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31904"/>
                  </a:ext>
                </a:extLst>
              </a:tr>
              <a:tr h="9082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1 (Accuracy %)</a:t>
                      </a:r>
                    </a:p>
                  </a:txBody>
                  <a:tcPr marL="68580" marR="68580" marT="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95.75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kern="1200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95.75</a:t>
                      </a:r>
                      <a:endParaRPr lang="en-US" sz="2200" kern="12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484893"/>
                  </a:ext>
                </a:extLst>
              </a:tr>
              <a:tr h="9627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 2 (Accuracy %)</a:t>
                      </a: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 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kern="1200" dirty="0" smtClean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200" dirty="0" smtClean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99.27</a:t>
                      </a:r>
                      <a:endParaRPr lang="en-US" sz="2200" kern="12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dirty="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99.23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24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Random Forest Classifier / Cost Saving 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07127" y="5802010"/>
                <a:ext cx="8534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800"/>
                        <m:t>ost</m:t>
                      </m:r>
                      <m:r>
                        <m:rPr>
                          <m:nor/>
                        </m:rPr>
                        <a:rPr lang="en-US" sz="2800"/>
                        <m:t> = 10∗</m:t>
                      </m:r>
                      <m:r>
                        <m:rPr>
                          <m:nor/>
                        </m:rPr>
                        <a:rPr lang="en-US" sz="2800"/>
                        <m:t>False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Positive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Rate</m:t>
                      </m:r>
                      <m:r>
                        <m:rPr>
                          <m:nor/>
                        </m:rPr>
                        <a:rPr lang="en-US" sz="2800"/>
                        <m:t> + 500 ∗ </m:t>
                      </m:r>
                      <m:r>
                        <m:rPr>
                          <m:nor/>
                        </m:rPr>
                        <a:rPr lang="en-US" sz="2800"/>
                        <m:t>False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Negative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Rate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27" y="5802010"/>
                <a:ext cx="8534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65268" y="4596953"/>
                <a:ext cx="6861463" cy="944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XGBoost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learning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0.05, 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max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depth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8 , 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estimators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800, 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subsample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0.7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68" y="4596953"/>
                <a:ext cx="6861463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4984781"/>
                  </p:ext>
                </p:extLst>
              </p:nvPr>
            </p:nvGraphicFramePr>
            <p:xfrm>
              <a:off x="360219" y="1185822"/>
              <a:ext cx="11430000" cy="3092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7500">
                      <a:extLst>
                        <a:ext uri="{9D8B030D-6E8A-4147-A177-3AD203B41FA5}">
                          <a16:colId xmlns:a16="http://schemas.microsoft.com/office/drawing/2014/main" val="496308050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3148392951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2566332020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928073570"/>
                        </a:ext>
                      </a:extLst>
                    </a:gridCol>
                  </a:tblGrid>
                  <a:tr h="7914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False</a:t>
                          </a:r>
                          <a:r>
                            <a:rPr lang="en-US" sz="2000" baseline="0" dirty="0" smtClean="0"/>
                            <a:t> Positive Rate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False</a:t>
                          </a:r>
                          <a:r>
                            <a:rPr lang="en-US" sz="2000" baseline="0" dirty="0" smtClean="0"/>
                            <a:t> Negative Rate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Cost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Cost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learning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rat</m:t>
                              </m:r>
                              <m:r>
                                <m:rPr>
                                  <m:nor/>
                                </m:rPr>
                                <a:rPr lang="en-US" sz="2200" b="1" i="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2200" b="1" i="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depth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estimators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subsample</m:t>
                              </m:r>
                            </m:oMath>
                          </a14:m>
                          <a:r>
                            <a:rPr lang="en-US" sz="2200" dirty="0" smtClean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478900"/>
                      </a:ext>
                    </a:extLst>
                  </a:tr>
                  <a:tr h="791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4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kern="120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2010</a:t>
                          </a:r>
                          <a:endParaRPr lang="en-US" sz="2600" kern="120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478534"/>
                      </a:ext>
                    </a:extLst>
                  </a:tr>
                  <a:tr h="791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16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101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50660</a:t>
                          </a:r>
                        </a:p>
                        <a:p>
                          <a:pPr algn="ctr"/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9197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4984781"/>
                  </p:ext>
                </p:extLst>
              </p:nvPr>
            </p:nvGraphicFramePr>
            <p:xfrm>
              <a:off x="360219" y="1185822"/>
              <a:ext cx="11430000" cy="3092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7500">
                      <a:extLst>
                        <a:ext uri="{9D8B030D-6E8A-4147-A177-3AD203B41FA5}">
                          <a16:colId xmlns:a16="http://schemas.microsoft.com/office/drawing/2014/main" val="496308050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3148392951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2566332020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928073570"/>
                        </a:ext>
                      </a:extLst>
                    </a:gridCol>
                  </a:tblGrid>
                  <a:tr h="14170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False</a:t>
                          </a:r>
                          <a:r>
                            <a:rPr lang="en-US" sz="2000" baseline="0" dirty="0" smtClean="0"/>
                            <a:t> Positive Rate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False</a:t>
                          </a:r>
                          <a:r>
                            <a:rPr lang="en-US" sz="2000" baseline="0" dirty="0" smtClean="0"/>
                            <a:t> Negative Rate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Cost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213" t="-2575" r="-853" b="-1188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478900"/>
                      </a:ext>
                    </a:extLst>
                  </a:tr>
                  <a:tr h="791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4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kern="120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2010</a:t>
                          </a:r>
                          <a:endParaRPr lang="en-US" sz="2600" kern="120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478534"/>
                      </a:ext>
                    </a:extLst>
                  </a:tr>
                  <a:tr h="883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16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101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kern="1200" dirty="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50660</a:t>
                          </a:r>
                        </a:p>
                        <a:p>
                          <a:pPr algn="ctr"/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9197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4203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FFD5-297D-40AA-B16B-41A94FBC327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57951"/>
          </a:xfrm>
          <a:prstGeom prst="rect">
            <a:avLst/>
          </a:prstGeom>
          <a:solidFill>
            <a:srgbClr val="00808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7B098-2F5E-42C5-8307-A54D5ABA8E5B}"/>
              </a:ext>
            </a:extLst>
          </p:cNvPr>
          <p:cNvSpPr txBox="1"/>
          <p:nvPr/>
        </p:nvSpPr>
        <p:spPr>
          <a:xfrm>
            <a:off x="801104" y="1059684"/>
            <a:ext cx="105897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Increase in the number of estimators doesn’t make that much of an effect on classification accuracy</a:t>
            </a:r>
            <a:r>
              <a:rPr lang="en-US" sz="24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The size of the dataset makes an effect on increasing or decreasing the classification accuracy and cost saving. </a:t>
            </a: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increase of classification accuracy doesn’t mean the decrease in the cost saving because the calculation of the cost saving depends on the two main parameters: "False Positive Rate" and "False Negative </a:t>
            </a:r>
            <a:r>
              <a:rPr lang="en-US" sz="2400" dirty="0" smtClean="0"/>
              <a:t>Rate“.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We think that we may get a low cost saving if we just reduce the size of the dataset even if this dataset includes missing values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143812-FC0E-4C3E-8AB2-D70F3108FED9}"/>
              </a:ext>
            </a:extLst>
          </p:cNvPr>
          <p:cNvSpPr txBox="1"/>
          <p:nvPr/>
        </p:nvSpPr>
        <p:spPr>
          <a:xfrm>
            <a:off x="-1" y="5909372"/>
            <a:ext cx="12192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 very much 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784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cap="none" dirty="0" smtClean="0">
                <a:solidFill>
                  <a:schemeClr val="bg1"/>
                </a:solidFill>
              </a:rPr>
              <a:t>utline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1431419"/>
            <a:ext cx="4225636" cy="453989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800" dirty="0" smtClean="0"/>
              <a:t>Introduction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Dataset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XGBoost Classifier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Random Forest Classifier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Conclusion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44" y="1320583"/>
            <a:ext cx="7036830" cy="453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9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/>
          <a:lstStyle/>
          <a:p>
            <a:r>
              <a:rPr lang="en-US" cap="none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140474"/>
            <a:ext cx="11333019" cy="5717526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Building a predictive model has the ability to predict and minimize the cost of failures.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Using the XGBoost classifier and Random Forest Classifier to see if we get a high classification accuracy and minimize the cost of failures.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Changing the cut-off threshold to get a maximum business objective </a:t>
            </a:r>
            <a:r>
              <a:rPr lang="en-US" dirty="0" smtClean="0"/>
              <a:t>where </a:t>
            </a:r>
            <a:r>
              <a:rPr lang="en-US" dirty="0" smtClean="0"/>
              <a:t>highest </a:t>
            </a:r>
            <a:r>
              <a:rPr lang="en-US" dirty="0"/>
              <a:t>F1-score is the maximum. 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641188" y="3999237"/>
                <a:ext cx="3524170" cy="682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=10 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fp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+ 500 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fn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188" y="3999237"/>
                <a:ext cx="3524170" cy="682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07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Training and Test Dataset </a:t>
            </a:r>
            <a:endParaRPr lang="en-US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1" y="1140474"/>
            <a:ext cx="11679383" cy="453989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49381" y="1565564"/>
            <a:ext cx="5278583" cy="428105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44491" y="1565564"/>
            <a:ext cx="5278583" cy="4281054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891" y="1759527"/>
            <a:ext cx="40455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chemeClr val="accent5">
                    <a:lumMod val="50000"/>
                  </a:schemeClr>
                </a:solidFill>
              </a:rPr>
              <a:t>Training Dataset </a:t>
            </a:r>
            <a:endParaRPr lang="en-US" sz="2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14210" y="1759526"/>
            <a:ext cx="40455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5">
                    <a:lumMod val="50000"/>
                  </a:schemeClr>
                </a:solidFill>
              </a:rPr>
              <a:t>Test Dataset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7886" y="2401435"/>
            <a:ext cx="42615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60,000 </a:t>
            </a:r>
            <a:r>
              <a:rPr lang="en-US" sz="2500" dirty="0"/>
              <a:t>examples (observations) in total:</a:t>
            </a:r>
          </a:p>
          <a:p>
            <a:r>
              <a:rPr lang="en-US" sz="25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500" dirty="0" smtClean="0"/>
              <a:t>59,000 </a:t>
            </a:r>
            <a:r>
              <a:rPr lang="en-US" sz="2500" dirty="0"/>
              <a:t>belong to the negative class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500" smtClean="0"/>
              <a:t>1,000 </a:t>
            </a:r>
            <a:r>
              <a:rPr lang="en-US" sz="2500" dirty="0"/>
              <a:t>positive classes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14210" y="2445931"/>
            <a:ext cx="426157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16,000 </a:t>
            </a:r>
            <a:r>
              <a:rPr lang="en-US" sz="2500" dirty="0"/>
              <a:t>examples (observations) in total:</a:t>
            </a:r>
          </a:p>
          <a:p>
            <a:r>
              <a:rPr lang="en-US" sz="25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500" dirty="0"/>
              <a:t> </a:t>
            </a:r>
            <a:r>
              <a:rPr lang="en-US" sz="2500" dirty="0" smtClean="0"/>
              <a:t>15,625 belong </a:t>
            </a:r>
            <a:r>
              <a:rPr lang="en-US" sz="2500" dirty="0"/>
              <a:t>to the negative class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5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500" dirty="0"/>
              <a:t>375 positive classes</a:t>
            </a:r>
          </a:p>
        </p:txBody>
      </p:sp>
    </p:spTree>
    <p:extLst>
      <p:ext uri="{BB962C8B-B14F-4D97-AF65-F5344CB8AC3E}">
        <p14:creationId xmlns:p14="http://schemas.microsoft.com/office/powerpoint/2010/main" val="205422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XGBoost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7" y="1279019"/>
            <a:ext cx="6359236" cy="4941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XGBoost is an optimized distributed gradient boosting </a:t>
            </a:r>
            <a:r>
              <a:rPr lang="en-US" dirty="0" smtClean="0"/>
              <a:t>library.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XGBoost has the ability in prediction problems involving unstructured data (images, text, etc</a:t>
            </a:r>
            <a:r>
              <a:rPr lang="en-US" dirty="0" smtClean="0"/>
              <a:t>.)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XGBoost applications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Deal with missing </a:t>
            </a:r>
            <a:r>
              <a:rPr lang="en-US" dirty="0"/>
              <a:t>values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5" y="1419923"/>
            <a:ext cx="6108985" cy="43734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57309" y="3532909"/>
            <a:ext cx="1330036" cy="346364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XGBoost </a:t>
            </a:r>
            <a:r>
              <a:rPr lang="en-US" dirty="0" smtClean="0">
                <a:solidFill>
                  <a:schemeClr val="bg1"/>
                </a:solidFill>
              </a:rPr>
              <a:t>Classifier/ Reading and Cleaning  Dataset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FA225-7BA7-4338-B289-CB17886EB5AB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36" y="1013191"/>
            <a:ext cx="6186058" cy="35588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65022" y="1453767"/>
            <a:ext cx="39762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 Read the datasets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/>
              <a:t>Data Cleaning </a:t>
            </a:r>
            <a:endParaRPr lang="en-US" sz="2800" dirty="0" smtClean="0"/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 smtClean="0"/>
              <a:t>Test Correlation between variables </a:t>
            </a:r>
            <a:endParaRPr lang="en-US" sz="2800" dirty="0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727" y="5053993"/>
            <a:ext cx="5329095" cy="161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59" y="4631401"/>
            <a:ext cx="4813300" cy="203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642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 the Correlation / Getting the Maximum  F1-Score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694" y="883165"/>
            <a:ext cx="69272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/>
              <a:t>  </a:t>
            </a:r>
            <a:r>
              <a:rPr lang="en-US" sz="2800" dirty="0"/>
              <a:t>Splitting Training and Test Datasets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/>
              <a:t>Check the most important variables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/>
              <a:t>Check most important variables based on the Fitted Tree </a:t>
            </a:r>
          </a:p>
        </p:txBody>
      </p:sp>
      <p:pic>
        <p:nvPicPr>
          <p:cNvPr id="11" name="Picture 10"/>
          <p:cNvPicPr/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963" y="883165"/>
            <a:ext cx="4989397" cy="3813526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11" y="3583420"/>
            <a:ext cx="4378035" cy="3190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00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Test the Correlation / Getting the Maximum  F1-Score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822" y="4284542"/>
            <a:ext cx="63730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 smtClean="0"/>
              <a:t>Change </a:t>
            </a:r>
            <a:r>
              <a:rPr lang="en-US" sz="2200" dirty="0"/>
              <a:t>the cut-off threshold and get the threshold value where we maximize the business objective.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/>
              <a:t>The cut-off value has the range from 0 to 1.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200" dirty="0"/>
              <a:t>The maximum F1-score we get is 0.87 with cut off : 0.14.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939618-F279-450C-AA06-29121CEA3424}"/>
              </a:ext>
            </a:extLst>
          </p:cNvPr>
          <p:cNvPicPr/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7" y="868989"/>
            <a:ext cx="5181601" cy="3883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218217" y="5327846"/>
                <a:ext cx="4391892" cy="934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5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500" i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i="0">
                                  <a:latin typeface="Cambria Math" panose="02040503050406030204" pitchFamily="18" charset="0"/>
                                </a:rPr>
                                <m:t>2∗ 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25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500" i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  <m:r>
                                <a:rPr lang="en-US" sz="25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217" y="5327846"/>
                <a:ext cx="4391892" cy="934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5" y="868989"/>
            <a:ext cx="4890654" cy="30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88C248-945D-4BE8-86E4-6B6EB123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951"/>
          </a:xfrm>
          <a:solidFill>
            <a:srgbClr val="008080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Calculating The Cost Saving / XGBoost Classifier  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7127" y="5746592"/>
                <a:ext cx="8534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2800"/>
                        <m:t>ost</m:t>
                      </m:r>
                      <m:r>
                        <m:rPr>
                          <m:nor/>
                        </m:rPr>
                        <a:rPr lang="en-US" sz="2800"/>
                        <m:t> = 10∗</m:t>
                      </m:r>
                      <m:r>
                        <m:rPr>
                          <m:nor/>
                        </m:rPr>
                        <a:rPr lang="en-US" sz="2800"/>
                        <m:t>False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Positive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Rate</m:t>
                      </m:r>
                      <m:r>
                        <m:rPr>
                          <m:nor/>
                        </m:rPr>
                        <a:rPr lang="en-US" sz="2800"/>
                        <m:t> + 500 ∗ </m:t>
                      </m:r>
                      <m:r>
                        <m:rPr>
                          <m:nor/>
                        </m:rPr>
                        <a:rPr lang="en-US" sz="2800"/>
                        <m:t>False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Negative</m:t>
                      </m:r>
                      <m:r>
                        <m:rPr>
                          <m:nor/>
                        </m:rPr>
                        <a:rPr lang="en-US" sz="2800"/>
                        <m:t> </m:t>
                      </m:r>
                      <m:r>
                        <m:rPr>
                          <m:nor/>
                        </m:rPr>
                        <a:rPr lang="en-US" sz="2800"/>
                        <m:t>Rate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27" y="5746592"/>
                <a:ext cx="8534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65268" y="4541535"/>
                <a:ext cx="6861463" cy="9441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XGBoost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learning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rate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0.05, 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max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depth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8 , 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estimators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800, 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subsample</m:t>
                      </m:r>
                      <m:r>
                        <m:rPr>
                          <m:nor/>
                        </m:rP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0.7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268" y="4541535"/>
                <a:ext cx="6861463" cy="944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206700"/>
                  </p:ext>
                </p:extLst>
              </p:nvPr>
            </p:nvGraphicFramePr>
            <p:xfrm>
              <a:off x="360219" y="1130404"/>
              <a:ext cx="11430000" cy="3092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7500">
                      <a:extLst>
                        <a:ext uri="{9D8B030D-6E8A-4147-A177-3AD203B41FA5}">
                          <a16:colId xmlns:a16="http://schemas.microsoft.com/office/drawing/2014/main" val="496308050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3148392951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2566332020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928073570"/>
                        </a:ext>
                      </a:extLst>
                    </a:gridCol>
                  </a:tblGrid>
                  <a:tr h="7914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False</a:t>
                          </a:r>
                          <a:r>
                            <a:rPr lang="en-US" sz="2000" baseline="0" dirty="0" smtClean="0"/>
                            <a:t> Positive Rate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False</a:t>
                          </a:r>
                          <a:r>
                            <a:rPr lang="en-US" sz="2000" baseline="0" dirty="0" smtClean="0"/>
                            <a:t> Negative Rate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Cost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Cost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learning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rat</m:t>
                              </m:r>
                              <m:r>
                                <m:rPr>
                                  <m:nor/>
                                </m:rPr>
                                <a:rPr lang="en-US" sz="2200" b="1" i="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US" sz="2200" b="1" i="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depth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_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estimators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200" dirty="0" smtClean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subsample</m:t>
                              </m:r>
                            </m:oMath>
                          </a14:m>
                          <a:r>
                            <a:rPr lang="en-US" sz="2200" dirty="0" smtClean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5478900"/>
                      </a:ext>
                    </a:extLst>
                  </a:tr>
                  <a:tr h="791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13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82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41130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478534"/>
                      </a:ext>
                    </a:extLst>
                  </a:tr>
                  <a:tr h="791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16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79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39660</a:t>
                          </a:r>
                        </a:p>
                        <a:p>
                          <a:pPr algn="ctr"/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9197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206700"/>
                  </p:ext>
                </p:extLst>
              </p:nvPr>
            </p:nvGraphicFramePr>
            <p:xfrm>
              <a:off x="360219" y="1130404"/>
              <a:ext cx="11430000" cy="30924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7500">
                      <a:extLst>
                        <a:ext uri="{9D8B030D-6E8A-4147-A177-3AD203B41FA5}">
                          <a16:colId xmlns:a16="http://schemas.microsoft.com/office/drawing/2014/main" val="496308050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3148392951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2566332020"/>
                        </a:ext>
                      </a:extLst>
                    </a:gridCol>
                    <a:gridCol w="2857500">
                      <a:extLst>
                        <a:ext uri="{9D8B030D-6E8A-4147-A177-3AD203B41FA5}">
                          <a16:colId xmlns:a16="http://schemas.microsoft.com/office/drawing/2014/main" val="928073570"/>
                        </a:ext>
                      </a:extLst>
                    </a:gridCol>
                  </a:tblGrid>
                  <a:tr h="141706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False</a:t>
                          </a:r>
                          <a:r>
                            <a:rPr lang="en-US" sz="2000" baseline="0" dirty="0" smtClean="0"/>
                            <a:t> Positive Rate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 smtClean="0"/>
                            <a:t>False</a:t>
                          </a:r>
                          <a:r>
                            <a:rPr lang="en-US" sz="2000" baseline="0" dirty="0" smtClean="0"/>
                            <a:t> Negative Rate </a:t>
                          </a:r>
                          <a:endParaRPr lang="en-US" sz="2000" dirty="0" smtClean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 smtClean="0"/>
                            <a:t>Cost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213" t="-2575" r="-853" b="-1188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5478900"/>
                      </a:ext>
                    </a:extLst>
                  </a:tr>
                  <a:tr h="7914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13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82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41130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9478534"/>
                      </a:ext>
                    </a:extLst>
                  </a:tr>
                  <a:tr h="883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16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79</a:t>
                          </a:r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600" b="1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 smtClean="0"/>
                            <a:t>39660</a:t>
                          </a:r>
                        </a:p>
                        <a:p>
                          <a:pPr algn="ctr"/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49197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54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824</Words>
  <Application>Microsoft Office PowerPoint</Application>
  <PresentationFormat>Widescreen</PresentationFormat>
  <Paragraphs>181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Inter</vt:lpstr>
      <vt:lpstr>Montserrat</vt:lpstr>
      <vt:lpstr>Times New Roman</vt:lpstr>
      <vt:lpstr>Wingdings</vt:lpstr>
      <vt:lpstr>Office Theme</vt:lpstr>
      <vt:lpstr>Using XGBoost and Random Forest to Reduce Scania Truck Maintenance Cost  </vt:lpstr>
      <vt:lpstr>Outline</vt:lpstr>
      <vt:lpstr>Objectives</vt:lpstr>
      <vt:lpstr>Training and Test Dataset </vt:lpstr>
      <vt:lpstr>XGBoost Classifier</vt:lpstr>
      <vt:lpstr>XGBoost Classifier/ Reading and Cleaning  Dataset</vt:lpstr>
      <vt:lpstr>Test the Correlation / Getting the Maximum  F1-Score</vt:lpstr>
      <vt:lpstr>Test the Correlation / Getting the Maximum  F1-Score</vt:lpstr>
      <vt:lpstr>Calculating The Cost Saving / XGBoost Classifier  </vt:lpstr>
      <vt:lpstr>Random Forest Classifier</vt:lpstr>
      <vt:lpstr>Random Forest Classifier</vt:lpstr>
      <vt:lpstr>Random Forest Classifier </vt:lpstr>
      <vt:lpstr>Random Forest Classifier </vt:lpstr>
      <vt:lpstr>Random Forest Classifier / Cost Saving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Determinants of COVID-19 infection rate in the counties of New York state</dc:title>
  <dc:creator>Sultan Bashar</dc:creator>
  <cp:lastModifiedBy>Clarkson</cp:lastModifiedBy>
  <cp:revision>142</cp:revision>
  <dcterms:created xsi:type="dcterms:W3CDTF">2020-07-28T04:08:35Z</dcterms:created>
  <dcterms:modified xsi:type="dcterms:W3CDTF">2020-08-08T02:24:09Z</dcterms:modified>
</cp:coreProperties>
</file>