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Comic Sans Bold" charset="1" panose="03000902030302020204"/>
      <p:regular r:id="rId25"/>
    </p:embeddedFont>
    <p:embeddedFont>
      <p:font typeface="Comic Sans" charset="1" panose="03000702030302020204"/>
      <p:regular r:id="rId26"/>
    </p:embeddedFont>
    <p:embeddedFont>
      <p:font typeface="Pacifico"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 Id="rId9"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 Id="rId9"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 Id="rId9"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 Id="rId9"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 Id="rId9" Target="../media/image2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 Id="rId9" Target="../media/image2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 Id="rId9" Target="../media/image2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20.png" Type="http://schemas.openxmlformats.org/officeDocument/2006/relationships/image"/><Relationship Id="rId9"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grpSp>
        <p:nvGrpSpPr>
          <p:cNvPr name="Group 2" id="2"/>
          <p:cNvGrpSpPr/>
          <p:nvPr/>
        </p:nvGrpSpPr>
        <p:grpSpPr>
          <a:xfrm rot="0">
            <a:off x="-364808" y="9578943"/>
            <a:ext cx="19218012" cy="708057"/>
            <a:chOff x="0" y="0"/>
            <a:chExt cx="5061534" cy="186484"/>
          </a:xfrm>
        </p:grpSpPr>
        <p:sp>
          <p:nvSpPr>
            <p:cNvPr name="Freeform 3" id="3"/>
            <p:cNvSpPr/>
            <p:nvPr/>
          </p:nvSpPr>
          <p:spPr>
            <a:xfrm flipH="false" flipV="false" rot="0">
              <a:off x="0" y="0"/>
              <a:ext cx="5061534" cy="186484"/>
            </a:xfrm>
            <a:custGeom>
              <a:avLst/>
              <a:gdLst/>
              <a:ahLst/>
              <a:cxnLst/>
              <a:rect r="r" b="b" t="t" l="l"/>
              <a:pathLst>
                <a:path h="186484" w="5061534">
                  <a:moveTo>
                    <a:pt x="20545" y="0"/>
                  </a:moveTo>
                  <a:lnTo>
                    <a:pt x="5040989" y="0"/>
                  </a:lnTo>
                  <a:cubicBezTo>
                    <a:pt x="5052336" y="0"/>
                    <a:pt x="5061534" y="9198"/>
                    <a:pt x="5061534" y="20545"/>
                  </a:cubicBezTo>
                  <a:lnTo>
                    <a:pt x="5061534" y="165939"/>
                  </a:lnTo>
                  <a:cubicBezTo>
                    <a:pt x="5061534" y="177286"/>
                    <a:pt x="5052336" y="186484"/>
                    <a:pt x="5040989" y="186484"/>
                  </a:cubicBezTo>
                  <a:lnTo>
                    <a:pt x="20545" y="186484"/>
                  </a:lnTo>
                  <a:cubicBezTo>
                    <a:pt x="15096" y="186484"/>
                    <a:pt x="9871" y="184320"/>
                    <a:pt x="6018" y="180467"/>
                  </a:cubicBezTo>
                  <a:cubicBezTo>
                    <a:pt x="2165" y="176614"/>
                    <a:pt x="0" y="171388"/>
                    <a:pt x="0" y="165939"/>
                  </a:cubicBezTo>
                  <a:lnTo>
                    <a:pt x="0" y="20545"/>
                  </a:lnTo>
                  <a:cubicBezTo>
                    <a:pt x="0" y="15096"/>
                    <a:pt x="2165" y="9871"/>
                    <a:pt x="6018" y="6018"/>
                  </a:cubicBezTo>
                  <a:cubicBezTo>
                    <a:pt x="9871" y="2165"/>
                    <a:pt x="15096" y="0"/>
                    <a:pt x="20545" y="0"/>
                  </a:cubicBezTo>
                  <a:close/>
                </a:path>
              </a:pathLst>
            </a:custGeom>
            <a:gradFill rotWithShape="true">
              <a:gsLst>
                <a:gs pos="0">
                  <a:srgbClr val="896650">
                    <a:alpha val="100000"/>
                  </a:srgbClr>
                </a:gs>
                <a:gs pos="100000">
                  <a:srgbClr val="B89A86">
                    <a:alpha val="100000"/>
                  </a:srgbClr>
                </a:gs>
              </a:gsLst>
              <a:lin ang="5400000"/>
            </a:gradFill>
          </p:spPr>
        </p:sp>
        <p:sp>
          <p:nvSpPr>
            <p:cNvPr name="TextBox 4" id="4"/>
            <p:cNvSpPr txBox="true"/>
            <p:nvPr/>
          </p:nvSpPr>
          <p:spPr>
            <a:xfrm>
              <a:off x="0" y="-47625"/>
              <a:ext cx="5061534" cy="23410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68661" y="644607"/>
            <a:ext cx="10950677" cy="9258300"/>
          </a:xfrm>
          <a:custGeom>
            <a:avLst/>
            <a:gdLst/>
            <a:ahLst/>
            <a:cxnLst/>
            <a:rect r="r" b="b" t="t" l="l"/>
            <a:pathLst>
              <a:path h="9258300" w="10950677">
                <a:moveTo>
                  <a:pt x="0" y="0"/>
                </a:moveTo>
                <a:lnTo>
                  <a:pt x="10950678" y="0"/>
                </a:lnTo>
                <a:lnTo>
                  <a:pt x="10950678"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62398" y="6691513"/>
            <a:ext cx="3426506" cy="4114800"/>
          </a:xfrm>
          <a:custGeom>
            <a:avLst/>
            <a:gdLst/>
            <a:ahLst/>
            <a:cxnLst/>
            <a:rect r="r" b="b" t="t" l="l"/>
            <a:pathLst>
              <a:path h="4114800" w="3426506">
                <a:moveTo>
                  <a:pt x="0" y="0"/>
                </a:moveTo>
                <a:lnTo>
                  <a:pt x="3426506" y="0"/>
                </a:lnTo>
                <a:lnTo>
                  <a:pt x="34265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62398" y="-417878"/>
            <a:ext cx="2124970" cy="2124970"/>
          </a:xfrm>
          <a:custGeom>
            <a:avLst/>
            <a:gdLst/>
            <a:ahLst/>
            <a:cxnLst/>
            <a:rect r="r" b="b" t="t" l="l"/>
            <a:pathLst>
              <a:path h="2124970" w="2124970">
                <a:moveTo>
                  <a:pt x="0" y="0"/>
                </a:moveTo>
                <a:lnTo>
                  <a:pt x="2124970" y="0"/>
                </a:lnTo>
                <a:lnTo>
                  <a:pt x="2124970" y="2124970"/>
                </a:lnTo>
                <a:lnTo>
                  <a:pt x="0" y="21249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812436" y="2444470"/>
            <a:ext cx="8663127" cy="3660775"/>
          </a:xfrm>
          <a:prstGeom prst="rect">
            <a:avLst/>
          </a:prstGeom>
        </p:spPr>
        <p:txBody>
          <a:bodyPr anchor="t" rtlCol="false" tIns="0" lIns="0" bIns="0" rIns="0">
            <a:spAutoFit/>
          </a:bodyPr>
          <a:lstStyle/>
          <a:p>
            <a:pPr algn="ctr">
              <a:lnSpc>
                <a:spcPts val="9799"/>
              </a:lnSpc>
              <a:spcBef>
                <a:spcPct val="0"/>
              </a:spcBef>
            </a:pPr>
            <a:r>
              <a:rPr lang="en-US" b="true" sz="6999">
                <a:solidFill>
                  <a:srgbClr val="82798F"/>
                </a:solidFill>
                <a:latin typeface="Comic Sans Bold"/>
                <a:ea typeface="Comic Sans Bold"/>
                <a:cs typeface="Comic Sans Bold"/>
                <a:sym typeface="Comic Sans Bold"/>
              </a:rPr>
              <a:t>Linux System Programming &amp; Kernel Interface</a:t>
            </a:r>
          </a:p>
        </p:txBody>
      </p:sp>
      <p:sp>
        <p:nvSpPr>
          <p:cNvPr name="Freeform 9" id="9"/>
          <p:cNvSpPr/>
          <p:nvPr/>
        </p:nvSpPr>
        <p:spPr>
          <a:xfrm flipH="false" flipV="false" rot="0">
            <a:off x="16076708" y="8107098"/>
            <a:ext cx="1830490" cy="1283631"/>
          </a:xfrm>
          <a:custGeom>
            <a:avLst/>
            <a:gdLst/>
            <a:ahLst/>
            <a:cxnLst/>
            <a:rect r="r" b="b" t="t" l="l"/>
            <a:pathLst>
              <a:path h="1283631" w="1830490">
                <a:moveTo>
                  <a:pt x="0" y="0"/>
                </a:moveTo>
                <a:lnTo>
                  <a:pt x="1830490" y="0"/>
                </a:lnTo>
                <a:lnTo>
                  <a:pt x="1830490" y="1283631"/>
                </a:lnTo>
                <a:lnTo>
                  <a:pt x="0" y="1283631"/>
                </a:lnTo>
                <a:lnTo>
                  <a:pt x="0" y="0"/>
                </a:lnTo>
                <a:close/>
              </a:path>
            </a:pathLst>
          </a:custGeom>
          <a:blipFill>
            <a:blip r:embed="rId8"/>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6" id="6"/>
          <p:cNvSpPr txBox="true"/>
          <p:nvPr/>
        </p:nvSpPr>
        <p:spPr>
          <a:xfrm rot="0">
            <a:off x="2704298" y="2401234"/>
            <a:ext cx="3029416" cy="692150"/>
          </a:xfrm>
          <a:prstGeom prst="rect">
            <a:avLst/>
          </a:prstGeom>
        </p:spPr>
        <p:txBody>
          <a:bodyPr anchor="t" rtlCol="false" tIns="0" lIns="0" bIns="0" rIns="0">
            <a:spAutoFit/>
          </a:bodyPr>
          <a:lstStyle/>
          <a:p>
            <a:pPr algn="ctr">
              <a:lnSpc>
                <a:spcPts val="2800"/>
              </a:lnSpc>
            </a:pPr>
            <a:r>
              <a:rPr lang="en-US" b="true" sz="2000">
                <a:solidFill>
                  <a:srgbClr val="82798F"/>
                </a:solidFill>
                <a:latin typeface="Comic Sans Bold"/>
                <a:ea typeface="Comic Sans Bold"/>
                <a:cs typeface="Comic Sans Bold"/>
                <a:sym typeface="Comic Sans Bold"/>
              </a:rPr>
              <a:t>TABLE OF CONTENTS</a:t>
            </a:r>
          </a:p>
          <a:p>
            <a:pPr algn="ctr">
              <a:lnSpc>
                <a:spcPts val="2800"/>
              </a:lnSpc>
              <a:spcBef>
                <a:spcPct val="0"/>
              </a:spcBef>
            </a:pPr>
          </a:p>
        </p:txBody>
      </p:sp>
      <p:sp>
        <p:nvSpPr>
          <p:cNvPr name="TextBox 7" id="7"/>
          <p:cNvSpPr txBox="true"/>
          <p:nvPr/>
        </p:nvSpPr>
        <p:spPr>
          <a:xfrm rot="0">
            <a:off x="4219006" y="3330116"/>
            <a:ext cx="9849989" cy="4581525"/>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Linux History</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System Calls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The exec Family of System Calls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Forking Processes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I/O Redirection in Linux</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Environment Variables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File Systems Introduction</a:t>
            </a:r>
          </a:p>
          <a:p>
            <a:pPr algn="l">
              <a:lnSpc>
                <a:spcPts val="4620"/>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4" id="14"/>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219006" y="3330116"/>
            <a:ext cx="9849989" cy="4000500"/>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The first UNIX operating system was developed in 1969 by Ken Thompson at AT&amp;T’s Bell Laboratories.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In 1970, UNIX was rewritten for the PDP-11 mini-computer.</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In 1984, Richard Stallman initiated the GNU Project to create a 'free' UNIX-like operating system.</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In 1991, Linus Torvalds released the first version of the Linux kernel.</a:t>
            </a:r>
          </a:p>
          <a:p>
            <a:pPr algn="l">
              <a:lnSpc>
                <a:spcPts val="4620"/>
              </a:lnSpc>
            </a:pPr>
          </a:p>
        </p:txBody>
      </p:sp>
      <p:grpSp>
        <p:nvGrpSpPr>
          <p:cNvPr name="Group 6" id="6"/>
          <p:cNvGrpSpPr/>
          <p:nvPr/>
        </p:nvGrpSpPr>
        <p:grpSpPr>
          <a:xfrm rot="0">
            <a:off x="14068994" y="8477474"/>
            <a:ext cx="1177534" cy="448857"/>
            <a:chOff x="0" y="0"/>
            <a:chExt cx="334083" cy="127347"/>
          </a:xfrm>
        </p:grpSpPr>
        <p:sp>
          <p:nvSpPr>
            <p:cNvPr name="Freeform 7" id="7"/>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8" id="8"/>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9" id="9"/>
          <p:cNvGrpSpPr/>
          <p:nvPr/>
        </p:nvGrpSpPr>
        <p:grpSpPr>
          <a:xfrm rot="0">
            <a:off x="3041472" y="8477474"/>
            <a:ext cx="1177534" cy="448857"/>
            <a:chOff x="0" y="0"/>
            <a:chExt cx="334083" cy="127347"/>
          </a:xfrm>
        </p:grpSpPr>
        <p:sp>
          <p:nvSpPr>
            <p:cNvPr name="Freeform 10" id="10"/>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1" id="11"/>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2" id="12"/>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
        <p:nvSpPr>
          <p:cNvPr name="Freeform 13" id="13"/>
          <p:cNvSpPr/>
          <p:nvPr/>
        </p:nvSpPr>
        <p:spPr>
          <a:xfrm flipH="false" flipV="false" rot="0">
            <a:off x="11709432" y="6930879"/>
            <a:ext cx="3739026" cy="2181098"/>
          </a:xfrm>
          <a:custGeom>
            <a:avLst/>
            <a:gdLst/>
            <a:ahLst/>
            <a:cxnLst/>
            <a:rect r="r" b="b" t="t" l="l"/>
            <a:pathLst>
              <a:path h="2181098" w="3739026">
                <a:moveTo>
                  <a:pt x="0" y="0"/>
                </a:moveTo>
                <a:lnTo>
                  <a:pt x="3739026" y="0"/>
                </a:lnTo>
                <a:lnTo>
                  <a:pt x="3739026" y="2181098"/>
                </a:lnTo>
                <a:lnTo>
                  <a:pt x="0" y="2181098"/>
                </a:lnTo>
                <a:lnTo>
                  <a:pt x="0" y="0"/>
                </a:lnTo>
                <a:close/>
              </a:path>
            </a:pathLst>
          </a:custGeom>
          <a:blipFill>
            <a:blip r:embed="rId9"/>
            <a:stretch>
              <a:fillRect l="0" t="0" r="0" b="0"/>
            </a:stretch>
          </a:blipFill>
        </p:spPr>
      </p:sp>
      <p:sp>
        <p:nvSpPr>
          <p:cNvPr name="TextBox 14" id="14"/>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15" id="15"/>
          <p:cNvSpPr txBox="true"/>
          <p:nvPr/>
        </p:nvSpPr>
        <p:spPr>
          <a:xfrm rot="0">
            <a:off x="2704298" y="2401234"/>
            <a:ext cx="3029416"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LINUX HISTORY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4068994" y="8477474"/>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3041472"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
        <p:nvSpPr>
          <p:cNvPr name="Freeform 12" id="12"/>
          <p:cNvSpPr/>
          <p:nvPr/>
        </p:nvSpPr>
        <p:spPr>
          <a:xfrm flipH="false" flipV="false" rot="0">
            <a:off x="6416312" y="4742272"/>
            <a:ext cx="5455377" cy="3634645"/>
          </a:xfrm>
          <a:custGeom>
            <a:avLst/>
            <a:gdLst/>
            <a:ahLst/>
            <a:cxnLst/>
            <a:rect r="r" b="b" t="t" l="l"/>
            <a:pathLst>
              <a:path h="3634645" w="5455377">
                <a:moveTo>
                  <a:pt x="0" y="0"/>
                </a:moveTo>
                <a:lnTo>
                  <a:pt x="5455376" y="0"/>
                </a:lnTo>
                <a:lnTo>
                  <a:pt x="5455376" y="3634645"/>
                </a:lnTo>
                <a:lnTo>
                  <a:pt x="0" y="3634645"/>
                </a:lnTo>
                <a:lnTo>
                  <a:pt x="0" y="0"/>
                </a:lnTo>
                <a:close/>
              </a:path>
            </a:pathLst>
          </a:custGeom>
          <a:blipFill>
            <a:blip r:embed="rId9"/>
            <a:stretch>
              <a:fillRect l="0" t="0" r="0" b="0"/>
            </a:stretch>
          </a:blipFill>
        </p:spPr>
      </p:sp>
      <p:sp>
        <p:nvSpPr>
          <p:cNvPr name="TextBox 13" id="13"/>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14" id="14"/>
          <p:cNvSpPr txBox="true"/>
          <p:nvPr/>
        </p:nvSpPr>
        <p:spPr>
          <a:xfrm rot="0">
            <a:off x="2704298" y="2401234"/>
            <a:ext cx="3029416"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LINUX TERMINAL</a:t>
            </a:r>
          </a:p>
        </p:txBody>
      </p:sp>
      <p:sp>
        <p:nvSpPr>
          <p:cNvPr name="TextBox 15" id="15"/>
          <p:cNvSpPr txBox="true"/>
          <p:nvPr/>
        </p:nvSpPr>
        <p:spPr>
          <a:xfrm rot="0">
            <a:off x="4219006" y="3330116"/>
            <a:ext cx="9849989" cy="1095375"/>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Then we started getting our hands dirty with the linux structure and the terminal by learning some commands.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4068994" y="8477474"/>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3041472"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
        <p:nvSpPr>
          <p:cNvPr name="Freeform 12" id="12"/>
          <p:cNvSpPr/>
          <p:nvPr/>
        </p:nvSpPr>
        <p:spPr>
          <a:xfrm flipH="false" flipV="false" rot="0">
            <a:off x="12007684" y="6160514"/>
            <a:ext cx="3596873" cy="3097786"/>
          </a:xfrm>
          <a:custGeom>
            <a:avLst/>
            <a:gdLst/>
            <a:ahLst/>
            <a:cxnLst/>
            <a:rect r="r" b="b" t="t" l="l"/>
            <a:pathLst>
              <a:path h="3097786" w="3596873">
                <a:moveTo>
                  <a:pt x="0" y="0"/>
                </a:moveTo>
                <a:lnTo>
                  <a:pt x="3596874" y="0"/>
                </a:lnTo>
                <a:lnTo>
                  <a:pt x="3596874" y="3097786"/>
                </a:lnTo>
                <a:lnTo>
                  <a:pt x="0" y="3097786"/>
                </a:lnTo>
                <a:lnTo>
                  <a:pt x="0" y="0"/>
                </a:lnTo>
                <a:close/>
              </a:path>
            </a:pathLst>
          </a:custGeom>
          <a:blipFill>
            <a:blip r:embed="rId9"/>
            <a:stretch>
              <a:fillRect l="0" t="0" r="0" b="0"/>
            </a:stretch>
          </a:blipFill>
        </p:spPr>
      </p:sp>
      <p:sp>
        <p:nvSpPr>
          <p:cNvPr name="TextBox 13" id="13"/>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14" id="14"/>
          <p:cNvSpPr txBox="true"/>
          <p:nvPr/>
        </p:nvSpPr>
        <p:spPr>
          <a:xfrm rot="0">
            <a:off x="2704298" y="2401234"/>
            <a:ext cx="3029416" cy="692150"/>
          </a:xfrm>
          <a:prstGeom prst="rect">
            <a:avLst/>
          </a:prstGeom>
        </p:spPr>
        <p:txBody>
          <a:bodyPr anchor="t" rtlCol="false" tIns="0" lIns="0" bIns="0" rIns="0">
            <a:spAutoFit/>
          </a:bodyPr>
          <a:lstStyle/>
          <a:p>
            <a:pPr algn="ctr">
              <a:lnSpc>
                <a:spcPts val="2800"/>
              </a:lnSpc>
            </a:pPr>
            <a:r>
              <a:rPr lang="en-US" b="true" sz="2000">
                <a:solidFill>
                  <a:srgbClr val="82798F"/>
                </a:solidFill>
                <a:latin typeface="Comic Sans Bold"/>
                <a:ea typeface="Comic Sans Bold"/>
                <a:cs typeface="Comic Sans Bold"/>
                <a:sym typeface="Comic Sans Bold"/>
              </a:rPr>
              <a:t>SYSTEM CALLS</a:t>
            </a:r>
          </a:p>
          <a:p>
            <a:pPr algn="ctr">
              <a:lnSpc>
                <a:spcPts val="2800"/>
              </a:lnSpc>
              <a:spcBef>
                <a:spcPct val="0"/>
              </a:spcBef>
            </a:pPr>
          </a:p>
        </p:txBody>
      </p:sp>
      <p:sp>
        <p:nvSpPr>
          <p:cNvPr name="TextBox 15" id="15"/>
          <p:cNvSpPr txBox="true"/>
          <p:nvPr/>
        </p:nvSpPr>
        <p:spPr>
          <a:xfrm rot="0">
            <a:off x="4219006" y="3330116"/>
            <a:ext cx="9849989" cy="3419475"/>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System calls provide the interface between user applications and the kernel.</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Common system calls include open, read, write, and close for file management.</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Example: open() is used to open a file or device for reading or writing.</a:t>
            </a:r>
          </a:p>
          <a:p>
            <a:pPr algn="l">
              <a:lnSpc>
                <a:spcPts val="462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219006" y="3330116"/>
            <a:ext cx="9849989" cy="4000500"/>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Exec family allows a running process to replace its own image with a new program.</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Commonly used calls: execv and execvp.</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Exec calls help in running new programs while passing arguments and handling file descriptors.</a:t>
            </a:r>
          </a:p>
          <a:p>
            <a:pPr algn="l">
              <a:lnSpc>
                <a:spcPts val="4620"/>
              </a:lnSpc>
            </a:pPr>
          </a:p>
          <a:p>
            <a:pPr algn="l">
              <a:lnSpc>
                <a:spcPts val="4620"/>
              </a:lnSpc>
            </a:pPr>
          </a:p>
        </p:txBody>
      </p:sp>
      <p:grpSp>
        <p:nvGrpSpPr>
          <p:cNvPr name="Group 6" id="6"/>
          <p:cNvGrpSpPr/>
          <p:nvPr/>
        </p:nvGrpSpPr>
        <p:grpSpPr>
          <a:xfrm rot="0">
            <a:off x="14068994" y="8477474"/>
            <a:ext cx="1177534" cy="448857"/>
            <a:chOff x="0" y="0"/>
            <a:chExt cx="334083" cy="127347"/>
          </a:xfrm>
        </p:grpSpPr>
        <p:sp>
          <p:nvSpPr>
            <p:cNvPr name="Freeform 7" id="7"/>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8" id="8"/>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9" id="9"/>
          <p:cNvGrpSpPr/>
          <p:nvPr/>
        </p:nvGrpSpPr>
        <p:grpSpPr>
          <a:xfrm rot="0">
            <a:off x="3041472" y="8477474"/>
            <a:ext cx="1177534" cy="448857"/>
            <a:chOff x="0" y="0"/>
            <a:chExt cx="334083" cy="127347"/>
          </a:xfrm>
        </p:grpSpPr>
        <p:sp>
          <p:nvSpPr>
            <p:cNvPr name="Freeform 10" id="10"/>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1" id="11"/>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2" id="12"/>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
        <p:nvSpPr>
          <p:cNvPr name="Freeform 13" id="13"/>
          <p:cNvSpPr/>
          <p:nvPr/>
        </p:nvSpPr>
        <p:spPr>
          <a:xfrm flipH="false" flipV="false" rot="0">
            <a:off x="8374427" y="6577172"/>
            <a:ext cx="7102326" cy="2681128"/>
          </a:xfrm>
          <a:custGeom>
            <a:avLst/>
            <a:gdLst/>
            <a:ahLst/>
            <a:cxnLst/>
            <a:rect r="r" b="b" t="t" l="l"/>
            <a:pathLst>
              <a:path h="2681128" w="7102326">
                <a:moveTo>
                  <a:pt x="0" y="0"/>
                </a:moveTo>
                <a:lnTo>
                  <a:pt x="7102326" y="0"/>
                </a:lnTo>
                <a:lnTo>
                  <a:pt x="7102326" y="2681128"/>
                </a:lnTo>
                <a:lnTo>
                  <a:pt x="0" y="2681128"/>
                </a:lnTo>
                <a:lnTo>
                  <a:pt x="0" y="0"/>
                </a:lnTo>
                <a:close/>
              </a:path>
            </a:pathLst>
          </a:custGeom>
          <a:blipFill>
            <a:blip r:embed="rId9"/>
            <a:stretch>
              <a:fillRect l="0" t="0" r="0" b="0"/>
            </a:stretch>
          </a:blipFill>
        </p:spPr>
      </p:sp>
      <p:sp>
        <p:nvSpPr>
          <p:cNvPr name="TextBox 14" id="14"/>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15" id="15"/>
          <p:cNvSpPr txBox="true"/>
          <p:nvPr/>
        </p:nvSpPr>
        <p:spPr>
          <a:xfrm rot="0">
            <a:off x="2704298" y="2401234"/>
            <a:ext cx="3923330"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PROCESS CREATION - EXEC</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4068994" y="8477474"/>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3041472"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
        <p:nvSpPr>
          <p:cNvPr name="Freeform 12" id="12"/>
          <p:cNvSpPr/>
          <p:nvPr/>
        </p:nvSpPr>
        <p:spPr>
          <a:xfrm flipH="false" flipV="false" rot="0">
            <a:off x="11438889" y="2740959"/>
            <a:ext cx="4080525" cy="5137858"/>
          </a:xfrm>
          <a:custGeom>
            <a:avLst/>
            <a:gdLst/>
            <a:ahLst/>
            <a:cxnLst/>
            <a:rect r="r" b="b" t="t" l="l"/>
            <a:pathLst>
              <a:path h="5137858" w="4080525">
                <a:moveTo>
                  <a:pt x="0" y="0"/>
                </a:moveTo>
                <a:lnTo>
                  <a:pt x="4080524" y="0"/>
                </a:lnTo>
                <a:lnTo>
                  <a:pt x="4080524" y="5137859"/>
                </a:lnTo>
                <a:lnTo>
                  <a:pt x="0" y="5137859"/>
                </a:lnTo>
                <a:lnTo>
                  <a:pt x="0" y="0"/>
                </a:lnTo>
                <a:close/>
              </a:path>
            </a:pathLst>
          </a:custGeom>
          <a:blipFill>
            <a:blip r:embed="rId9"/>
            <a:stretch>
              <a:fillRect l="0" t="0" r="0" b="0"/>
            </a:stretch>
          </a:blipFill>
        </p:spPr>
      </p:sp>
      <p:sp>
        <p:nvSpPr>
          <p:cNvPr name="TextBox 13" id="13"/>
          <p:cNvSpPr txBox="true"/>
          <p:nvPr/>
        </p:nvSpPr>
        <p:spPr>
          <a:xfrm rot="0">
            <a:off x="4219006" y="3330116"/>
            <a:ext cx="7012165" cy="2838450"/>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fork() is used to create a new process by duplicating the calling process.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The new process is called the child process.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The parent process can manage the child process using wait() and waitpid().</a:t>
            </a:r>
          </a:p>
        </p:txBody>
      </p:sp>
      <p:sp>
        <p:nvSpPr>
          <p:cNvPr name="TextBox 14" id="14"/>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15" id="15"/>
          <p:cNvSpPr txBox="true"/>
          <p:nvPr/>
        </p:nvSpPr>
        <p:spPr>
          <a:xfrm rot="0">
            <a:off x="2704298" y="2401234"/>
            <a:ext cx="3923330"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PROCESS CREATION - FORK</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4068994" y="8477474"/>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3041472"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
        <p:nvSpPr>
          <p:cNvPr name="Freeform 12" id="12"/>
          <p:cNvSpPr/>
          <p:nvPr/>
        </p:nvSpPr>
        <p:spPr>
          <a:xfrm flipH="false" flipV="false" rot="0">
            <a:off x="11404431" y="6161445"/>
            <a:ext cx="3997282" cy="2981024"/>
          </a:xfrm>
          <a:custGeom>
            <a:avLst/>
            <a:gdLst/>
            <a:ahLst/>
            <a:cxnLst/>
            <a:rect r="r" b="b" t="t" l="l"/>
            <a:pathLst>
              <a:path h="2981024" w="3997282">
                <a:moveTo>
                  <a:pt x="0" y="0"/>
                </a:moveTo>
                <a:lnTo>
                  <a:pt x="3997282" y="0"/>
                </a:lnTo>
                <a:lnTo>
                  <a:pt x="3997282" y="2981024"/>
                </a:lnTo>
                <a:lnTo>
                  <a:pt x="0" y="2981024"/>
                </a:lnTo>
                <a:lnTo>
                  <a:pt x="0" y="0"/>
                </a:lnTo>
                <a:close/>
              </a:path>
            </a:pathLst>
          </a:custGeom>
          <a:blipFill>
            <a:blip r:embed="rId9"/>
            <a:stretch>
              <a:fillRect l="0" t="0" r="0" b="0"/>
            </a:stretch>
          </a:blipFill>
        </p:spPr>
      </p:sp>
      <p:sp>
        <p:nvSpPr>
          <p:cNvPr name="TextBox 13" id="13"/>
          <p:cNvSpPr txBox="true"/>
          <p:nvPr/>
        </p:nvSpPr>
        <p:spPr>
          <a:xfrm rot="0">
            <a:off x="4219006" y="3330116"/>
            <a:ext cx="9849989" cy="2257425"/>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I/O redirection allows the input and output of commands to be redirected.</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Types of redirection include standard output (&gt;), standard input (&lt;), and standard error (2&gt;).</a:t>
            </a:r>
          </a:p>
          <a:p>
            <a:pPr algn="l" marL="453390" indent="-226695" lvl="1">
              <a:lnSpc>
                <a:spcPts val="4620"/>
              </a:lnSpc>
              <a:buFont typeface="Arial"/>
              <a:buChar char="•"/>
            </a:pPr>
            <a:r>
              <a:rPr lang="en-US" b="true" sz="2100">
                <a:solidFill>
                  <a:srgbClr val="82798F"/>
                </a:solidFill>
                <a:latin typeface="Comic Sans Bold"/>
                <a:ea typeface="Comic Sans Bold"/>
                <a:cs typeface="Comic Sans Bold"/>
                <a:sym typeface="Comic Sans Bold"/>
              </a:rPr>
              <a:t>Example:</a:t>
            </a:r>
            <a:r>
              <a:rPr lang="en-US" sz="2100">
                <a:solidFill>
                  <a:srgbClr val="82798F"/>
                </a:solidFill>
                <a:latin typeface="Comic Sans"/>
                <a:ea typeface="Comic Sans"/>
                <a:cs typeface="Comic Sans"/>
                <a:sym typeface="Comic Sans"/>
              </a:rPr>
              <a:t> echo 'Hello' &gt; file.txt redirects output to a file.</a:t>
            </a:r>
          </a:p>
        </p:txBody>
      </p:sp>
      <p:sp>
        <p:nvSpPr>
          <p:cNvPr name="TextBox 14" id="14"/>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15" id="15"/>
          <p:cNvSpPr txBox="true"/>
          <p:nvPr/>
        </p:nvSpPr>
        <p:spPr>
          <a:xfrm rot="0">
            <a:off x="2704298" y="2401234"/>
            <a:ext cx="3923330"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I/O REDIRECTION IN LINUX</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4068994" y="8477474"/>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3041472"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
        <p:nvSpPr>
          <p:cNvPr name="Freeform 12" id="12"/>
          <p:cNvSpPr/>
          <p:nvPr/>
        </p:nvSpPr>
        <p:spPr>
          <a:xfrm flipH="false" flipV="false" rot="0">
            <a:off x="9879093" y="5790995"/>
            <a:ext cx="5625130" cy="3352726"/>
          </a:xfrm>
          <a:custGeom>
            <a:avLst/>
            <a:gdLst/>
            <a:ahLst/>
            <a:cxnLst/>
            <a:rect r="r" b="b" t="t" l="l"/>
            <a:pathLst>
              <a:path h="3352726" w="5625130">
                <a:moveTo>
                  <a:pt x="0" y="0"/>
                </a:moveTo>
                <a:lnTo>
                  <a:pt x="5625130" y="0"/>
                </a:lnTo>
                <a:lnTo>
                  <a:pt x="5625130" y="3352726"/>
                </a:lnTo>
                <a:lnTo>
                  <a:pt x="0" y="3352726"/>
                </a:lnTo>
                <a:lnTo>
                  <a:pt x="0" y="0"/>
                </a:lnTo>
                <a:close/>
              </a:path>
            </a:pathLst>
          </a:custGeom>
          <a:blipFill>
            <a:blip r:embed="rId9"/>
            <a:stretch>
              <a:fillRect l="0" t="0" r="0" b="0"/>
            </a:stretch>
          </a:blipFill>
        </p:spPr>
      </p:sp>
      <p:sp>
        <p:nvSpPr>
          <p:cNvPr name="TextBox 13" id="13"/>
          <p:cNvSpPr txBox="true"/>
          <p:nvPr/>
        </p:nvSpPr>
        <p:spPr>
          <a:xfrm rot="0">
            <a:off x="4219006" y="3330116"/>
            <a:ext cx="9849989" cy="3419475"/>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Environment variables store configuration settings for the system and processes.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$PATH specifies directories where executable programs are located.</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To set an environment variable, use: export VARIABLE_NAME='value'.</a:t>
            </a:r>
          </a:p>
          <a:p>
            <a:pPr algn="l">
              <a:lnSpc>
                <a:spcPts val="4620"/>
              </a:lnSpc>
            </a:pPr>
          </a:p>
          <a:p>
            <a:pPr algn="l">
              <a:lnSpc>
                <a:spcPts val="4620"/>
              </a:lnSpc>
            </a:pPr>
          </a:p>
        </p:txBody>
      </p:sp>
      <p:sp>
        <p:nvSpPr>
          <p:cNvPr name="TextBox 14" id="14"/>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15" id="15"/>
          <p:cNvSpPr txBox="true"/>
          <p:nvPr/>
        </p:nvSpPr>
        <p:spPr>
          <a:xfrm rot="0">
            <a:off x="2704298" y="2401234"/>
            <a:ext cx="3923330"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ENVIRONMENT VARIABLES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282894" y="3283525"/>
            <a:ext cx="9849989" cy="3419475"/>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implement a basic shell that allows users to execute commands. It handles both built-in commands (like echo, pwd, and cd) and external commands (using execvp). The shell creates a new process for each command entered by the user, using fork, and the parent process waits for the child to finish before continuing. It provides an interactive prompt, processes the user's input, and allows for command execution in a loop until the user types exit.</a:t>
            </a:r>
          </a:p>
        </p:txBody>
      </p:sp>
      <p:grpSp>
        <p:nvGrpSpPr>
          <p:cNvPr name="Group 6" id="6"/>
          <p:cNvGrpSpPr/>
          <p:nvPr/>
        </p:nvGrpSpPr>
        <p:grpSpPr>
          <a:xfrm rot="0">
            <a:off x="14068994" y="8477474"/>
            <a:ext cx="1177534" cy="448857"/>
            <a:chOff x="0" y="0"/>
            <a:chExt cx="334083" cy="127347"/>
          </a:xfrm>
        </p:grpSpPr>
        <p:sp>
          <p:nvSpPr>
            <p:cNvPr name="Freeform 7" id="7"/>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8" id="8"/>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9" id="9"/>
          <p:cNvGrpSpPr/>
          <p:nvPr/>
        </p:nvGrpSpPr>
        <p:grpSpPr>
          <a:xfrm rot="0">
            <a:off x="3041472" y="8477474"/>
            <a:ext cx="1177534" cy="448857"/>
            <a:chOff x="0" y="0"/>
            <a:chExt cx="334083" cy="127347"/>
          </a:xfrm>
        </p:grpSpPr>
        <p:sp>
          <p:nvSpPr>
            <p:cNvPr name="Freeform 10" id="10"/>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1" id="11"/>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2" id="12"/>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
        <p:nvSpPr>
          <p:cNvPr name="TextBox 13" id="13"/>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14" id="14"/>
          <p:cNvSpPr txBox="true"/>
          <p:nvPr/>
        </p:nvSpPr>
        <p:spPr>
          <a:xfrm rot="0">
            <a:off x="2704298" y="2401234"/>
            <a:ext cx="3923330"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82798F"/>
                </a:solidFill>
                <a:latin typeface="Comic Sans Bold"/>
                <a:ea typeface="Comic Sans Bold"/>
                <a:cs typeface="Comic Sans Bold"/>
                <a:sym typeface="Comic Sans Bold"/>
              </a:rPr>
              <a:t>PROJECT - EZZAT SHELL</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0">
            <a:off x="3821061" y="797007"/>
            <a:ext cx="10950677" cy="9258300"/>
          </a:xfrm>
          <a:custGeom>
            <a:avLst/>
            <a:gdLst/>
            <a:ahLst/>
            <a:cxnLst/>
            <a:rect r="r" b="b" t="t" l="l"/>
            <a:pathLst>
              <a:path h="9258300" w="10950677">
                <a:moveTo>
                  <a:pt x="0" y="0"/>
                </a:moveTo>
                <a:lnTo>
                  <a:pt x="10950678" y="0"/>
                </a:lnTo>
                <a:lnTo>
                  <a:pt x="10950678"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64808" y="9578943"/>
            <a:ext cx="19218012" cy="708057"/>
            <a:chOff x="0" y="0"/>
            <a:chExt cx="5061534" cy="186484"/>
          </a:xfrm>
        </p:grpSpPr>
        <p:sp>
          <p:nvSpPr>
            <p:cNvPr name="Freeform 4" id="4"/>
            <p:cNvSpPr/>
            <p:nvPr/>
          </p:nvSpPr>
          <p:spPr>
            <a:xfrm flipH="false" flipV="false" rot="0">
              <a:off x="0" y="0"/>
              <a:ext cx="5061534" cy="186484"/>
            </a:xfrm>
            <a:custGeom>
              <a:avLst/>
              <a:gdLst/>
              <a:ahLst/>
              <a:cxnLst/>
              <a:rect r="r" b="b" t="t" l="l"/>
              <a:pathLst>
                <a:path h="186484" w="5061534">
                  <a:moveTo>
                    <a:pt x="20545" y="0"/>
                  </a:moveTo>
                  <a:lnTo>
                    <a:pt x="5040989" y="0"/>
                  </a:lnTo>
                  <a:cubicBezTo>
                    <a:pt x="5052336" y="0"/>
                    <a:pt x="5061534" y="9198"/>
                    <a:pt x="5061534" y="20545"/>
                  </a:cubicBezTo>
                  <a:lnTo>
                    <a:pt x="5061534" y="165939"/>
                  </a:lnTo>
                  <a:cubicBezTo>
                    <a:pt x="5061534" y="177286"/>
                    <a:pt x="5052336" y="186484"/>
                    <a:pt x="5040989" y="186484"/>
                  </a:cubicBezTo>
                  <a:lnTo>
                    <a:pt x="20545" y="186484"/>
                  </a:lnTo>
                  <a:cubicBezTo>
                    <a:pt x="15096" y="186484"/>
                    <a:pt x="9871" y="184320"/>
                    <a:pt x="6018" y="180467"/>
                  </a:cubicBezTo>
                  <a:cubicBezTo>
                    <a:pt x="2165" y="176614"/>
                    <a:pt x="0" y="171388"/>
                    <a:pt x="0" y="165939"/>
                  </a:cubicBezTo>
                  <a:lnTo>
                    <a:pt x="0" y="20545"/>
                  </a:lnTo>
                  <a:cubicBezTo>
                    <a:pt x="0" y="15096"/>
                    <a:pt x="2165" y="9871"/>
                    <a:pt x="6018" y="6018"/>
                  </a:cubicBezTo>
                  <a:cubicBezTo>
                    <a:pt x="9871" y="2165"/>
                    <a:pt x="15096" y="0"/>
                    <a:pt x="20545" y="0"/>
                  </a:cubicBezTo>
                  <a:close/>
                </a:path>
              </a:pathLst>
            </a:custGeom>
            <a:gradFill rotWithShape="true">
              <a:gsLst>
                <a:gs pos="0">
                  <a:srgbClr val="896650">
                    <a:alpha val="100000"/>
                  </a:srgbClr>
                </a:gs>
                <a:gs pos="100000">
                  <a:srgbClr val="B89A86">
                    <a:alpha val="100000"/>
                  </a:srgbClr>
                </a:gs>
              </a:gsLst>
              <a:lin ang="5400000"/>
            </a:gradFill>
          </p:spPr>
        </p:sp>
        <p:sp>
          <p:nvSpPr>
            <p:cNvPr name="TextBox 5" id="5"/>
            <p:cNvSpPr txBox="true"/>
            <p:nvPr/>
          </p:nvSpPr>
          <p:spPr>
            <a:xfrm>
              <a:off x="0" y="-47625"/>
              <a:ext cx="5061534" cy="234109"/>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462398" y="6691513"/>
            <a:ext cx="3426506" cy="4114800"/>
          </a:xfrm>
          <a:custGeom>
            <a:avLst/>
            <a:gdLst/>
            <a:ahLst/>
            <a:cxnLst/>
            <a:rect r="r" b="b" t="t" l="l"/>
            <a:pathLst>
              <a:path h="4114800" w="3426506">
                <a:moveTo>
                  <a:pt x="0" y="0"/>
                </a:moveTo>
                <a:lnTo>
                  <a:pt x="3426506" y="0"/>
                </a:lnTo>
                <a:lnTo>
                  <a:pt x="34265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812436" y="3198046"/>
            <a:ext cx="8663127" cy="1184275"/>
          </a:xfrm>
          <a:prstGeom prst="rect">
            <a:avLst/>
          </a:prstGeom>
        </p:spPr>
        <p:txBody>
          <a:bodyPr anchor="t" rtlCol="false" tIns="0" lIns="0" bIns="0" rIns="0">
            <a:spAutoFit/>
          </a:bodyPr>
          <a:lstStyle/>
          <a:p>
            <a:pPr algn="ctr" marL="0" indent="0" lvl="0">
              <a:lnSpc>
                <a:spcPts val="9799"/>
              </a:lnSpc>
              <a:spcBef>
                <a:spcPct val="0"/>
              </a:spcBef>
            </a:pPr>
            <a:r>
              <a:rPr lang="en-US" b="true" sz="6999" strike="noStrike" u="none">
                <a:solidFill>
                  <a:srgbClr val="82798F"/>
                </a:solidFill>
                <a:latin typeface="Comic Sans Bold"/>
                <a:ea typeface="Comic Sans Bold"/>
                <a:cs typeface="Comic Sans Bold"/>
                <a:sym typeface="Comic Sans Bold"/>
              </a:rPr>
              <a:t>THANK YOU</a:t>
            </a:r>
          </a:p>
        </p:txBody>
      </p:sp>
      <p:sp>
        <p:nvSpPr>
          <p:cNvPr name="TextBox 8" id="8"/>
          <p:cNvSpPr txBox="true"/>
          <p:nvPr/>
        </p:nvSpPr>
        <p:spPr>
          <a:xfrm rot="0">
            <a:off x="4740532" y="4629150"/>
            <a:ext cx="9007333"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Pacifico"/>
                <a:ea typeface="Pacifico"/>
                <a:cs typeface="Pacifico"/>
                <a:sym typeface="Pacifico"/>
              </a:rPr>
              <a:t>by Mohamed Ezzat</a:t>
            </a:r>
          </a:p>
        </p:txBody>
      </p:sp>
      <p:sp>
        <p:nvSpPr>
          <p:cNvPr name="Freeform 9" id="9"/>
          <p:cNvSpPr/>
          <p:nvPr/>
        </p:nvSpPr>
        <p:spPr>
          <a:xfrm flipH="false" flipV="false" rot="0">
            <a:off x="-462398" y="-417878"/>
            <a:ext cx="2124970" cy="2124970"/>
          </a:xfrm>
          <a:custGeom>
            <a:avLst/>
            <a:gdLst/>
            <a:ahLst/>
            <a:cxnLst/>
            <a:rect r="r" b="b" t="t" l="l"/>
            <a:pathLst>
              <a:path h="2124970" w="2124970">
                <a:moveTo>
                  <a:pt x="0" y="0"/>
                </a:moveTo>
                <a:lnTo>
                  <a:pt x="2124970" y="0"/>
                </a:lnTo>
                <a:lnTo>
                  <a:pt x="2124970" y="2124970"/>
                </a:lnTo>
                <a:lnTo>
                  <a:pt x="0" y="21249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921178" y="3093384"/>
            <a:ext cx="1219836" cy="996598"/>
          </a:xfrm>
          <a:custGeom>
            <a:avLst/>
            <a:gdLst/>
            <a:ahLst/>
            <a:cxnLst/>
            <a:rect r="r" b="b" t="t" l="l"/>
            <a:pathLst>
              <a:path h="996598" w="1219836">
                <a:moveTo>
                  <a:pt x="0" y="0"/>
                </a:moveTo>
                <a:lnTo>
                  <a:pt x="1219835" y="0"/>
                </a:lnTo>
                <a:lnTo>
                  <a:pt x="1219835"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1221797" y="3093384"/>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5838518" y="5711136"/>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221797" y="5711136"/>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4068994" y="8477474"/>
            <a:ext cx="1177534" cy="448857"/>
            <a:chOff x="0" y="0"/>
            <a:chExt cx="334083" cy="127347"/>
          </a:xfrm>
        </p:grpSpPr>
        <p:sp>
          <p:nvSpPr>
            <p:cNvPr name="Freeform 10" id="10"/>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1" id="11"/>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2" id="12"/>
          <p:cNvGrpSpPr/>
          <p:nvPr/>
        </p:nvGrpSpPr>
        <p:grpSpPr>
          <a:xfrm rot="0">
            <a:off x="3041472" y="8477474"/>
            <a:ext cx="1177534" cy="448857"/>
            <a:chOff x="0" y="0"/>
            <a:chExt cx="334083" cy="127347"/>
          </a:xfrm>
        </p:grpSpPr>
        <p:sp>
          <p:nvSpPr>
            <p:cNvPr name="Freeform 13" id="13"/>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4" id="14"/>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TextBox 15" id="15"/>
          <p:cNvSpPr txBox="true"/>
          <p:nvPr/>
        </p:nvSpPr>
        <p:spPr>
          <a:xfrm rot="0">
            <a:off x="6098125" y="929181"/>
            <a:ext cx="6219527" cy="639445"/>
          </a:xfrm>
          <a:prstGeom prst="rect">
            <a:avLst/>
          </a:prstGeom>
        </p:spPr>
        <p:txBody>
          <a:bodyPr anchor="t" rtlCol="false" tIns="0" lIns="0" bIns="0" rIns="0">
            <a:spAutoFit/>
          </a:bodyPr>
          <a:lstStyle/>
          <a:p>
            <a:pPr algn="ctr">
              <a:lnSpc>
                <a:spcPts val="5179"/>
              </a:lnSpc>
              <a:spcBef>
                <a:spcPct val="0"/>
              </a:spcBef>
            </a:pPr>
            <a:r>
              <a:rPr lang="en-US" b="true" sz="3699">
                <a:solidFill>
                  <a:srgbClr val="FFF6BE"/>
                </a:solidFill>
                <a:latin typeface="Comic Sans Bold"/>
                <a:ea typeface="Comic Sans Bold"/>
                <a:cs typeface="Comic Sans Bold"/>
                <a:sym typeface="Comic Sans Bold"/>
              </a:rPr>
              <a:t>TABLE OF CONTENT</a:t>
            </a:r>
          </a:p>
        </p:txBody>
      </p:sp>
      <p:sp>
        <p:nvSpPr>
          <p:cNvPr name="TextBox 16" id="16"/>
          <p:cNvSpPr txBox="true"/>
          <p:nvPr/>
        </p:nvSpPr>
        <p:spPr>
          <a:xfrm rot="0">
            <a:off x="6003837" y="3426400"/>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01</a:t>
            </a:r>
          </a:p>
        </p:txBody>
      </p:sp>
      <p:sp>
        <p:nvSpPr>
          <p:cNvPr name="TextBox 17" id="17"/>
          <p:cNvSpPr txBox="true"/>
          <p:nvPr/>
        </p:nvSpPr>
        <p:spPr>
          <a:xfrm rot="0">
            <a:off x="5145990" y="4469756"/>
            <a:ext cx="2770210" cy="306705"/>
          </a:xfrm>
          <a:prstGeom prst="rect">
            <a:avLst/>
          </a:prstGeom>
        </p:spPr>
        <p:txBody>
          <a:bodyPr anchor="t" rtlCol="false" tIns="0" lIns="0" bIns="0" rIns="0">
            <a:spAutoFit/>
          </a:bodyPr>
          <a:lstStyle/>
          <a:p>
            <a:pPr algn="ctr">
              <a:lnSpc>
                <a:spcPts val="2520"/>
              </a:lnSpc>
              <a:spcBef>
                <a:spcPct val="0"/>
              </a:spcBef>
            </a:pPr>
            <a:r>
              <a:rPr lang="en-US" b="true" sz="1800">
                <a:solidFill>
                  <a:srgbClr val="82798F"/>
                </a:solidFill>
                <a:latin typeface="Comic Sans Bold"/>
                <a:ea typeface="Comic Sans Bold"/>
                <a:cs typeface="Comic Sans Bold"/>
                <a:sym typeface="Comic Sans Bold"/>
              </a:rPr>
              <a:t>TRAINING PREVIEW</a:t>
            </a:r>
          </a:p>
        </p:txBody>
      </p:sp>
      <p:sp>
        <p:nvSpPr>
          <p:cNvPr name="TextBox 18" id="18"/>
          <p:cNvSpPr txBox="true"/>
          <p:nvPr/>
        </p:nvSpPr>
        <p:spPr>
          <a:xfrm rot="0">
            <a:off x="11304457" y="3426400"/>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02</a:t>
            </a:r>
          </a:p>
        </p:txBody>
      </p:sp>
      <p:sp>
        <p:nvSpPr>
          <p:cNvPr name="TextBox 19" id="19"/>
          <p:cNvSpPr txBox="true"/>
          <p:nvPr/>
        </p:nvSpPr>
        <p:spPr>
          <a:xfrm rot="0">
            <a:off x="10446610" y="4469756"/>
            <a:ext cx="2770210" cy="621030"/>
          </a:xfrm>
          <a:prstGeom prst="rect">
            <a:avLst/>
          </a:prstGeom>
        </p:spPr>
        <p:txBody>
          <a:bodyPr anchor="t" rtlCol="false" tIns="0" lIns="0" bIns="0" rIns="0">
            <a:spAutoFit/>
          </a:bodyPr>
          <a:lstStyle/>
          <a:p>
            <a:pPr algn="ctr">
              <a:lnSpc>
                <a:spcPts val="2520"/>
              </a:lnSpc>
              <a:spcBef>
                <a:spcPct val="0"/>
              </a:spcBef>
            </a:pPr>
            <a:r>
              <a:rPr lang="en-US" b="true" sz="1800">
                <a:solidFill>
                  <a:srgbClr val="82798F"/>
                </a:solidFill>
                <a:latin typeface="Comic Sans Bold"/>
                <a:ea typeface="Comic Sans Bold"/>
                <a:cs typeface="Comic Sans Bold"/>
                <a:sym typeface="Comic Sans Bold"/>
              </a:rPr>
              <a:t>Intro to Linux System Programming</a:t>
            </a:r>
          </a:p>
        </p:txBody>
      </p:sp>
      <p:sp>
        <p:nvSpPr>
          <p:cNvPr name="TextBox 20" id="20"/>
          <p:cNvSpPr txBox="true"/>
          <p:nvPr/>
        </p:nvSpPr>
        <p:spPr>
          <a:xfrm rot="0">
            <a:off x="5921178" y="6023009"/>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03</a:t>
            </a:r>
          </a:p>
        </p:txBody>
      </p:sp>
      <p:sp>
        <p:nvSpPr>
          <p:cNvPr name="TextBox 21" id="21"/>
          <p:cNvSpPr txBox="true"/>
          <p:nvPr/>
        </p:nvSpPr>
        <p:spPr>
          <a:xfrm rot="0">
            <a:off x="5063331" y="7251812"/>
            <a:ext cx="2770210" cy="621030"/>
          </a:xfrm>
          <a:prstGeom prst="rect">
            <a:avLst/>
          </a:prstGeom>
        </p:spPr>
        <p:txBody>
          <a:bodyPr anchor="t" rtlCol="false" tIns="0" lIns="0" bIns="0" rIns="0">
            <a:spAutoFit/>
          </a:bodyPr>
          <a:lstStyle/>
          <a:p>
            <a:pPr algn="ctr">
              <a:lnSpc>
                <a:spcPts val="2520"/>
              </a:lnSpc>
              <a:spcBef>
                <a:spcPct val="0"/>
              </a:spcBef>
            </a:pPr>
            <a:r>
              <a:rPr lang="en-US" b="true" sz="1800">
                <a:solidFill>
                  <a:srgbClr val="82798F"/>
                </a:solidFill>
                <a:latin typeface="Comic Sans Bold"/>
                <a:ea typeface="Comic Sans Bold"/>
                <a:cs typeface="Comic Sans Bold"/>
                <a:sym typeface="Comic Sans Bold"/>
              </a:rPr>
              <a:t>Linux System Programming</a:t>
            </a:r>
          </a:p>
        </p:txBody>
      </p:sp>
      <p:sp>
        <p:nvSpPr>
          <p:cNvPr name="TextBox 22" id="22"/>
          <p:cNvSpPr txBox="true"/>
          <p:nvPr/>
        </p:nvSpPr>
        <p:spPr>
          <a:xfrm rot="0">
            <a:off x="11304457" y="6023009"/>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04</a:t>
            </a:r>
          </a:p>
        </p:txBody>
      </p:sp>
      <p:sp>
        <p:nvSpPr>
          <p:cNvPr name="TextBox 23" id="23"/>
          <p:cNvSpPr txBox="true"/>
          <p:nvPr/>
        </p:nvSpPr>
        <p:spPr>
          <a:xfrm rot="0">
            <a:off x="10446610" y="7251812"/>
            <a:ext cx="2770210" cy="935355"/>
          </a:xfrm>
          <a:prstGeom prst="rect">
            <a:avLst/>
          </a:prstGeom>
        </p:spPr>
        <p:txBody>
          <a:bodyPr anchor="t" rtlCol="false" tIns="0" lIns="0" bIns="0" rIns="0">
            <a:spAutoFit/>
          </a:bodyPr>
          <a:lstStyle/>
          <a:p>
            <a:pPr algn="ctr">
              <a:lnSpc>
                <a:spcPts val="2520"/>
              </a:lnSpc>
              <a:spcBef>
                <a:spcPct val="0"/>
              </a:spcBef>
            </a:pPr>
            <a:r>
              <a:rPr lang="en-US" b="true" sz="1800">
                <a:solidFill>
                  <a:srgbClr val="82798F"/>
                </a:solidFill>
                <a:latin typeface="Comic Sans Bold"/>
                <a:ea typeface="Comic Sans Bold"/>
                <a:cs typeface="Comic Sans Bold"/>
                <a:sym typeface="Comic Sans Bold"/>
              </a:rPr>
              <a:t>Advanced Linux System Programming &amp; Kernel Interface</a:t>
            </a:r>
          </a:p>
        </p:txBody>
      </p:sp>
      <p:sp>
        <p:nvSpPr>
          <p:cNvPr name="Freeform 24" id="24"/>
          <p:cNvSpPr/>
          <p:nvPr/>
        </p:nvSpPr>
        <p:spPr>
          <a:xfrm flipH="false" flipV="false" rot="0">
            <a:off x="16048330" y="8701903"/>
            <a:ext cx="1830490" cy="1283631"/>
          </a:xfrm>
          <a:custGeom>
            <a:avLst/>
            <a:gdLst/>
            <a:ahLst/>
            <a:cxnLst/>
            <a:rect r="r" b="b" t="t" l="l"/>
            <a:pathLst>
              <a:path h="1283631" w="1830490">
                <a:moveTo>
                  <a:pt x="0" y="0"/>
                </a:moveTo>
                <a:lnTo>
                  <a:pt x="1830489" y="0"/>
                </a:lnTo>
                <a:lnTo>
                  <a:pt x="1830489" y="1283631"/>
                </a:lnTo>
                <a:lnTo>
                  <a:pt x="0" y="1283631"/>
                </a:lnTo>
                <a:lnTo>
                  <a:pt x="0" y="0"/>
                </a:lnTo>
                <a:close/>
              </a:path>
            </a:pathLst>
          </a:custGeom>
          <a:blipFill>
            <a:blip r:embed="rId10"/>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Training Preview</a:t>
            </a:r>
          </a:p>
        </p:txBody>
      </p:sp>
      <p:sp>
        <p:nvSpPr>
          <p:cNvPr name="TextBox 6" id="6"/>
          <p:cNvSpPr txBox="true"/>
          <p:nvPr/>
        </p:nvSpPr>
        <p:spPr>
          <a:xfrm rot="0">
            <a:off x="4219006" y="3330116"/>
            <a:ext cx="9849989" cy="2257425"/>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The Training takes about 7 Months of totally 37 sessions, 185 training hours and 2 projects.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It started at 01/2024 and ended just before 09/2024.</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It was taken at STMicroelectronics company Egypt branch. </a:t>
            </a:r>
          </a:p>
        </p:txBody>
      </p:sp>
      <p:grpSp>
        <p:nvGrpSpPr>
          <p:cNvPr name="Group 7" id="7"/>
          <p:cNvGrpSpPr/>
          <p:nvPr/>
        </p:nvGrpSpPr>
        <p:grpSpPr>
          <a:xfrm rot="0">
            <a:off x="14068994" y="8477474"/>
            <a:ext cx="1177534" cy="448857"/>
            <a:chOff x="0" y="0"/>
            <a:chExt cx="334083" cy="127347"/>
          </a:xfrm>
        </p:grpSpPr>
        <p:sp>
          <p:nvSpPr>
            <p:cNvPr name="Freeform 8" id="8"/>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9" id="9"/>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0" id="10"/>
          <p:cNvGrpSpPr/>
          <p:nvPr/>
        </p:nvGrpSpPr>
        <p:grpSpPr>
          <a:xfrm rot="0">
            <a:off x="3041472" y="8477474"/>
            <a:ext cx="1177534" cy="448857"/>
            <a:chOff x="0" y="0"/>
            <a:chExt cx="334083" cy="127347"/>
          </a:xfrm>
        </p:grpSpPr>
        <p:sp>
          <p:nvSpPr>
            <p:cNvPr name="Freeform 11" id="11"/>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2" id="12"/>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3" id="13"/>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4068994" y="8477474"/>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3041472"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16119275"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
        <p:nvSpPr>
          <p:cNvPr name="TextBox 12" id="12"/>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What is STM?</a:t>
            </a:r>
          </a:p>
        </p:txBody>
      </p:sp>
      <p:sp>
        <p:nvSpPr>
          <p:cNvPr name="TextBox 13" id="13"/>
          <p:cNvSpPr txBox="true"/>
          <p:nvPr/>
        </p:nvSpPr>
        <p:spPr>
          <a:xfrm rot="0">
            <a:off x="2949198" y="1603013"/>
            <a:ext cx="12517380" cy="7502512"/>
          </a:xfrm>
          <a:prstGeom prst="rect">
            <a:avLst/>
          </a:prstGeom>
        </p:spPr>
        <p:txBody>
          <a:bodyPr anchor="t" rtlCol="false" tIns="0" lIns="0" bIns="0" rIns="0">
            <a:spAutoFit/>
          </a:bodyPr>
          <a:lstStyle/>
          <a:p>
            <a:pPr algn="l" marL="492460" indent="-246230" lvl="1">
              <a:lnSpc>
                <a:spcPts val="5018"/>
              </a:lnSpc>
              <a:buFont typeface="Arial"/>
              <a:buChar char="•"/>
            </a:pPr>
            <a:r>
              <a:rPr lang="en-US" sz="2280">
                <a:solidFill>
                  <a:srgbClr val="82798F"/>
                </a:solidFill>
                <a:latin typeface="Comic Sans"/>
                <a:ea typeface="Comic Sans"/>
                <a:cs typeface="Comic Sans"/>
                <a:sym typeface="Comic Sans"/>
              </a:rPr>
              <a:t>STMicroelectronics is a major European multinational semiconductor company that was established in 1987 following the merger of two state-owned entities: SGS Microelettronica of Italy and Thomson Semiconducteurs of France. Initially named SGS-THOMSON, the company adopted the name STMicroelectronics in 1998. Headquartered in Plan-les-Ouates, Switzerland, ST is the largest semiconductor company in Europe and one of the top players globally.</a:t>
            </a:r>
          </a:p>
          <a:p>
            <a:pPr algn="l" marL="492460" indent="-246230" lvl="1">
              <a:lnSpc>
                <a:spcPts val="5018"/>
              </a:lnSpc>
              <a:buFont typeface="Arial"/>
              <a:buChar char="•"/>
            </a:pPr>
            <a:r>
              <a:rPr lang="en-US" sz="2280">
                <a:solidFill>
                  <a:srgbClr val="82798F"/>
                </a:solidFill>
                <a:latin typeface="Comic Sans"/>
                <a:ea typeface="Comic Sans"/>
                <a:cs typeface="Comic Sans"/>
                <a:sym typeface="Comic Sans"/>
              </a:rPr>
              <a:t>STMicroelectronics designs, manufactures, and markets a wide array of semiconductor products, including microcontrollers, power management chips, sensors, and integrated circuits. The company is heavily involved in automotive, industrial, consumer electronics, and communication technologies, and has a strong presence in emerging fields like silicon carbide for electric vehicles.</a:t>
            </a:r>
          </a:p>
          <a:p>
            <a:pPr algn="l">
              <a:lnSpc>
                <a:spcPts val="501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4068994" y="8477474"/>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3041472"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2925213" y="1997068"/>
            <a:ext cx="12437575" cy="7042777"/>
          </a:xfrm>
          <a:custGeom>
            <a:avLst/>
            <a:gdLst/>
            <a:ahLst/>
            <a:cxnLst/>
            <a:rect r="r" b="b" t="t" l="l"/>
            <a:pathLst>
              <a:path h="7042777" w="12437575">
                <a:moveTo>
                  <a:pt x="0" y="0"/>
                </a:moveTo>
                <a:lnTo>
                  <a:pt x="12437574" y="0"/>
                </a:lnTo>
                <a:lnTo>
                  <a:pt x="12437574" y="7042776"/>
                </a:lnTo>
                <a:lnTo>
                  <a:pt x="0" y="7042776"/>
                </a:lnTo>
                <a:lnTo>
                  <a:pt x="0" y="0"/>
                </a:lnTo>
                <a:close/>
              </a:path>
            </a:pathLst>
          </a:custGeom>
          <a:blipFill>
            <a:blip r:embed="rId8"/>
            <a:stretch>
              <a:fillRect l="0" t="0" r="0" b="0"/>
            </a:stretch>
          </a:blipFill>
        </p:spPr>
      </p:sp>
      <p:sp>
        <p:nvSpPr>
          <p:cNvPr name="TextBox 12" id="12"/>
          <p:cNvSpPr txBox="true"/>
          <p:nvPr/>
        </p:nvSpPr>
        <p:spPr>
          <a:xfrm rot="0">
            <a:off x="4846975" y="952500"/>
            <a:ext cx="8942964"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WHAT IS STM?</a:t>
            </a:r>
          </a:p>
        </p:txBody>
      </p:sp>
      <p:sp>
        <p:nvSpPr>
          <p:cNvPr name="Freeform 13" id="13"/>
          <p:cNvSpPr/>
          <p:nvPr/>
        </p:nvSpPr>
        <p:spPr>
          <a:xfrm flipH="false" flipV="false" rot="0">
            <a:off x="16246977"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9"/>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6" id="6"/>
          <p:cNvSpPr txBox="true"/>
          <p:nvPr/>
        </p:nvSpPr>
        <p:spPr>
          <a:xfrm rot="0">
            <a:off x="4219006" y="3330116"/>
            <a:ext cx="9849989" cy="3419475"/>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This training provides an introduction to Linux system programming, covering the history of Linux, some basic commands, system calls, processes, I/O redirection, environment variables and basics of Linux file systems.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It takes totally 10 sessions with 50 Hours and a final project.</a:t>
            </a:r>
          </a:p>
          <a:p>
            <a:pPr algn="l">
              <a:lnSpc>
                <a:spcPts val="4620"/>
              </a:lnSpc>
            </a:pPr>
          </a:p>
        </p:txBody>
      </p:sp>
      <p:grpSp>
        <p:nvGrpSpPr>
          <p:cNvPr name="Group 7" id="7"/>
          <p:cNvGrpSpPr/>
          <p:nvPr/>
        </p:nvGrpSpPr>
        <p:grpSpPr>
          <a:xfrm rot="0">
            <a:off x="14068994" y="8477474"/>
            <a:ext cx="1177534" cy="448857"/>
            <a:chOff x="0" y="0"/>
            <a:chExt cx="334083" cy="127347"/>
          </a:xfrm>
        </p:grpSpPr>
        <p:sp>
          <p:nvSpPr>
            <p:cNvPr name="Freeform 8" id="8"/>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9" id="9"/>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0" id="10"/>
          <p:cNvGrpSpPr/>
          <p:nvPr/>
        </p:nvGrpSpPr>
        <p:grpSpPr>
          <a:xfrm rot="0">
            <a:off x="3041472" y="8477474"/>
            <a:ext cx="1177534" cy="448857"/>
            <a:chOff x="0" y="0"/>
            <a:chExt cx="334083" cy="127347"/>
          </a:xfrm>
        </p:grpSpPr>
        <p:sp>
          <p:nvSpPr>
            <p:cNvPr name="Freeform 11" id="11"/>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2" id="12"/>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3" id="13"/>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6" id="6"/>
          <p:cNvSpPr txBox="true"/>
          <p:nvPr/>
        </p:nvSpPr>
        <p:spPr>
          <a:xfrm rot="0">
            <a:off x="2704298" y="2401234"/>
            <a:ext cx="3029416" cy="692150"/>
          </a:xfrm>
          <a:prstGeom prst="rect">
            <a:avLst/>
          </a:prstGeom>
        </p:spPr>
        <p:txBody>
          <a:bodyPr anchor="t" rtlCol="false" tIns="0" lIns="0" bIns="0" rIns="0">
            <a:spAutoFit/>
          </a:bodyPr>
          <a:lstStyle/>
          <a:p>
            <a:pPr algn="ctr">
              <a:lnSpc>
                <a:spcPts val="2800"/>
              </a:lnSpc>
            </a:pPr>
            <a:r>
              <a:rPr lang="en-US" b="true" sz="2000">
                <a:solidFill>
                  <a:srgbClr val="82798F"/>
                </a:solidFill>
                <a:latin typeface="Comic Sans Bold"/>
                <a:ea typeface="Comic Sans Bold"/>
                <a:cs typeface="Comic Sans Bold"/>
                <a:sym typeface="Comic Sans Bold"/>
              </a:rPr>
              <a:t>TABLE OF CONTENTS</a:t>
            </a:r>
          </a:p>
          <a:p>
            <a:pPr algn="ctr">
              <a:lnSpc>
                <a:spcPts val="2800"/>
              </a:lnSpc>
              <a:spcBef>
                <a:spcPct val="0"/>
              </a:spcBef>
            </a:pPr>
          </a:p>
        </p:txBody>
      </p:sp>
      <p:sp>
        <p:nvSpPr>
          <p:cNvPr name="TextBox 7" id="7"/>
          <p:cNvSpPr txBox="true"/>
          <p:nvPr/>
        </p:nvSpPr>
        <p:spPr>
          <a:xfrm rot="0">
            <a:off x="4219006" y="3330116"/>
            <a:ext cx="9849989" cy="4581525"/>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Linux History</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System Calls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The exec Family of System Calls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Forking Processes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I/O Redirection in Linux</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Environment Variables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File Systems Introduction</a:t>
            </a:r>
          </a:p>
          <a:p>
            <a:pPr algn="l">
              <a:lnSpc>
                <a:spcPts val="4620"/>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4" id="14"/>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6" id="6"/>
          <p:cNvSpPr txBox="true"/>
          <p:nvPr/>
        </p:nvSpPr>
        <p:spPr>
          <a:xfrm rot="0">
            <a:off x="2704298" y="2401234"/>
            <a:ext cx="3029416" cy="692150"/>
          </a:xfrm>
          <a:prstGeom prst="rect">
            <a:avLst/>
          </a:prstGeom>
        </p:spPr>
        <p:txBody>
          <a:bodyPr anchor="t" rtlCol="false" tIns="0" lIns="0" bIns="0" rIns="0">
            <a:spAutoFit/>
          </a:bodyPr>
          <a:lstStyle/>
          <a:p>
            <a:pPr algn="ctr">
              <a:lnSpc>
                <a:spcPts val="2800"/>
              </a:lnSpc>
            </a:pPr>
            <a:r>
              <a:rPr lang="en-US" b="true" sz="2000">
                <a:solidFill>
                  <a:srgbClr val="82798F"/>
                </a:solidFill>
                <a:latin typeface="Comic Sans Bold"/>
                <a:ea typeface="Comic Sans Bold"/>
                <a:cs typeface="Comic Sans Bold"/>
                <a:sym typeface="Comic Sans Bold"/>
              </a:rPr>
              <a:t>TABLE OF CONTENTS</a:t>
            </a:r>
          </a:p>
          <a:p>
            <a:pPr algn="ctr">
              <a:lnSpc>
                <a:spcPts val="2800"/>
              </a:lnSpc>
              <a:spcBef>
                <a:spcPct val="0"/>
              </a:spcBef>
            </a:pPr>
          </a:p>
        </p:txBody>
      </p:sp>
      <p:sp>
        <p:nvSpPr>
          <p:cNvPr name="TextBox 7" id="7"/>
          <p:cNvSpPr txBox="true"/>
          <p:nvPr/>
        </p:nvSpPr>
        <p:spPr>
          <a:xfrm rot="0">
            <a:off x="4219006" y="3330116"/>
            <a:ext cx="9849989" cy="4581525"/>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Linux History</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System Calls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The exec Family of System Calls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Forking Processes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I/O Redirection in Linux</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Environment Variables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File Systems Introduction</a:t>
            </a:r>
          </a:p>
          <a:p>
            <a:pPr algn="l">
              <a:lnSpc>
                <a:spcPts val="4620"/>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4" id="14"/>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098125" y="929181"/>
            <a:ext cx="6219527" cy="639445"/>
          </a:xfrm>
          <a:prstGeom prst="rect">
            <a:avLst/>
          </a:prstGeom>
        </p:spPr>
        <p:txBody>
          <a:bodyPr anchor="t" rtlCol="false" tIns="0" lIns="0" bIns="0" rIns="0">
            <a:spAutoFit/>
          </a:bodyPr>
          <a:lstStyle/>
          <a:p>
            <a:pPr algn="ctr" marL="0" indent="0" lvl="0">
              <a:lnSpc>
                <a:spcPts val="5179"/>
              </a:lnSpc>
              <a:spcBef>
                <a:spcPct val="0"/>
              </a:spcBef>
            </a:pPr>
            <a:r>
              <a:rPr lang="en-US" b="true" sz="3699">
                <a:solidFill>
                  <a:srgbClr val="FFF6BE"/>
                </a:solidFill>
                <a:latin typeface="Comic Sans Bold"/>
                <a:ea typeface="Comic Sans Bold"/>
                <a:cs typeface="Comic Sans Bold"/>
                <a:sym typeface="Comic Sans Bold"/>
              </a:rPr>
              <a:t>T1 - Introduction to LSP</a:t>
            </a:r>
          </a:p>
        </p:txBody>
      </p:sp>
      <p:sp>
        <p:nvSpPr>
          <p:cNvPr name="TextBox 6" id="6"/>
          <p:cNvSpPr txBox="true"/>
          <p:nvPr/>
        </p:nvSpPr>
        <p:spPr>
          <a:xfrm rot="0">
            <a:off x="2704298" y="2401234"/>
            <a:ext cx="3029416" cy="692150"/>
          </a:xfrm>
          <a:prstGeom prst="rect">
            <a:avLst/>
          </a:prstGeom>
        </p:spPr>
        <p:txBody>
          <a:bodyPr anchor="t" rtlCol="false" tIns="0" lIns="0" bIns="0" rIns="0">
            <a:spAutoFit/>
          </a:bodyPr>
          <a:lstStyle/>
          <a:p>
            <a:pPr algn="ctr">
              <a:lnSpc>
                <a:spcPts val="2800"/>
              </a:lnSpc>
            </a:pPr>
            <a:r>
              <a:rPr lang="en-US" b="true" sz="2000">
                <a:solidFill>
                  <a:srgbClr val="82798F"/>
                </a:solidFill>
                <a:latin typeface="Comic Sans Bold"/>
                <a:ea typeface="Comic Sans Bold"/>
                <a:cs typeface="Comic Sans Bold"/>
                <a:sym typeface="Comic Sans Bold"/>
              </a:rPr>
              <a:t>TABLE OF CONTENTS</a:t>
            </a:r>
          </a:p>
          <a:p>
            <a:pPr algn="ctr">
              <a:lnSpc>
                <a:spcPts val="2800"/>
              </a:lnSpc>
              <a:spcBef>
                <a:spcPct val="0"/>
              </a:spcBef>
            </a:pPr>
          </a:p>
        </p:txBody>
      </p:sp>
      <p:sp>
        <p:nvSpPr>
          <p:cNvPr name="TextBox 7" id="7"/>
          <p:cNvSpPr txBox="true"/>
          <p:nvPr/>
        </p:nvSpPr>
        <p:spPr>
          <a:xfrm rot="0">
            <a:off x="4219006" y="3330116"/>
            <a:ext cx="9849989" cy="4581525"/>
          </a:xfrm>
          <a:prstGeom prst="rect">
            <a:avLst/>
          </a:prstGeom>
        </p:spPr>
        <p:txBody>
          <a:bodyPr anchor="t" rtlCol="false" tIns="0" lIns="0" bIns="0" rIns="0">
            <a:spAutoFit/>
          </a:bodyPr>
          <a:lstStyle/>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Linux History</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System Calls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The exec Family of System Calls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Forking Processes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I/O Redirection in Linux</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 Environment Variables</a:t>
            </a:r>
          </a:p>
          <a:p>
            <a:pPr algn="l" marL="453390" indent="-226695" lvl="1">
              <a:lnSpc>
                <a:spcPts val="4620"/>
              </a:lnSpc>
              <a:buFont typeface="Arial"/>
              <a:buChar char="•"/>
            </a:pPr>
            <a:r>
              <a:rPr lang="en-US" sz="2100">
                <a:solidFill>
                  <a:srgbClr val="82798F"/>
                </a:solidFill>
                <a:latin typeface="Comic Sans"/>
                <a:ea typeface="Comic Sans"/>
                <a:cs typeface="Comic Sans"/>
                <a:sym typeface="Comic Sans"/>
              </a:rPr>
              <a:t>File Systems Introduction</a:t>
            </a:r>
          </a:p>
          <a:p>
            <a:pPr algn="l">
              <a:lnSpc>
                <a:spcPts val="4620"/>
              </a:lnSpc>
            </a:pPr>
          </a:p>
        </p:txBody>
      </p:sp>
      <p:grpSp>
        <p:nvGrpSpPr>
          <p:cNvPr name="Group 8" id="8"/>
          <p:cNvGrpSpPr/>
          <p:nvPr/>
        </p:nvGrpSpPr>
        <p:grpSpPr>
          <a:xfrm rot="0">
            <a:off x="1406899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41472" y="8477474"/>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4" id="14"/>
          <p:cNvSpPr/>
          <p:nvPr/>
        </p:nvSpPr>
        <p:spPr>
          <a:xfrm flipH="false" flipV="false" rot="0">
            <a:off x="16034140" y="8616484"/>
            <a:ext cx="1830490" cy="1283631"/>
          </a:xfrm>
          <a:custGeom>
            <a:avLst/>
            <a:gdLst/>
            <a:ahLst/>
            <a:cxnLst/>
            <a:rect r="r" b="b" t="t" l="l"/>
            <a:pathLst>
              <a:path h="1283631" w="1830490">
                <a:moveTo>
                  <a:pt x="0" y="0"/>
                </a:moveTo>
                <a:lnTo>
                  <a:pt x="1830490" y="0"/>
                </a:lnTo>
                <a:lnTo>
                  <a:pt x="1830490" y="1283632"/>
                </a:lnTo>
                <a:lnTo>
                  <a:pt x="0" y="1283632"/>
                </a:lnTo>
                <a:lnTo>
                  <a:pt x="0" y="0"/>
                </a:lnTo>
                <a:close/>
              </a:path>
            </a:pathLst>
          </a:custGeom>
          <a:blipFill>
            <a:blip r:embed="rId8"/>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DAGXEkkddfI</dc:identifier>
  <dcterms:modified xsi:type="dcterms:W3CDTF">2011-08-01T06:04:30Z</dcterms:modified>
  <cp:revision>1</cp:revision>
  <dc:title>Linux System Programming and Kernel Interface</dc:title>
</cp:coreProperties>
</file>