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EEB6-7502-2C1F-4050-2E486796D0CD}" v="48" dt="2024-03-07T04:34:06.195"/>
    <p1510:client id="{1B001A51-3C4B-0659-64DA-E06594D6DE93}" v="9" dt="2024-03-07T04:12:11.944"/>
    <p1510:client id="{536D32DC-5C32-42AC-6D63-802C5C8A2D6D}" v="2" dt="2024-03-06T05:22:56.058"/>
    <p1510:client id="{613F0080-ED38-1D72-E07F-910FCE198B87}" v="742" dt="2024-03-06T03:01:41.968"/>
    <p1510:client id="{981CB515-DAB8-FB11-4D36-99977E64B609}" v="342" dt="2024-03-05T19:02:07.759"/>
    <p1510:client id="{A24BE7B1-3D85-A088-C3E6-BCC2BFD8ADC7}" v="250" dt="2024-03-07T05:07:41.635"/>
    <p1510:client id="{CCBE9B19-8F7D-1335-4B09-AAD1D6C4469D}" v="98" dt="2024-03-05T20:42:27.612"/>
    <p1510:client id="{E325BBA8-F249-57FB-A05F-29E043D66EAF}" v="474" dt="2024-03-07T05:50:50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Robot </a:t>
            </a:r>
            <a:r>
              <a:rPr lang="en-US" i="1">
                <a:latin typeface="Aptos Display"/>
              </a:rPr>
              <a:t>Information </a:t>
            </a:r>
            <a:r>
              <a:rPr lang="en-US" i="1"/>
              <a:t>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4041-B67C-D0A7-0743-3A8C5AC6EE74}"/>
              </a:ext>
            </a:extLst>
          </p:cNvPr>
          <p:cNvSpPr txBox="1"/>
          <p:nvPr/>
        </p:nvSpPr>
        <p:spPr>
          <a:xfrm>
            <a:off x="7162800" y="3600450"/>
            <a:ext cx="32670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08080"/>
                </a:solidFill>
              </a:rPr>
              <a:t>​</a:t>
            </a:r>
            <a:r>
              <a:rPr lang="en-US" sz="2400"/>
              <a:t>Done by,</a:t>
            </a:r>
          </a:p>
          <a:p>
            <a:r>
              <a:rPr lang="en-US" sz="2400"/>
              <a:t> Mohamed </a:t>
            </a:r>
            <a:r>
              <a:rPr lang="en-US" sz="2400" err="1"/>
              <a:t>Fameen</a:t>
            </a:r>
            <a:r>
              <a:rPr lang="en-US" sz="2400"/>
              <a:t> M</a:t>
            </a:r>
          </a:p>
          <a:p>
            <a:r>
              <a:rPr lang="en-US" sz="2400"/>
              <a:t> 2022178051</a:t>
            </a:r>
          </a:p>
          <a:p>
            <a:r>
              <a:rPr lang="en-US" sz="2400"/>
              <a:t> MCA-II (Regular)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68C7F-8D9F-5A6A-43C0-D4C73C2BD262}"/>
              </a:ext>
            </a:extLst>
          </p:cNvPr>
          <p:cNvSpPr txBox="1"/>
          <p:nvPr/>
        </p:nvSpPr>
        <p:spPr>
          <a:xfrm>
            <a:off x="1409700" y="3648075"/>
            <a:ext cx="32670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08080"/>
                </a:solidFill>
              </a:rPr>
              <a:t>​</a:t>
            </a:r>
            <a:r>
              <a:rPr lang="en-US" sz="2400"/>
              <a:t>Guided by,</a:t>
            </a:r>
          </a:p>
          <a:p>
            <a:r>
              <a:rPr lang="en-US" sz="2400"/>
              <a:t> </a:t>
            </a:r>
            <a:r>
              <a:rPr lang="en-US" sz="2400" err="1"/>
              <a:t>Dr.K.Manimala</a:t>
            </a:r>
          </a:p>
          <a:p>
            <a:r>
              <a:rPr lang="en-US" sz="2400"/>
              <a:t> Associate Professor</a:t>
            </a:r>
          </a:p>
          <a:p>
            <a:r>
              <a:rPr lang="en-US" sz="2400"/>
              <a:t> Department of IST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2731-0867-E124-601B-483A28EE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Module-5 : Dialog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9A58-D6FF-830A-135A-4460664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Determines how the chatbot or conversational agent should respond to the current dialog state.</a:t>
            </a:r>
          </a:p>
          <a:p>
            <a:r>
              <a:rPr lang="en-US"/>
              <a:t>It involves making decisions about which actions to take based on the observed state of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73534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5288-DC89-2BD8-5FEA-9C7A54AD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Module-6 : Natural Language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4307-898C-A4E5-97E0-9D70B9C9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 allow the machine to understand the human language.</a:t>
            </a:r>
          </a:p>
          <a:p>
            <a:r>
              <a:rPr lang="en-US"/>
              <a:t>By classifying the intent and entity. </a:t>
            </a:r>
          </a:p>
        </p:txBody>
      </p:sp>
    </p:spTree>
    <p:extLst>
      <p:ext uri="{BB962C8B-B14F-4D97-AF65-F5344CB8AC3E}">
        <p14:creationId xmlns:p14="http://schemas.microsoft.com/office/powerpoint/2010/main" val="177143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5A95-6020-B393-DE85-F4AE6FFC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Module-7 : Natural Language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D3ED-C98B-0101-E300-327629A1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 produce text that is logical, appropriate for the context and sounds like human speech.</a:t>
            </a:r>
          </a:p>
        </p:txBody>
      </p:sp>
    </p:spTree>
    <p:extLst>
      <p:ext uri="{BB962C8B-B14F-4D97-AF65-F5344CB8AC3E}">
        <p14:creationId xmlns:p14="http://schemas.microsoft.com/office/powerpoint/2010/main" val="359803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EC75-9E39-B159-C59F-32C2BC51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1233-3E47-F486-2D7E-FDE07AA5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Java</a:t>
            </a:r>
          </a:p>
          <a:p>
            <a:r>
              <a:rPr lang="en-US"/>
              <a:t>Apache </a:t>
            </a:r>
            <a:r>
              <a:rPr lang="en-US" err="1"/>
              <a:t>PDFBox</a:t>
            </a:r>
          </a:p>
          <a:p>
            <a:r>
              <a:rPr lang="en-US" err="1"/>
              <a:t>OpenNLP</a:t>
            </a:r>
            <a:endParaRPr lang="en-US"/>
          </a:p>
          <a:p>
            <a:r>
              <a:rPr lang="en-US" err="1"/>
              <a:t>SpringBoot</a:t>
            </a:r>
          </a:p>
          <a:p>
            <a:r>
              <a:rPr lang="en-US"/>
              <a:t>PostgreSQL</a:t>
            </a:r>
          </a:p>
          <a:p>
            <a:r>
              <a:rPr lang="en-US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359860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112B-20FD-BB22-9FBE-A361E42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9590-0B6F-8F14-360A-28C2EFA0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[1]  </a:t>
            </a:r>
            <a:r>
              <a:rPr lang="en-US" sz="2400" err="1"/>
              <a:t>Zherong</a:t>
            </a:r>
            <a:r>
              <a:rPr lang="en-US" sz="2400"/>
              <a:t> Pan, Andy Zeng, </a:t>
            </a:r>
            <a:r>
              <a:rPr lang="en-US" sz="2400" err="1"/>
              <a:t>Yunzhu</a:t>
            </a:r>
            <a:r>
              <a:rPr lang="en-US" sz="2400"/>
              <a:t> Li, </a:t>
            </a:r>
            <a:r>
              <a:rPr lang="en-US" sz="2400" err="1"/>
              <a:t>Jingjin</a:t>
            </a:r>
            <a:r>
              <a:rPr lang="en-US" sz="2400"/>
              <a:t> Yu and Kris Hause, "</a:t>
            </a:r>
            <a:r>
              <a:rPr lang="en-US" sz="2400">
                <a:ea typeface="+mn-lt"/>
                <a:cs typeface="+mn-lt"/>
              </a:rPr>
              <a:t>Algorithms and Systems for Manipulating Multiple Objects</a:t>
            </a:r>
            <a:r>
              <a:rPr lang="en-US" sz="2400"/>
              <a:t>",2023.</a:t>
            </a:r>
            <a:endParaRPr lang="en-US" sz="24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[2]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Zsolt 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Krutilla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and Attila Kovari, "The origin and primary areas of application of natural language processing  ",2022.</a:t>
            </a:r>
            <a:endParaRPr lang="en-US" sz="2400">
              <a:solidFill>
                <a:srgbClr val="80808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[3] Ke Zhang and Qi Chen, "Route natural language processing method for robot navigation",2017.</a:t>
            </a:r>
            <a:endParaRPr lang="en-US" sz="2400">
              <a:solidFill>
                <a:srgbClr val="80808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7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35E2-28A4-8F98-41F9-F38DF66A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217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5A01-B4FA-0F41-A423-7972F5EC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2B0-8641-E802-099E-A26959C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Aptos Display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5D64-8ACB-825C-80A2-BAA5EB74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With the increasing demand for faster order fulfillment and streamlined logistics operations, warehouse automation has become indispensable in modern supply chain management.</a:t>
            </a:r>
            <a:endParaRPr lang="en-US"/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Robots play a vital role in automating various tasks within warehouses, including inventory management, picking, packing, and transportation.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E53A-ABD8-7DF5-2AC9-DB4741F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D992-204E-A727-342B-BC3B5654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Extract the robot information and attributes from the specification document. Create a chatbot to assist.</a:t>
            </a:r>
          </a:p>
        </p:txBody>
      </p:sp>
    </p:spTree>
    <p:extLst>
      <p:ext uri="{BB962C8B-B14F-4D97-AF65-F5344CB8AC3E}">
        <p14:creationId xmlns:p14="http://schemas.microsoft.com/office/powerpoint/2010/main" val="131466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782B-B410-35C9-FFA7-0F7F3DDB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E19EDF-4959-7E49-768D-DCA9A5D9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71770"/>
              </p:ext>
            </p:extLst>
          </p:nvPr>
        </p:nvGraphicFramePr>
        <p:xfrm>
          <a:off x="838200" y="1825625"/>
          <a:ext cx="10515589" cy="164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86">
                  <a:extLst>
                    <a:ext uri="{9D8B030D-6E8A-4147-A177-3AD203B41FA5}">
                      <a16:colId xmlns:a16="http://schemas.microsoft.com/office/drawing/2014/main" val="1808362213"/>
                    </a:ext>
                  </a:extLst>
                </a:gridCol>
                <a:gridCol w="2025146">
                  <a:extLst>
                    <a:ext uri="{9D8B030D-6E8A-4147-A177-3AD203B41FA5}">
                      <a16:colId xmlns:a16="http://schemas.microsoft.com/office/drawing/2014/main" val="230010834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097779336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4270169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040207850"/>
                    </a:ext>
                  </a:extLst>
                </a:gridCol>
              </a:tblGrid>
              <a:tr h="389141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21712"/>
                  </a:ext>
                </a:extLst>
              </a:tr>
              <a:tr h="12539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Algorithms and Systems for Manipulating Multiple Objects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ptos"/>
                        </a:rPr>
                        <a:t>Zherong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 Pan , Andy Zeng , </a:t>
                      </a:r>
                      <a:r>
                        <a:rPr lang="en-US" sz="1800" b="0" i="0" u="none" strike="noStrike" noProof="0" err="1">
                          <a:latin typeface="Aptos"/>
                        </a:rPr>
                        <a:t>Yunzhu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 Li , </a:t>
                      </a:r>
                      <a:r>
                        <a:rPr lang="en-US" sz="1800" b="0" i="0" u="none" strike="noStrike" noProof="0" err="1">
                          <a:latin typeface="Aptos"/>
                        </a:rPr>
                        <a:t>Jingjin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 Yu  and Kris Hause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Multiobject</a:t>
                      </a:r>
                      <a:r>
                        <a:rPr lang="en-US"/>
                        <a:t> Manipulation Task 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The branching factor could be reduced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Unclear how to determine the best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581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408E33-975B-B750-7533-4F7120DE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3120"/>
              </p:ext>
            </p:extLst>
          </p:nvPr>
        </p:nvGraphicFramePr>
        <p:xfrm>
          <a:off x="820731" y="3474679"/>
          <a:ext cx="10532946" cy="1434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1084">
                  <a:extLst>
                    <a:ext uri="{9D8B030D-6E8A-4147-A177-3AD203B41FA5}">
                      <a16:colId xmlns:a16="http://schemas.microsoft.com/office/drawing/2014/main" val="3162653222"/>
                    </a:ext>
                  </a:extLst>
                </a:gridCol>
                <a:gridCol w="1974021">
                  <a:extLst>
                    <a:ext uri="{9D8B030D-6E8A-4147-A177-3AD203B41FA5}">
                      <a16:colId xmlns:a16="http://schemas.microsoft.com/office/drawing/2014/main" val="3268876398"/>
                    </a:ext>
                  </a:extLst>
                </a:gridCol>
                <a:gridCol w="2153478">
                  <a:extLst>
                    <a:ext uri="{9D8B030D-6E8A-4147-A177-3AD203B41FA5}">
                      <a16:colId xmlns:a16="http://schemas.microsoft.com/office/drawing/2014/main" val="2371028163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1848861810"/>
                    </a:ext>
                  </a:extLst>
                </a:gridCol>
                <a:gridCol w="2001863">
                  <a:extLst>
                    <a:ext uri="{9D8B030D-6E8A-4147-A177-3AD203B41FA5}">
                      <a16:colId xmlns:a16="http://schemas.microsoft.com/office/drawing/2014/main" val="1766085409"/>
                    </a:ext>
                  </a:extLst>
                </a:gridCol>
              </a:tblGrid>
              <a:tr h="86518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The origin and primary areas of application of natural language processing  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Zsolt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Krutilla</a:t>
                      </a:r>
                      <a:r>
                        <a:rPr lang="en-US" sz="1800" b="0" i="0" u="none" strike="noStrike" noProof="0">
                          <a:effectLst/>
                        </a:rPr>
                        <a:t> ,Attila Kovari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Aptos"/>
                        </a:rPr>
                        <a:t>Long Short-Term Memory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Aptos"/>
                        </a:rPr>
                        <a:t>Provides clean learning data for automation and model training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Aptos"/>
                        </a:rPr>
                        <a:t>No procedure or methodology  to solve NLP problems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307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B54FCC-7AE1-E8D3-6FCB-2C2457874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5007"/>
              </p:ext>
            </p:extLst>
          </p:nvPr>
        </p:nvGraphicFramePr>
        <p:xfrm>
          <a:off x="818479" y="4912577"/>
          <a:ext cx="10532948" cy="17282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6303">
                  <a:extLst>
                    <a:ext uri="{9D8B030D-6E8A-4147-A177-3AD203B41FA5}">
                      <a16:colId xmlns:a16="http://schemas.microsoft.com/office/drawing/2014/main" val="1542020891"/>
                    </a:ext>
                  </a:extLst>
                </a:gridCol>
                <a:gridCol w="1946413">
                  <a:extLst>
                    <a:ext uri="{9D8B030D-6E8A-4147-A177-3AD203B41FA5}">
                      <a16:colId xmlns:a16="http://schemas.microsoft.com/office/drawing/2014/main" val="4103941842"/>
                    </a:ext>
                  </a:extLst>
                </a:gridCol>
                <a:gridCol w="2153478">
                  <a:extLst>
                    <a:ext uri="{9D8B030D-6E8A-4147-A177-3AD203B41FA5}">
                      <a16:colId xmlns:a16="http://schemas.microsoft.com/office/drawing/2014/main" val="3526067800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570473368"/>
                    </a:ext>
                  </a:extLst>
                </a:gridCol>
                <a:gridCol w="1960450">
                  <a:extLst>
                    <a:ext uri="{9D8B030D-6E8A-4147-A177-3AD203B41FA5}">
                      <a16:colId xmlns:a16="http://schemas.microsoft.com/office/drawing/2014/main" val="2384354409"/>
                    </a:ext>
                  </a:extLst>
                </a:gridCol>
              </a:tblGrid>
              <a:tr h="172822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Route natural language processing method for robot navigation</a:t>
                      </a:r>
                      <a:endParaRPr lang="en-US"/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Ke Zhang, Qi Chen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Semantic Role Labeling  based on chunking 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Higher accuracy of SRL, good effect in RNLP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Dependent on corpus , not general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5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2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53F-9EA4-1630-7B1C-D0799FC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741363"/>
          </a:xfrm>
        </p:spPr>
        <p:txBody>
          <a:bodyPr>
            <a:normAutofit/>
          </a:bodyPr>
          <a:lstStyle/>
          <a:p>
            <a:r>
              <a:rPr lang="en-US" i="1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637B-E938-A29D-DBF8-48867531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      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8482B42-9175-8150-6482-1B1FC3F8C861}"/>
              </a:ext>
            </a:extLst>
          </p:cNvPr>
          <p:cNvSpPr/>
          <p:nvPr/>
        </p:nvSpPr>
        <p:spPr>
          <a:xfrm>
            <a:off x="185785" y="815476"/>
            <a:ext cx="1867452" cy="1993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Files</a:t>
            </a:r>
          </a:p>
          <a:p>
            <a:pPr algn="ctr"/>
            <a:r>
              <a:rPr lang="en-US"/>
              <a:t>Contains information about robot</a:t>
            </a:r>
          </a:p>
          <a:p>
            <a:pPr algn="ctr"/>
            <a:r>
              <a:rPr lang="en-US"/>
              <a:t>(provided by </a:t>
            </a:r>
            <a:r>
              <a:rPr lang="en-US" err="1"/>
              <a:t>Roboteon</a:t>
            </a:r>
            <a:r>
              <a:rPr lang="en-US"/>
              <a:t>)</a:t>
            </a:r>
          </a:p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D6B1BB-24D9-959E-F7B3-C3535B2E82E3}"/>
              </a:ext>
            </a:extLst>
          </p:cNvPr>
          <p:cNvSpPr/>
          <p:nvPr/>
        </p:nvSpPr>
        <p:spPr>
          <a:xfrm>
            <a:off x="2048990" y="2009360"/>
            <a:ext cx="1104347" cy="309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5CC65-40BB-7461-05F7-1D6F0AD2468C}"/>
              </a:ext>
            </a:extLst>
          </p:cNvPr>
          <p:cNvSpPr/>
          <p:nvPr/>
        </p:nvSpPr>
        <p:spPr>
          <a:xfrm>
            <a:off x="3157585" y="1522259"/>
            <a:ext cx="2407478" cy="1157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Text Extraction</a:t>
            </a:r>
          </a:p>
          <a:p>
            <a:pPr algn="ctr"/>
            <a:endParaRPr lang="en-US" sz="2000" b="1"/>
          </a:p>
          <a:p>
            <a:pPr algn="ctr"/>
            <a:r>
              <a:rPr lang="en-US"/>
              <a:t>Extracts the text from the pdf files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5367AC-26A4-BFB7-A961-C4F4C53AE861}"/>
              </a:ext>
            </a:extLst>
          </p:cNvPr>
          <p:cNvSpPr/>
          <p:nvPr/>
        </p:nvSpPr>
        <p:spPr>
          <a:xfrm>
            <a:off x="5556611" y="2006429"/>
            <a:ext cx="1104347" cy="309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70A12-6834-84D7-A693-3DBDEF77F977}"/>
              </a:ext>
            </a:extLst>
          </p:cNvPr>
          <p:cNvSpPr/>
          <p:nvPr/>
        </p:nvSpPr>
        <p:spPr>
          <a:xfrm>
            <a:off x="6631311" y="1204291"/>
            <a:ext cx="2394778" cy="158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Text Preprocessing</a:t>
            </a:r>
          </a:p>
          <a:p>
            <a:pPr algn="ctr"/>
            <a:endParaRPr lang="en-US" sz="2000" b="1"/>
          </a:p>
          <a:p>
            <a:pPr algn="ctr"/>
            <a:r>
              <a:rPr lang="en-US"/>
              <a:t>Removes any  uwanted characters from the text such as newline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8A34F-0A77-B153-F1E1-C536E09C5A37}"/>
              </a:ext>
            </a:extLst>
          </p:cNvPr>
          <p:cNvSpPr/>
          <p:nvPr/>
        </p:nvSpPr>
        <p:spPr>
          <a:xfrm>
            <a:off x="9571694" y="3610890"/>
            <a:ext cx="2394778" cy="2147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Information Extraction</a:t>
            </a:r>
          </a:p>
          <a:p>
            <a:pPr algn="ctr"/>
            <a:endParaRPr lang="en-US" b="1"/>
          </a:p>
          <a:p>
            <a:pPr algn="ctr"/>
            <a:r>
              <a:rPr lang="en-US"/>
              <a:t>1.Attributes and values classification</a:t>
            </a:r>
          </a:p>
          <a:p>
            <a:pPr algn="ctr"/>
            <a:r>
              <a:rPr lang="en-US"/>
              <a:t>2. Mapping attributes and values</a:t>
            </a:r>
          </a:p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3D98C293-7D0C-A161-CEBA-CBC00E73D660}"/>
              </a:ext>
            </a:extLst>
          </p:cNvPr>
          <p:cNvSpPr/>
          <p:nvPr/>
        </p:nvSpPr>
        <p:spPr>
          <a:xfrm>
            <a:off x="10104681" y="1048725"/>
            <a:ext cx="1778552" cy="17652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Data Storage</a:t>
            </a:r>
          </a:p>
          <a:p>
            <a:pPr algn="ctr"/>
            <a:r>
              <a:rPr lang="en-US"/>
              <a:t>Storing processed texts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D83212-691B-C531-5583-7E90CD839E30}"/>
              </a:ext>
            </a:extLst>
          </p:cNvPr>
          <p:cNvSpPr/>
          <p:nvPr/>
        </p:nvSpPr>
        <p:spPr>
          <a:xfrm>
            <a:off x="9023711" y="2019129"/>
            <a:ext cx="1104347" cy="309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FA145-1995-06E7-6419-D60308D78CBF}"/>
              </a:ext>
            </a:extLst>
          </p:cNvPr>
          <p:cNvSpPr/>
          <p:nvPr/>
        </p:nvSpPr>
        <p:spPr>
          <a:xfrm>
            <a:off x="6021268" y="3007404"/>
            <a:ext cx="2717800" cy="304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BC728F-6D85-D5DF-3C7A-C839A77BE69F}"/>
              </a:ext>
            </a:extLst>
          </p:cNvPr>
          <p:cNvSpPr/>
          <p:nvPr/>
        </p:nvSpPr>
        <p:spPr>
          <a:xfrm>
            <a:off x="6090989" y="3083624"/>
            <a:ext cx="2489200" cy="1054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Dialog State tracking</a:t>
            </a:r>
          </a:p>
          <a:p>
            <a:pPr algn="ctr"/>
            <a:endParaRPr lang="en-US" b="1"/>
          </a:p>
          <a:p>
            <a:pPr algn="ctr"/>
            <a:r>
              <a:rPr lang="en-US"/>
              <a:t>1.Intent classification</a:t>
            </a:r>
          </a:p>
          <a:p>
            <a:pPr algn="ctr"/>
            <a:r>
              <a:rPr lang="en-US"/>
              <a:t>2.Entity recognition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C5EF5D-0597-CB63-56D7-A1D87B97252A}"/>
              </a:ext>
            </a:extLst>
          </p:cNvPr>
          <p:cNvSpPr/>
          <p:nvPr/>
        </p:nvSpPr>
        <p:spPr>
          <a:xfrm>
            <a:off x="6141788" y="4607624"/>
            <a:ext cx="2387600" cy="129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Dialog Policy</a:t>
            </a:r>
          </a:p>
          <a:p>
            <a:pPr algn="ctr"/>
            <a:endParaRPr lang="en-US" b="1"/>
          </a:p>
          <a:p>
            <a:pPr algn="ctr"/>
            <a:r>
              <a:rPr lang="en-US"/>
              <a:t>Determines the response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4E6C7A-DA61-0F4A-44DA-90F2911A764C}"/>
              </a:ext>
            </a:extLst>
          </p:cNvPr>
          <p:cNvCxnSpPr/>
          <p:nvPr/>
        </p:nvCxnSpPr>
        <p:spPr>
          <a:xfrm>
            <a:off x="7391400" y="4152900"/>
            <a:ext cx="1270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F34AC4D4-69AA-2588-E6C7-85F91DA59FB4}"/>
              </a:ext>
            </a:extLst>
          </p:cNvPr>
          <p:cNvSpPr/>
          <p:nvPr/>
        </p:nvSpPr>
        <p:spPr>
          <a:xfrm>
            <a:off x="10713234" y="2805194"/>
            <a:ext cx="279399" cy="838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4A6E91FC-394F-F787-85DB-9447CD53123C}"/>
              </a:ext>
            </a:extLst>
          </p:cNvPr>
          <p:cNvSpPr/>
          <p:nvPr/>
        </p:nvSpPr>
        <p:spPr>
          <a:xfrm>
            <a:off x="8733084" y="4379400"/>
            <a:ext cx="825500" cy="355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3F326A-7FF4-8A7F-ED6E-DAA7B651C440}"/>
              </a:ext>
            </a:extLst>
          </p:cNvPr>
          <p:cNvSpPr/>
          <p:nvPr/>
        </p:nvSpPr>
        <p:spPr>
          <a:xfrm>
            <a:off x="2919415" y="3008216"/>
            <a:ext cx="2565400" cy="1054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Natural Language Understanding</a:t>
            </a:r>
          </a:p>
          <a:p>
            <a:pPr algn="ctr"/>
            <a:endParaRPr lang="en-US" b="1"/>
          </a:p>
          <a:p>
            <a:pPr algn="ctr"/>
            <a:r>
              <a:rPr lang="en-US"/>
              <a:t>Tokenization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14ECBF-E211-7085-1D6F-90F6B5556D4F}"/>
              </a:ext>
            </a:extLst>
          </p:cNvPr>
          <p:cNvSpPr/>
          <p:nvPr/>
        </p:nvSpPr>
        <p:spPr>
          <a:xfrm>
            <a:off x="2919415" y="4202015"/>
            <a:ext cx="2654300" cy="1041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Natural Language Generation</a:t>
            </a:r>
          </a:p>
          <a:p>
            <a:pPr algn="ctr"/>
            <a:r>
              <a:rPr lang="en-US"/>
              <a:t>Generates human language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24C9DA-C1A1-9D0E-C6D6-DEBA9AE7E8F5}"/>
              </a:ext>
            </a:extLst>
          </p:cNvPr>
          <p:cNvCxnSpPr/>
          <p:nvPr/>
        </p:nvCxnSpPr>
        <p:spPr>
          <a:xfrm>
            <a:off x="5403850" y="3371850"/>
            <a:ext cx="699361" cy="6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B889FD-FD70-7B45-7034-6F64051160F8}"/>
              </a:ext>
            </a:extLst>
          </p:cNvPr>
          <p:cNvCxnSpPr>
            <a:cxnSpLocks/>
          </p:cNvCxnSpPr>
          <p:nvPr/>
        </p:nvCxnSpPr>
        <p:spPr>
          <a:xfrm flipH="1" flipV="1">
            <a:off x="5607910" y="4743450"/>
            <a:ext cx="545239" cy="21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8B44AD9-6196-6254-8C34-D9443102140B}"/>
              </a:ext>
            </a:extLst>
          </p:cNvPr>
          <p:cNvSpPr/>
          <p:nvPr/>
        </p:nvSpPr>
        <p:spPr>
          <a:xfrm>
            <a:off x="1050418" y="3709353"/>
            <a:ext cx="1353457" cy="71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 Gateway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62924B-708B-8669-9C89-19204957CF1C}"/>
              </a:ext>
            </a:extLst>
          </p:cNvPr>
          <p:cNvCxnSpPr/>
          <p:nvPr/>
        </p:nvCxnSpPr>
        <p:spPr>
          <a:xfrm flipV="1">
            <a:off x="2435225" y="3311525"/>
            <a:ext cx="508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CFD1B6-52DF-02D6-13C6-B4D563534C30}"/>
              </a:ext>
            </a:extLst>
          </p:cNvPr>
          <p:cNvCxnSpPr>
            <a:cxnSpLocks/>
          </p:cNvCxnSpPr>
          <p:nvPr/>
        </p:nvCxnSpPr>
        <p:spPr>
          <a:xfrm flipH="1" flipV="1">
            <a:off x="2371724" y="4251325"/>
            <a:ext cx="58420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4E82D-17EE-D5CB-3193-4BD84E2B795E}"/>
              </a:ext>
            </a:extLst>
          </p:cNvPr>
          <p:cNvSpPr/>
          <p:nvPr/>
        </p:nvSpPr>
        <p:spPr>
          <a:xfrm>
            <a:off x="793165" y="6219791"/>
            <a:ext cx="1866900" cy="584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D62E3EF-0BE6-4ECE-8C7B-EDF37423C0BC}"/>
              </a:ext>
            </a:extLst>
          </p:cNvPr>
          <p:cNvSpPr/>
          <p:nvPr/>
        </p:nvSpPr>
        <p:spPr>
          <a:xfrm>
            <a:off x="1332866" y="4385503"/>
            <a:ext cx="266700" cy="18415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7C5A88C-CD7C-B702-D45F-E6F1822F3E82}"/>
              </a:ext>
            </a:extLst>
          </p:cNvPr>
          <p:cNvSpPr/>
          <p:nvPr/>
        </p:nvSpPr>
        <p:spPr>
          <a:xfrm>
            <a:off x="1923188" y="4379163"/>
            <a:ext cx="266700" cy="1841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340EF-7E7A-6D49-4BA2-643957EBB48E}"/>
              </a:ext>
            </a:extLst>
          </p:cNvPr>
          <p:cNvSpPr txBox="1"/>
          <p:nvPr/>
        </p:nvSpPr>
        <p:spPr>
          <a:xfrm>
            <a:off x="101461" y="4607327"/>
            <a:ext cx="1231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Request</a:t>
            </a:r>
          </a:p>
          <a:p>
            <a:r>
              <a:rPr lang="en-US"/>
              <a:t>"What is OTTO's battery capacity?"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C0763-191D-1C25-1B99-908733E1CF07}"/>
              </a:ext>
            </a:extLst>
          </p:cNvPr>
          <p:cNvSpPr txBox="1"/>
          <p:nvPr/>
        </p:nvSpPr>
        <p:spPr>
          <a:xfrm>
            <a:off x="2189552" y="5305767"/>
            <a:ext cx="20694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Response</a:t>
            </a:r>
          </a:p>
          <a:p>
            <a:r>
              <a:rPr lang="en-US"/>
              <a:t>"OTTO's battery capacity is 35Ah"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B683F-CBF3-D761-A0BE-A4404374A9A1}"/>
              </a:ext>
            </a:extLst>
          </p:cNvPr>
          <p:cNvSpPr txBox="1"/>
          <p:nvPr/>
        </p:nvSpPr>
        <p:spPr>
          <a:xfrm>
            <a:off x="9354929" y="5984910"/>
            <a:ext cx="2716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{Max. Capacity  : 150 Kg,</a:t>
            </a:r>
          </a:p>
          <a:p>
            <a:r>
              <a:rPr lang="en-US"/>
              <a:t>Battery Capacity : 35Ah}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C922-23A7-66D3-83DD-89F3D0005230}"/>
              </a:ext>
            </a:extLst>
          </p:cNvPr>
          <p:cNvSpPr txBox="1"/>
          <p:nvPr/>
        </p:nvSpPr>
        <p:spPr>
          <a:xfrm>
            <a:off x="9291567" y="304641"/>
            <a:ext cx="2475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Battery Capacity 35Ah Max. Capacity 150 kg</a:t>
            </a:r>
          </a:p>
        </p:txBody>
      </p:sp>
    </p:spTree>
    <p:extLst>
      <p:ext uri="{BB962C8B-B14F-4D97-AF65-F5344CB8AC3E}">
        <p14:creationId xmlns:p14="http://schemas.microsoft.com/office/powerpoint/2010/main" val="229862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B314-5DDE-820F-FE4C-EBD8D052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Module-1 : Text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F2DA-38DB-8356-CCA3-522DD00A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Extracting the texts from the pdf using Apache </a:t>
            </a:r>
            <a:r>
              <a:rPr lang="en-US" err="1"/>
              <a:t>PDFBox</a:t>
            </a:r>
            <a:r>
              <a:rPr lang="en-US"/>
              <a:t>.</a:t>
            </a:r>
          </a:p>
          <a:p>
            <a:r>
              <a:rPr lang="en-US"/>
              <a:t>Extracts the text from the formatted pdf.</a:t>
            </a:r>
          </a:p>
        </p:txBody>
      </p:sp>
    </p:spTree>
    <p:extLst>
      <p:ext uri="{BB962C8B-B14F-4D97-AF65-F5344CB8AC3E}">
        <p14:creationId xmlns:p14="http://schemas.microsoft.com/office/powerpoint/2010/main" val="76087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EB2-21A3-EE1F-128A-1BC22558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Module-2 : Text Preprocessing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BB09-6F92-35D4-604B-2E8DAF44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Clean and preprocess the extracted text to remove any unwanted characters, artifacts, or noise.</a:t>
            </a:r>
          </a:p>
          <a:p>
            <a:r>
              <a:rPr lang="en-US"/>
              <a:t>Regular expressions or string manipulation methods will be used. </a:t>
            </a:r>
          </a:p>
        </p:txBody>
      </p:sp>
    </p:spTree>
    <p:extLst>
      <p:ext uri="{BB962C8B-B14F-4D97-AF65-F5344CB8AC3E}">
        <p14:creationId xmlns:p14="http://schemas.microsoft.com/office/powerpoint/2010/main" val="243671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759D-0931-8FB5-7914-69F7600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Module-3 : Information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7158-C5C4-A807-96CB-2FB6BF51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Utilize natural language processing techniques to extract relevant information from the pre-processed text.</a:t>
            </a:r>
          </a:p>
          <a:p>
            <a:r>
              <a:rPr lang="en-US"/>
              <a:t>Such as NER, POS, Lemmatization, Sentence Split, Dependency parsing.</a:t>
            </a:r>
          </a:p>
          <a:p>
            <a:r>
              <a:rPr lang="en-US"/>
              <a:t>Classify attributes and values</a:t>
            </a:r>
          </a:p>
          <a:p>
            <a:r>
              <a:rPr lang="en-US"/>
              <a:t>Then Mapping values to its corresponding attributes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8F1-8A8D-A1A6-5C33-DB9042D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Module-4 : Dialog state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E5CC-39C3-4732-97B2-FA9197D1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Keeps track of current state of the conversation, including user's intents, preferences, and any relevant context.</a:t>
            </a:r>
          </a:p>
          <a:p>
            <a:r>
              <a:rPr lang="en-US"/>
              <a:t>To understand the user's goal and requirements throughout the conversation accurately.</a:t>
            </a:r>
          </a:p>
        </p:txBody>
      </p:sp>
    </p:spTree>
    <p:extLst>
      <p:ext uri="{BB962C8B-B14F-4D97-AF65-F5344CB8AC3E}">
        <p14:creationId xmlns:p14="http://schemas.microsoft.com/office/powerpoint/2010/main" val="1772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Robot Information Parser</vt:lpstr>
      <vt:lpstr>Introduction</vt:lpstr>
      <vt:lpstr>Problem Statement</vt:lpstr>
      <vt:lpstr>Literature Survey</vt:lpstr>
      <vt:lpstr>Architecture</vt:lpstr>
      <vt:lpstr>Module-1 : Text Extraction</vt:lpstr>
      <vt:lpstr>Module-2 : Text Preprocessing </vt:lpstr>
      <vt:lpstr>Module-3 : Information Extraction</vt:lpstr>
      <vt:lpstr>Module-4 : Dialog state tracking</vt:lpstr>
      <vt:lpstr>Module-5 : Dialog Policy</vt:lpstr>
      <vt:lpstr>Module-6 : Natural Language Understanding</vt:lpstr>
      <vt:lpstr>Module-7 : Natural Language Generation</vt:lpstr>
      <vt:lpstr>Tools and Technologies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2024-02-13T16:52:53Z</dcterms:created>
  <dcterms:modified xsi:type="dcterms:W3CDTF">2024-03-07T06:16:28Z</dcterms:modified>
</cp:coreProperties>
</file>