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Oswald Bold" charset="1" panose="00000800000000000000"/>
      <p:regular r:id="rId43"/>
    </p:embeddedFont>
    <p:embeddedFont>
      <p:font typeface="DM Sans Bold" charset="1" panose="00000000000000000000"/>
      <p:regular r:id="rId44"/>
    </p:embeddedFont>
    <p:embeddedFont>
      <p:font typeface="Open Sauce Bold" charset="1" panose="00000800000000000000"/>
      <p:regular r:id="rId45"/>
    </p:embeddedFont>
    <p:embeddedFont>
      <p:font typeface="Montserrat Classic Bold" charset="1" panose="00000800000000000000"/>
      <p:regular r:id="rId46"/>
    </p:embeddedFont>
    <p:embeddedFont>
      <p:font typeface="Open Sans Bold" charset="1" panose="020B0806030504020204"/>
      <p:regular r:id="rId47"/>
    </p:embeddedFont>
    <p:embeddedFont>
      <p:font typeface="Open Sauce" charset="1" panose="00000500000000000000"/>
      <p:regular r:id="rId48"/>
    </p:embeddedFont>
    <p:embeddedFont>
      <p:font typeface="Canva Sans" charset="1" panose="020B0503030501040103"/>
      <p:regular r:id="rId49"/>
    </p:embeddedFont>
    <p:embeddedFont>
      <p:font typeface="Oswald" charset="1" panose="00000500000000000000"/>
      <p:regular r:id="rId50"/>
    </p:embeddedFont>
    <p:embeddedFont>
      <p:font typeface="Open Sans" charset="1" panose="020B0606030504020204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06617" y="3274526"/>
            <a:ext cx="12762812" cy="4329322"/>
            <a:chOff x="0" y="0"/>
            <a:chExt cx="2464707" cy="8360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4707" cy="836062"/>
            </a:xfrm>
            <a:custGeom>
              <a:avLst/>
              <a:gdLst/>
              <a:ahLst/>
              <a:cxnLst/>
              <a:rect r="r" b="b" t="t" l="l"/>
              <a:pathLst>
                <a:path h="836062" w="2464707">
                  <a:moveTo>
                    <a:pt x="0" y="0"/>
                  </a:moveTo>
                  <a:lnTo>
                    <a:pt x="2464707" y="0"/>
                  </a:lnTo>
                  <a:lnTo>
                    <a:pt x="2464707" y="836062"/>
                  </a:lnTo>
                  <a:lnTo>
                    <a:pt x="0" y="836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464707" cy="85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31855" y="4788586"/>
            <a:ext cx="1211233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HEART ATTACK PREDICTION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62229" y="-762322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37095"/>
            <a:ext cx="7049504" cy="179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6"/>
              </a:lnSpc>
            </a:pPr>
            <a:r>
              <a:rPr lang="en-US" b="true" sz="10447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22432" y="3604194"/>
            <a:ext cx="14744733" cy="565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61934" indent="-530967" lvl="1">
              <a:lnSpc>
                <a:spcPts val="6394"/>
              </a:lnSpc>
              <a:buFont typeface="Arial"/>
              <a:buChar char="•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what’s the effect of features on the target</a:t>
            </a:r>
          </a:p>
          <a:p>
            <a:pPr algn="just" marL="1061934" indent="-530967" lvl="1">
              <a:lnSpc>
                <a:spcPts val="6394"/>
              </a:lnSpc>
              <a:buFont typeface="Arial"/>
              <a:buChar char="•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what’s the percentage of who in heart attack risk by the :</a:t>
            </a:r>
          </a:p>
          <a:p>
            <a:pPr algn="just" marL="2123867" indent="-707956" lvl="2">
              <a:lnSpc>
                <a:spcPts val="6394"/>
              </a:lnSpc>
              <a:buFont typeface="Arial"/>
              <a:buChar char="⚬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Diet</a:t>
            </a:r>
          </a:p>
          <a:p>
            <a:pPr algn="just" marL="2123867" indent="-707956" lvl="2">
              <a:lnSpc>
                <a:spcPts val="6394"/>
              </a:lnSpc>
              <a:buFont typeface="Arial"/>
              <a:buChar char="⚬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Country</a:t>
            </a:r>
          </a:p>
          <a:p>
            <a:pPr algn="just" marL="2123867" indent="-707956" lvl="2">
              <a:lnSpc>
                <a:spcPts val="6394"/>
              </a:lnSpc>
              <a:buFont typeface="Arial"/>
              <a:buChar char="⚬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Age</a:t>
            </a:r>
          </a:p>
          <a:p>
            <a:pPr algn="just" marL="2123867" indent="-707956" lvl="2">
              <a:lnSpc>
                <a:spcPts val="6394"/>
              </a:lnSpc>
              <a:buFont typeface="Arial"/>
              <a:buChar char="⚬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Sex</a:t>
            </a:r>
          </a:p>
        </p:txBody>
      </p:sp>
    </p:spTree>
  </p:cSld>
  <p:clrMapOvr>
    <a:masterClrMapping/>
  </p:clrMapOvr>
  <p:transition spd="fast">
    <p:cover dir="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2819" y="3467608"/>
            <a:ext cx="15962362" cy="31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6"/>
              </a:lnSpc>
            </a:pPr>
            <a:r>
              <a:rPr lang="en-US" b="true" sz="9119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what’s the effect of features on the target ?</a:t>
            </a:r>
          </a:p>
        </p:txBody>
      </p:sp>
    </p:spTree>
  </p:cSld>
  <p:clrMapOvr>
    <a:masterClrMapping/>
  </p:clrMapOvr>
  <p:transition spd="fast">
    <p:cover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80221" y="1028700"/>
            <a:ext cx="10727559" cy="8229600"/>
            <a:chOff x="0" y="0"/>
            <a:chExt cx="794253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16599" y="0"/>
                  </a:moveTo>
                  <a:lnTo>
                    <a:pt x="777654" y="0"/>
                  </a:lnTo>
                  <a:cubicBezTo>
                    <a:pt x="786821" y="0"/>
                    <a:pt x="794253" y="7432"/>
                    <a:pt x="794253" y="16599"/>
                  </a:cubicBezTo>
                  <a:lnTo>
                    <a:pt x="794253" y="592709"/>
                  </a:lnTo>
                  <a:cubicBezTo>
                    <a:pt x="794253" y="597111"/>
                    <a:pt x="792504" y="601333"/>
                    <a:pt x="789391" y="604446"/>
                  </a:cubicBezTo>
                  <a:cubicBezTo>
                    <a:pt x="786279" y="607559"/>
                    <a:pt x="782057" y="609308"/>
                    <a:pt x="777654" y="609308"/>
                  </a:cubicBezTo>
                  <a:lnTo>
                    <a:pt x="16599" y="609308"/>
                  </a:lnTo>
                  <a:cubicBezTo>
                    <a:pt x="7432" y="609308"/>
                    <a:pt x="0" y="601876"/>
                    <a:pt x="0" y="592709"/>
                  </a:cubicBezTo>
                  <a:lnTo>
                    <a:pt x="0" y="16599"/>
                  </a:lnTo>
                  <a:cubicBezTo>
                    <a:pt x="0" y="7432"/>
                    <a:pt x="7432" y="0"/>
                    <a:pt x="16599" y="0"/>
                  </a:cubicBezTo>
                  <a:close/>
                </a:path>
              </a:pathLst>
            </a:custGeom>
            <a:blipFill>
              <a:blip r:embed="rId4"/>
              <a:stretch>
                <a:fillRect l="-4796" t="0" r="-4796" b="0"/>
              </a:stretch>
            </a:blipFill>
          </p:spPr>
        </p:sp>
      </p:grpSp>
    </p:spTree>
  </p:cSld>
  <p:clrMapOvr>
    <a:masterClrMapping/>
  </p:clrMapOvr>
  <p:transition spd="fast">
    <p:cover dir="u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48325" y="2894805"/>
            <a:ext cx="14391350" cy="4335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0"/>
              </a:lnSpc>
            </a:pPr>
            <a:r>
              <a:rPr lang="en-US" b="true" sz="8221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what’s the percentage of who in heart attack risk by these Features ?</a:t>
            </a:r>
          </a:p>
        </p:txBody>
      </p:sp>
    </p:spTree>
  </p:cSld>
  <p:clrMapOvr>
    <a:masterClrMapping/>
  </p:clrMapOvr>
  <p:transition spd="fast">
    <p:cover dir="d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77200" y="2788835"/>
            <a:ext cx="4833225" cy="4114800"/>
            <a:chOff x="0" y="0"/>
            <a:chExt cx="715690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5690" cy="609308"/>
            </a:xfrm>
            <a:custGeom>
              <a:avLst/>
              <a:gdLst/>
              <a:ahLst/>
              <a:cxnLst/>
              <a:rect r="r" b="b" t="t" l="l"/>
              <a:pathLst>
                <a:path h="609308" w="715690">
                  <a:moveTo>
                    <a:pt x="36842" y="0"/>
                  </a:moveTo>
                  <a:lnTo>
                    <a:pt x="678848" y="0"/>
                  </a:lnTo>
                  <a:cubicBezTo>
                    <a:pt x="699195" y="0"/>
                    <a:pt x="715690" y="16495"/>
                    <a:pt x="715690" y="36842"/>
                  </a:cubicBezTo>
                  <a:lnTo>
                    <a:pt x="715690" y="572466"/>
                  </a:lnTo>
                  <a:cubicBezTo>
                    <a:pt x="715690" y="582237"/>
                    <a:pt x="711808" y="591608"/>
                    <a:pt x="704899" y="598517"/>
                  </a:cubicBezTo>
                  <a:cubicBezTo>
                    <a:pt x="697990" y="605426"/>
                    <a:pt x="688619" y="609308"/>
                    <a:pt x="678848" y="609308"/>
                  </a:cubicBezTo>
                  <a:lnTo>
                    <a:pt x="36842" y="609308"/>
                  </a:lnTo>
                  <a:cubicBezTo>
                    <a:pt x="16495" y="609308"/>
                    <a:pt x="0" y="592813"/>
                    <a:pt x="0" y="572466"/>
                  </a:cubicBezTo>
                  <a:lnTo>
                    <a:pt x="0" y="36842"/>
                  </a:lnTo>
                  <a:cubicBezTo>
                    <a:pt x="0" y="27071"/>
                    <a:pt x="3882" y="17700"/>
                    <a:pt x="10791" y="10791"/>
                  </a:cubicBezTo>
                  <a:cubicBezTo>
                    <a:pt x="17700" y="3882"/>
                    <a:pt x="27071" y="0"/>
                    <a:pt x="36842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609" r="0" b="-660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29575" y="2788835"/>
            <a:ext cx="4833225" cy="4114800"/>
            <a:chOff x="0" y="0"/>
            <a:chExt cx="715690" cy="6093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5690" cy="609308"/>
            </a:xfrm>
            <a:custGeom>
              <a:avLst/>
              <a:gdLst/>
              <a:ahLst/>
              <a:cxnLst/>
              <a:rect r="r" b="b" t="t" l="l"/>
              <a:pathLst>
                <a:path h="609308" w="715690">
                  <a:moveTo>
                    <a:pt x="36842" y="0"/>
                  </a:moveTo>
                  <a:lnTo>
                    <a:pt x="678848" y="0"/>
                  </a:lnTo>
                  <a:cubicBezTo>
                    <a:pt x="699195" y="0"/>
                    <a:pt x="715690" y="16495"/>
                    <a:pt x="715690" y="36842"/>
                  </a:cubicBezTo>
                  <a:lnTo>
                    <a:pt x="715690" y="572466"/>
                  </a:lnTo>
                  <a:cubicBezTo>
                    <a:pt x="715690" y="582237"/>
                    <a:pt x="711808" y="591608"/>
                    <a:pt x="704899" y="598517"/>
                  </a:cubicBezTo>
                  <a:cubicBezTo>
                    <a:pt x="697990" y="605426"/>
                    <a:pt x="688619" y="609308"/>
                    <a:pt x="678848" y="609308"/>
                  </a:cubicBezTo>
                  <a:lnTo>
                    <a:pt x="36842" y="609308"/>
                  </a:lnTo>
                  <a:cubicBezTo>
                    <a:pt x="16495" y="609308"/>
                    <a:pt x="0" y="592813"/>
                    <a:pt x="0" y="572466"/>
                  </a:cubicBezTo>
                  <a:lnTo>
                    <a:pt x="0" y="36842"/>
                  </a:lnTo>
                  <a:cubicBezTo>
                    <a:pt x="0" y="27071"/>
                    <a:pt x="3882" y="17700"/>
                    <a:pt x="10791" y="10791"/>
                  </a:cubicBezTo>
                  <a:cubicBezTo>
                    <a:pt x="17700" y="3882"/>
                    <a:pt x="27071" y="0"/>
                    <a:pt x="36842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3943" r="0" b="-394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426075" y="2788835"/>
            <a:ext cx="4833225" cy="4114800"/>
            <a:chOff x="0" y="0"/>
            <a:chExt cx="715690" cy="6093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5690" cy="609308"/>
            </a:xfrm>
            <a:custGeom>
              <a:avLst/>
              <a:gdLst/>
              <a:ahLst/>
              <a:cxnLst/>
              <a:rect r="r" b="b" t="t" l="l"/>
              <a:pathLst>
                <a:path h="609308" w="715690">
                  <a:moveTo>
                    <a:pt x="36842" y="0"/>
                  </a:moveTo>
                  <a:lnTo>
                    <a:pt x="678848" y="0"/>
                  </a:lnTo>
                  <a:cubicBezTo>
                    <a:pt x="699195" y="0"/>
                    <a:pt x="715690" y="16495"/>
                    <a:pt x="715690" y="36842"/>
                  </a:cubicBezTo>
                  <a:lnTo>
                    <a:pt x="715690" y="572466"/>
                  </a:lnTo>
                  <a:cubicBezTo>
                    <a:pt x="715690" y="582237"/>
                    <a:pt x="711808" y="591608"/>
                    <a:pt x="704899" y="598517"/>
                  </a:cubicBezTo>
                  <a:cubicBezTo>
                    <a:pt x="697990" y="605426"/>
                    <a:pt x="688619" y="609308"/>
                    <a:pt x="678848" y="609308"/>
                  </a:cubicBezTo>
                  <a:lnTo>
                    <a:pt x="36842" y="609308"/>
                  </a:lnTo>
                  <a:cubicBezTo>
                    <a:pt x="16495" y="609308"/>
                    <a:pt x="0" y="592813"/>
                    <a:pt x="0" y="572466"/>
                  </a:cubicBezTo>
                  <a:lnTo>
                    <a:pt x="0" y="36842"/>
                  </a:lnTo>
                  <a:cubicBezTo>
                    <a:pt x="0" y="27071"/>
                    <a:pt x="3882" y="17700"/>
                    <a:pt x="10791" y="10791"/>
                  </a:cubicBezTo>
                  <a:cubicBezTo>
                    <a:pt x="17700" y="3882"/>
                    <a:pt x="27071" y="0"/>
                    <a:pt x="36842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6933" r="0" b="-6933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32691" y="7255622"/>
            <a:ext cx="2826994" cy="9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5643">
                <a:solidFill>
                  <a:srgbClr val="F2F4F5"/>
                </a:solidFill>
                <a:latin typeface="Canva Sans"/>
                <a:ea typeface="Canva Sans"/>
                <a:cs typeface="Canva Sans"/>
                <a:sym typeface="Canva Sans"/>
              </a:rPr>
              <a:t>Country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73388" y="7255622"/>
            <a:ext cx="1440849" cy="9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5643">
                <a:solidFill>
                  <a:srgbClr val="F2F4F5"/>
                </a:solidFill>
                <a:latin typeface="Canva Sans"/>
                <a:ea typeface="Canva Sans"/>
                <a:cs typeface="Canva Sans"/>
                <a:sym typeface="Canva Sans"/>
              </a:rPr>
              <a:t>Diet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36536" y="7255622"/>
            <a:ext cx="1209804" cy="9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5643">
                <a:solidFill>
                  <a:srgbClr val="F2F4F5"/>
                </a:solidFill>
                <a:latin typeface="Canva Sans"/>
                <a:ea typeface="Canva Sans"/>
                <a:cs typeface="Canva Sans"/>
                <a:sym typeface="Canva Sans"/>
              </a:rPr>
              <a:t>Sex</a:t>
            </a:r>
          </a:p>
        </p:txBody>
      </p:sp>
    </p:spTree>
  </p:cSld>
  <p:clrMapOvr>
    <a:masterClrMapping/>
  </p:clrMapOvr>
  <p:transition spd="fast">
    <p:cover dir="d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46816" y="3625200"/>
            <a:ext cx="12594369" cy="28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0"/>
              </a:lnSpc>
            </a:pPr>
            <a:r>
              <a:rPr lang="en-US" sz="8221" b="true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about the actually</a:t>
            </a:r>
          </a:p>
          <a:p>
            <a:pPr algn="ctr">
              <a:lnSpc>
                <a:spcPts val="11510"/>
              </a:lnSpc>
            </a:pPr>
            <a:r>
              <a:rPr lang="en-US" b="true" sz="8221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 risk?</a:t>
            </a:r>
          </a:p>
        </p:txBody>
      </p:sp>
    </p:spTree>
  </p:cSld>
  <p:clrMapOvr>
    <a:masterClrMapping/>
  </p:clrMapOvr>
  <p:transition spd="fast">
    <p:cover dir="u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38730" y="2788835"/>
            <a:ext cx="5980033" cy="4114800"/>
            <a:chOff x="0" y="0"/>
            <a:chExt cx="885506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5506" cy="609308"/>
            </a:xfrm>
            <a:custGeom>
              <a:avLst/>
              <a:gdLst/>
              <a:ahLst/>
              <a:cxnLst/>
              <a:rect r="r" b="b" t="t" l="l"/>
              <a:pathLst>
                <a:path h="609308" w="885506">
                  <a:moveTo>
                    <a:pt x="29776" y="0"/>
                  </a:moveTo>
                  <a:lnTo>
                    <a:pt x="855730" y="0"/>
                  </a:lnTo>
                  <a:cubicBezTo>
                    <a:pt x="872175" y="0"/>
                    <a:pt x="885506" y="13331"/>
                    <a:pt x="885506" y="29776"/>
                  </a:cubicBezTo>
                  <a:lnTo>
                    <a:pt x="885506" y="579531"/>
                  </a:lnTo>
                  <a:cubicBezTo>
                    <a:pt x="885506" y="587429"/>
                    <a:pt x="882369" y="595002"/>
                    <a:pt x="876785" y="600586"/>
                  </a:cubicBezTo>
                  <a:cubicBezTo>
                    <a:pt x="871201" y="606171"/>
                    <a:pt x="863627" y="609308"/>
                    <a:pt x="855730" y="609308"/>
                  </a:cubicBezTo>
                  <a:lnTo>
                    <a:pt x="29776" y="609308"/>
                  </a:lnTo>
                  <a:cubicBezTo>
                    <a:pt x="21879" y="609308"/>
                    <a:pt x="14305" y="606171"/>
                    <a:pt x="8721" y="600586"/>
                  </a:cubicBezTo>
                  <a:cubicBezTo>
                    <a:pt x="3137" y="595002"/>
                    <a:pt x="0" y="587429"/>
                    <a:pt x="0" y="579531"/>
                  </a:cubicBezTo>
                  <a:lnTo>
                    <a:pt x="0" y="29776"/>
                  </a:lnTo>
                  <a:cubicBezTo>
                    <a:pt x="0" y="21879"/>
                    <a:pt x="3137" y="14305"/>
                    <a:pt x="8721" y="8721"/>
                  </a:cubicBezTo>
                  <a:cubicBezTo>
                    <a:pt x="14305" y="3137"/>
                    <a:pt x="21879" y="0"/>
                    <a:pt x="29776" y="0"/>
                  </a:cubicBezTo>
                  <a:close/>
                </a:path>
              </a:pathLst>
            </a:custGeom>
            <a:blipFill>
              <a:blip r:embed="rId4"/>
              <a:stretch>
                <a:fillRect l="-4352" t="0" r="-165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92605" y="2788835"/>
            <a:ext cx="6178813" cy="4114800"/>
            <a:chOff x="0" y="0"/>
            <a:chExt cx="914941" cy="6093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941" cy="609308"/>
            </a:xfrm>
            <a:custGeom>
              <a:avLst/>
              <a:gdLst/>
              <a:ahLst/>
              <a:cxnLst/>
              <a:rect r="r" b="b" t="t" l="l"/>
              <a:pathLst>
                <a:path h="609308" w="914941">
                  <a:moveTo>
                    <a:pt x="28819" y="0"/>
                  </a:moveTo>
                  <a:lnTo>
                    <a:pt x="886122" y="0"/>
                  </a:lnTo>
                  <a:cubicBezTo>
                    <a:pt x="902038" y="0"/>
                    <a:pt x="914941" y="12902"/>
                    <a:pt x="914941" y="28819"/>
                  </a:cubicBezTo>
                  <a:lnTo>
                    <a:pt x="914941" y="580489"/>
                  </a:lnTo>
                  <a:cubicBezTo>
                    <a:pt x="914941" y="596405"/>
                    <a:pt x="902038" y="609308"/>
                    <a:pt x="886122" y="609308"/>
                  </a:cubicBezTo>
                  <a:lnTo>
                    <a:pt x="28819" y="609308"/>
                  </a:lnTo>
                  <a:cubicBezTo>
                    <a:pt x="12902" y="609308"/>
                    <a:pt x="0" y="596405"/>
                    <a:pt x="0" y="580489"/>
                  </a:cubicBezTo>
                  <a:lnTo>
                    <a:pt x="0" y="28819"/>
                  </a:lnTo>
                  <a:cubicBezTo>
                    <a:pt x="0" y="12902"/>
                    <a:pt x="12902" y="0"/>
                    <a:pt x="28819" y="0"/>
                  </a:cubicBezTo>
                  <a:close/>
                </a:path>
              </a:pathLst>
            </a:custGeom>
            <a:blipFill>
              <a:blip r:embed="rId5"/>
              <a:stretch>
                <a:fillRect l="-1880" t="0" r="-188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468514" y="7255622"/>
            <a:ext cx="2826994" cy="9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5643">
                <a:solidFill>
                  <a:srgbClr val="F2F4F5"/>
                </a:solidFill>
                <a:latin typeface="Canva Sans"/>
                <a:ea typeface="Canva Sans"/>
                <a:cs typeface="Canva Sans"/>
                <a:sym typeface="Canva Sans"/>
              </a:rPr>
              <a:t>Country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23844" y="7148586"/>
            <a:ext cx="1209804" cy="9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0"/>
              </a:lnSpc>
            </a:pPr>
            <a:r>
              <a:rPr lang="en-US" sz="5643">
                <a:solidFill>
                  <a:srgbClr val="F2F4F5"/>
                </a:solidFill>
                <a:latin typeface="Canva Sans"/>
                <a:ea typeface="Canva Sans"/>
                <a:cs typeface="Canva Sans"/>
                <a:sym typeface="Canva Sans"/>
              </a:rPr>
              <a:t>Sex</a:t>
            </a:r>
          </a:p>
        </p:txBody>
      </p:sp>
    </p:spTree>
  </p:cSld>
  <p:clrMapOvr>
    <a:masterClrMapping/>
  </p:clrMapOvr>
  <p:transition spd="fast">
    <p:cover dir="d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52387" y="-106660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4422" y="-253826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26908" y="2825427"/>
            <a:ext cx="8034183" cy="5528240"/>
            <a:chOff x="0" y="0"/>
            <a:chExt cx="885506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5506" cy="609308"/>
            </a:xfrm>
            <a:custGeom>
              <a:avLst/>
              <a:gdLst/>
              <a:ahLst/>
              <a:cxnLst/>
              <a:rect r="r" b="b" t="t" l="l"/>
              <a:pathLst>
                <a:path h="609308" w="885506">
                  <a:moveTo>
                    <a:pt x="22163" y="0"/>
                  </a:moveTo>
                  <a:lnTo>
                    <a:pt x="863343" y="0"/>
                  </a:lnTo>
                  <a:cubicBezTo>
                    <a:pt x="875583" y="0"/>
                    <a:pt x="885506" y="9923"/>
                    <a:pt x="885506" y="22163"/>
                  </a:cubicBezTo>
                  <a:lnTo>
                    <a:pt x="885506" y="587144"/>
                  </a:lnTo>
                  <a:cubicBezTo>
                    <a:pt x="885506" y="593023"/>
                    <a:pt x="883171" y="598660"/>
                    <a:pt x="879015" y="602816"/>
                  </a:cubicBezTo>
                  <a:cubicBezTo>
                    <a:pt x="874858" y="606973"/>
                    <a:pt x="869221" y="609308"/>
                    <a:pt x="863343" y="609308"/>
                  </a:cubicBezTo>
                  <a:lnTo>
                    <a:pt x="22163" y="609308"/>
                  </a:lnTo>
                  <a:cubicBezTo>
                    <a:pt x="9923" y="609308"/>
                    <a:pt x="0" y="599385"/>
                    <a:pt x="0" y="587144"/>
                  </a:cubicBezTo>
                  <a:lnTo>
                    <a:pt x="0" y="22163"/>
                  </a:lnTo>
                  <a:cubicBezTo>
                    <a:pt x="0" y="9923"/>
                    <a:pt x="9923" y="0"/>
                    <a:pt x="22163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806" r="0" b="-336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641461" y="866775"/>
            <a:ext cx="9005078" cy="141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0"/>
              </a:lnSpc>
            </a:pPr>
            <a:r>
              <a:rPr lang="en-US" b="true" sz="8221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about age ?</a:t>
            </a:r>
          </a:p>
        </p:txBody>
      </p:sp>
    </p:spTree>
  </p:cSld>
  <p:clrMapOvr>
    <a:masterClrMapping/>
  </p:clrMapOvr>
  <p:transition spd="fast">
    <p:cover dir="u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06617" y="3274526"/>
            <a:ext cx="12762812" cy="4329322"/>
            <a:chOff x="0" y="0"/>
            <a:chExt cx="2464707" cy="8360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4707" cy="836062"/>
            </a:xfrm>
            <a:custGeom>
              <a:avLst/>
              <a:gdLst/>
              <a:ahLst/>
              <a:cxnLst/>
              <a:rect r="r" b="b" t="t" l="l"/>
              <a:pathLst>
                <a:path h="836062" w="2464707">
                  <a:moveTo>
                    <a:pt x="0" y="0"/>
                  </a:moveTo>
                  <a:lnTo>
                    <a:pt x="2464707" y="0"/>
                  </a:lnTo>
                  <a:lnTo>
                    <a:pt x="2464707" y="836062"/>
                  </a:lnTo>
                  <a:lnTo>
                    <a:pt x="0" y="836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464707" cy="85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35046" y="4630043"/>
            <a:ext cx="12105955" cy="146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7"/>
              </a:lnSpc>
            </a:pPr>
            <a:r>
              <a:rPr lang="en-US" b="true" sz="8650" spc="8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ENGINEERING</a:t>
            </a:r>
          </a:p>
        </p:txBody>
      </p:sp>
    </p:spTree>
  </p:cSld>
  <p:clrMapOvr>
    <a:masterClrMapping/>
  </p:clrMapOvr>
  <p:transition spd="fast">
    <p:cover dir="d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15953" y="-792504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18990" y="-320735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99922"/>
            <a:ext cx="13663532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b="true" sz="10400">
                <a:solidFill>
                  <a:srgbClr val="F5FF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1894" y="3908172"/>
            <a:ext cx="11598639" cy="322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61934" indent="-530967" lvl="1">
              <a:lnSpc>
                <a:spcPts val="6394"/>
              </a:lnSpc>
              <a:buFont typeface="Arial"/>
              <a:buChar char="•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handling Blood Pressure column.</a:t>
            </a:r>
          </a:p>
          <a:p>
            <a:pPr algn="just" marL="1061934" indent="-530967" lvl="1">
              <a:lnSpc>
                <a:spcPts val="6394"/>
              </a:lnSpc>
              <a:buFont typeface="Arial"/>
              <a:buChar char="•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Encode Categorical Features.</a:t>
            </a:r>
          </a:p>
          <a:p>
            <a:pPr algn="l" marL="1061934" indent="-530967" lvl="1">
              <a:lnSpc>
                <a:spcPts val="6394"/>
              </a:lnSpc>
              <a:buFont typeface="Arial"/>
              <a:buChar char="•"/>
            </a:pPr>
            <a:r>
              <a:rPr lang="en-US" sz="4918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Standarization Numerical Features.</a:t>
            </a:r>
          </a:p>
          <a:p>
            <a:pPr algn="l">
              <a:lnSpc>
                <a:spcPts val="6394"/>
              </a:lnSpc>
            </a:pPr>
          </a:p>
        </p:txBody>
      </p:sp>
    </p:spTree>
  </p:cSld>
  <p:clrMapOvr>
    <a:masterClrMapping/>
  </p:clrMapOvr>
  <p:transition spd="fast">
    <p:cover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598300"/>
            <a:chOff x="0" y="0"/>
            <a:chExt cx="368852" cy="17378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37824"/>
            </a:xfrm>
            <a:custGeom>
              <a:avLst/>
              <a:gdLst/>
              <a:ahLst/>
              <a:cxnLst/>
              <a:rect r="r" b="b" t="t" l="l"/>
              <a:pathLst>
                <a:path h="173782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37824"/>
                  </a:lnTo>
                  <a:lnTo>
                    <a:pt x="0" y="173782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56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50954" y="309155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387695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467649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543332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23342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03352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781457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076916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OUR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3962952"/>
            <a:ext cx="5790503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4700206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MARKET NEED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319430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TIMELINE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5538931"/>
            <a:ext cx="5790503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USE CASES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110005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7900580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50954" y="856705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07430" y="8786680"/>
            <a:ext cx="6076629" cy="56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</a:t>
            </a:r>
          </a:p>
        </p:txBody>
      </p:sp>
    </p:spTree>
  </p:cSld>
  <p:clrMapOvr>
    <a:masterClrMapping/>
  </p:clrMapOvr>
  <p:transition spd="fast">
    <p:cover dir="d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16150925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Handling Blood Pressure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52697" y="-1219478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39113" y="485565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3133" y="2805248"/>
            <a:ext cx="16171958" cy="619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489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Problem :</a:t>
            </a:r>
          </a:p>
          <a:p>
            <a:pPr algn="l" marL="863149" indent="-431575" lvl="1">
              <a:lnSpc>
                <a:spcPts val="5197"/>
              </a:lnSpc>
              <a:buFont typeface="Arial"/>
              <a:buChar char="•"/>
            </a:pPr>
            <a:r>
              <a:rPr lang="en-US" sz="399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feature “Blood pressure” is an object consisting of two part (systolic/diastolic).</a:t>
            </a:r>
          </a:p>
          <a:p>
            <a:pPr algn="l">
              <a:lnSpc>
                <a:spcPts val="5197"/>
              </a:lnSpc>
            </a:pPr>
          </a:p>
          <a:p>
            <a:pPr algn="l">
              <a:lnSpc>
                <a:spcPts val="6367"/>
              </a:lnSpc>
            </a:pPr>
            <a:r>
              <a:rPr lang="en-US" sz="489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Solution :</a:t>
            </a:r>
          </a:p>
          <a:p>
            <a:pPr algn="l" marL="863149" indent="-431575" lvl="1">
              <a:lnSpc>
                <a:spcPts val="5197"/>
              </a:lnSpc>
              <a:buFont typeface="Arial"/>
              <a:buChar char="•"/>
            </a:pPr>
            <a:r>
              <a:rPr lang="en-US" sz="399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Splitting this feature into two new features “systolic_pressure”  </a:t>
            </a:r>
            <a:r>
              <a:rPr lang="en-US" sz="399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and “diastolic_pressure”.</a:t>
            </a:r>
          </a:p>
          <a:p>
            <a:pPr algn="l">
              <a:lnSpc>
                <a:spcPts val="5197"/>
              </a:lnSpc>
            </a:pPr>
          </a:p>
          <a:p>
            <a:pPr algn="l">
              <a:lnSpc>
                <a:spcPts val="519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cover dir="d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037" y="857250"/>
            <a:ext cx="16549927" cy="153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34"/>
              </a:lnSpc>
            </a:pPr>
            <a:r>
              <a:rPr lang="en-US" sz="895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Encode Categorical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54854" y="-1266880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39113" y="485565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9118" y="2728287"/>
            <a:ext cx="15013879" cy="4782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</a:pPr>
            <a:r>
              <a:rPr lang="en-US" sz="4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Problem :</a:t>
            </a:r>
          </a:p>
          <a:p>
            <a:pPr algn="l" marL="842630" indent="-421315" lvl="1">
              <a:lnSpc>
                <a:spcPts val="5073"/>
              </a:lnSpc>
              <a:buFont typeface="Arial"/>
              <a:buChar char="•"/>
            </a:pPr>
            <a:r>
              <a:rPr lang="en-US" sz="390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are 3 Features other than “Blood Pressure” which are “Sex”, “Diet” and “Country”.</a:t>
            </a:r>
          </a:p>
          <a:p>
            <a:pPr algn="l">
              <a:lnSpc>
                <a:spcPts val="5073"/>
              </a:lnSpc>
            </a:pPr>
          </a:p>
          <a:p>
            <a:pPr algn="l">
              <a:lnSpc>
                <a:spcPts val="6369"/>
              </a:lnSpc>
            </a:pPr>
            <a:r>
              <a:rPr lang="en-US" sz="4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Solution :</a:t>
            </a:r>
          </a:p>
          <a:p>
            <a:pPr algn="l" marL="842630" indent="-421315" lvl="1">
              <a:lnSpc>
                <a:spcPts val="5073"/>
              </a:lnSpc>
              <a:buFont typeface="Arial"/>
              <a:buChar char="•"/>
            </a:pPr>
            <a:r>
              <a:rPr lang="en-US" sz="390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one hot encoding to “Sex” feature .</a:t>
            </a:r>
          </a:p>
          <a:p>
            <a:pPr algn="l" marL="842630" indent="-421315" lvl="1">
              <a:lnSpc>
                <a:spcPts val="5073"/>
              </a:lnSpc>
              <a:spcBef>
                <a:spcPct val="0"/>
              </a:spcBef>
              <a:buFont typeface="Arial"/>
              <a:buChar char="•"/>
            </a:pPr>
            <a:r>
              <a:rPr lang="en-US" sz="390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Label encoding to “Diet” and “Country” features .</a:t>
            </a:r>
          </a:p>
        </p:txBody>
      </p:sp>
    </p:spTree>
  </p:cSld>
  <p:clrMapOvr>
    <a:masterClrMapping/>
  </p:clrMapOvr>
  <p:transition spd="fast">
    <p:cover dir="u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292" y="1033375"/>
            <a:ext cx="16367818" cy="126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7"/>
              </a:lnSpc>
            </a:pPr>
            <a:r>
              <a:rPr lang="en-US" sz="737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Standarization Numerical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08982" y="-1193484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39113" y="485565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37313" y="2599207"/>
            <a:ext cx="16950687" cy="478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</a:pPr>
            <a:r>
              <a:rPr lang="en-US" sz="4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Problem :</a:t>
            </a:r>
          </a:p>
          <a:p>
            <a:pPr algn="l" marL="842912" indent="-421456" lvl="1">
              <a:lnSpc>
                <a:spcPts val="5075"/>
              </a:lnSpc>
              <a:buFont typeface="Arial"/>
              <a:buChar char="•"/>
            </a:pPr>
            <a:r>
              <a:rPr lang="en-US" sz="390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Select which features to make standarization and which to make min-max scaling.</a:t>
            </a:r>
          </a:p>
          <a:p>
            <a:pPr algn="l">
              <a:lnSpc>
                <a:spcPts val="5075"/>
              </a:lnSpc>
            </a:pPr>
          </a:p>
          <a:p>
            <a:pPr algn="l">
              <a:lnSpc>
                <a:spcPts val="6369"/>
              </a:lnSpc>
            </a:pPr>
            <a:r>
              <a:rPr lang="en-US" sz="48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Solution :</a:t>
            </a:r>
          </a:p>
          <a:p>
            <a:pPr algn="l" marL="842912" indent="-421456" lvl="1">
              <a:lnSpc>
                <a:spcPts val="5075"/>
              </a:lnSpc>
              <a:spcBef>
                <a:spcPct val="0"/>
              </a:spcBef>
              <a:buFont typeface="Arial"/>
              <a:buChar char="•"/>
            </a:pPr>
            <a:r>
              <a:rPr lang="en-US" sz="390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Select 10 features to do standarization and 3 features to do min-max scaling .</a:t>
            </a:r>
          </a:p>
        </p:txBody>
      </p:sp>
    </p:spTree>
  </p:cSld>
  <p:clrMapOvr>
    <a:masterClrMapping/>
  </p:clrMapOvr>
  <p:transition spd="fast">
    <p:cover dir="d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59660" y="3611772"/>
            <a:ext cx="9691993" cy="292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6"/>
              </a:lnSpc>
            </a:pPr>
            <a:r>
              <a:rPr lang="en-US" sz="8490" spc="83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MACHINE LEARNING     </a:t>
            </a:r>
          </a:p>
          <a:p>
            <a:pPr algn="ctr">
              <a:lnSpc>
                <a:spcPts val="11716"/>
              </a:lnSpc>
            </a:pPr>
            <a:r>
              <a:rPr lang="en-US" sz="8490" spc="83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MODELS</a:t>
            </a:r>
          </a:p>
        </p:txBody>
      </p:sp>
    </p:spTree>
  </p:cSld>
  <p:clrMapOvr>
    <a:masterClrMapping/>
  </p:clrMapOvr>
  <p:transition spd="fast">
    <p:cover dir="u"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17395" y="-1195823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09673">
            <a:off x="14216004" y="236243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27848"/>
            <a:ext cx="14003222" cy="155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3"/>
              </a:lnSpc>
            </a:pPr>
            <a:r>
              <a:rPr lang="en-US" sz="9117">
                <a:solidFill>
                  <a:srgbClr val="F5FFF5"/>
                </a:solidFill>
                <a:latin typeface="Open Sans"/>
                <a:ea typeface="Open Sans"/>
                <a:cs typeface="Open Sans"/>
                <a:sym typeface="Open Sans"/>
              </a:rPr>
              <a:t>Machine Learning Models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4428" y="3469358"/>
            <a:ext cx="8578282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F5FFF5"/>
                </a:solidFill>
                <a:latin typeface="Open Sans"/>
                <a:ea typeface="Open Sans"/>
                <a:cs typeface="Open Sans"/>
                <a:sym typeface="Open Sans"/>
              </a:rPr>
              <a:t>Heart Attack Risk Prediction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7731" y="4667250"/>
            <a:ext cx="10753767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5" indent="-323848" lvl="1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A binary class supervised machine learning problem 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34807" y="5495925"/>
            <a:ext cx="8701090" cy="78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  <a:spcBef>
                <a:spcPct val="0"/>
              </a:spcBef>
            </a:pPr>
            <a:r>
              <a:rPr lang="en-US" sz="4899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Models used in this project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0374" y="6439855"/>
            <a:ext cx="8148167" cy="281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LogisticRegression </a:t>
            </a:r>
          </a:p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SVC</a:t>
            </a:r>
          </a:p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KNeighborsClassifier</a:t>
            </a:r>
          </a:p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DecisionTreeClassifier</a:t>
            </a:r>
          </a:p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XGBoost</a:t>
            </a:r>
          </a:p>
          <a:p>
            <a:pPr algn="l" marL="626795" indent="-313398" lvl="1">
              <a:lnSpc>
                <a:spcPts val="3774"/>
              </a:lnSpc>
              <a:buFont typeface="Arial"/>
              <a:buChar char="•"/>
            </a:pPr>
            <a:r>
              <a:rPr lang="en-US" sz="2903">
                <a:solidFill>
                  <a:srgbClr val="F5FFF5"/>
                </a:solidFill>
                <a:latin typeface="Open Sauce"/>
                <a:ea typeface="Open Sauce"/>
                <a:cs typeface="Open Sauce"/>
                <a:sym typeface="Open Sauce"/>
              </a:rPr>
              <a:t>RandomForestClassifier</a:t>
            </a:r>
          </a:p>
        </p:txBody>
      </p:sp>
    </p:spTree>
  </p:cSld>
  <p:clrMapOvr>
    <a:masterClrMapping/>
  </p:clrMapOvr>
  <p:transition spd="fast">
    <p:cover dir="u"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1554" y="-70991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55051" y="-902385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38989" y="3030121"/>
            <a:ext cx="5083102" cy="3899480"/>
            <a:chOff x="0" y="0"/>
            <a:chExt cx="794253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5031" y="0"/>
                  </a:moveTo>
                  <a:lnTo>
                    <a:pt x="759222" y="0"/>
                  </a:lnTo>
                  <a:cubicBezTo>
                    <a:pt x="778569" y="0"/>
                    <a:pt x="794253" y="15684"/>
                    <a:pt x="794253" y="35031"/>
                  </a:cubicBezTo>
                  <a:lnTo>
                    <a:pt x="794253" y="574277"/>
                  </a:lnTo>
                  <a:cubicBezTo>
                    <a:pt x="794253" y="583568"/>
                    <a:pt x="790562" y="592478"/>
                    <a:pt x="783993" y="599048"/>
                  </a:cubicBezTo>
                  <a:cubicBezTo>
                    <a:pt x="777423" y="605617"/>
                    <a:pt x="768513" y="609308"/>
                    <a:pt x="759222" y="609308"/>
                  </a:cubicBezTo>
                  <a:lnTo>
                    <a:pt x="35031" y="609308"/>
                  </a:lnTo>
                  <a:cubicBezTo>
                    <a:pt x="15684" y="609308"/>
                    <a:pt x="0" y="593624"/>
                    <a:pt x="0" y="574277"/>
                  </a:cubicBezTo>
                  <a:lnTo>
                    <a:pt x="0" y="35031"/>
                  </a:lnTo>
                  <a:cubicBezTo>
                    <a:pt x="0" y="15684"/>
                    <a:pt x="15684" y="0"/>
                    <a:pt x="35031" y="0"/>
                  </a:cubicBezTo>
                  <a:close/>
                </a:path>
              </a:pathLst>
            </a:custGeom>
            <a:blipFill>
              <a:blip r:embed="rId4"/>
              <a:stretch>
                <a:fillRect l="-45" t="0" r="-45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28170" y="7174630"/>
            <a:ext cx="4104741" cy="54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Logistic Regression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38200"/>
            <a:ext cx="4995681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205135" y="3104292"/>
            <a:ext cx="4986418" cy="3825309"/>
            <a:chOff x="0" y="0"/>
            <a:chExt cx="794253" cy="6093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5710" y="0"/>
                  </a:moveTo>
                  <a:lnTo>
                    <a:pt x="758543" y="0"/>
                  </a:lnTo>
                  <a:cubicBezTo>
                    <a:pt x="778265" y="0"/>
                    <a:pt x="794253" y="15988"/>
                    <a:pt x="794253" y="35710"/>
                  </a:cubicBezTo>
                  <a:lnTo>
                    <a:pt x="794253" y="573598"/>
                  </a:lnTo>
                  <a:cubicBezTo>
                    <a:pt x="794253" y="593320"/>
                    <a:pt x="778265" y="609308"/>
                    <a:pt x="758543" y="609308"/>
                  </a:cubicBezTo>
                  <a:lnTo>
                    <a:pt x="35710" y="609308"/>
                  </a:lnTo>
                  <a:cubicBezTo>
                    <a:pt x="15988" y="609308"/>
                    <a:pt x="0" y="593320"/>
                    <a:pt x="0" y="573598"/>
                  </a:cubicBezTo>
                  <a:lnTo>
                    <a:pt x="0" y="35710"/>
                  </a:lnTo>
                  <a:cubicBezTo>
                    <a:pt x="0" y="15988"/>
                    <a:pt x="15988" y="0"/>
                    <a:pt x="35710" y="0"/>
                  </a:cubicBezTo>
                  <a:close/>
                </a:path>
              </a:pathLst>
            </a:custGeom>
            <a:blipFill>
              <a:blip r:embed="rId5"/>
              <a:stretch>
                <a:fillRect l="-124" t="0" r="-12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124066" y="7181380"/>
            <a:ext cx="714855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SVC</a:t>
            </a:r>
          </a:p>
        </p:txBody>
      </p:sp>
    </p:spTree>
  </p:cSld>
  <p:clrMapOvr>
    <a:masterClrMapping/>
  </p:clrMapOvr>
  <p:transition spd="fast">
    <p:cover dir="u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1554" y="-70991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55051" y="-902385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28170" y="7174630"/>
            <a:ext cx="4104741" cy="54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KNN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8200"/>
            <a:ext cx="4995681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24066" y="7181380"/>
            <a:ext cx="714855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Decision Tree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45297" y="3104292"/>
            <a:ext cx="4986418" cy="3825309"/>
            <a:chOff x="0" y="0"/>
            <a:chExt cx="794253" cy="6093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5710" y="0"/>
                  </a:moveTo>
                  <a:lnTo>
                    <a:pt x="758543" y="0"/>
                  </a:lnTo>
                  <a:cubicBezTo>
                    <a:pt x="778265" y="0"/>
                    <a:pt x="794253" y="15988"/>
                    <a:pt x="794253" y="35710"/>
                  </a:cubicBezTo>
                  <a:lnTo>
                    <a:pt x="794253" y="573598"/>
                  </a:lnTo>
                  <a:cubicBezTo>
                    <a:pt x="794253" y="593320"/>
                    <a:pt x="778265" y="609308"/>
                    <a:pt x="758543" y="609308"/>
                  </a:cubicBezTo>
                  <a:lnTo>
                    <a:pt x="35710" y="609308"/>
                  </a:lnTo>
                  <a:cubicBezTo>
                    <a:pt x="15988" y="609308"/>
                    <a:pt x="0" y="593320"/>
                    <a:pt x="0" y="573598"/>
                  </a:cubicBezTo>
                  <a:lnTo>
                    <a:pt x="0" y="35710"/>
                  </a:lnTo>
                  <a:cubicBezTo>
                    <a:pt x="0" y="15988"/>
                    <a:pt x="15988" y="0"/>
                    <a:pt x="35710" y="0"/>
                  </a:cubicBezTo>
                  <a:close/>
                </a:path>
              </a:pathLst>
            </a:custGeom>
            <a:blipFill>
              <a:blip r:embed="rId4"/>
              <a:stretch>
                <a:fillRect l="-380" t="0" r="-38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205135" y="3104292"/>
            <a:ext cx="4986418" cy="3825309"/>
            <a:chOff x="0" y="0"/>
            <a:chExt cx="794253" cy="6093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5710" y="0"/>
                  </a:moveTo>
                  <a:lnTo>
                    <a:pt x="758543" y="0"/>
                  </a:lnTo>
                  <a:cubicBezTo>
                    <a:pt x="778265" y="0"/>
                    <a:pt x="794253" y="15988"/>
                    <a:pt x="794253" y="35710"/>
                  </a:cubicBezTo>
                  <a:lnTo>
                    <a:pt x="794253" y="573598"/>
                  </a:lnTo>
                  <a:cubicBezTo>
                    <a:pt x="794253" y="593320"/>
                    <a:pt x="778265" y="609308"/>
                    <a:pt x="758543" y="609308"/>
                  </a:cubicBezTo>
                  <a:lnTo>
                    <a:pt x="35710" y="609308"/>
                  </a:lnTo>
                  <a:cubicBezTo>
                    <a:pt x="15988" y="609308"/>
                    <a:pt x="0" y="593320"/>
                    <a:pt x="0" y="573598"/>
                  </a:cubicBezTo>
                  <a:lnTo>
                    <a:pt x="0" y="35710"/>
                  </a:lnTo>
                  <a:cubicBezTo>
                    <a:pt x="0" y="15988"/>
                    <a:pt x="15988" y="0"/>
                    <a:pt x="35710" y="0"/>
                  </a:cubicBezTo>
                  <a:close/>
                </a:path>
              </a:pathLst>
            </a:custGeom>
            <a:blipFill>
              <a:blip r:embed="rId5"/>
              <a:stretch>
                <a:fillRect l="-384" t="0" r="-384" b="0"/>
              </a:stretch>
            </a:blipFill>
          </p:spPr>
        </p:sp>
      </p:grpSp>
    </p:spTree>
  </p:cSld>
  <p:clrMapOvr>
    <a:masterClrMapping/>
  </p:clrMapOvr>
  <p:transition spd="fast">
    <p:cover dir="u"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1554" y="-70991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55051" y="-902385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28170" y="7174630"/>
            <a:ext cx="4104741" cy="54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XGBoost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8200"/>
            <a:ext cx="4995681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24066" y="7181380"/>
            <a:ext cx="714855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84814" y="3104292"/>
            <a:ext cx="4986418" cy="3825309"/>
            <a:chOff x="0" y="0"/>
            <a:chExt cx="794253" cy="6093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5710" y="0"/>
                  </a:moveTo>
                  <a:lnTo>
                    <a:pt x="758543" y="0"/>
                  </a:lnTo>
                  <a:cubicBezTo>
                    <a:pt x="778265" y="0"/>
                    <a:pt x="794253" y="15988"/>
                    <a:pt x="794253" y="35710"/>
                  </a:cubicBezTo>
                  <a:lnTo>
                    <a:pt x="794253" y="573598"/>
                  </a:lnTo>
                  <a:cubicBezTo>
                    <a:pt x="794253" y="593320"/>
                    <a:pt x="778265" y="609308"/>
                    <a:pt x="758543" y="609308"/>
                  </a:cubicBezTo>
                  <a:lnTo>
                    <a:pt x="35710" y="609308"/>
                  </a:lnTo>
                  <a:cubicBezTo>
                    <a:pt x="15988" y="609308"/>
                    <a:pt x="0" y="593320"/>
                    <a:pt x="0" y="573598"/>
                  </a:cubicBezTo>
                  <a:lnTo>
                    <a:pt x="0" y="35710"/>
                  </a:lnTo>
                  <a:cubicBezTo>
                    <a:pt x="0" y="15988"/>
                    <a:pt x="15988" y="0"/>
                    <a:pt x="35710" y="0"/>
                  </a:cubicBezTo>
                  <a:close/>
                </a:path>
              </a:pathLst>
            </a:custGeom>
            <a:blipFill>
              <a:blip r:embed="rId4"/>
              <a:stretch>
                <a:fillRect l="-705" t="0" r="-70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20958" y="3104292"/>
            <a:ext cx="4795984" cy="3679218"/>
            <a:chOff x="0" y="0"/>
            <a:chExt cx="794253" cy="6093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4253" cy="609308"/>
            </a:xfrm>
            <a:custGeom>
              <a:avLst/>
              <a:gdLst/>
              <a:ahLst/>
              <a:cxnLst/>
              <a:rect r="r" b="b" t="t" l="l"/>
              <a:pathLst>
                <a:path h="609308" w="794253">
                  <a:moveTo>
                    <a:pt x="37128" y="0"/>
                  </a:moveTo>
                  <a:lnTo>
                    <a:pt x="757125" y="0"/>
                  </a:lnTo>
                  <a:cubicBezTo>
                    <a:pt x="777630" y="0"/>
                    <a:pt x="794253" y="16623"/>
                    <a:pt x="794253" y="37128"/>
                  </a:cubicBezTo>
                  <a:lnTo>
                    <a:pt x="794253" y="572180"/>
                  </a:lnTo>
                  <a:cubicBezTo>
                    <a:pt x="794253" y="592685"/>
                    <a:pt x="777630" y="609308"/>
                    <a:pt x="757125" y="609308"/>
                  </a:cubicBezTo>
                  <a:lnTo>
                    <a:pt x="37128" y="609308"/>
                  </a:lnTo>
                  <a:cubicBezTo>
                    <a:pt x="16623" y="609308"/>
                    <a:pt x="0" y="592685"/>
                    <a:pt x="0" y="572180"/>
                  </a:cubicBezTo>
                  <a:lnTo>
                    <a:pt x="0" y="37128"/>
                  </a:lnTo>
                  <a:cubicBezTo>
                    <a:pt x="0" y="16623"/>
                    <a:pt x="16623" y="0"/>
                    <a:pt x="37128" y="0"/>
                  </a:cubicBezTo>
                  <a:close/>
                </a:path>
              </a:pathLst>
            </a:custGeom>
            <a:blipFill>
              <a:blip r:embed="rId5"/>
              <a:stretch>
                <a:fillRect l="-254" t="0" r="-254" b="0"/>
              </a:stretch>
            </a:blipFill>
          </p:spPr>
        </p:sp>
      </p:grpSp>
    </p:spTree>
  </p:cSld>
  <p:clrMapOvr>
    <a:masterClrMapping/>
  </p:clrMapOvr>
  <p:transition spd="fast">
    <p:cover dir="d"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99236">
            <a:off x="15443889" y="-804647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157269" y="-885083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11035" y="3273354"/>
            <a:ext cx="5265930" cy="5166273"/>
            <a:chOff x="0" y="0"/>
            <a:chExt cx="621061" cy="6093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1061" cy="609308"/>
            </a:xfrm>
            <a:custGeom>
              <a:avLst/>
              <a:gdLst/>
              <a:ahLst/>
              <a:cxnLst/>
              <a:rect r="r" b="b" t="t" l="l"/>
              <a:pathLst>
                <a:path h="609308" w="621061">
                  <a:moveTo>
                    <a:pt x="33814" y="0"/>
                  </a:moveTo>
                  <a:lnTo>
                    <a:pt x="587247" y="0"/>
                  </a:lnTo>
                  <a:cubicBezTo>
                    <a:pt x="605922" y="0"/>
                    <a:pt x="621061" y="15139"/>
                    <a:pt x="621061" y="33814"/>
                  </a:cubicBezTo>
                  <a:lnTo>
                    <a:pt x="621061" y="575493"/>
                  </a:lnTo>
                  <a:cubicBezTo>
                    <a:pt x="621061" y="584462"/>
                    <a:pt x="617499" y="593062"/>
                    <a:pt x="611157" y="599404"/>
                  </a:cubicBezTo>
                  <a:cubicBezTo>
                    <a:pt x="604816" y="605745"/>
                    <a:pt x="596215" y="609308"/>
                    <a:pt x="587247" y="609308"/>
                  </a:cubicBezTo>
                  <a:lnTo>
                    <a:pt x="33814" y="609308"/>
                  </a:lnTo>
                  <a:cubicBezTo>
                    <a:pt x="15139" y="609308"/>
                    <a:pt x="0" y="594169"/>
                    <a:pt x="0" y="575493"/>
                  </a:cubicBezTo>
                  <a:lnTo>
                    <a:pt x="0" y="33814"/>
                  </a:lnTo>
                  <a:cubicBezTo>
                    <a:pt x="0" y="15139"/>
                    <a:pt x="15139" y="0"/>
                    <a:pt x="33814" y="0"/>
                  </a:cubicBezTo>
                  <a:close/>
                </a:path>
              </a:pathLst>
            </a:custGeom>
            <a:blipFill>
              <a:blip r:embed="rId4"/>
              <a:stretch>
                <a:fillRect l="-27" t="0" r="-2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70532"/>
            <a:ext cx="9605571" cy="96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0"/>
              </a:lnSpc>
            </a:pPr>
            <a:r>
              <a:rPr lang="en-US" sz="557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Best Accuarcy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0929" y="2396418"/>
            <a:ext cx="13674403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  <a:spcBef>
                <a:spcPct val="0"/>
              </a:spcBef>
            </a:pPr>
            <a:r>
              <a:rPr lang="en-US" sz="30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Random Forest Classifier method</a:t>
            </a:r>
          </a:p>
        </p:txBody>
      </p:sp>
    </p:spTree>
  </p:cSld>
  <p:clrMapOvr>
    <a:masterClrMapping/>
  </p:clrMapOvr>
  <p:transition spd="fast">
    <p:cover dir="d"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2965280"/>
            <a:chOff x="0" y="0"/>
            <a:chExt cx="1895495" cy="5726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572644"/>
            </a:xfrm>
            <a:custGeom>
              <a:avLst/>
              <a:gdLst/>
              <a:ahLst/>
              <a:cxnLst/>
              <a:rect r="r" b="b" t="t" l="l"/>
              <a:pathLst>
                <a:path h="572644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572644"/>
                  </a:lnTo>
                  <a:lnTo>
                    <a:pt x="0" y="572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591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37976" y="3673567"/>
            <a:ext cx="14012048" cy="346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5"/>
              </a:lnSpc>
            </a:pPr>
            <a:r>
              <a:rPr lang="en-US" b="true" sz="10084" spc="9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DEPLOYMENT</a:t>
            </a:r>
          </a:p>
          <a:p>
            <a:pPr algn="ctr">
              <a:lnSpc>
                <a:spcPts val="13915"/>
              </a:lnSpc>
            </a:pPr>
          </a:p>
        </p:txBody>
      </p:sp>
    </p:spTree>
  </p:cSld>
  <p:clrMapOvr>
    <a:masterClrMapping/>
  </p:clrMapOvr>
  <p:transition spd="fast">
    <p:cover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3194975" y="550925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927857" y="-3805711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591207"/>
            <a:ext cx="6300144" cy="168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b="true" sz="9999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8029" y="3666808"/>
            <a:ext cx="7659645" cy="291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0756" indent="-480378" lvl="1">
              <a:lnSpc>
                <a:spcPts val="5785"/>
              </a:lnSpc>
              <a:buFont typeface="Arial"/>
              <a:buChar char="•"/>
            </a:pPr>
            <a:r>
              <a:rPr lang="en-US" b="true" sz="445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Omar Essam</a:t>
            </a:r>
          </a:p>
          <a:p>
            <a:pPr algn="l" marL="960756" indent="-480378" lvl="1">
              <a:lnSpc>
                <a:spcPts val="5785"/>
              </a:lnSpc>
              <a:buFont typeface="Arial"/>
              <a:buChar char="•"/>
            </a:pPr>
            <a:r>
              <a:rPr lang="en-US" b="true" sz="445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Mohamed Helmy</a:t>
            </a:r>
          </a:p>
          <a:p>
            <a:pPr algn="ctr" marL="960756" indent="-480378" lvl="1">
              <a:lnSpc>
                <a:spcPts val="5785"/>
              </a:lnSpc>
              <a:buFont typeface="Arial"/>
              <a:buChar char="•"/>
            </a:pPr>
            <a:r>
              <a:rPr lang="en-US" b="true" sz="445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Abdelrahman Mohamed</a:t>
            </a:r>
          </a:p>
          <a:p>
            <a:pPr algn="just" marL="960756" indent="-480378" lvl="1">
              <a:lnSpc>
                <a:spcPts val="5785"/>
              </a:lnSpc>
              <a:buFont typeface="Arial"/>
              <a:buChar char="•"/>
            </a:pPr>
            <a:r>
              <a:rPr lang="en-US" b="true" sz="445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Abdelrahman Said</a:t>
            </a:r>
          </a:p>
        </p:txBody>
      </p:sp>
    </p:spTree>
  </p:cSld>
  <p:clrMapOvr>
    <a:masterClrMapping/>
  </p:clrMapOvr>
  <p:transition spd="fast">
    <p:cover dir="u"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88677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Streamlit?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2375" y="2609672"/>
            <a:ext cx="16108201" cy="405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1"/>
              </a:lnSpc>
            </a:pPr>
          </a:p>
          <a:p>
            <a:pPr algn="l" marL="842010" indent="-421005" lvl="1">
              <a:lnSpc>
                <a:spcPts val="5459"/>
              </a:lnSpc>
              <a:buAutoNum type="arabicPeriod" startAt="1"/>
            </a:pPr>
            <a:r>
              <a:rPr lang="en-US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Simple to use and integrates well with machine learning libraries like ( scikit-learn ).</a:t>
            </a:r>
          </a:p>
          <a:p>
            <a:pPr algn="l" marL="842010" indent="-421005" lvl="1">
              <a:lnSpc>
                <a:spcPts val="5459"/>
              </a:lnSpc>
              <a:buAutoNum type="arabicPeriod" startAt="1"/>
            </a:pPr>
            <a:r>
              <a:rPr lang="en-US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Requires no front-end experience.</a:t>
            </a:r>
          </a:p>
          <a:p>
            <a:pPr algn="l" marL="842010" indent="-421005" lvl="1">
              <a:lnSpc>
                <a:spcPts val="5459"/>
              </a:lnSpc>
              <a:buAutoNum type="arabicPeriod" startAt="1"/>
            </a:pPr>
            <a:r>
              <a:rPr lang="en-US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 prototyping of data science and machine learning models.</a:t>
            </a:r>
          </a:p>
          <a:p>
            <a:pPr algn="l">
              <a:lnSpc>
                <a:spcPts val="3521"/>
              </a:lnSpc>
            </a:pPr>
          </a:p>
          <a:p>
            <a:pPr algn="l">
              <a:lnSpc>
                <a:spcPts val="352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382481" y="-1216009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901626" y="35468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405" y="310838"/>
            <a:ext cx="12206764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 of Streamlit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1164" y="2772749"/>
            <a:ext cx="15422777" cy="634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2476" indent="-481238" lvl="1">
              <a:lnSpc>
                <a:spcPts val="6241"/>
              </a:lnSpc>
              <a:buFont typeface="Arial"/>
              <a:buChar char="•"/>
            </a:pPr>
            <a:r>
              <a:rPr lang="en-US" sz="44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User-Friendly Interface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interactive web apps using Python only.</a:t>
            </a:r>
          </a:p>
          <a:p>
            <a:pPr algn="l">
              <a:lnSpc>
                <a:spcPts val="6241"/>
              </a:lnSpc>
            </a:pPr>
          </a:p>
          <a:p>
            <a:pPr algn="l" marL="962476" indent="-481238" lvl="1">
              <a:lnSpc>
                <a:spcPts val="6241"/>
              </a:lnSpc>
              <a:buFont typeface="Arial"/>
              <a:buChar char="•"/>
            </a:pPr>
            <a:r>
              <a:rPr lang="en-US" sz="44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Live Updates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Automatically updates the app when the code changes.</a:t>
            </a:r>
          </a:p>
          <a:p>
            <a:pPr algn="l">
              <a:lnSpc>
                <a:spcPts val="6241"/>
              </a:lnSpc>
            </a:pPr>
          </a:p>
          <a:p>
            <a:pPr algn="l" marL="962476" indent="-481238" lvl="1">
              <a:lnSpc>
                <a:spcPts val="6241"/>
              </a:lnSpc>
              <a:buFont typeface="Arial"/>
              <a:buChar char="•"/>
            </a:pPr>
            <a:r>
              <a:rPr lang="en-US" sz="44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Interactive Widgets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Supports sliders, buttons, and inputs to allow dynamic interactions.</a:t>
            </a:r>
          </a:p>
          <a:p>
            <a:pPr algn="l">
              <a:lnSpc>
                <a:spcPts val="433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800794">
            <a:off x="14913936" y="-81278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74582"/>
            <a:ext cx="116277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Steps of Deployment Using Streamlit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17691" y="2912140"/>
            <a:ext cx="8337722" cy="195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1- Train Your Model</a:t>
            </a:r>
          </a:p>
          <a:p>
            <a:pPr algn="l" marL="515014" indent="-257507" lvl="1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and train a model using libraries like scikit-learn.</a:t>
            </a:r>
          </a:p>
          <a:p>
            <a:pPr algn="l" marL="515014" indent="-257507" lvl="1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Save the model ( using pickle ).</a:t>
            </a:r>
          </a:p>
          <a:p>
            <a:pPr algn="l">
              <a:lnSpc>
                <a:spcPts val="46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487173">
            <a:off x="14073806" y="-70991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17691" y="5213888"/>
            <a:ext cx="8272978" cy="287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7"/>
              </a:lnSpc>
            </a:pPr>
            <a:r>
              <a:rPr lang="en-US" sz="301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2-  Install Streamlit and Create a Python Script</a:t>
            </a:r>
          </a:p>
          <a:p>
            <a:pPr algn="l" marL="535653" indent="-267826" lvl="1">
              <a:lnSpc>
                <a:spcPts val="3473"/>
              </a:lnSpc>
              <a:buFont typeface="Arial"/>
              <a:buChar char="•"/>
            </a:pPr>
            <a:r>
              <a:rPr lang="en-US" sz="24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 install streamlit</a:t>
            </a:r>
          </a:p>
          <a:p>
            <a:pPr algn="l" marL="535653" indent="-267826" lvl="1">
              <a:lnSpc>
                <a:spcPts val="3473"/>
              </a:lnSpc>
              <a:buFont typeface="Arial"/>
              <a:buChar char="•"/>
            </a:pPr>
            <a:r>
              <a:rPr lang="en-US" sz="24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 necessary libraries (Streamlit, Pandas, pickle).</a:t>
            </a:r>
          </a:p>
          <a:p>
            <a:pPr algn="l" marL="535653" indent="-267826" lvl="1">
              <a:lnSpc>
                <a:spcPts val="3473"/>
              </a:lnSpc>
              <a:buFont typeface="Arial"/>
              <a:buChar char="•"/>
            </a:pPr>
            <a:r>
              <a:rPr lang="en-US" sz="24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Load the trained model.</a:t>
            </a:r>
          </a:p>
          <a:p>
            <a:pPr algn="l" marL="535653" indent="-267826" lvl="1">
              <a:lnSpc>
                <a:spcPts val="3473"/>
              </a:lnSpc>
              <a:buFont typeface="Arial"/>
              <a:buChar char="•"/>
            </a:pPr>
            <a:r>
              <a:rPr lang="en-US" sz="24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 function for model predictions.</a:t>
            </a:r>
          </a:p>
          <a:p>
            <a:pPr algn="l">
              <a:lnSpc>
                <a:spcPts val="4887"/>
              </a:lnSpc>
            </a:pPr>
          </a:p>
        </p:txBody>
      </p:sp>
    </p:spTree>
  </p:cSld>
  <p:clrMapOvr>
    <a:masterClrMapping/>
  </p:clrMapOvr>
  <p:transition spd="fast">
    <p:cover dir="u"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517" y="2929049"/>
            <a:ext cx="11494487" cy="150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9"/>
              </a:lnSpc>
            </a:pPr>
            <a:r>
              <a:rPr lang="en-US" sz="338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3- Add Interactive Features</a:t>
            </a:r>
          </a:p>
          <a:p>
            <a:pPr algn="l" marL="560503" indent="-28025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widgets (streamlit.slider(), streamlit.selectbox()) to allow user input</a:t>
            </a:r>
            <a:r>
              <a:rPr lang="en-US" sz="25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560503" indent="-28025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 the input to be compatible with the model.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929891">
            <a:off x="14234738" y="-831097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4985" y="5497892"/>
            <a:ext cx="14966092" cy="145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4- Display Predictions</a:t>
            </a:r>
          </a:p>
          <a:p>
            <a:pPr algn="l" marL="555887" indent="-277943" lvl="1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the prediction using st.write() or other display methods.</a:t>
            </a:r>
          </a:p>
          <a:p>
            <a:pPr algn="l" marL="555887" indent="-277943" lvl="1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Run the App Locally    (streamlit run prodeployment.py run locally using the terminal -&gt; (</a:t>
            </a:r>
            <a:r>
              <a:rPr lang="en-US" b="true" sz="257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Cloud</a:t>
            </a:r>
            <a:r>
              <a:rPr lang="en-US" sz="25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574582"/>
            <a:ext cx="116277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Steps of Deployment Using Streamlit</a:t>
            </a:r>
          </a:p>
        </p:txBody>
      </p:sp>
    </p:spTree>
  </p:cSld>
  <p:clrMapOvr>
    <a:masterClrMapping/>
  </p:clrMapOvr>
  <p:transition spd="fast">
    <p:cover dir="d"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60502"/>
            <a:ext cx="13666445" cy="89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0"/>
              </a:lnSpc>
            </a:pPr>
            <a:r>
              <a:rPr lang="en-US" sz="527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Advantages of Streamlit for Deployment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552833">
            <a:off x="15563600" y="-745925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95466" y="3974835"/>
            <a:ext cx="13897067" cy="227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165" indent="-348582" lvl="1">
              <a:lnSpc>
                <a:spcPts val="4520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 and Easy Deployment.</a:t>
            </a:r>
          </a:p>
          <a:p>
            <a:pPr algn="l" marL="697165" indent="-348582" lvl="1">
              <a:lnSpc>
                <a:spcPts val="4520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Front-End Experience Required.</a:t>
            </a:r>
          </a:p>
          <a:p>
            <a:pPr algn="l" marL="697165" indent="-348582" lvl="1">
              <a:lnSpc>
                <a:spcPts val="4520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users to interact with the machine learning model via sliders, dropdowns, and text input.</a:t>
            </a:r>
          </a:p>
        </p:txBody>
      </p:sp>
    </p:spTree>
  </p:cSld>
  <p:clrMapOvr>
    <a:masterClrMapping/>
  </p:clrMapOvr>
  <p:transition spd="fast">
    <p:cover dir="d"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7137" y="883618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49157" y="883618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50868" y="865451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5458" y="897795"/>
            <a:ext cx="17797084" cy="8491409"/>
          </a:xfrm>
          <a:custGeom>
            <a:avLst/>
            <a:gdLst/>
            <a:ahLst/>
            <a:cxnLst/>
            <a:rect r="r" b="b" t="t" l="l"/>
            <a:pathLst>
              <a:path h="8491409" w="17797084">
                <a:moveTo>
                  <a:pt x="0" y="0"/>
                </a:moveTo>
                <a:lnTo>
                  <a:pt x="17797084" y="0"/>
                </a:lnTo>
                <a:lnTo>
                  <a:pt x="17797084" y="8491410"/>
                </a:lnTo>
                <a:lnTo>
                  <a:pt x="0" y="8491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12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48377" y="494338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49674" y="841783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7447" y="865130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39110" y="886206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9117" y="889375"/>
            <a:ext cx="17909766" cy="8508250"/>
          </a:xfrm>
          <a:custGeom>
            <a:avLst/>
            <a:gdLst/>
            <a:ahLst/>
            <a:cxnLst/>
            <a:rect r="r" b="b" t="t" l="l"/>
            <a:pathLst>
              <a:path h="8508250" w="17909766">
                <a:moveTo>
                  <a:pt x="0" y="0"/>
                </a:moveTo>
                <a:lnTo>
                  <a:pt x="17909766" y="0"/>
                </a:lnTo>
                <a:lnTo>
                  <a:pt x="17909766" y="8508250"/>
                </a:lnTo>
                <a:lnTo>
                  <a:pt x="0" y="8508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618" r="0" b="-1472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5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</a:t>
            </a:r>
          </a:p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YOU 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085185" y="664050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770133" y="-374396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13860368" cy="168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b="true" sz="9999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7241" y="3082007"/>
            <a:ext cx="15651012" cy="506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1578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Heart attacks are a leading cause of death, often due to late detection.</a:t>
            </a:r>
          </a:p>
          <a:p>
            <a:pPr algn="l" marL="961578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Traditional methods are inadequate for early risk identification, leading to preventable fatalities and higher healthcare costs.</a:t>
            </a:r>
          </a:p>
          <a:p>
            <a:pPr algn="l" marL="961578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more accurate, data-driven solution is needed to predict risks earlier.</a:t>
            </a: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97870" y="-3329081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2459" y="1128619"/>
            <a:ext cx="9640117" cy="168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b="true" sz="9999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MARKET NEED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77561" y="2885201"/>
            <a:ext cx="15370031" cy="657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0038" indent="-480019" lvl="1">
              <a:lnSpc>
                <a:spcPts val="5780"/>
              </a:lnSpc>
              <a:buFont typeface="Arial"/>
              <a:buChar char="•"/>
            </a:pPr>
            <a:r>
              <a:rPr lang="en-US" b="true" sz="4446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Hospitals</a:t>
            </a:r>
          </a:p>
          <a:p>
            <a:pPr algn="l" marL="960038" indent="-480019" lvl="1">
              <a:lnSpc>
                <a:spcPts val="5780"/>
              </a:lnSpc>
              <a:buFont typeface="Arial"/>
              <a:buChar char="•"/>
            </a:pPr>
            <a:r>
              <a:rPr lang="en-US" b="true" sz="4446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Insurers</a:t>
            </a:r>
          </a:p>
          <a:p>
            <a:pPr algn="l" marL="960038" indent="-480019" lvl="1">
              <a:lnSpc>
                <a:spcPts val="5780"/>
              </a:lnSpc>
              <a:buFont typeface="Arial"/>
              <a:buChar char="•"/>
            </a:pPr>
            <a:r>
              <a:rPr lang="en-US" b="true" sz="4446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Patients</a:t>
            </a:r>
          </a:p>
          <a:p>
            <a:pPr algn="l">
              <a:lnSpc>
                <a:spcPts val="5780"/>
              </a:lnSpc>
            </a:pPr>
            <a:r>
              <a:rPr lang="en-US" sz="4446" b="true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All of them are seeking tools for better heart attack prevention.</a:t>
            </a:r>
          </a:p>
          <a:p>
            <a:pPr algn="l">
              <a:lnSpc>
                <a:spcPts val="5780"/>
              </a:lnSpc>
            </a:pPr>
            <a:r>
              <a:rPr lang="en-US" b="true" sz="4446" u="sng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Early detection reduces costs</a:t>
            </a:r>
            <a:r>
              <a:rPr lang="en-US" b="true" sz="4446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, </a:t>
            </a:r>
            <a:r>
              <a:rPr lang="en-US" b="true" sz="4446" u="sng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improves outcomes</a:t>
            </a:r>
            <a:r>
              <a:rPr lang="en-US" b="true" sz="4446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, and empowers patients to manage their health proactively, creating a demand for predictive solutions.</a:t>
            </a:r>
          </a:p>
        </p:txBody>
      </p:sp>
    </p:spTree>
  </p:cSld>
  <p:clrMapOvr>
    <a:masterClrMapping/>
  </p:clrMapOvr>
  <p:transition spd="fast">
    <p:cover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462693" y="-423123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57250"/>
            <a:ext cx="14043858" cy="168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b="true" sz="9999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BUSINESS USE CASES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4186" y="2505076"/>
            <a:ext cx="15578178" cy="7315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1579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Healthcare Providers: Early risk detection improves patient outcomes and reduces emergency care.</a:t>
            </a:r>
          </a:p>
          <a:p>
            <a:pPr algn="l">
              <a:lnSpc>
                <a:spcPts val="5789"/>
              </a:lnSpc>
            </a:pPr>
          </a:p>
          <a:p>
            <a:pPr algn="l" marL="961579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Insurance Companies: Better risk assessments lead to optimized healthcare plans and reduced claims.</a:t>
            </a:r>
          </a:p>
          <a:p>
            <a:pPr algn="l">
              <a:lnSpc>
                <a:spcPts val="5789"/>
              </a:lnSpc>
            </a:pPr>
          </a:p>
          <a:p>
            <a:pPr algn="l" marL="961579" indent="-480789" lvl="1">
              <a:lnSpc>
                <a:spcPts val="5789"/>
              </a:lnSpc>
              <a:buFont typeface="Arial"/>
              <a:buChar char="•"/>
            </a:pPr>
            <a:r>
              <a:rPr lang="en-US" b="true" sz="4453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Patients: Personalized insights help individuals take preventive actions and manage their heart health.</a:t>
            </a:r>
          </a:p>
          <a:p>
            <a:pPr algn="l">
              <a:lnSpc>
                <a:spcPts val="5789"/>
              </a:lnSpc>
            </a:pPr>
          </a:p>
        </p:txBody>
      </p:sp>
    </p:spTree>
  </p:cSld>
  <p:clrMapOvr>
    <a:masterClrMapping/>
  </p:clrMapOvr>
  <p:transition spd="fast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2398" y="4142651"/>
            <a:ext cx="12763204" cy="181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4"/>
              </a:lnSpc>
            </a:pPr>
            <a:r>
              <a:rPr lang="en-US" b="true" sz="10699" spc="104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PROJECT TIMELINE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878527" y="-213672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7897" y="1336710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845467" y="5353935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492005" y="4904585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431129" y="4654044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62646" y="6084539"/>
            <a:ext cx="3936965" cy="101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3"/>
              </a:lnSpc>
            </a:pPr>
            <a:r>
              <a:rPr lang="en-US" b="true" sz="2944" spc="288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UNDERSTANDING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7897" y="175398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142" y="5315618"/>
            <a:ext cx="3467055" cy="6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b="true" sz="3751" spc="36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1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341097" y="1336710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104329" y="4655360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41097" y="175398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640609" y="1335433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423758" y="4655360"/>
            <a:ext cx="461248" cy="501082"/>
            <a:chOff x="0" y="0"/>
            <a:chExt cx="748185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8185" cy="812800"/>
            </a:xfrm>
            <a:custGeom>
              <a:avLst/>
              <a:gdLst/>
              <a:ahLst/>
              <a:cxnLst/>
              <a:rect r="r" b="b" t="t" l="l"/>
              <a:pathLst>
                <a:path h="812800" w="748185">
                  <a:moveTo>
                    <a:pt x="374093" y="0"/>
                  </a:moveTo>
                  <a:cubicBezTo>
                    <a:pt x="167487" y="0"/>
                    <a:pt x="0" y="181951"/>
                    <a:pt x="0" y="406400"/>
                  </a:cubicBezTo>
                  <a:cubicBezTo>
                    <a:pt x="0" y="630849"/>
                    <a:pt x="167487" y="812800"/>
                    <a:pt x="374093" y="812800"/>
                  </a:cubicBezTo>
                  <a:cubicBezTo>
                    <a:pt x="580698" y="812800"/>
                    <a:pt x="748185" y="630849"/>
                    <a:pt x="748185" y="406400"/>
                  </a:cubicBezTo>
                  <a:cubicBezTo>
                    <a:pt x="748185" y="181951"/>
                    <a:pt x="580698" y="0"/>
                    <a:pt x="374093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0142" y="57150"/>
              <a:ext cx="607901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40609" y="175398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151083" y="1335433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914315" y="4655360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151083" y="175398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81199" y="6084539"/>
            <a:ext cx="4302623" cy="339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279" indent="-328640" lvl="1">
              <a:lnSpc>
                <a:spcPts val="4201"/>
              </a:lnSpc>
              <a:buFont typeface="Arial"/>
              <a:buChar char="•"/>
            </a:pPr>
            <a:r>
              <a:rPr lang="en-US" b="true" sz="3044" spc="29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</a:t>
            </a:r>
          </a:p>
          <a:p>
            <a:pPr algn="l">
              <a:lnSpc>
                <a:spcPts val="1674"/>
              </a:lnSpc>
            </a:pPr>
          </a:p>
          <a:p>
            <a:pPr algn="l" marL="657279" indent="-328640" lvl="1">
              <a:lnSpc>
                <a:spcPts val="4201"/>
              </a:lnSpc>
              <a:buFont typeface="Arial"/>
              <a:buChar char="•"/>
            </a:pPr>
            <a:r>
              <a:rPr lang="en-US" b="true" sz="3044" spc="29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 AND VISUALIZATION</a:t>
            </a:r>
          </a:p>
          <a:p>
            <a:pPr algn="l">
              <a:lnSpc>
                <a:spcPts val="4201"/>
              </a:lnSpc>
            </a:pPr>
          </a:p>
          <a:p>
            <a:pPr algn="l" marL="657279" indent="-328640" lvl="1">
              <a:lnSpc>
                <a:spcPts val="4201"/>
              </a:lnSpc>
              <a:buFont typeface="Arial"/>
              <a:buChar char="•"/>
            </a:pPr>
            <a:r>
              <a:rPr lang="en-US" b="true" sz="3044" spc="29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99953" y="5274948"/>
            <a:ext cx="2709833" cy="6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b="true" sz="3751" spc="36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82743" y="6084539"/>
            <a:ext cx="3204526" cy="59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1"/>
              </a:lnSpc>
            </a:pPr>
            <a:r>
              <a:rPr lang="en-US" b="true" sz="3544" spc="3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30089" y="5274948"/>
            <a:ext cx="2709833" cy="6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b="true" sz="3751" spc="36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73300" y="6075014"/>
            <a:ext cx="3940794" cy="67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5"/>
              </a:lnSpc>
            </a:pPr>
            <a:r>
              <a:rPr lang="en-US" b="true" sz="4047" spc="39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73300" y="5338694"/>
            <a:ext cx="2709833" cy="6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b="true" sz="3751" spc="36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4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3131957" y="-856703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06617" y="3274526"/>
            <a:ext cx="12762812" cy="4329322"/>
            <a:chOff x="0" y="0"/>
            <a:chExt cx="2464707" cy="8360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4707" cy="836062"/>
            </a:xfrm>
            <a:custGeom>
              <a:avLst/>
              <a:gdLst/>
              <a:ahLst/>
              <a:cxnLst/>
              <a:rect r="r" b="b" t="t" l="l"/>
              <a:pathLst>
                <a:path h="836062" w="2464707">
                  <a:moveTo>
                    <a:pt x="0" y="0"/>
                  </a:moveTo>
                  <a:lnTo>
                    <a:pt x="2464707" y="0"/>
                  </a:lnTo>
                  <a:lnTo>
                    <a:pt x="2464707" y="836062"/>
                  </a:lnTo>
                  <a:lnTo>
                    <a:pt x="0" y="836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464707" cy="85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669464" y="4010600"/>
            <a:ext cx="9037119" cy="2599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92"/>
              </a:lnSpc>
            </a:pPr>
            <a:r>
              <a:rPr lang="en-US" b="true" sz="15428" spc="151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INSIGHTS</a:t>
            </a:r>
          </a:p>
        </p:txBody>
      </p:sp>
    </p:spTree>
  </p:cSld>
  <p:clrMapOvr>
    <a:masterClrMapping/>
  </p:clrMapOvr>
  <p:transition spd="fast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DAGShtJuQFw</dc:identifier>
  <dcterms:modified xsi:type="dcterms:W3CDTF">2011-08-01T06:04:30Z</dcterms:modified>
  <cp:revision>1</cp:revision>
  <dc:title>Heart Attack Prediction</dc:title>
</cp:coreProperties>
</file>