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70" r:id="rId6"/>
    <p:sldId id="272" r:id="rId7"/>
    <p:sldId id="273" r:id="rId8"/>
    <p:sldId id="260" r:id="rId9"/>
    <p:sldId id="261" r:id="rId10"/>
    <p:sldId id="262" r:id="rId11"/>
    <p:sldId id="279" r:id="rId12"/>
    <p:sldId id="280" r:id="rId13"/>
    <p:sldId id="281" r:id="rId14"/>
    <p:sldId id="274" r:id="rId15"/>
    <p:sldId id="275" r:id="rId16"/>
    <p:sldId id="276" r:id="rId17"/>
    <p:sldId id="277" r:id="rId18"/>
    <p:sldId id="278" r:id="rId19"/>
    <p:sldId id="266" r:id="rId20"/>
    <p:sldId id="267" r:id="rId21"/>
    <p:sldId id="26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9D018E-2696-444F-A6B5-C87DCF31F90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78547AC-A45F-48EA-99BE-8E5CF2975286}">
      <dgm:prSet/>
      <dgm:spPr/>
      <dgm:t>
        <a:bodyPr/>
        <a:lstStyle/>
        <a:p>
          <a:pPr>
            <a:lnSpc>
              <a:spcPct val="100000"/>
            </a:lnSpc>
            <a:defRPr cap="all"/>
          </a:pPr>
          <a:r>
            <a:rPr lang="en-US"/>
            <a:t>Logistic Regression</a:t>
          </a:r>
        </a:p>
      </dgm:t>
    </dgm:pt>
    <dgm:pt modelId="{C8BBCDDD-47CB-448F-AF08-CF5E08C22610}" type="parTrans" cxnId="{A120DB9C-E1ED-4404-B3F8-EC335E64AEBB}">
      <dgm:prSet/>
      <dgm:spPr/>
      <dgm:t>
        <a:bodyPr/>
        <a:lstStyle/>
        <a:p>
          <a:endParaRPr lang="en-US"/>
        </a:p>
      </dgm:t>
    </dgm:pt>
    <dgm:pt modelId="{EC445257-EABF-4941-9B6D-8791EFC7810B}" type="sibTrans" cxnId="{A120DB9C-E1ED-4404-B3F8-EC335E64AEBB}">
      <dgm:prSet/>
      <dgm:spPr/>
      <dgm:t>
        <a:bodyPr/>
        <a:lstStyle/>
        <a:p>
          <a:endParaRPr lang="en-US"/>
        </a:p>
      </dgm:t>
    </dgm:pt>
    <dgm:pt modelId="{9351CAF1-31F3-4B90-B479-847C1283E6FB}">
      <dgm:prSet/>
      <dgm:spPr/>
      <dgm:t>
        <a:bodyPr/>
        <a:lstStyle/>
        <a:p>
          <a:pPr>
            <a:lnSpc>
              <a:spcPct val="100000"/>
            </a:lnSpc>
            <a:defRPr cap="all"/>
          </a:pPr>
          <a:r>
            <a:rPr lang="en-US" dirty="0"/>
            <a:t>Support Vector Machine (SVM)</a:t>
          </a:r>
        </a:p>
      </dgm:t>
    </dgm:pt>
    <dgm:pt modelId="{A8DACF0A-46A7-43E4-BEF4-7F96C7A1B57A}" type="parTrans" cxnId="{C4D6FE35-DE0F-4DA2-921B-08F80F2800C0}">
      <dgm:prSet/>
      <dgm:spPr/>
      <dgm:t>
        <a:bodyPr/>
        <a:lstStyle/>
        <a:p>
          <a:endParaRPr lang="en-US"/>
        </a:p>
      </dgm:t>
    </dgm:pt>
    <dgm:pt modelId="{9D2B7588-7FDD-4085-8A09-3AE9AABD04DB}" type="sibTrans" cxnId="{C4D6FE35-DE0F-4DA2-921B-08F80F2800C0}">
      <dgm:prSet/>
      <dgm:spPr/>
      <dgm:t>
        <a:bodyPr/>
        <a:lstStyle/>
        <a:p>
          <a:endParaRPr lang="en-US"/>
        </a:p>
      </dgm:t>
    </dgm:pt>
    <dgm:pt modelId="{1AFC136C-6DEA-41C1-8A2F-20C41B86E54E}">
      <dgm:prSet/>
      <dgm:spPr/>
      <dgm:t>
        <a:bodyPr/>
        <a:lstStyle/>
        <a:p>
          <a:pPr>
            <a:lnSpc>
              <a:spcPct val="100000"/>
            </a:lnSpc>
            <a:defRPr cap="all"/>
          </a:pPr>
          <a:r>
            <a:rPr lang="en-US" dirty="0"/>
            <a:t>K-Nearest Neighbors (KNN)</a:t>
          </a:r>
        </a:p>
      </dgm:t>
    </dgm:pt>
    <dgm:pt modelId="{8CD77F9D-85FB-4FD1-9151-F302C368F46F}" type="parTrans" cxnId="{3BCFFA7B-34EE-413B-B951-05140DE6E03D}">
      <dgm:prSet/>
      <dgm:spPr/>
      <dgm:t>
        <a:bodyPr/>
        <a:lstStyle/>
        <a:p>
          <a:endParaRPr lang="en-US"/>
        </a:p>
      </dgm:t>
    </dgm:pt>
    <dgm:pt modelId="{D20AC197-2130-4B87-8DC3-12979FF51D14}" type="sibTrans" cxnId="{3BCFFA7B-34EE-413B-B951-05140DE6E03D}">
      <dgm:prSet/>
      <dgm:spPr/>
      <dgm:t>
        <a:bodyPr/>
        <a:lstStyle/>
        <a:p>
          <a:endParaRPr lang="en-US"/>
        </a:p>
      </dgm:t>
    </dgm:pt>
    <dgm:pt modelId="{C429E9A8-0746-4DE3-B5BC-E1C446ED2F5B}">
      <dgm:prSet/>
      <dgm:spPr/>
      <dgm:t>
        <a:bodyPr/>
        <a:lstStyle/>
        <a:p>
          <a:pPr>
            <a:lnSpc>
              <a:spcPct val="100000"/>
            </a:lnSpc>
            <a:defRPr cap="all"/>
          </a:pPr>
          <a:r>
            <a:rPr lang="en-US" dirty="0"/>
            <a:t>Random Forest</a:t>
          </a:r>
        </a:p>
      </dgm:t>
    </dgm:pt>
    <dgm:pt modelId="{E8E42C30-3A28-4683-8B74-56DF4FFE4447}" type="parTrans" cxnId="{32974100-8135-4BAE-B48E-0401C33B75FD}">
      <dgm:prSet/>
      <dgm:spPr/>
      <dgm:t>
        <a:bodyPr/>
        <a:lstStyle/>
        <a:p>
          <a:endParaRPr lang="en-US"/>
        </a:p>
      </dgm:t>
    </dgm:pt>
    <dgm:pt modelId="{35B187EF-3ABC-4388-852A-1466C51E7E1D}" type="sibTrans" cxnId="{32974100-8135-4BAE-B48E-0401C33B75FD}">
      <dgm:prSet/>
      <dgm:spPr/>
      <dgm:t>
        <a:bodyPr/>
        <a:lstStyle/>
        <a:p>
          <a:endParaRPr lang="en-US"/>
        </a:p>
      </dgm:t>
    </dgm:pt>
    <dgm:pt modelId="{0C561A03-C5E1-4CB1-8C62-4C3729EAAA6C}">
      <dgm:prSet/>
      <dgm:spPr/>
      <dgm:t>
        <a:bodyPr/>
        <a:lstStyle/>
        <a:p>
          <a:pPr>
            <a:lnSpc>
              <a:spcPct val="100000"/>
            </a:lnSpc>
            <a:defRPr cap="all"/>
          </a:pPr>
          <a:r>
            <a:rPr lang="en-US" dirty="0"/>
            <a:t>Decision Trees</a:t>
          </a:r>
        </a:p>
      </dgm:t>
    </dgm:pt>
    <dgm:pt modelId="{1F72A688-0070-4B2B-8E30-B953D1978194}" type="parTrans" cxnId="{0D867156-AF68-4A91-8448-D129E89241E8}">
      <dgm:prSet/>
      <dgm:spPr/>
      <dgm:t>
        <a:bodyPr/>
        <a:lstStyle/>
        <a:p>
          <a:endParaRPr lang="en-US"/>
        </a:p>
      </dgm:t>
    </dgm:pt>
    <dgm:pt modelId="{5405B552-5EFB-429F-AEB3-43258D22AEE6}" type="sibTrans" cxnId="{0D867156-AF68-4A91-8448-D129E89241E8}">
      <dgm:prSet/>
      <dgm:spPr/>
      <dgm:t>
        <a:bodyPr/>
        <a:lstStyle/>
        <a:p>
          <a:endParaRPr lang="en-US"/>
        </a:p>
      </dgm:t>
    </dgm:pt>
    <dgm:pt modelId="{E9478497-3A1F-495F-B8E1-5092ACE1E2ED}" type="pres">
      <dgm:prSet presAssocID="{499D018E-2696-444F-A6B5-C87DCF31F905}" presName="root" presStyleCnt="0">
        <dgm:presLayoutVars>
          <dgm:dir/>
          <dgm:resizeHandles val="exact"/>
        </dgm:presLayoutVars>
      </dgm:prSet>
      <dgm:spPr/>
    </dgm:pt>
    <dgm:pt modelId="{42AF8861-983C-4157-9FDC-F60AF43CB27D}" type="pres">
      <dgm:prSet presAssocID="{C78547AC-A45F-48EA-99BE-8E5CF2975286}" presName="compNode" presStyleCnt="0"/>
      <dgm:spPr/>
    </dgm:pt>
    <dgm:pt modelId="{B90F0847-A049-4CB9-B762-369E737653E8}" type="pres">
      <dgm:prSet presAssocID="{C78547AC-A45F-48EA-99BE-8E5CF2975286}" presName="iconBgRect" presStyleLbl="bgShp" presStyleIdx="0" presStyleCnt="5"/>
      <dgm:spPr>
        <a:prstGeom prst="round2DiagRect">
          <a:avLst>
            <a:gd name="adj1" fmla="val 29727"/>
            <a:gd name="adj2" fmla="val 0"/>
          </a:avLst>
        </a:prstGeom>
      </dgm:spPr>
    </dgm:pt>
    <dgm:pt modelId="{A63BCAA5-D902-4CF3-9A3C-814E4698AF9D}" type="pres">
      <dgm:prSet presAssocID="{C78547AC-A45F-48EA-99BE-8E5CF297528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564D4E4-0B05-4E48-9100-59510501A0A7}" type="pres">
      <dgm:prSet presAssocID="{C78547AC-A45F-48EA-99BE-8E5CF2975286}" presName="spaceRect" presStyleCnt="0"/>
      <dgm:spPr/>
    </dgm:pt>
    <dgm:pt modelId="{408A42D4-0FF7-4D1F-BA01-6AA890127CD4}" type="pres">
      <dgm:prSet presAssocID="{C78547AC-A45F-48EA-99BE-8E5CF2975286}" presName="textRect" presStyleLbl="revTx" presStyleIdx="0" presStyleCnt="5">
        <dgm:presLayoutVars>
          <dgm:chMax val="1"/>
          <dgm:chPref val="1"/>
        </dgm:presLayoutVars>
      </dgm:prSet>
      <dgm:spPr/>
    </dgm:pt>
    <dgm:pt modelId="{D956B66D-F012-4A0D-BBF2-B2CA87D7C52D}" type="pres">
      <dgm:prSet presAssocID="{EC445257-EABF-4941-9B6D-8791EFC7810B}" presName="sibTrans" presStyleCnt="0"/>
      <dgm:spPr/>
    </dgm:pt>
    <dgm:pt modelId="{B6A755AA-D3B4-49A0-A7B7-E97B26F1BE3A}" type="pres">
      <dgm:prSet presAssocID="{9351CAF1-31F3-4B90-B479-847C1283E6FB}" presName="compNode" presStyleCnt="0"/>
      <dgm:spPr/>
    </dgm:pt>
    <dgm:pt modelId="{B46C7722-E5F5-45A0-92F7-1A090DF1842D}" type="pres">
      <dgm:prSet presAssocID="{9351CAF1-31F3-4B90-B479-847C1283E6FB}" presName="iconBgRect" presStyleLbl="bgShp" presStyleIdx="1" presStyleCnt="5"/>
      <dgm:spPr>
        <a:prstGeom prst="round2DiagRect">
          <a:avLst>
            <a:gd name="adj1" fmla="val 29727"/>
            <a:gd name="adj2" fmla="val 0"/>
          </a:avLst>
        </a:prstGeom>
      </dgm:spPr>
    </dgm:pt>
    <dgm:pt modelId="{B26318A6-E6F6-494E-8C6F-8B7B75FC145F}" type="pres">
      <dgm:prSet presAssocID="{9351CAF1-31F3-4B90-B479-847C1283E6F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33C519-FBE0-46A0-ABFF-2DC5A02B09BA}" type="pres">
      <dgm:prSet presAssocID="{9351CAF1-31F3-4B90-B479-847C1283E6FB}" presName="spaceRect" presStyleCnt="0"/>
      <dgm:spPr/>
    </dgm:pt>
    <dgm:pt modelId="{CB8E42E8-5370-4D8C-B748-48D36370F727}" type="pres">
      <dgm:prSet presAssocID="{9351CAF1-31F3-4B90-B479-847C1283E6FB}" presName="textRect" presStyleLbl="revTx" presStyleIdx="1" presStyleCnt="5">
        <dgm:presLayoutVars>
          <dgm:chMax val="1"/>
          <dgm:chPref val="1"/>
        </dgm:presLayoutVars>
      </dgm:prSet>
      <dgm:spPr/>
    </dgm:pt>
    <dgm:pt modelId="{BA61D922-5C75-4C06-907B-71813766DFC4}" type="pres">
      <dgm:prSet presAssocID="{9D2B7588-7FDD-4085-8A09-3AE9AABD04DB}" presName="sibTrans" presStyleCnt="0"/>
      <dgm:spPr/>
    </dgm:pt>
    <dgm:pt modelId="{617CA7B1-6657-433B-812F-66AD50813C57}" type="pres">
      <dgm:prSet presAssocID="{1AFC136C-6DEA-41C1-8A2F-20C41B86E54E}" presName="compNode" presStyleCnt="0"/>
      <dgm:spPr/>
    </dgm:pt>
    <dgm:pt modelId="{00E8E368-87A9-449D-A99A-1EE477CD93A8}" type="pres">
      <dgm:prSet presAssocID="{1AFC136C-6DEA-41C1-8A2F-20C41B86E54E}" presName="iconBgRect" presStyleLbl="bgShp" presStyleIdx="2" presStyleCnt="5"/>
      <dgm:spPr>
        <a:prstGeom prst="round2DiagRect">
          <a:avLst>
            <a:gd name="adj1" fmla="val 29727"/>
            <a:gd name="adj2" fmla="val 0"/>
          </a:avLst>
        </a:prstGeom>
      </dgm:spPr>
    </dgm:pt>
    <dgm:pt modelId="{CB62DB31-BF25-4343-9AF3-2DE2292E6B94}" type="pres">
      <dgm:prSet presAssocID="{1AFC136C-6DEA-41C1-8A2F-20C41B86E54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urban scene"/>
        </a:ext>
      </dgm:extLst>
    </dgm:pt>
    <dgm:pt modelId="{3E2909A4-FD05-49D2-9F13-764CE8D8D879}" type="pres">
      <dgm:prSet presAssocID="{1AFC136C-6DEA-41C1-8A2F-20C41B86E54E}" presName="spaceRect" presStyleCnt="0"/>
      <dgm:spPr/>
    </dgm:pt>
    <dgm:pt modelId="{E71A8D48-5A32-40E1-8974-409F7FFFECC1}" type="pres">
      <dgm:prSet presAssocID="{1AFC136C-6DEA-41C1-8A2F-20C41B86E54E}" presName="textRect" presStyleLbl="revTx" presStyleIdx="2" presStyleCnt="5">
        <dgm:presLayoutVars>
          <dgm:chMax val="1"/>
          <dgm:chPref val="1"/>
        </dgm:presLayoutVars>
      </dgm:prSet>
      <dgm:spPr/>
    </dgm:pt>
    <dgm:pt modelId="{2A692D86-92D6-41BB-87F4-35BDDDD73CA8}" type="pres">
      <dgm:prSet presAssocID="{D20AC197-2130-4B87-8DC3-12979FF51D14}" presName="sibTrans" presStyleCnt="0"/>
      <dgm:spPr/>
    </dgm:pt>
    <dgm:pt modelId="{6C9D5756-1EC4-4EB5-A63E-02EC4D1DFE48}" type="pres">
      <dgm:prSet presAssocID="{C429E9A8-0746-4DE3-B5BC-E1C446ED2F5B}" presName="compNode" presStyleCnt="0"/>
      <dgm:spPr/>
    </dgm:pt>
    <dgm:pt modelId="{840F8CF0-D783-4544-8FFA-93A6F0D86379}" type="pres">
      <dgm:prSet presAssocID="{C429E9A8-0746-4DE3-B5BC-E1C446ED2F5B}" presName="iconBgRect" presStyleLbl="bgShp" presStyleIdx="3" presStyleCnt="5"/>
      <dgm:spPr>
        <a:prstGeom prst="round2DiagRect">
          <a:avLst>
            <a:gd name="adj1" fmla="val 29727"/>
            <a:gd name="adj2" fmla="val 0"/>
          </a:avLst>
        </a:prstGeom>
      </dgm:spPr>
    </dgm:pt>
    <dgm:pt modelId="{88CC78A1-2C29-4092-B486-93680F32D463}" type="pres">
      <dgm:prSet presAssocID="{C429E9A8-0746-4DE3-B5BC-E1C446ED2F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AECDA77A-95C7-4FB3-B0D7-6824CA65609F}" type="pres">
      <dgm:prSet presAssocID="{C429E9A8-0746-4DE3-B5BC-E1C446ED2F5B}" presName="spaceRect" presStyleCnt="0"/>
      <dgm:spPr/>
    </dgm:pt>
    <dgm:pt modelId="{7EFB9333-4C2F-4010-8E46-1EC1C098217A}" type="pres">
      <dgm:prSet presAssocID="{C429E9A8-0746-4DE3-B5BC-E1C446ED2F5B}" presName="textRect" presStyleLbl="revTx" presStyleIdx="3" presStyleCnt="5">
        <dgm:presLayoutVars>
          <dgm:chMax val="1"/>
          <dgm:chPref val="1"/>
        </dgm:presLayoutVars>
      </dgm:prSet>
      <dgm:spPr/>
    </dgm:pt>
    <dgm:pt modelId="{E5D76491-9197-4B98-80CC-3B6B8F1E229B}" type="pres">
      <dgm:prSet presAssocID="{35B187EF-3ABC-4388-852A-1466C51E7E1D}" presName="sibTrans" presStyleCnt="0"/>
      <dgm:spPr/>
    </dgm:pt>
    <dgm:pt modelId="{C9C2DFAE-34D9-4C33-BD02-827DE25DCBF9}" type="pres">
      <dgm:prSet presAssocID="{0C561A03-C5E1-4CB1-8C62-4C3729EAAA6C}" presName="compNode" presStyleCnt="0"/>
      <dgm:spPr/>
    </dgm:pt>
    <dgm:pt modelId="{F61A809B-85C8-42E6-B5EF-0449D25537A5}" type="pres">
      <dgm:prSet presAssocID="{0C561A03-C5E1-4CB1-8C62-4C3729EAAA6C}" presName="iconBgRect" presStyleLbl="bgShp" presStyleIdx="4" presStyleCnt="5"/>
      <dgm:spPr>
        <a:prstGeom prst="round2DiagRect">
          <a:avLst>
            <a:gd name="adj1" fmla="val 29727"/>
            <a:gd name="adj2" fmla="val 0"/>
          </a:avLst>
        </a:prstGeom>
      </dgm:spPr>
    </dgm:pt>
    <dgm:pt modelId="{4807F4D2-0FEC-46FA-AF8C-45F9B5DB9227}" type="pres">
      <dgm:prSet presAssocID="{0C561A03-C5E1-4CB1-8C62-4C3729EAAA6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EC663A8-556B-4779-A729-039E2216D878}" type="pres">
      <dgm:prSet presAssocID="{0C561A03-C5E1-4CB1-8C62-4C3729EAAA6C}" presName="spaceRect" presStyleCnt="0"/>
      <dgm:spPr/>
    </dgm:pt>
    <dgm:pt modelId="{0FE22B73-AEEE-4964-B129-5E27F544F91F}" type="pres">
      <dgm:prSet presAssocID="{0C561A03-C5E1-4CB1-8C62-4C3729EAAA6C}" presName="textRect" presStyleLbl="revTx" presStyleIdx="4" presStyleCnt="5">
        <dgm:presLayoutVars>
          <dgm:chMax val="1"/>
          <dgm:chPref val="1"/>
        </dgm:presLayoutVars>
      </dgm:prSet>
      <dgm:spPr/>
    </dgm:pt>
  </dgm:ptLst>
  <dgm:cxnLst>
    <dgm:cxn modelId="{A9E26000-E025-4AE4-8D3D-B4A9B668CE70}" type="presOf" srcId="{499D018E-2696-444F-A6B5-C87DCF31F905}" destId="{E9478497-3A1F-495F-B8E1-5092ACE1E2ED}" srcOrd="0" destOrd="0" presId="urn:microsoft.com/office/officeart/2018/5/layout/IconLeafLabelList"/>
    <dgm:cxn modelId="{32974100-8135-4BAE-B48E-0401C33B75FD}" srcId="{499D018E-2696-444F-A6B5-C87DCF31F905}" destId="{C429E9A8-0746-4DE3-B5BC-E1C446ED2F5B}" srcOrd="3" destOrd="0" parTransId="{E8E42C30-3A28-4683-8B74-56DF4FFE4447}" sibTransId="{35B187EF-3ABC-4388-852A-1466C51E7E1D}"/>
    <dgm:cxn modelId="{C4D6FE35-DE0F-4DA2-921B-08F80F2800C0}" srcId="{499D018E-2696-444F-A6B5-C87DCF31F905}" destId="{9351CAF1-31F3-4B90-B479-847C1283E6FB}" srcOrd="1" destOrd="0" parTransId="{A8DACF0A-46A7-43E4-BEF4-7F96C7A1B57A}" sibTransId="{9D2B7588-7FDD-4085-8A09-3AE9AABD04DB}"/>
    <dgm:cxn modelId="{FE4C723C-8C1C-46B0-8C48-EB786FBBAAA8}" type="presOf" srcId="{1AFC136C-6DEA-41C1-8A2F-20C41B86E54E}" destId="{E71A8D48-5A32-40E1-8974-409F7FFFECC1}" srcOrd="0" destOrd="0" presId="urn:microsoft.com/office/officeart/2018/5/layout/IconLeafLabelList"/>
    <dgm:cxn modelId="{0D867156-AF68-4A91-8448-D129E89241E8}" srcId="{499D018E-2696-444F-A6B5-C87DCF31F905}" destId="{0C561A03-C5E1-4CB1-8C62-4C3729EAAA6C}" srcOrd="4" destOrd="0" parTransId="{1F72A688-0070-4B2B-8E30-B953D1978194}" sibTransId="{5405B552-5EFB-429F-AEB3-43258D22AEE6}"/>
    <dgm:cxn modelId="{DC47D679-A8CA-4272-A0CD-55A66C86A42A}" type="presOf" srcId="{C78547AC-A45F-48EA-99BE-8E5CF2975286}" destId="{408A42D4-0FF7-4D1F-BA01-6AA890127CD4}" srcOrd="0" destOrd="0" presId="urn:microsoft.com/office/officeart/2018/5/layout/IconLeafLabelList"/>
    <dgm:cxn modelId="{3BCFFA7B-34EE-413B-B951-05140DE6E03D}" srcId="{499D018E-2696-444F-A6B5-C87DCF31F905}" destId="{1AFC136C-6DEA-41C1-8A2F-20C41B86E54E}" srcOrd="2" destOrd="0" parTransId="{8CD77F9D-85FB-4FD1-9151-F302C368F46F}" sibTransId="{D20AC197-2130-4B87-8DC3-12979FF51D14}"/>
    <dgm:cxn modelId="{BA27A39B-F9C7-443E-8D5C-F8CC32C88C6D}" type="presOf" srcId="{C429E9A8-0746-4DE3-B5BC-E1C446ED2F5B}" destId="{7EFB9333-4C2F-4010-8E46-1EC1C098217A}" srcOrd="0" destOrd="0" presId="urn:microsoft.com/office/officeart/2018/5/layout/IconLeafLabelList"/>
    <dgm:cxn modelId="{A120DB9C-E1ED-4404-B3F8-EC335E64AEBB}" srcId="{499D018E-2696-444F-A6B5-C87DCF31F905}" destId="{C78547AC-A45F-48EA-99BE-8E5CF2975286}" srcOrd="0" destOrd="0" parTransId="{C8BBCDDD-47CB-448F-AF08-CF5E08C22610}" sibTransId="{EC445257-EABF-4941-9B6D-8791EFC7810B}"/>
    <dgm:cxn modelId="{545198A5-1499-486C-9A69-8CE4687B8D3E}" type="presOf" srcId="{9351CAF1-31F3-4B90-B479-847C1283E6FB}" destId="{CB8E42E8-5370-4D8C-B748-48D36370F727}" srcOrd="0" destOrd="0" presId="urn:microsoft.com/office/officeart/2018/5/layout/IconLeafLabelList"/>
    <dgm:cxn modelId="{5FD4CBD5-E9BE-4804-AF83-34CF86A20C18}" type="presOf" srcId="{0C561A03-C5E1-4CB1-8C62-4C3729EAAA6C}" destId="{0FE22B73-AEEE-4964-B129-5E27F544F91F}" srcOrd="0" destOrd="0" presId="urn:microsoft.com/office/officeart/2018/5/layout/IconLeafLabelList"/>
    <dgm:cxn modelId="{FC872A85-8BC6-4F05-B411-C60901B10736}" type="presParOf" srcId="{E9478497-3A1F-495F-B8E1-5092ACE1E2ED}" destId="{42AF8861-983C-4157-9FDC-F60AF43CB27D}" srcOrd="0" destOrd="0" presId="urn:microsoft.com/office/officeart/2018/5/layout/IconLeafLabelList"/>
    <dgm:cxn modelId="{9479769E-6C06-4557-9DEE-A255124BB4F9}" type="presParOf" srcId="{42AF8861-983C-4157-9FDC-F60AF43CB27D}" destId="{B90F0847-A049-4CB9-B762-369E737653E8}" srcOrd="0" destOrd="0" presId="urn:microsoft.com/office/officeart/2018/5/layout/IconLeafLabelList"/>
    <dgm:cxn modelId="{4CF0031F-B908-4589-8D16-6BC867A2D2A6}" type="presParOf" srcId="{42AF8861-983C-4157-9FDC-F60AF43CB27D}" destId="{A63BCAA5-D902-4CF3-9A3C-814E4698AF9D}" srcOrd="1" destOrd="0" presId="urn:microsoft.com/office/officeart/2018/5/layout/IconLeafLabelList"/>
    <dgm:cxn modelId="{B590BFD9-221C-4E10-8D94-BE4E6D9B2717}" type="presParOf" srcId="{42AF8861-983C-4157-9FDC-F60AF43CB27D}" destId="{2564D4E4-0B05-4E48-9100-59510501A0A7}" srcOrd="2" destOrd="0" presId="urn:microsoft.com/office/officeart/2018/5/layout/IconLeafLabelList"/>
    <dgm:cxn modelId="{9F18C0C2-0767-448E-9EDC-DF28695FFC6C}" type="presParOf" srcId="{42AF8861-983C-4157-9FDC-F60AF43CB27D}" destId="{408A42D4-0FF7-4D1F-BA01-6AA890127CD4}" srcOrd="3" destOrd="0" presId="urn:microsoft.com/office/officeart/2018/5/layout/IconLeafLabelList"/>
    <dgm:cxn modelId="{2882DE8C-4C5F-49AC-B2F9-31D304D54757}" type="presParOf" srcId="{E9478497-3A1F-495F-B8E1-5092ACE1E2ED}" destId="{D956B66D-F012-4A0D-BBF2-B2CA87D7C52D}" srcOrd="1" destOrd="0" presId="urn:microsoft.com/office/officeart/2018/5/layout/IconLeafLabelList"/>
    <dgm:cxn modelId="{82BD4C83-4D41-488F-9411-D2E2C3202FEA}" type="presParOf" srcId="{E9478497-3A1F-495F-B8E1-5092ACE1E2ED}" destId="{B6A755AA-D3B4-49A0-A7B7-E97B26F1BE3A}" srcOrd="2" destOrd="0" presId="urn:microsoft.com/office/officeart/2018/5/layout/IconLeafLabelList"/>
    <dgm:cxn modelId="{12B52A67-DDD1-4C42-9DD4-5935237CF44A}" type="presParOf" srcId="{B6A755AA-D3B4-49A0-A7B7-E97B26F1BE3A}" destId="{B46C7722-E5F5-45A0-92F7-1A090DF1842D}" srcOrd="0" destOrd="0" presId="urn:microsoft.com/office/officeart/2018/5/layout/IconLeafLabelList"/>
    <dgm:cxn modelId="{9AA904CE-40ED-4F65-B59C-0E102BB1F1CE}" type="presParOf" srcId="{B6A755AA-D3B4-49A0-A7B7-E97B26F1BE3A}" destId="{B26318A6-E6F6-494E-8C6F-8B7B75FC145F}" srcOrd="1" destOrd="0" presId="urn:microsoft.com/office/officeart/2018/5/layout/IconLeafLabelList"/>
    <dgm:cxn modelId="{FE43CAD8-7FC1-4D7A-9ACB-FA957DE3E709}" type="presParOf" srcId="{B6A755AA-D3B4-49A0-A7B7-E97B26F1BE3A}" destId="{7A33C519-FBE0-46A0-ABFF-2DC5A02B09BA}" srcOrd="2" destOrd="0" presId="urn:microsoft.com/office/officeart/2018/5/layout/IconLeafLabelList"/>
    <dgm:cxn modelId="{0698E5A6-C061-401E-BBB8-CA8BEAF700EB}" type="presParOf" srcId="{B6A755AA-D3B4-49A0-A7B7-E97B26F1BE3A}" destId="{CB8E42E8-5370-4D8C-B748-48D36370F727}" srcOrd="3" destOrd="0" presId="urn:microsoft.com/office/officeart/2018/5/layout/IconLeafLabelList"/>
    <dgm:cxn modelId="{810BD528-B502-4BBD-A045-B9B5D3ECF955}" type="presParOf" srcId="{E9478497-3A1F-495F-B8E1-5092ACE1E2ED}" destId="{BA61D922-5C75-4C06-907B-71813766DFC4}" srcOrd="3" destOrd="0" presId="urn:microsoft.com/office/officeart/2018/5/layout/IconLeafLabelList"/>
    <dgm:cxn modelId="{2D8324A0-38AC-4DD5-B023-2F1214D9FA20}" type="presParOf" srcId="{E9478497-3A1F-495F-B8E1-5092ACE1E2ED}" destId="{617CA7B1-6657-433B-812F-66AD50813C57}" srcOrd="4" destOrd="0" presId="urn:microsoft.com/office/officeart/2018/5/layout/IconLeafLabelList"/>
    <dgm:cxn modelId="{8FC142E9-5BDD-4470-8DF4-311C911EC8E9}" type="presParOf" srcId="{617CA7B1-6657-433B-812F-66AD50813C57}" destId="{00E8E368-87A9-449D-A99A-1EE477CD93A8}" srcOrd="0" destOrd="0" presId="urn:microsoft.com/office/officeart/2018/5/layout/IconLeafLabelList"/>
    <dgm:cxn modelId="{1ED089EE-F0EC-4A89-8F31-F37021E1AC4C}" type="presParOf" srcId="{617CA7B1-6657-433B-812F-66AD50813C57}" destId="{CB62DB31-BF25-4343-9AF3-2DE2292E6B94}" srcOrd="1" destOrd="0" presId="urn:microsoft.com/office/officeart/2018/5/layout/IconLeafLabelList"/>
    <dgm:cxn modelId="{219E2530-E56D-4B9F-90D1-88CDB0DC29EC}" type="presParOf" srcId="{617CA7B1-6657-433B-812F-66AD50813C57}" destId="{3E2909A4-FD05-49D2-9F13-764CE8D8D879}" srcOrd="2" destOrd="0" presId="urn:microsoft.com/office/officeart/2018/5/layout/IconLeafLabelList"/>
    <dgm:cxn modelId="{75EA3307-8087-4B15-9849-5B1B1024782D}" type="presParOf" srcId="{617CA7B1-6657-433B-812F-66AD50813C57}" destId="{E71A8D48-5A32-40E1-8974-409F7FFFECC1}" srcOrd="3" destOrd="0" presId="urn:microsoft.com/office/officeart/2018/5/layout/IconLeafLabelList"/>
    <dgm:cxn modelId="{7B7AF7CA-3FED-49A8-AFC0-DE4D648D3910}" type="presParOf" srcId="{E9478497-3A1F-495F-B8E1-5092ACE1E2ED}" destId="{2A692D86-92D6-41BB-87F4-35BDDDD73CA8}" srcOrd="5" destOrd="0" presId="urn:microsoft.com/office/officeart/2018/5/layout/IconLeafLabelList"/>
    <dgm:cxn modelId="{B78EC688-FFE1-4C49-94E8-B89F4D173E05}" type="presParOf" srcId="{E9478497-3A1F-495F-B8E1-5092ACE1E2ED}" destId="{6C9D5756-1EC4-4EB5-A63E-02EC4D1DFE48}" srcOrd="6" destOrd="0" presId="urn:microsoft.com/office/officeart/2018/5/layout/IconLeafLabelList"/>
    <dgm:cxn modelId="{AE30EF1B-B931-46F8-B301-C9C9A6983D06}" type="presParOf" srcId="{6C9D5756-1EC4-4EB5-A63E-02EC4D1DFE48}" destId="{840F8CF0-D783-4544-8FFA-93A6F0D86379}" srcOrd="0" destOrd="0" presId="urn:microsoft.com/office/officeart/2018/5/layout/IconLeafLabelList"/>
    <dgm:cxn modelId="{F7399436-B288-4614-B3F3-8219C5E15477}" type="presParOf" srcId="{6C9D5756-1EC4-4EB5-A63E-02EC4D1DFE48}" destId="{88CC78A1-2C29-4092-B486-93680F32D463}" srcOrd="1" destOrd="0" presId="urn:microsoft.com/office/officeart/2018/5/layout/IconLeafLabelList"/>
    <dgm:cxn modelId="{95450335-A5EB-411F-8A2F-0E7F2846491F}" type="presParOf" srcId="{6C9D5756-1EC4-4EB5-A63E-02EC4D1DFE48}" destId="{AECDA77A-95C7-4FB3-B0D7-6824CA65609F}" srcOrd="2" destOrd="0" presId="urn:microsoft.com/office/officeart/2018/5/layout/IconLeafLabelList"/>
    <dgm:cxn modelId="{AFC74DB5-8BE2-437F-820B-179FED3CA8E5}" type="presParOf" srcId="{6C9D5756-1EC4-4EB5-A63E-02EC4D1DFE48}" destId="{7EFB9333-4C2F-4010-8E46-1EC1C098217A}" srcOrd="3" destOrd="0" presId="urn:microsoft.com/office/officeart/2018/5/layout/IconLeafLabelList"/>
    <dgm:cxn modelId="{BC6BBD6C-BC19-42F6-91DF-D89DB0E9EE81}" type="presParOf" srcId="{E9478497-3A1F-495F-B8E1-5092ACE1E2ED}" destId="{E5D76491-9197-4B98-80CC-3B6B8F1E229B}" srcOrd="7" destOrd="0" presId="urn:microsoft.com/office/officeart/2018/5/layout/IconLeafLabelList"/>
    <dgm:cxn modelId="{637BA08F-2C6C-4408-BD02-D9F46440AFEB}" type="presParOf" srcId="{E9478497-3A1F-495F-B8E1-5092ACE1E2ED}" destId="{C9C2DFAE-34D9-4C33-BD02-827DE25DCBF9}" srcOrd="8" destOrd="0" presId="urn:microsoft.com/office/officeart/2018/5/layout/IconLeafLabelList"/>
    <dgm:cxn modelId="{449C140A-70FB-4BA1-AEF1-9B4F5A75B21C}" type="presParOf" srcId="{C9C2DFAE-34D9-4C33-BD02-827DE25DCBF9}" destId="{F61A809B-85C8-42E6-B5EF-0449D25537A5}" srcOrd="0" destOrd="0" presId="urn:microsoft.com/office/officeart/2018/5/layout/IconLeafLabelList"/>
    <dgm:cxn modelId="{251247B6-579D-4132-A4EA-3CC7A2E44724}" type="presParOf" srcId="{C9C2DFAE-34D9-4C33-BD02-827DE25DCBF9}" destId="{4807F4D2-0FEC-46FA-AF8C-45F9B5DB9227}" srcOrd="1" destOrd="0" presId="urn:microsoft.com/office/officeart/2018/5/layout/IconLeafLabelList"/>
    <dgm:cxn modelId="{BF3D59D8-3937-4A81-A76D-1248DB8547BC}" type="presParOf" srcId="{C9C2DFAE-34D9-4C33-BD02-827DE25DCBF9}" destId="{7EC663A8-556B-4779-A729-039E2216D878}" srcOrd="2" destOrd="0" presId="urn:microsoft.com/office/officeart/2018/5/layout/IconLeafLabelList"/>
    <dgm:cxn modelId="{4921684E-BE62-49D8-882B-6B64C3B8A98D}" type="presParOf" srcId="{C9C2DFAE-34D9-4C33-BD02-827DE25DCBF9}" destId="{0FE22B73-AEEE-4964-B129-5E27F544F91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F0847-A049-4CB9-B762-369E737653E8}">
      <dsp:nvSpPr>
        <dsp:cNvPr id="0" name=""/>
        <dsp:cNvSpPr/>
      </dsp:nvSpPr>
      <dsp:spPr>
        <a:xfrm>
          <a:off x="388423" y="97739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BCAA5-D902-4CF3-9A3C-814E4698AF9D}">
      <dsp:nvSpPr>
        <dsp:cNvPr id="0" name=""/>
        <dsp:cNvSpPr/>
      </dsp:nvSpPr>
      <dsp:spPr>
        <a:xfrm>
          <a:off x="622423" y="121140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8A42D4-0FF7-4D1F-BA01-6AA890127CD4}">
      <dsp:nvSpPr>
        <dsp:cNvPr id="0" name=""/>
        <dsp:cNvSpPr/>
      </dsp:nvSpPr>
      <dsp:spPr>
        <a:xfrm>
          <a:off x="37423" y="24174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Logistic Regression</a:t>
          </a:r>
        </a:p>
      </dsp:txBody>
      <dsp:txXfrm>
        <a:off x="37423" y="2417400"/>
        <a:ext cx="1800000" cy="720000"/>
      </dsp:txXfrm>
    </dsp:sp>
    <dsp:sp modelId="{B46C7722-E5F5-45A0-92F7-1A090DF1842D}">
      <dsp:nvSpPr>
        <dsp:cNvPr id="0" name=""/>
        <dsp:cNvSpPr/>
      </dsp:nvSpPr>
      <dsp:spPr>
        <a:xfrm>
          <a:off x="2503423" y="977399"/>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318A6-E6F6-494E-8C6F-8B7B75FC145F}">
      <dsp:nvSpPr>
        <dsp:cNvPr id="0" name=""/>
        <dsp:cNvSpPr/>
      </dsp:nvSpPr>
      <dsp:spPr>
        <a:xfrm>
          <a:off x="2737423" y="121139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8E42E8-5370-4D8C-B748-48D36370F727}">
      <dsp:nvSpPr>
        <dsp:cNvPr id="0" name=""/>
        <dsp:cNvSpPr/>
      </dsp:nvSpPr>
      <dsp:spPr>
        <a:xfrm>
          <a:off x="2152423" y="24174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Support Vector Machine (SVM)</a:t>
          </a:r>
        </a:p>
      </dsp:txBody>
      <dsp:txXfrm>
        <a:off x="2152423" y="2417400"/>
        <a:ext cx="1800000" cy="720000"/>
      </dsp:txXfrm>
    </dsp:sp>
    <dsp:sp modelId="{00E8E368-87A9-449D-A99A-1EE477CD93A8}">
      <dsp:nvSpPr>
        <dsp:cNvPr id="0" name=""/>
        <dsp:cNvSpPr/>
      </dsp:nvSpPr>
      <dsp:spPr>
        <a:xfrm>
          <a:off x="4618423" y="977399"/>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62DB31-BF25-4343-9AF3-2DE2292E6B94}">
      <dsp:nvSpPr>
        <dsp:cNvPr id="0" name=""/>
        <dsp:cNvSpPr/>
      </dsp:nvSpPr>
      <dsp:spPr>
        <a:xfrm>
          <a:off x="4852423" y="121139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1A8D48-5A32-40E1-8974-409F7FFFECC1}">
      <dsp:nvSpPr>
        <dsp:cNvPr id="0" name=""/>
        <dsp:cNvSpPr/>
      </dsp:nvSpPr>
      <dsp:spPr>
        <a:xfrm>
          <a:off x="4267423" y="24174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K-Nearest Neighbors (KNN)</a:t>
          </a:r>
        </a:p>
      </dsp:txBody>
      <dsp:txXfrm>
        <a:off x="4267423" y="2417400"/>
        <a:ext cx="1800000" cy="720000"/>
      </dsp:txXfrm>
    </dsp:sp>
    <dsp:sp modelId="{840F8CF0-D783-4544-8FFA-93A6F0D86379}">
      <dsp:nvSpPr>
        <dsp:cNvPr id="0" name=""/>
        <dsp:cNvSpPr/>
      </dsp:nvSpPr>
      <dsp:spPr>
        <a:xfrm>
          <a:off x="6733423" y="977399"/>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C78A1-2C29-4092-B486-93680F32D463}">
      <dsp:nvSpPr>
        <dsp:cNvPr id="0" name=""/>
        <dsp:cNvSpPr/>
      </dsp:nvSpPr>
      <dsp:spPr>
        <a:xfrm>
          <a:off x="6967423" y="121139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FB9333-4C2F-4010-8E46-1EC1C098217A}">
      <dsp:nvSpPr>
        <dsp:cNvPr id="0" name=""/>
        <dsp:cNvSpPr/>
      </dsp:nvSpPr>
      <dsp:spPr>
        <a:xfrm>
          <a:off x="6382423" y="24174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Random Forest</a:t>
          </a:r>
        </a:p>
      </dsp:txBody>
      <dsp:txXfrm>
        <a:off x="6382423" y="2417400"/>
        <a:ext cx="1800000" cy="720000"/>
      </dsp:txXfrm>
    </dsp:sp>
    <dsp:sp modelId="{F61A809B-85C8-42E6-B5EF-0449D25537A5}">
      <dsp:nvSpPr>
        <dsp:cNvPr id="0" name=""/>
        <dsp:cNvSpPr/>
      </dsp:nvSpPr>
      <dsp:spPr>
        <a:xfrm>
          <a:off x="8848423" y="977399"/>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7F4D2-0FEC-46FA-AF8C-45F9B5DB9227}">
      <dsp:nvSpPr>
        <dsp:cNvPr id="0" name=""/>
        <dsp:cNvSpPr/>
      </dsp:nvSpPr>
      <dsp:spPr>
        <a:xfrm>
          <a:off x="9082423" y="121139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E22B73-AEEE-4964-B129-5E27F544F91F}">
      <dsp:nvSpPr>
        <dsp:cNvPr id="0" name=""/>
        <dsp:cNvSpPr/>
      </dsp:nvSpPr>
      <dsp:spPr>
        <a:xfrm>
          <a:off x="8497423" y="24174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Decision Trees</a:t>
          </a:r>
        </a:p>
      </dsp:txBody>
      <dsp:txXfrm>
        <a:off x="8497423" y="241740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February 23,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338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February 23,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9341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February 23,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55080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February 23,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4577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February 23,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3834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February 23,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5631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February 23,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679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February 23,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4502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February 23,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3315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February 23,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3878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February 23,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1624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February 23,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2580589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E0209A6-21DF-F8A5-02AE-3111967D467D}"/>
              </a:ext>
            </a:extLst>
          </p:cNvPr>
          <p:cNvPicPr>
            <a:picLocks noChangeAspect="1"/>
          </p:cNvPicPr>
          <p:nvPr/>
        </p:nvPicPr>
        <p:blipFill rotWithShape="1">
          <a:blip r:embed="rId2"/>
          <a:srcRect l="49962" r="8393"/>
          <a:stretch/>
        </p:blipFill>
        <p:spPr>
          <a:xfrm>
            <a:off x="-1" y="10"/>
            <a:ext cx="4587901" cy="6857990"/>
          </a:xfrm>
          <a:prstGeom prst="rect">
            <a:avLst/>
          </a:prstGeom>
        </p:spPr>
      </p:pic>
      <p:sp>
        <p:nvSpPr>
          <p:cNvPr id="44" name="Rectangle 43">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489350-FE75-EEFD-4119-3F0B44A97936}"/>
              </a:ext>
            </a:extLst>
          </p:cNvPr>
          <p:cNvSpPr>
            <a:spLocks noGrp="1"/>
          </p:cNvSpPr>
          <p:nvPr>
            <p:ph type="ctrTitle"/>
          </p:nvPr>
        </p:nvSpPr>
        <p:spPr>
          <a:xfrm>
            <a:off x="5275425" y="768485"/>
            <a:ext cx="6133656" cy="3169674"/>
          </a:xfrm>
        </p:spPr>
        <p:txBody>
          <a:bodyPr>
            <a:normAutofit/>
          </a:bodyPr>
          <a:lstStyle/>
          <a:p>
            <a:pPr algn="r"/>
            <a:r>
              <a:rPr lang="en-US" dirty="0">
                <a:solidFill>
                  <a:schemeClr val="bg1"/>
                </a:solidFill>
              </a:rPr>
              <a:t>Telecom Churn Prediction</a:t>
            </a:r>
            <a:endParaRPr lang="en-CA" dirty="0">
              <a:solidFill>
                <a:schemeClr val="bg1"/>
              </a:solidFill>
            </a:endParaRPr>
          </a:p>
        </p:txBody>
      </p:sp>
      <p:sp>
        <p:nvSpPr>
          <p:cNvPr id="3" name="Subtitle 2">
            <a:extLst>
              <a:ext uri="{FF2B5EF4-FFF2-40B4-BE49-F238E27FC236}">
                <a16:creationId xmlns:a16="http://schemas.microsoft.com/office/drawing/2014/main" id="{A40574AF-18A7-9651-0ECC-272C549CF000}"/>
              </a:ext>
            </a:extLst>
          </p:cNvPr>
          <p:cNvSpPr>
            <a:spLocks noGrp="1"/>
          </p:cNvSpPr>
          <p:nvPr>
            <p:ph type="subTitle" idx="1"/>
          </p:nvPr>
        </p:nvSpPr>
        <p:spPr>
          <a:xfrm>
            <a:off x="5862918" y="4793128"/>
            <a:ext cx="5462494" cy="1141157"/>
          </a:xfrm>
        </p:spPr>
        <p:txBody>
          <a:bodyPr>
            <a:normAutofit/>
          </a:bodyPr>
          <a:lstStyle/>
          <a:p>
            <a:pPr algn="r"/>
            <a:r>
              <a:rPr lang="en-US" sz="1800" b="1" dirty="0">
                <a:solidFill>
                  <a:schemeClr val="bg1"/>
                </a:solidFill>
              </a:rPr>
              <a:t>Group A</a:t>
            </a:r>
            <a:endParaRPr lang="en-CA" sz="1800" b="1" dirty="0">
              <a:solidFill>
                <a:schemeClr val="bg1"/>
              </a:solidFill>
            </a:endParaRPr>
          </a:p>
        </p:txBody>
      </p:sp>
    </p:spTree>
    <p:extLst>
      <p:ext uri="{BB962C8B-B14F-4D97-AF65-F5344CB8AC3E}">
        <p14:creationId xmlns:p14="http://schemas.microsoft.com/office/powerpoint/2010/main" val="413548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39598-B99A-4CD7-A775-C9995D569718}"/>
              </a:ext>
            </a:extLst>
          </p:cNvPr>
          <p:cNvSpPr>
            <a:spLocks noGrp="1"/>
          </p:cNvSpPr>
          <p:nvPr>
            <p:ph type="title"/>
          </p:nvPr>
        </p:nvSpPr>
        <p:spPr>
          <a:xfrm>
            <a:off x="1291153" y="89839"/>
            <a:ext cx="9549442" cy="818730"/>
          </a:xfrm>
        </p:spPr>
        <p:txBody>
          <a:bodyPr anchor="b">
            <a:normAutofit/>
          </a:bodyPr>
          <a:lstStyle/>
          <a:p>
            <a:pPr algn="ctr"/>
            <a:r>
              <a:rPr lang="en-US" dirty="0"/>
              <a:t>Models used</a:t>
            </a:r>
            <a:endParaRPr lang="en-CA" dirty="0"/>
          </a:p>
        </p:txBody>
      </p:sp>
      <p:sp>
        <p:nvSpPr>
          <p:cNvPr id="29" name="Rectangle 28">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00809DE0-0231-8DE8-87EB-686A848F0525}"/>
              </a:ext>
            </a:extLst>
          </p:cNvPr>
          <p:cNvGraphicFramePr>
            <a:graphicFrameLocks noGrp="1"/>
          </p:cNvGraphicFramePr>
          <p:nvPr>
            <p:ph idx="1"/>
            <p:extLst>
              <p:ext uri="{D42A27DB-BD31-4B8C-83A1-F6EECF244321}">
                <p14:modId xmlns:p14="http://schemas.microsoft.com/office/powerpoint/2010/main" val="4136514029"/>
              </p:ext>
            </p:extLst>
          </p:nvPr>
        </p:nvGraphicFramePr>
        <p:xfrm>
          <a:off x="659911" y="1146546"/>
          <a:ext cx="1033484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89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3069C-CABA-813C-E069-877F45C84744}"/>
              </a:ext>
            </a:extLst>
          </p:cNvPr>
          <p:cNvSpPr>
            <a:spLocks noGrp="1"/>
          </p:cNvSpPr>
          <p:nvPr>
            <p:ph idx="1"/>
          </p:nvPr>
        </p:nvSpPr>
        <p:spPr>
          <a:xfrm>
            <a:off x="286327" y="486663"/>
            <a:ext cx="11582400" cy="5941846"/>
          </a:xfrm>
        </p:spPr>
        <p:txBody>
          <a:bodyPr>
            <a:noAutofit/>
          </a:bodyPr>
          <a:lstStyle/>
          <a:p>
            <a:pPr marL="0" indent="0">
              <a:buNone/>
            </a:pPr>
            <a:endParaRPr lang="en-US" sz="1200" dirty="0"/>
          </a:p>
          <a:p>
            <a:r>
              <a:rPr lang="en-US" u="sng" dirty="0"/>
              <a:t>1. Logistic Regression</a:t>
            </a:r>
          </a:p>
          <a:p>
            <a:pPr marL="0" indent="0">
              <a:buNone/>
            </a:pPr>
            <a:r>
              <a:rPr lang="en-US" sz="1600" dirty="0"/>
              <a:t>   - A statistical method used for binary classification.</a:t>
            </a:r>
          </a:p>
          <a:p>
            <a:pPr marL="0" indent="0">
              <a:buNone/>
            </a:pPr>
            <a:r>
              <a:rPr lang="en-US" sz="1600" dirty="0"/>
              <a:t>   - It models the probability of a binary outcome based on one or more predictor variables.</a:t>
            </a:r>
          </a:p>
          <a:p>
            <a:pPr marL="0" indent="0">
              <a:buNone/>
            </a:pPr>
            <a:r>
              <a:rPr lang="en-US" sz="1600" dirty="0"/>
              <a:t>   - It uses the logistic function to map the output of the linear equation to the range [0, 1], representing probabilities.</a:t>
            </a:r>
          </a:p>
          <a:p>
            <a:pPr marL="0" indent="0">
              <a:buNone/>
            </a:pPr>
            <a:r>
              <a:rPr lang="en-US" sz="1600" dirty="0"/>
              <a:t>   - Despite its name, it's a classification algorithm, not a regression one.</a:t>
            </a:r>
          </a:p>
          <a:p>
            <a:endParaRPr lang="en-US" sz="1200" dirty="0"/>
          </a:p>
          <a:p>
            <a:r>
              <a:rPr lang="en-US" u="sng" dirty="0"/>
              <a:t>2. Support Vector Machine (SVM)</a:t>
            </a:r>
          </a:p>
          <a:p>
            <a:pPr marL="0" indent="0">
              <a:buNone/>
            </a:pPr>
            <a:r>
              <a:rPr lang="en-US" sz="1600" dirty="0"/>
              <a:t>   - A powerful supervised learning algorithm used for classification and regression tasks.</a:t>
            </a:r>
          </a:p>
          <a:p>
            <a:pPr marL="0" indent="0">
              <a:buNone/>
            </a:pPr>
            <a:r>
              <a:rPr lang="en-US" sz="1600" dirty="0"/>
              <a:t>   - It finds the optimal hyperplane that separates data points into different classes.</a:t>
            </a:r>
          </a:p>
          <a:p>
            <a:pPr marL="0" indent="0">
              <a:buNone/>
            </a:pPr>
            <a:r>
              <a:rPr lang="en-US" sz="1600" dirty="0"/>
              <a:t>   - Works by maximizing the margin between the hyperplane and the closest data points (support vectors).</a:t>
            </a:r>
          </a:p>
          <a:p>
            <a:pPr marL="0" indent="0">
              <a:buNone/>
            </a:pPr>
            <a:r>
              <a:rPr lang="en-US" sz="1600" dirty="0"/>
              <a:t>   - Can handle linear and non-linear decision boundaries using different kernel functions (e.g., linear, polynomial, radial basis       function).</a:t>
            </a:r>
          </a:p>
          <a:p>
            <a:endParaRPr lang="en-US" sz="1200" dirty="0"/>
          </a:p>
        </p:txBody>
      </p:sp>
    </p:spTree>
    <p:extLst>
      <p:ext uri="{BB962C8B-B14F-4D97-AF65-F5344CB8AC3E}">
        <p14:creationId xmlns:p14="http://schemas.microsoft.com/office/powerpoint/2010/main" val="29362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0320E-3EEE-2D72-C138-BB7B36E44AD8}"/>
              </a:ext>
            </a:extLst>
          </p:cNvPr>
          <p:cNvSpPr>
            <a:spLocks noGrp="1"/>
          </p:cNvSpPr>
          <p:nvPr>
            <p:ph idx="1"/>
          </p:nvPr>
        </p:nvSpPr>
        <p:spPr>
          <a:xfrm>
            <a:off x="300181" y="555059"/>
            <a:ext cx="11383817" cy="5747881"/>
          </a:xfrm>
        </p:spPr>
        <p:txBody>
          <a:bodyPr>
            <a:normAutofit fontScale="62500" lnSpcReduction="20000"/>
          </a:bodyPr>
          <a:lstStyle/>
          <a:p>
            <a:r>
              <a:rPr lang="en-US" sz="3200" dirty="0"/>
              <a:t>3. </a:t>
            </a:r>
            <a:r>
              <a:rPr lang="en-US" sz="3200" u="sng" dirty="0"/>
              <a:t>K-Nearest Neighbors (KNN)</a:t>
            </a:r>
          </a:p>
          <a:p>
            <a:pPr marL="0" indent="0">
              <a:buNone/>
            </a:pPr>
            <a:r>
              <a:rPr lang="en-US" sz="2900" dirty="0"/>
              <a:t>   </a:t>
            </a:r>
            <a:r>
              <a:rPr lang="en-US" sz="2600" dirty="0"/>
              <a:t>- A simple and intuitive classification algorithm based on the idea that similar data points tend to belong to the same class.</a:t>
            </a:r>
          </a:p>
          <a:p>
            <a:pPr marL="0" indent="0">
              <a:buNone/>
            </a:pPr>
            <a:r>
              <a:rPr lang="en-US" sz="2600" dirty="0"/>
              <a:t>   - It classifies a data point by a majority vote of its k nearest neighbors (data points with the closest distance).</a:t>
            </a:r>
          </a:p>
          <a:p>
            <a:pPr marL="0" indent="0">
              <a:buNone/>
            </a:pPr>
            <a:r>
              <a:rPr lang="en-US" sz="2600" dirty="0"/>
              <a:t>   - The value of k (number of neighbors) is a hyperparameter that needs to be tuned.</a:t>
            </a:r>
          </a:p>
          <a:p>
            <a:pPr marL="0" indent="0">
              <a:buNone/>
            </a:pPr>
            <a:r>
              <a:rPr lang="en-US" sz="2600" dirty="0"/>
              <a:t>   - Works well with small datasets but can be computationally expensive for large datasets due to its lazy learning approach.</a:t>
            </a:r>
          </a:p>
          <a:p>
            <a:endParaRPr lang="en-US" dirty="0"/>
          </a:p>
          <a:p>
            <a:endParaRPr lang="en-US" dirty="0"/>
          </a:p>
          <a:p>
            <a:r>
              <a:rPr lang="en-US" sz="3200" dirty="0"/>
              <a:t>4. </a:t>
            </a:r>
            <a:r>
              <a:rPr lang="en-US" sz="3200" u="sng" dirty="0"/>
              <a:t>Random Forest</a:t>
            </a:r>
          </a:p>
          <a:p>
            <a:pPr marL="0" indent="0">
              <a:buNone/>
            </a:pPr>
            <a:r>
              <a:rPr lang="en-US" dirty="0"/>
              <a:t>   </a:t>
            </a:r>
            <a:r>
              <a:rPr lang="en-US" sz="2900" dirty="0"/>
              <a:t>- </a:t>
            </a:r>
            <a:r>
              <a:rPr lang="en-US" sz="2600" dirty="0"/>
              <a:t>An ensemble learning method that builds multiple decision trees during training and merges them to make predictions.</a:t>
            </a:r>
          </a:p>
          <a:p>
            <a:pPr marL="0" indent="0">
              <a:buNone/>
            </a:pPr>
            <a:r>
              <a:rPr lang="en-US" sz="2600" dirty="0"/>
              <a:t>   - Each tree in the forest is trained independently using a subset of the data and a random subset of features.</a:t>
            </a:r>
          </a:p>
          <a:p>
            <a:pPr marL="0" indent="0">
              <a:buNone/>
            </a:pPr>
            <a:r>
              <a:rPr lang="en-US" sz="2600" dirty="0"/>
              <a:t>  - Combines the predictions of individual trees through averaging (regression) or voting (classification) to improve accuracy and reduce overfitting.</a:t>
            </a:r>
          </a:p>
          <a:p>
            <a:pPr marL="0" indent="0">
              <a:buNone/>
            </a:pPr>
            <a:r>
              <a:rPr lang="en-US" sz="2600" dirty="0"/>
              <a:t>  - Effective for both classification and regression tasks, and less sensitive to outliers and noisy data compared to individual decision trees</a:t>
            </a:r>
            <a:r>
              <a:rPr lang="en-US" sz="2900" dirty="0"/>
              <a:t>.</a:t>
            </a:r>
          </a:p>
          <a:p>
            <a:endParaRPr lang="en-US" sz="2900" dirty="0"/>
          </a:p>
          <a:p>
            <a:endParaRPr lang="en-IN" dirty="0"/>
          </a:p>
        </p:txBody>
      </p:sp>
    </p:spTree>
    <p:extLst>
      <p:ext uri="{BB962C8B-B14F-4D97-AF65-F5344CB8AC3E}">
        <p14:creationId xmlns:p14="http://schemas.microsoft.com/office/powerpoint/2010/main" val="110887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81E46-5257-DDE2-2B33-D1232A647B17}"/>
              </a:ext>
            </a:extLst>
          </p:cNvPr>
          <p:cNvSpPr>
            <a:spLocks noGrp="1"/>
          </p:cNvSpPr>
          <p:nvPr>
            <p:ph idx="1"/>
          </p:nvPr>
        </p:nvSpPr>
        <p:spPr>
          <a:xfrm>
            <a:off x="669637" y="1096265"/>
            <a:ext cx="10241280" cy="3959352"/>
          </a:xfrm>
        </p:spPr>
        <p:txBody>
          <a:bodyPr>
            <a:normAutofit/>
          </a:bodyPr>
          <a:lstStyle/>
          <a:p>
            <a:r>
              <a:rPr lang="en-US" dirty="0"/>
              <a:t>5</a:t>
            </a:r>
            <a:r>
              <a:rPr lang="en-US" sz="2200" u="sng" dirty="0"/>
              <a:t>. Decision Trees</a:t>
            </a:r>
          </a:p>
          <a:p>
            <a:pPr marL="0" indent="0">
              <a:buNone/>
            </a:pPr>
            <a:r>
              <a:rPr lang="en-US" dirty="0"/>
              <a:t> </a:t>
            </a:r>
            <a:r>
              <a:rPr lang="en-US" sz="1700" dirty="0"/>
              <a:t>- A simple yet powerful supervised learning algorithm used for classification and regression tasks.</a:t>
            </a:r>
          </a:p>
          <a:p>
            <a:pPr marL="0" indent="0">
              <a:buNone/>
            </a:pPr>
            <a:r>
              <a:rPr lang="en-US" sz="1700" dirty="0"/>
              <a:t>  - It creates a tree-like structure where each internal node represents a feature, each branch represents a decision based on that feature, and each leaf node represents a class label or a continuous value.</a:t>
            </a:r>
          </a:p>
          <a:p>
            <a:pPr marL="0" indent="0">
              <a:buNone/>
            </a:pPr>
            <a:r>
              <a:rPr lang="en-US" sz="1700" dirty="0"/>
              <a:t>  - The tree is built recursively by splitting the dataset into subsets based on the value of the features that best separate the classes (using metrics like Gini impurity or information gain).</a:t>
            </a:r>
          </a:p>
          <a:p>
            <a:pPr marL="0" indent="0">
              <a:buNone/>
            </a:pPr>
            <a:r>
              <a:rPr lang="en-US" sz="1700" dirty="0"/>
              <a:t>  - Decision trees are easy to interpret and visualize, but they can overfit the training data if not pruned properly.</a:t>
            </a:r>
            <a:endParaRPr lang="en-IN" sz="1700" dirty="0"/>
          </a:p>
          <a:p>
            <a:endParaRPr lang="en-IN" dirty="0"/>
          </a:p>
        </p:txBody>
      </p:sp>
    </p:spTree>
    <p:extLst>
      <p:ext uri="{BB962C8B-B14F-4D97-AF65-F5344CB8AC3E}">
        <p14:creationId xmlns:p14="http://schemas.microsoft.com/office/powerpoint/2010/main" val="1802554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FFA-06A6-7E7C-D1BC-96F3D842C905}"/>
              </a:ext>
            </a:extLst>
          </p:cNvPr>
          <p:cNvSpPr>
            <a:spLocks noGrp="1"/>
          </p:cNvSpPr>
          <p:nvPr>
            <p:ph type="title"/>
          </p:nvPr>
        </p:nvSpPr>
        <p:spPr>
          <a:xfrm>
            <a:off x="675861" y="169164"/>
            <a:ext cx="10777993" cy="617220"/>
          </a:xfrm>
        </p:spPr>
        <p:txBody>
          <a:bodyPr/>
          <a:lstStyle/>
          <a:p>
            <a:pPr algn="ctr"/>
            <a:r>
              <a:rPr lang="en-US" dirty="0"/>
              <a:t>Logistic regression</a:t>
            </a:r>
            <a:endParaRPr lang="en-IN" dirty="0"/>
          </a:p>
        </p:txBody>
      </p:sp>
      <p:pic>
        <p:nvPicPr>
          <p:cNvPr id="5" name="Content Placeholder 4">
            <a:extLst>
              <a:ext uri="{FF2B5EF4-FFF2-40B4-BE49-F238E27FC236}">
                <a16:creationId xmlns:a16="http://schemas.microsoft.com/office/drawing/2014/main" id="{6AC8154E-EB81-4ED8-6CEC-F2158177D0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6827" y="1157840"/>
            <a:ext cx="4955586" cy="3959225"/>
          </a:xfrm>
        </p:spPr>
      </p:pic>
      <p:sp>
        <p:nvSpPr>
          <p:cNvPr id="8" name="TextBox 7">
            <a:extLst>
              <a:ext uri="{FF2B5EF4-FFF2-40B4-BE49-F238E27FC236}">
                <a16:creationId xmlns:a16="http://schemas.microsoft.com/office/drawing/2014/main" id="{B44BDC95-2B38-69DB-2B06-0AAC2BA89821}"/>
              </a:ext>
            </a:extLst>
          </p:cNvPr>
          <p:cNvSpPr txBox="1"/>
          <p:nvPr/>
        </p:nvSpPr>
        <p:spPr>
          <a:xfrm>
            <a:off x="1506460" y="1331413"/>
            <a:ext cx="4152218" cy="3785652"/>
          </a:xfrm>
          <a:prstGeom prst="rect">
            <a:avLst/>
          </a:prstGeom>
          <a:noFill/>
        </p:spPr>
        <p:txBody>
          <a:bodyPr wrap="square">
            <a:spAutoFit/>
          </a:bodyPr>
          <a:lstStyle/>
          <a:p>
            <a:r>
              <a:rPr lang="en-IN" sz="2400" dirty="0"/>
              <a:t>Confusion Matrix:</a:t>
            </a:r>
          </a:p>
          <a:p>
            <a:r>
              <a:rPr lang="en-IN" sz="2400" dirty="0"/>
              <a:t> [[1418  152]</a:t>
            </a:r>
          </a:p>
          <a:p>
            <a:r>
              <a:rPr lang="en-IN" sz="2400" dirty="0"/>
              <a:t> [ 244  296]]</a:t>
            </a:r>
          </a:p>
          <a:p>
            <a:r>
              <a:rPr lang="en-IN" sz="2400" dirty="0"/>
              <a:t>Accuracy: [0.81232227]</a:t>
            </a:r>
          </a:p>
          <a:p>
            <a:r>
              <a:rPr lang="en-IN" sz="2400" dirty="0"/>
              <a:t>Sensitivity : [0.85318893]</a:t>
            </a:r>
          </a:p>
          <a:p>
            <a:r>
              <a:rPr lang="en-IN" sz="2400" dirty="0"/>
              <a:t>Specificity : [0.66071429]</a:t>
            </a:r>
          </a:p>
          <a:p>
            <a:r>
              <a:rPr lang="en-IN" sz="2400" dirty="0"/>
              <a:t>Precision: [0.90318471]</a:t>
            </a:r>
          </a:p>
          <a:p>
            <a:r>
              <a:rPr lang="en-IN" sz="2400" dirty="0"/>
              <a:t>Recall: [0.85318893]</a:t>
            </a:r>
          </a:p>
          <a:p>
            <a:r>
              <a:rPr lang="en-IN" sz="2400" dirty="0"/>
              <a:t>F-score: [0.87747525]</a:t>
            </a:r>
          </a:p>
          <a:p>
            <a:r>
              <a:rPr lang="en-IN" sz="2400" dirty="0"/>
              <a:t>AUC: 0.7256664307619722</a:t>
            </a:r>
          </a:p>
        </p:txBody>
      </p:sp>
    </p:spTree>
    <p:extLst>
      <p:ext uri="{BB962C8B-B14F-4D97-AF65-F5344CB8AC3E}">
        <p14:creationId xmlns:p14="http://schemas.microsoft.com/office/powerpoint/2010/main" val="79577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B3BF-EA23-3A36-4A32-6C7242DDA14F}"/>
              </a:ext>
            </a:extLst>
          </p:cNvPr>
          <p:cNvSpPr>
            <a:spLocks noGrp="1"/>
          </p:cNvSpPr>
          <p:nvPr>
            <p:ph type="title"/>
          </p:nvPr>
        </p:nvSpPr>
        <p:spPr>
          <a:xfrm>
            <a:off x="1371600" y="169164"/>
            <a:ext cx="10241280" cy="1234440"/>
          </a:xfrm>
        </p:spPr>
        <p:txBody>
          <a:bodyPr>
            <a:normAutofit fontScale="90000"/>
          </a:bodyPr>
          <a:lstStyle/>
          <a:p>
            <a:r>
              <a:rPr lang="en-US" dirty="0"/>
              <a:t>Support Vector Machine (SVM)</a:t>
            </a:r>
            <a:br>
              <a:rPr lang="en-IN" dirty="0"/>
            </a:br>
            <a:endParaRPr lang="en-IN" dirty="0"/>
          </a:p>
        </p:txBody>
      </p:sp>
      <p:pic>
        <p:nvPicPr>
          <p:cNvPr id="5" name="Content Placeholder 4">
            <a:extLst>
              <a:ext uri="{FF2B5EF4-FFF2-40B4-BE49-F238E27FC236}">
                <a16:creationId xmlns:a16="http://schemas.microsoft.com/office/drawing/2014/main" id="{A285FC58-D185-5F46-7D94-88B056BCEE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7294" y="1238250"/>
            <a:ext cx="4955586" cy="3959225"/>
          </a:xfrm>
        </p:spPr>
      </p:pic>
      <p:sp>
        <p:nvSpPr>
          <p:cNvPr id="8" name="TextBox 7">
            <a:extLst>
              <a:ext uri="{FF2B5EF4-FFF2-40B4-BE49-F238E27FC236}">
                <a16:creationId xmlns:a16="http://schemas.microsoft.com/office/drawing/2014/main" id="{82F56F1F-974F-84C8-9B18-ECBCAF941734}"/>
              </a:ext>
            </a:extLst>
          </p:cNvPr>
          <p:cNvSpPr txBox="1"/>
          <p:nvPr/>
        </p:nvSpPr>
        <p:spPr>
          <a:xfrm>
            <a:off x="1502585" y="1351508"/>
            <a:ext cx="3811536" cy="4154984"/>
          </a:xfrm>
          <a:prstGeom prst="rect">
            <a:avLst/>
          </a:prstGeom>
          <a:noFill/>
        </p:spPr>
        <p:txBody>
          <a:bodyPr wrap="square">
            <a:spAutoFit/>
          </a:bodyPr>
          <a:lstStyle/>
          <a:p>
            <a:r>
              <a:rPr lang="en-IN" sz="2400" dirty="0"/>
              <a:t>Confusion Matrix:</a:t>
            </a:r>
          </a:p>
          <a:p>
            <a:r>
              <a:rPr lang="en-IN" sz="2400" dirty="0"/>
              <a:t> [[1433  137]</a:t>
            </a:r>
          </a:p>
          <a:p>
            <a:r>
              <a:rPr lang="en-IN" sz="2400" dirty="0"/>
              <a:t> [ 271  269]]</a:t>
            </a:r>
          </a:p>
          <a:p>
            <a:r>
              <a:rPr lang="en-IN" sz="2400" dirty="0"/>
              <a:t>Accuracy: [0.80663507]</a:t>
            </a:r>
          </a:p>
          <a:p>
            <a:r>
              <a:rPr lang="en-IN" sz="2400" dirty="0"/>
              <a:t>Sensitivity : [0.84096244]</a:t>
            </a:r>
          </a:p>
          <a:p>
            <a:r>
              <a:rPr lang="en-IN" sz="2400" dirty="0"/>
              <a:t>Specificity : [0.66256158]</a:t>
            </a:r>
          </a:p>
          <a:p>
            <a:r>
              <a:rPr lang="en-IN" sz="2400" dirty="0"/>
              <a:t>Precision: [0.91273885]</a:t>
            </a:r>
          </a:p>
          <a:p>
            <a:r>
              <a:rPr lang="en-IN" sz="2400" dirty="0"/>
              <a:t>Recall: [0.84096244]</a:t>
            </a:r>
          </a:p>
          <a:p>
            <a:r>
              <a:rPr lang="en-IN" sz="2400" dirty="0"/>
              <a:t>F-score: [0.8753818]</a:t>
            </a:r>
          </a:p>
          <a:p>
            <a:r>
              <a:rPr lang="en-IN" sz="2400" dirty="0"/>
              <a:t>AUC: 0.7054435008256664</a:t>
            </a:r>
          </a:p>
        </p:txBody>
      </p:sp>
    </p:spTree>
    <p:extLst>
      <p:ext uri="{BB962C8B-B14F-4D97-AF65-F5344CB8AC3E}">
        <p14:creationId xmlns:p14="http://schemas.microsoft.com/office/powerpoint/2010/main" val="69659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D7C9-5AE8-9F43-5F26-9E76F2EDDDAA}"/>
              </a:ext>
            </a:extLst>
          </p:cNvPr>
          <p:cNvSpPr>
            <a:spLocks noGrp="1"/>
          </p:cNvSpPr>
          <p:nvPr>
            <p:ph type="title"/>
          </p:nvPr>
        </p:nvSpPr>
        <p:spPr/>
        <p:txBody>
          <a:bodyPr/>
          <a:lstStyle/>
          <a:p>
            <a:pPr algn="ctr"/>
            <a:r>
              <a:rPr lang="en-US" dirty="0"/>
              <a:t>K-Nearest Neighbors (KNN)</a:t>
            </a:r>
            <a:br>
              <a:rPr lang="en-US" dirty="0"/>
            </a:br>
            <a:endParaRPr lang="en-IN" dirty="0"/>
          </a:p>
        </p:txBody>
      </p:sp>
      <p:pic>
        <p:nvPicPr>
          <p:cNvPr id="5" name="Content Placeholder 4">
            <a:extLst>
              <a:ext uri="{FF2B5EF4-FFF2-40B4-BE49-F238E27FC236}">
                <a16:creationId xmlns:a16="http://schemas.microsoft.com/office/drawing/2014/main" id="{935E4035-BCAA-7557-8A78-71E0BD4BD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35885"/>
            <a:ext cx="4955586" cy="3959225"/>
          </a:xfrm>
        </p:spPr>
      </p:pic>
      <p:sp>
        <p:nvSpPr>
          <p:cNvPr id="8" name="TextBox 7">
            <a:extLst>
              <a:ext uri="{FF2B5EF4-FFF2-40B4-BE49-F238E27FC236}">
                <a16:creationId xmlns:a16="http://schemas.microsoft.com/office/drawing/2014/main" id="{203B94C5-07FF-2E5A-C3E7-677B9D2F77CB}"/>
              </a:ext>
            </a:extLst>
          </p:cNvPr>
          <p:cNvSpPr txBox="1"/>
          <p:nvPr/>
        </p:nvSpPr>
        <p:spPr>
          <a:xfrm>
            <a:off x="1246397" y="1895967"/>
            <a:ext cx="3590646" cy="3170099"/>
          </a:xfrm>
          <a:prstGeom prst="rect">
            <a:avLst/>
          </a:prstGeom>
          <a:noFill/>
        </p:spPr>
        <p:txBody>
          <a:bodyPr wrap="square">
            <a:spAutoFit/>
          </a:bodyPr>
          <a:lstStyle/>
          <a:p>
            <a:r>
              <a:rPr lang="en-IN" sz="2000" dirty="0"/>
              <a:t>Confusion Matrix:</a:t>
            </a:r>
          </a:p>
          <a:p>
            <a:r>
              <a:rPr lang="en-IN" sz="2000" dirty="0"/>
              <a:t> [[1326  244]</a:t>
            </a:r>
          </a:p>
          <a:p>
            <a:r>
              <a:rPr lang="en-IN" sz="2000" dirty="0"/>
              <a:t> [ 246  294]]</a:t>
            </a:r>
          </a:p>
          <a:p>
            <a:r>
              <a:rPr lang="en-IN" sz="2000" dirty="0"/>
              <a:t>Accuracy: [0.76777251]</a:t>
            </a:r>
          </a:p>
          <a:p>
            <a:r>
              <a:rPr lang="en-IN" sz="2000" dirty="0"/>
              <a:t>Sensitivity : [0.84351145]</a:t>
            </a:r>
          </a:p>
          <a:p>
            <a:r>
              <a:rPr lang="en-IN" sz="2000" dirty="0"/>
              <a:t>Specificity : [0.5464684]</a:t>
            </a:r>
          </a:p>
          <a:p>
            <a:r>
              <a:rPr lang="en-IN" sz="2000" dirty="0"/>
              <a:t>Precision: [0.84458599]</a:t>
            </a:r>
          </a:p>
          <a:p>
            <a:r>
              <a:rPr lang="en-IN" sz="2000" dirty="0"/>
              <a:t>Recall: [0.84351145]</a:t>
            </a:r>
          </a:p>
          <a:p>
            <a:r>
              <a:rPr lang="en-IN" sz="2000" dirty="0"/>
              <a:t>F-score: [0.84404838]</a:t>
            </a:r>
          </a:p>
          <a:p>
            <a:r>
              <a:rPr lang="en-IN" sz="2000" dirty="0"/>
              <a:t>AUC: 0.6945152158527954</a:t>
            </a:r>
          </a:p>
        </p:txBody>
      </p:sp>
    </p:spTree>
    <p:extLst>
      <p:ext uri="{BB962C8B-B14F-4D97-AF65-F5344CB8AC3E}">
        <p14:creationId xmlns:p14="http://schemas.microsoft.com/office/powerpoint/2010/main" val="228391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11AC-555B-9774-392C-79D4E0F44341}"/>
              </a:ext>
            </a:extLst>
          </p:cNvPr>
          <p:cNvSpPr>
            <a:spLocks noGrp="1"/>
          </p:cNvSpPr>
          <p:nvPr>
            <p:ph type="title"/>
          </p:nvPr>
        </p:nvSpPr>
        <p:spPr/>
        <p:txBody>
          <a:bodyPr/>
          <a:lstStyle/>
          <a:p>
            <a:pPr algn="ctr"/>
            <a:r>
              <a:rPr lang="en-US" dirty="0"/>
              <a:t>Random Forest</a:t>
            </a:r>
            <a:br>
              <a:rPr lang="en-US" dirty="0"/>
            </a:br>
            <a:endParaRPr lang="en-IN" dirty="0"/>
          </a:p>
        </p:txBody>
      </p:sp>
      <p:pic>
        <p:nvPicPr>
          <p:cNvPr id="5" name="Content Placeholder 4">
            <a:extLst>
              <a:ext uri="{FF2B5EF4-FFF2-40B4-BE49-F238E27FC236}">
                <a16:creationId xmlns:a16="http://schemas.microsoft.com/office/drawing/2014/main" id="{1E0B9641-917A-656F-6142-489D9FB8AE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7294" y="1715398"/>
            <a:ext cx="4955586" cy="3959225"/>
          </a:xfrm>
        </p:spPr>
      </p:pic>
      <p:sp>
        <p:nvSpPr>
          <p:cNvPr id="8" name="TextBox 7">
            <a:extLst>
              <a:ext uri="{FF2B5EF4-FFF2-40B4-BE49-F238E27FC236}">
                <a16:creationId xmlns:a16="http://schemas.microsoft.com/office/drawing/2014/main" id="{F9620182-DDFD-55D3-0097-7DBB9137E560}"/>
              </a:ext>
            </a:extLst>
          </p:cNvPr>
          <p:cNvSpPr txBox="1"/>
          <p:nvPr/>
        </p:nvSpPr>
        <p:spPr>
          <a:xfrm>
            <a:off x="1096162" y="1843950"/>
            <a:ext cx="3674621" cy="3170099"/>
          </a:xfrm>
          <a:prstGeom prst="rect">
            <a:avLst/>
          </a:prstGeom>
          <a:noFill/>
        </p:spPr>
        <p:txBody>
          <a:bodyPr wrap="square">
            <a:spAutoFit/>
          </a:bodyPr>
          <a:lstStyle/>
          <a:p>
            <a:r>
              <a:rPr lang="en-IN" sz="2000" dirty="0"/>
              <a:t>Confusion Matrix:</a:t>
            </a:r>
          </a:p>
          <a:p>
            <a:r>
              <a:rPr lang="en-IN" sz="2000" dirty="0"/>
              <a:t> [[1412  158]</a:t>
            </a:r>
          </a:p>
          <a:p>
            <a:r>
              <a:rPr lang="en-IN" sz="2000" dirty="0"/>
              <a:t> [ 283  257]]</a:t>
            </a:r>
          </a:p>
          <a:p>
            <a:r>
              <a:rPr lang="en-IN" sz="2000" dirty="0"/>
              <a:t>Accuracy: [0.79099526]</a:t>
            </a:r>
          </a:p>
          <a:p>
            <a:r>
              <a:rPr lang="en-IN" sz="2000" dirty="0"/>
              <a:t>Sensitivity : [0.83303835]</a:t>
            </a:r>
          </a:p>
          <a:p>
            <a:r>
              <a:rPr lang="en-IN" sz="2000" dirty="0"/>
              <a:t>Specificity : [0.61927711]</a:t>
            </a:r>
          </a:p>
          <a:p>
            <a:r>
              <a:rPr lang="en-IN" sz="2000" dirty="0"/>
              <a:t>Precision: [0.89936306]</a:t>
            </a:r>
          </a:p>
          <a:p>
            <a:r>
              <a:rPr lang="en-IN" sz="2000" dirty="0"/>
              <a:t>Recall: [0.83303835]</a:t>
            </a:r>
          </a:p>
          <a:p>
            <a:r>
              <a:rPr lang="en-IN" sz="2000" dirty="0"/>
              <a:t>F-score: [0.86493109]</a:t>
            </a:r>
          </a:p>
          <a:p>
            <a:r>
              <a:rPr lang="en-IN" sz="2000" dirty="0"/>
              <a:t>AUC: 0.6876444916253833</a:t>
            </a:r>
          </a:p>
        </p:txBody>
      </p:sp>
    </p:spTree>
    <p:extLst>
      <p:ext uri="{BB962C8B-B14F-4D97-AF65-F5344CB8AC3E}">
        <p14:creationId xmlns:p14="http://schemas.microsoft.com/office/powerpoint/2010/main" val="456693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0E43-E97A-04E5-6F10-A4D7022C4F95}"/>
              </a:ext>
            </a:extLst>
          </p:cNvPr>
          <p:cNvSpPr>
            <a:spLocks noGrp="1"/>
          </p:cNvSpPr>
          <p:nvPr>
            <p:ph type="title"/>
          </p:nvPr>
        </p:nvSpPr>
        <p:spPr/>
        <p:txBody>
          <a:bodyPr/>
          <a:lstStyle/>
          <a:p>
            <a:pPr algn="ctr"/>
            <a:r>
              <a:rPr lang="en-US" dirty="0"/>
              <a:t>Decision Trees</a:t>
            </a:r>
            <a:br>
              <a:rPr lang="en-US" dirty="0"/>
            </a:br>
            <a:endParaRPr lang="en-IN" dirty="0"/>
          </a:p>
        </p:txBody>
      </p:sp>
      <p:pic>
        <p:nvPicPr>
          <p:cNvPr id="5" name="Content Placeholder 4">
            <a:extLst>
              <a:ext uri="{FF2B5EF4-FFF2-40B4-BE49-F238E27FC236}">
                <a16:creationId xmlns:a16="http://schemas.microsoft.com/office/drawing/2014/main" id="{B7DCBFB7-1B82-D033-94FD-CB4990C03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7294" y="1622633"/>
            <a:ext cx="4955586" cy="3959225"/>
          </a:xfrm>
        </p:spPr>
      </p:pic>
      <p:sp>
        <p:nvSpPr>
          <p:cNvPr id="8" name="TextBox 7">
            <a:extLst>
              <a:ext uri="{FF2B5EF4-FFF2-40B4-BE49-F238E27FC236}">
                <a16:creationId xmlns:a16="http://schemas.microsoft.com/office/drawing/2014/main" id="{C719692D-98D8-88CE-3412-258FB8EA8633}"/>
              </a:ext>
            </a:extLst>
          </p:cNvPr>
          <p:cNvSpPr txBox="1"/>
          <p:nvPr/>
        </p:nvSpPr>
        <p:spPr>
          <a:xfrm>
            <a:off x="1690938" y="1690062"/>
            <a:ext cx="3437653" cy="3477875"/>
          </a:xfrm>
          <a:prstGeom prst="rect">
            <a:avLst/>
          </a:prstGeom>
          <a:noFill/>
        </p:spPr>
        <p:txBody>
          <a:bodyPr wrap="square">
            <a:spAutoFit/>
          </a:bodyPr>
          <a:lstStyle/>
          <a:p>
            <a:r>
              <a:rPr lang="en-IN" sz="2000" dirty="0"/>
              <a:t>Confusion Matrix:</a:t>
            </a:r>
          </a:p>
          <a:p>
            <a:r>
              <a:rPr lang="en-IN" sz="2000" dirty="0"/>
              <a:t> [[1260  310]</a:t>
            </a:r>
          </a:p>
          <a:p>
            <a:r>
              <a:rPr lang="en-IN" sz="2000" dirty="0"/>
              <a:t> [ 268  272]]</a:t>
            </a:r>
          </a:p>
          <a:p>
            <a:r>
              <a:rPr lang="en-IN" sz="2000" dirty="0"/>
              <a:t>Accuracy: [0.72606635]</a:t>
            </a:r>
          </a:p>
          <a:p>
            <a:r>
              <a:rPr lang="en-IN" sz="2000" dirty="0"/>
              <a:t>Sensitivity : [0.82460733]</a:t>
            </a:r>
          </a:p>
          <a:p>
            <a:r>
              <a:rPr lang="en-IN" sz="2000" dirty="0"/>
              <a:t>Specificity : [0.46735395]</a:t>
            </a:r>
          </a:p>
          <a:p>
            <a:r>
              <a:rPr lang="en-IN" sz="2000" dirty="0"/>
              <a:t>Precision: [0.80254777]</a:t>
            </a:r>
          </a:p>
          <a:p>
            <a:r>
              <a:rPr lang="en-IN" sz="2000" dirty="0"/>
              <a:t>Recall: [0.82460733]</a:t>
            </a:r>
          </a:p>
          <a:p>
            <a:r>
              <a:rPr lang="en-IN" sz="2000" dirty="0"/>
              <a:t>F-score: [0.81342802]</a:t>
            </a:r>
          </a:p>
          <a:p>
            <a:r>
              <a:rPr lang="en-IN" sz="2000" dirty="0"/>
              <a:t>AUC: 0.6531257372021703</a:t>
            </a:r>
          </a:p>
        </p:txBody>
      </p:sp>
    </p:spTree>
    <p:extLst>
      <p:ext uri="{BB962C8B-B14F-4D97-AF65-F5344CB8AC3E}">
        <p14:creationId xmlns:p14="http://schemas.microsoft.com/office/powerpoint/2010/main" val="219132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rrows pointing towards light">
            <a:extLst>
              <a:ext uri="{FF2B5EF4-FFF2-40B4-BE49-F238E27FC236}">
                <a16:creationId xmlns:a16="http://schemas.microsoft.com/office/drawing/2014/main" id="{DFD711A8-1972-CDE3-1791-5CCFACBF4DDA}"/>
              </a:ext>
            </a:extLst>
          </p:cNvPr>
          <p:cNvPicPr>
            <a:picLocks noChangeAspect="1"/>
          </p:cNvPicPr>
          <p:nvPr/>
        </p:nvPicPr>
        <p:blipFill rotWithShape="1">
          <a:blip r:embed="rId2">
            <a:alphaModFix amt="21000"/>
          </a:blip>
          <a:srcRect b="15730"/>
          <a:stretch/>
        </p:blipFill>
        <p:spPr>
          <a:xfrm>
            <a:off x="20" y="10"/>
            <a:ext cx="12191980" cy="6857990"/>
          </a:xfrm>
          <a:prstGeom prst="rect">
            <a:avLst/>
          </a:prstGeom>
          <a:solidFill>
            <a:schemeClr val="tx1"/>
          </a:solidFill>
        </p:spPr>
      </p:pic>
      <p:sp>
        <p:nvSpPr>
          <p:cNvPr id="15" name="Rectangle 14">
            <a:extLst>
              <a:ext uri="{FF2B5EF4-FFF2-40B4-BE49-F238E27FC236}">
                <a16:creationId xmlns:a16="http://schemas.microsoft.com/office/drawing/2014/main" id="{1145F121-7DB3-4C20-B960-333CE2967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456F5-C06A-C506-559E-556B75EBED07}"/>
              </a:ext>
            </a:extLst>
          </p:cNvPr>
          <p:cNvSpPr>
            <a:spLocks noGrp="1"/>
          </p:cNvSpPr>
          <p:nvPr>
            <p:ph type="title"/>
          </p:nvPr>
        </p:nvSpPr>
        <p:spPr>
          <a:xfrm>
            <a:off x="1524000" y="1028701"/>
            <a:ext cx="9144000" cy="3850276"/>
          </a:xfrm>
        </p:spPr>
        <p:txBody>
          <a:bodyPr vert="horz" lIns="0" tIns="0" rIns="0" bIns="0" rtlCol="0" anchor="b">
            <a:normAutofit/>
          </a:bodyPr>
          <a:lstStyle/>
          <a:p>
            <a:pPr algn="ctr"/>
            <a:r>
              <a:rPr lang="en-US" sz="4000" spc="750">
                <a:solidFill>
                  <a:schemeClr val="bg1"/>
                </a:solidFill>
              </a:rPr>
              <a:t>Moving forward</a:t>
            </a:r>
          </a:p>
        </p:txBody>
      </p:sp>
    </p:spTree>
    <p:extLst>
      <p:ext uri="{BB962C8B-B14F-4D97-AF65-F5344CB8AC3E}">
        <p14:creationId xmlns:p14="http://schemas.microsoft.com/office/powerpoint/2010/main" val="294716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C34D-5012-D056-F6F7-E09DBDCB8578}"/>
              </a:ext>
            </a:extLst>
          </p:cNvPr>
          <p:cNvSpPr>
            <a:spLocks noGrp="1"/>
          </p:cNvSpPr>
          <p:nvPr>
            <p:ph type="title"/>
          </p:nvPr>
        </p:nvSpPr>
        <p:spPr>
          <a:xfrm>
            <a:off x="1371600" y="4506"/>
            <a:ext cx="10241280" cy="989407"/>
          </a:xfrm>
        </p:spPr>
        <p:txBody>
          <a:bodyPr/>
          <a:lstStyle/>
          <a:p>
            <a:pPr algn="ctr"/>
            <a:r>
              <a:rPr lang="en-US" dirty="0"/>
              <a:t>Project Recap</a:t>
            </a:r>
            <a:endParaRPr lang="en-CA" dirty="0"/>
          </a:p>
        </p:txBody>
      </p:sp>
      <p:sp>
        <p:nvSpPr>
          <p:cNvPr id="3" name="Content Placeholder 2">
            <a:extLst>
              <a:ext uri="{FF2B5EF4-FFF2-40B4-BE49-F238E27FC236}">
                <a16:creationId xmlns:a16="http://schemas.microsoft.com/office/drawing/2014/main" id="{FF88360F-DFBA-4357-9348-83B694988EB2}"/>
              </a:ext>
            </a:extLst>
          </p:cNvPr>
          <p:cNvSpPr>
            <a:spLocks noGrp="1"/>
          </p:cNvSpPr>
          <p:nvPr>
            <p:ph idx="1"/>
          </p:nvPr>
        </p:nvSpPr>
        <p:spPr>
          <a:xfrm>
            <a:off x="1371600" y="1258957"/>
            <a:ext cx="10241280" cy="4812659"/>
          </a:xfrm>
        </p:spPr>
        <p:txBody>
          <a:bodyPr/>
          <a:lstStyle/>
          <a:p>
            <a:endParaRPr lang="en-US" dirty="0"/>
          </a:p>
          <a:p>
            <a:r>
              <a:rPr lang="en-CA" dirty="0"/>
              <a:t>What is churn?</a:t>
            </a:r>
          </a:p>
          <a:p>
            <a:endParaRPr lang="en-CA" dirty="0"/>
          </a:p>
          <a:p>
            <a:endParaRPr lang="en-CA" dirty="0"/>
          </a:p>
        </p:txBody>
      </p:sp>
      <p:pic>
        <p:nvPicPr>
          <p:cNvPr id="5" name="Picture 4">
            <a:extLst>
              <a:ext uri="{FF2B5EF4-FFF2-40B4-BE49-F238E27FC236}">
                <a16:creationId xmlns:a16="http://schemas.microsoft.com/office/drawing/2014/main" id="{9A172908-4FBA-F5E9-C982-912E977B3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628" y="1403715"/>
            <a:ext cx="4972744" cy="4667901"/>
          </a:xfrm>
          <a:prstGeom prst="rect">
            <a:avLst/>
          </a:prstGeom>
        </p:spPr>
      </p:pic>
    </p:spTree>
    <p:extLst>
      <p:ext uri="{BB962C8B-B14F-4D97-AF65-F5344CB8AC3E}">
        <p14:creationId xmlns:p14="http://schemas.microsoft.com/office/powerpoint/2010/main" val="11401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E88BC-CD85-DF0A-6D66-A630D3C60C9F}"/>
              </a:ext>
            </a:extLst>
          </p:cNvPr>
          <p:cNvSpPr>
            <a:spLocks noGrp="1"/>
          </p:cNvSpPr>
          <p:nvPr>
            <p:ph type="title"/>
          </p:nvPr>
        </p:nvSpPr>
        <p:spPr>
          <a:xfrm>
            <a:off x="1371600" y="169164"/>
            <a:ext cx="10241280" cy="1234440"/>
          </a:xfrm>
        </p:spPr>
        <p:txBody>
          <a:bodyPr/>
          <a:lstStyle/>
          <a:p>
            <a:pPr algn="ctr"/>
            <a:r>
              <a:rPr lang="en-US" dirty="0"/>
              <a:t>Improvements</a:t>
            </a:r>
            <a:endParaRPr lang="en-CA" dirty="0"/>
          </a:p>
        </p:txBody>
      </p:sp>
      <p:sp>
        <p:nvSpPr>
          <p:cNvPr id="3" name="Content Placeholder 2">
            <a:extLst>
              <a:ext uri="{FF2B5EF4-FFF2-40B4-BE49-F238E27FC236}">
                <a16:creationId xmlns:a16="http://schemas.microsoft.com/office/drawing/2014/main" id="{D1843D3E-4869-9797-6D59-E49DED9F134A}"/>
              </a:ext>
            </a:extLst>
          </p:cNvPr>
          <p:cNvSpPr>
            <a:spLocks noGrp="1"/>
          </p:cNvSpPr>
          <p:nvPr>
            <p:ph idx="1"/>
          </p:nvPr>
        </p:nvSpPr>
        <p:spPr>
          <a:xfrm>
            <a:off x="1371600" y="1762539"/>
            <a:ext cx="10241280" cy="4309077"/>
          </a:xfrm>
        </p:spPr>
        <p:txBody>
          <a:bodyPr/>
          <a:lstStyle/>
          <a:p>
            <a:pPr>
              <a:lnSpc>
                <a:spcPct val="300000"/>
              </a:lnSpc>
            </a:pPr>
            <a:r>
              <a:rPr lang="en-US" dirty="0"/>
              <a:t>Data Balance</a:t>
            </a:r>
          </a:p>
          <a:p>
            <a:pPr>
              <a:lnSpc>
                <a:spcPct val="300000"/>
              </a:lnSpc>
            </a:pPr>
            <a:r>
              <a:rPr lang="en-US" dirty="0"/>
              <a:t>Boosting Techniques </a:t>
            </a:r>
          </a:p>
          <a:p>
            <a:pPr>
              <a:lnSpc>
                <a:spcPct val="300000"/>
              </a:lnSpc>
            </a:pPr>
            <a:r>
              <a:rPr lang="en-US" dirty="0"/>
              <a:t>Hyperparameter tuning</a:t>
            </a:r>
            <a:endParaRPr lang="en-CA" dirty="0"/>
          </a:p>
        </p:txBody>
      </p:sp>
    </p:spTree>
    <p:extLst>
      <p:ext uri="{BB962C8B-B14F-4D97-AF65-F5344CB8AC3E}">
        <p14:creationId xmlns:p14="http://schemas.microsoft.com/office/powerpoint/2010/main" val="319521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7165CD-C7CC-CF4A-154F-384D892A466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Gantt Chart</a:t>
            </a:r>
          </a:p>
        </p:txBody>
      </p:sp>
      <p:pic>
        <p:nvPicPr>
          <p:cNvPr id="5" name="Content Placeholder 4" descr="A screenshot of a computer screen&#10;&#10;Description automatically generated">
            <a:extLst>
              <a:ext uri="{FF2B5EF4-FFF2-40B4-BE49-F238E27FC236}">
                <a16:creationId xmlns:a16="http://schemas.microsoft.com/office/drawing/2014/main" id="{F078B2F6-59FD-5781-A2D1-D6CAF741D6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416" y="986921"/>
            <a:ext cx="8039764" cy="4884156"/>
          </a:xfrm>
          <a:prstGeom prst="rect">
            <a:avLst/>
          </a:prstGeom>
        </p:spPr>
      </p:pic>
    </p:spTree>
    <p:extLst>
      <p:ext uri="{BB962C8B-B14F-4D97-AF65-F5344CB8AC3E}">
        <p14:creationId xmlns:p14="http://schemas.microsoft.com/office/powerpoint/2010/main" val="842630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Yellow question mark">
            <a:extLst>
              <a:ext uri="{FF2B5EF4-FFF2-40B4-BE49-F238E27FC236}">
                <a16:creationId xmlns:a16="http://schemas.microsoft.com/office/drawing/2014/main" id="{010877A2-6E7F-3E53-849A-E7F54FDF5AC7}"/>
              </a:ext>
            </a:extLst>
          </p:cNvPr>
          <p:cNvPicPr>
            <a:picLocks noChangeAspect="1"/>
          </p:cNvPicPr>
          <p:nvPr/>
        </p:nvPicPr>
        <p:blipFill rotWithShape="1">
          <a:blip r:embed="rId2">
            <a:alphaModFix amt="27000"/>
          </a:blip>
          <a:srcRect b="6250"/>
          <a:stretch/>
        </p:blipFill>
        <p:spPr>
          <a:xfrm>
            <a:off x="20" y="10"/>
            <a:ext cx="12191980" cy="6857990"/>
          </a:xfrm>
          <a:prstGeom prst="rect">
            <a:avLst/>
          </a:prstGeom>
          <a:solidFill>
            <a:schemeClr val="tx1"/>
          </a:solidFill>
        </p:spPr>
      </p:pic>
      <p:sp>
        <p:nvSpPr>
          <p:cNvPr id="26" name="Rectangle 25">
            <a:extLst>
              <a:ext uri="{FF2B5EF4-FFF2-40B4-BE49-F238E27FC236}">
                <a16:creationId xmlns:a16="http://schemas.microsoft.com/office/drawing/2014/main" id="{54F04D94-5D02-443B-801E-0CAC1D4EB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B5610F-42AA-F54C-E01A-43C0FE598E7B}"/>
              </a:ext>
            </a:extLst>
          </p:cNvPr>
          <p:cNvSpPr>
            <a:spLocks noGrp="1"/>
          </p:cNvSpPr>
          <p:nvPr>
            <p:ph type="title"/>
          </p:nvPr>
        </p:nvSpPr>
        <p:spPr>
          <a:xfrm>
            <a:off x="751114" y="620486"/>
            <a:ext cx="5344886" cy="4062547"/>
          </a:xfrm>
        </p:spPr>
        <p:txBody>
          <a:bodyPr vert="horz" lIns="0" tIns="0" rIns="0" bIns="0" rtlCol="0" anchor="b">
            <a:normAutofit/>
          </a:bodyPr>
          <a:lstStyle/>
          <a:p>
            <a:r>
              <a:rPr lang="en-US" sz="4800" spc="750" dirty="0">
                <a:solidFill>
                  <a:schemeClr val="bg1"/>
                </a:solidFill>
              </a:rPr>
              <a:t>Any questions?</a:t>
            </a:r>
          </a:p>
        </p:txBody>
      </p:sp>
      <p:sp>
        <p:nvSpPr>
          <p:cNvPr id="28" name="Rectangle 27">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30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C97D42B6-582C-2E44-1038-60A7F41DF403}"/>
              </a:ext>
            </a:extLst>
          </p:cNvPr>
          <p:cNvPicPr>
            <a:picLocks noChangeAspect="1"/>
          </p:cNvPicPr>
          <p:nvPr/>
        </p:nvPicPr>
        <p:blipFill rotWithShape="1">
          <a:blip r:embed="rId2">
            <a:alphaModFix amt="25000"/>
          </a:blip>
          <a:srcRect/>
          <a:stretch/>
        </p:blipFill>
        <p:spPr>
          <a:xfrm>
            <a:off x="20" y="10"/>
            <a:ext cx="12191980" cy="6857990"/>
          </a:xfrm>
          <a:prstGeom prst="rect">
            <a:avLst/>
          </a:prstGeom>
          <a:solidFill>
            <a:schemeClr val="tx1"/>
          </a:solidFill>
        </p:spPr>
      </p:pic>
      <p:sp>
        <p:nvSpPr>
          <p:cNvPr id="15" name="Rectangle 14">
            <a:extLst>
              <a:ext uri="{FF2B5EF4-FFF2-40B4-BE49-F238E27FC236}">
                <a16:creationId xmlns:a16="http://schemas.microsoft.com/office/drawing/2014/main" id="{1145F121-7DB3-4C20-B960-333CE2967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1D440-38A0-4BE2-9D88-E6D487B0ADB3}"/>
              </a:ext>
            </a:extLst>
          </p:cNvPr>
          <p:cNvSpPr>
            <a:spLocks noGrp="1"/>
          </p:cNvSpPr>
          <p:nvPr>
            <p:ph type="title"/>
          </p:nvPr>
        </p:nvSpPr>
        <p:spPr>
          <a:xfrm>
            <a:off x="1524000" y="1028701"/>
            <a:ext cx="9144000" cy="3850276"/>
          </a:xfrm>
        </p:spPr>
        <p:txBody>
          <a:bodyPr vert="horz" lIns="0" tIns="0" rIns="0" bIns="0" rtlCol="0" anchor="b">
            <a:normAutofit/>
          </a:bodyPr>
          <a:lstStyle/>
          <a:p>
            <a:pPr algn="ctr"/>
            <a:r>
              <a:rPr lang="en-US" sz="4000" spc="750">
                <a:solidFill>
                  <a:schemeClr val="bg1"/>
                </a:solidFill>
              </a:rPr>
              <a:t>Exploratory Data Analytics</a:t>
            </a:r>
            <a:br>
              <a:rPr lang="en-US" sz="4000" spc="750">
                <a:solidFill>
                  <a:schemeClr val="bg1"/>
                </a:solidFill>
              </a:rPr>
            </a:br>
            <a:r>
              <a:rPr lang="en-US" sz="4000" spc="750">
                <a:solidFill>
                  <a:schemeClr val="bg1"/>
                </a:solidFill>
              </a:rPr>
              <a:t>Highlights</a:t>
            </a:r>
          </a:p>
        </p:txBody>
      </p:sp>
    </p:spTree>
    <p:extLst>
      <p:ext uri="{BB962C8B-B14F-4D97-AF65-F5344CB8AC3E}">
        <p14:creationId xmlns:p14="http://schemas.microsoft.com/office/powerpoint/2010/main" val="303398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CA51-D30B-BF1B-1C30-FD4403CC3600}"/>
              </a:ext>
            </a:extLst>
          </p:cNvPr>
          <p:cNvSpPr>
            <a:spLocks noGrp="1"/>
          </p:cNvSpPr>
          <p:nvPr>
            <p:ph type="title"/>
          </p:nvPr>
        </p:nvSpPr>
        <p:spPr>
          <a:xfrm>
            <a:off x="762802" y="-67011"/>
            <a:ext cx="10241280" cy="755374"/>
          </a:xfrm>
        </p:spPr>
        <p:txBody>
          <a:bodyPr/>
          <a:lstStyle/>
          <a:p>
            <a:pPr algn="ctr"/>
            <a:r>
              <a:rPr lang="en-US" dirty="0"/>
              <a:t>Data overview</a:t>
            </a:r>
            <a:endParaRPr lang="en-CA" dirty="0"/>
          </a:p>
        </p:txBody>
      </p:sp>
      <p:pic>
        <p:nvPicPr>
          <p:cNvPr id="45" name="Content Placeholder 44">
            <a:extLst>
              <a:ext uri="{FF2B5EF4-FFF2-40B4-BE49-F238E27FC236}">
                <a16:creationId xmlns:a16="http://schemas.microsoft.com/office/drawing/2014/main" id="{0498D07A-2E39-CAF8-4A2F-6092FA9D3E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3052" y="730136"/>
            <a:ext cx="3670885" cy="2807466"/>
          </a:xfrm>
        </p:spPr>
      </p:pic>
      <p:pic>
        <p:nvPicPr>
          <p:cNvPr id="47" name="Picture 46">
            <a:extLst>
              <a:ext uri="{FF2B5EF4-FFF2-40B4-BE49-F238E27FC236}">
                <a16:creationId xmlns:a16="http://schemas.microsoft.com/office/drawing/2014/main" id="{CC48F49E-5FDB-D523-3FF5-C5119A5C1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55" y="3475181"/>
            <a:ext cx="3929723" cy="2947292"/>
          </a:xfrm>
          <a:prstGeom prst="rect">
            <a:avLst/>
          </a:prstGeom>
        </p:spPr>
      </p:pic>
      <p:pic>
        <p:nvPicPr>
          <p:cNvPr id="49" name="Picture 48">
            <a:extLst>
              <a:ext uri="{FF2B5EF4-FFF2-40B4-BE49-F238E27FC236}">
                <a16:creationId xmlns:a16="http://schemas.microsoft.com/office/drawing/2014/main" id="{7E56CC96-46B8-B6FF-C247-D027587E6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5881" y="767920"/>
            <a:ext cx="3491085" cy="2715379"/>
          </a:xfrm>
          <a:prstGeom prst="rect">
            <a:avLst/>
          </a:prstGeom>
        </p:spPr>
      </p:pic>
      <p:pic>
        <p:nvPicPr>
          <p:cNvPr id="51" name="Picture 50">
            <a:extLst>
              <a:ext uri="{FF2B5EF4-FFF2-40B4-BE49-F238E27FC236}">
                <a16:creationId xmlns:a16="http://schemas.microsoft.com/office/drawing/2014/main" id="{60D2B3E7-B199-37B5-DB5F-8F14190A66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095" y="687655"/>
            <a:ext cx="4026017" cy="2947292"/>
          </a:xfrm>
          <a:prstGeom prst="rect">
            <a:avLst/>
          </a:prstGeom>
        </p:spPr>
      </p:pic>
      <p:pic>
        <p:nvPicPr>
          <p:cNvPr id="53" name="Picture 52">
            <a:extLst>
              <a:ext uri="{FF2B5EF4-FFF2-40B4-BE49-F238E27FC236}">
                <a16:creationId xmlns:a16="http://schemas.microsoft.com/office/drawing/2014/main" id="{EEB701D1-2514-E6C4-E65D-3420A70ADD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4926" y="3429000"/>
            <a:ext cx="3929723" cy="2947292"/>
          </a:xfrm>
          <a:prstGeom prst="rect">
            <a:avLst/>
          </a:prstGeom>
        </p:spPr>
      </p:pic>
      <p:pic>
        <p:nvPicPr>
          <p:cNvPr id="55" name="Picture 54">
            <a:extLst>
              <a:ext uri="{FF2B5EF4-FFF2-40B4-BE49-F238E27FC236}">
                <a16:creationId xmlns:a16="http://schemas.microsoft.com/office/drawing/2014/main" id="{CDE928F1-42BE-773B-3B9F-03DD08BA36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6680" y="3580365"/>
            <a:ext cx="3670885" cy="2753164"/>
          </a:xfrm>
          <a:prstGeom prst="rect">
            <a:avLst/>
          </a:prstGeom>
        </p:spPr>
      </p:pic>
      <p:sp>
        <p:nvSpPr>
          <p:cNvPr id="3" name="TextBox 2">
            <a:extLst>
              <a:ext uri="{FF2B5EF4-FFF2-40B4-BE49-F238E27FC236}">
                <a16:creationId xmlns:a16="http://schemas.microsoft.com/office/drawing/2014/main" id="{8350767F-FF53-F04E-A16D-D13E99503E60}"/>
              </a:ext>
            </a:extLst>
          </p:cNvPr>
          <p:cNvSpPr txBox="1"/>
          <p:nvPr/>
        </p:nvSpPr>
        <p:spPr>
          <a:xfrm>
            <a:off x="947514" y="689071"/>
            <a:ext cx="3413940" cy="369332"/>
          </a:xfrm>
          <a:prstGeom prst="rect">
            <a:avLst/>
          </a:prstGeom>
          <a:noFill/>
        </p:spPr>
        <p:txBody>
          <a:bodyPr wrap="square" rtlCol="0">
            <a:spAutoFit/>
          </a:bodyPr>
          <a:lstStyle/>
          <a:p>
            <a:r>
              <a:rPr lang="en-US" dirty="0"/>
              <a:t>Device Protection</a:t>
            </a:r>
            <a:endParaRPr lang="en-IN" dirty="0"/>
          </a:p>
        </p:txBody>
      </p:sp>
      <p:sp>
        <p:nvSpPr>
          <p:cNvPr id="4" name="TextBox 3">
            <a:extLst>
              <a:ext uri="{FF2B5EF4-FFF2-40B4-BE49-F238E27FC236}">
                <a16:creationId xmlns:a16="http://schemas.microsoft.com/office/drawing/2014/main" id="{C7532306-978C-3F56-4D19-AF4B45B143CA}"/>
              </a:ext>
            </a:extLst>
          </p:cNvPr>
          <p:cNvSpPr txBox="1"/>
          <p:nvPr/>
        </p:nvSpPr>
        <p:spPr>
          <a:xfrm>
            <a:off x="4822740" y="767920"/>
            <a:ext cx="3413940" cy="369332"/>
          </a:xfrm>
          <a:prstGeom prst="rect">
            <a:avLst/>
          </a:prstGeom>
          <a:noFill/>
        </p:spPr>
        <p:txBody>
          <a:bodyPr wrap="square" rtlCol="0">
            <a:spAutoFit/>
          </a:bodyPr>
          <a:lstStyle/>
          <a:p>
            <a:r>
              <a:rPr lang="en-US" dirty="0"/>
              <a:t>Dependents	</a:t>
            </a:r>
            <a:endParaRPr lang="en-IN" dirty="0"/>
          </a:p>
        </p:txBody>
      </p:sp>
      <p:sp>
        <p:nvSpPr>
          <p:cNvPr id="5" name="TextBox 4">
            <a:extLst>
              <a:ext uri="{FF2B5EF4-FFF2-40B4-BE49-F238E27FC236}">
                <a16:creationId xmlns:a16="http://schemas.microsoft.com/office/drawing/2014/main" id="{1C985C63-1153-C27F-7FFE-ECE29D278848}"/>
              </a:ext>
            </a:extLst>
          </p:cNvPr>
          <p:cNvSpPr txBox="1"/>
          <p:nvPr/>
        </p:nvSpPr>
        <p:spPr>
          <a:xfrm>
            <a:off x="8684374" y="731474"/>
            <a:ext cx="3413940" cy="369332"/>
          </a:xfrm>
          <a:prstGeom prst="rect">
            <a:avLst/>
          </a:prstGeom>
          <a:noFill/>
        </p:spPr>
        <p:txBody>
          <a:bodyPr wrap="square" rtlCol="0">
            <a:spAutoFit/>
          </a:bodyPr>
          <a:lstStyle/>
          <a:p>
            <a:r>
              <a:rPr lang="en-US" dirty="0"/>
              <a:t>Gender</a:t>
            </a:r>
            <a:endParaRPr lang="en-IN" dirty="0"/>
          </a:p>
        </p:txBody>
      </p:sp>
      <p:sp>
        <p:nvSpPr>
          <p:cNvPr id="6" name="TextBox 5">
            <a:extLst>
              <a:ext uri="{FF2B5EF4-FFF2-40B4-BE49-F238E27FC236}">
                <a16:creationId xmlns:a16="http://schemas.microsoft.com/office/drawing/2014/main" id="{E72B1682-C458-5A0E-E67B-470D9ECAFA6D}"/>
              </a:ext>
            </a:extLst>
          </p:cNvPr>
          <p:cNvSpPr txBox="1"/>
          <p:nvPr/>
        </p:nvSpPr>
        <p:spPr>
          <a:xfrm>
            <a:off x="8617324" y="3580365"/>
            <a:ext cx="3413940" cy="369332"/>
          </a:xfrm>
          <a:prstGeom prst="rect">
            <a:avLst/>
          </a:prstGeom>
          <a:noFill/>
        </p:spPr>
        <p:txBody>
          <a:bodyPr wrap="square" rtlCol="0">
            <a:spAutoFit/>
          </a:bodyPr>
          <a:lstStyle/>
          <a:p>
            <a:r>
              <a:rPr lang="en-US" dirty="0"/>
              <a:t>Internet Service</a:t>
            </a:r>
            <a:endParaRPr lang="en-IN" dirty="0"/>
          </a:p>
        </p:txBody>
      </p:sp>
      <p:sp>
        <p:nvSpPr>
          <p:cNvPr id="9" name="TextBox 8">
            <a:extLst>
              <a:ext uri="{FF2B5EF4-FFF2-40B4-BE49-F238E27FC236}">
                <a16:creationId xmlns:a16="http://schemas.microsoft.com/office/drawing/2014/main" id="{F492D0CA-39DA-2B06-C051-367574E393AD}"/>
              </a:ext>
            </a:extLst>
          </p:cNvPr>
          <p:cNvSpPr txBox="1"/>
          <p:nvPr/>
        </p:nvSpPr>
        <p:spPr>
          <a:xfrm>
            <a:off x="4937298" y="3440483"/>
            <a:ext cx="3413940" cy="369332"/>
          </a:xfrm>
          <a:prstGeom prst="rect">
            <a:avLst/>
          </a:prstGeom>
          <a:noFill/>
        </p:spPr>
        <p:txBody>
          <a:bodyPr wrap="square" rtlCol="0">
            <a:spAutoFit/>
          </a:bodyPr>
          <a:lstStyle/>
          <a:p>
            <a:r>
              <a:rPr lang="en-US" dirty="0"/>
              <a:t>Multiple Lines</a:t>
            </a:r>
            <a:endParaRPr lang="en-IN" dirty="0"/>
          </a:p>
        </p:txBody>
      </p:sp>
      <p:sp>
        <p:nvSpPr>
          <p:cNvPr id="10" name="TextBox 9">
            <a:extLst>
              <a:ext uri="{FF2B5EF4-FFF2-40B4-BE49-F238E27FC236}">
                <a16:creationId xmlns:a16="http://schemas.microsoft.com/office/drawing/2014/main" id="{BE77E159-227C-6877-92ED-8EA6E9101AB0}"/>
              </a:ext>
            </a:extLst>
          </p:cNvPr>
          <p:cNvSpPr txBox="1"/>
          <p:nvPr/>
        </p:nvSpPr>
        <p:spPr>
          <a:xfrm>
            <a:off x="1059649" y="3530546"/>
            <a:ext cx="3413940" cy="369332"/>
          </a:xfrm>
          <a:prstGeom prst="rect">
            <a:avLst/>
          </a:prstGeom>
          <a:noFill/>
        </p:spPr>
        <p:txBody>
          <a:bodyPr wrap="square" rtlCol="0">
            <a:spAutoFit/>
          </a:bodyPr>
          <a:lstStyle/>
          <a:p>
            <a:r>
              <a:rPr lang="en-US" dirty="0"/>
              <a:t>Contract</a:t>
            </a:r>
            <a:endParaRPr lang="en-IN" dirty="0"/>
          </a:p>
        </p:txBody>
      </p:sp>
    </p:spTree>
    <p:extLst>
      <p:ext uri="{BB962C8B-B14F-4D97-AF65-F5344CB8AC3E}">
        <p14:creationId xmlns:p14="http://schemas.microsoft.com/office/powerpoint/2010/main" val="296893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36EB0C-9990-065F-5147-80B27EFDCB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2685" y="3157430"/>
            <a:ext cx="4128673" cy="3096505"/>
          </a:xfrm>
        </p:spPr>
      </p:pic>
      <p:pic>
        <p:nvPicPr>
          <p:cNvPr id="7" name="Picture 6">
            <a:extLst>
              <a:ext uri="{FF2B5EF4-FFF2-40B4-BE49-F238E27FC236}">
                <a16:creationId xmlns:a16="http://schemas.microsoft.com/office/drawing/2014/main" id="{83B64591-04AC-7A58-A250-29BEEF89E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388" y="3299525"/>
            <a:ext cx="3799577" cy="2849683"/>
          </a:xfrm>
          <a:prstGeom prst="rect">
            <a:avLst/>
          </a:prstGeom>
        </p:spPr>
      </p:pic>
      <p:pic>
        <p:nvPicPr>
          <p:cNvPr id="9" name="Picture 8">
            <a:extLst>
              <a:ext uri="{FF2B5EF4-FFF2-40B4-BE49-F238E27FC236}">
                <a16:creationId xmlns:a16="http://schemas.microsoft.com/office/drawing/2014/main" id="{64CA13CA-8140-DE8E-17B2-0C0BA620E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15" y="3200485"/>
            <a:ext cx="4128673" cy="3096505"/>
          </a:xfrm>
          <a:prstGeom prst="rect">
            <a:avLst/>
          </a:prstGeom>
        </p:spPr>
      </p:pic>
      <p:pic>
        <p:nvPicPr>
          <p:cNvPr id="11" name="Picture 10">
            <a:extLst>
              <a:ext uri="{FF2B5EF4-FFF2-40B4-BE49-F238E27FC236}">
                <a16:creationId xmlns:a16="http://schemas.microsoft.com/office/drawing/2014/main" id="{4B772441-47C9-4348-BCEA-BA9C3E0500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867" y="178272"/>
            <a:ext cx="4106291" cy="3079718"/>
          </a:xfrm>
          <a:prstGeom prst="rect">
            <a:avLst/>
          </a:prstGeom>
        </p:spPr>
      </p:pic>
      <p:pic>
        <p:nvPicPr>
          <p:cNvPr id="13" name="Picture 12">
            <a:extLst>
              <a:ext uri="{FF2B5EF4-FFF2-40B4-BE49-F238E27FC236}">
                <a16:creationId xmlns:a16="http://schemas.microsoft.com/office/drawing/2014/main" id="{A685DCB9-1C9C-4DF0-9498-15D0CCDC6A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0105" y="323270"/>
            <a:ext cx="3774225" cy="2830669"/>
          </a:xfrm>
          <a:prstGeom prst="rect">
            <a:avLst/>
          </a:prstGeom>
        </p:spPr>
      </p:pic>
      <p:pic>
        <p:nvPicPr>
          <p:cNvPr id="15" name="Picture 14">
            <a:extLst>
              <a:ext uri="{FF2B5EF4-FFF2-40B4-BE49-F238E27FC236}">
                <a16:creationId xmlns:a16="http://schemas.microsoft.com/office/drawing/2014/main" id="{C019325F-2172-2C8A-E88B-BD3A8D2C87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603" y="561010"/>
            <a:ext cx="3353982" cy="2769704"/>
          </a:xfrm>
          <a:prstGeom prst="rect">
            <a:avLst/>
          </a:prstGeom>
        </p:spPr>
      </p:pic>
      <p:sp>
        <p:nvSpPr>
          <p:cNvPr id="2" name="TextBox 1">
            <a:extLst>
              <a:ext uri="{FF2B5EF4-FFF2-40B4-BE49-F238E27FC236}">
                <a16:creationId xmlns:a16="http://schemas.microsoft.com/office/drawing/2014/main" id="{F9ECCFAC-AE26-CDF0-415A-311F55148B9A}"/>
              </a:ext>
            </a:extLst>
          </p:cNvPr>
          <p:cNvSpPr txBox="1"/>
          <p:nvPr/>
        </p:nvSpPr>
        <p:spPr>
          <a:xfrm>
            <a:off x="697760" y="292431"/>
            <a:ext cx="2872509" cy="378691"/>
          </a:xfrm>
          <a:prstGeom prst="rect">
            <a:avLst/>
          </a:prstGeom>
          <a:noFill/>
        </p:spPr>
        <p:txBody>
          <a:bodyPr wrap="square" rtlCol="0">
            <a:spAutoFit/>
          </a:bodyPr>
          <a:lstStyle/>
          <a:p>
            <a:r>
              <a:rPr lang="en-US" dirty="0"/>
              <a:t>Payment Method</a:t>
            </a:r>
            <a:endParaRPr lang="en-IN" dirty="0"/>
          </a:p>
        </p:txBody>
      </p:sp>
      <p:sp>
        <p:nvSpPr>
          <p:cNvPr id="3" name="TextBox 2">
            <a:extLst>
              <a:ext uri="{FF2B5EF4-FFF2-40B4-BE49-F238E27FC236}">
                <a16:creationId xmlns:a16="http://schemas.microsoft.com/office/drawing/2014/main" id="{2BE19A45-4DC6-E617-432C-2400B84D0091}"/>
              </a:ext>
            </a:extLst>
          </p:cNvPr>
          <p:cNvSpPr txBox="1"/>
          <p:nvPr/>
        </p:nvSpPr>
        <p:spPr>
          <a:xfrm>
            <a:off x="4348597" y="338610"/>
            <a:ext cx="2872509" cy="378691"/>
          </a:xfrm>
          <a:prstGeom prst="rect">
            <a:avLst/>
          </a:prstGeom>
          <a:noFill/>
        </p:spPr>
        <p:txBody>
          <a:bodyPr wrap="square" rtlCol="0">
            <a:spAutoFit/>
          </a:bodyPr>
          <a:lstStyle/>
          <a:p>
            <a:r>
              <a:rPr lang="en-US" dirty="0"/>
              <a:t>Partner</a:t>
            </a:r>
            <a:endParaRPr lang="en-IN" dirty="0"/>
          </a:p>
        </p:txBody>
      </p:sp>
      <p:sp>
        <p:nvSpPr>
          <p:cNvPr id="4" name="TextBox 3">
            <a:extLst>
              <a:ext uri="{FF2B5EF4-FFF2-40B4-BE49-F238E27FC236}">
                <a16:creationId xmlns:a16="http://schemas.microsoft.com/office/drawing/2014/main" id="{C8700316-255C-DCC8-3EC6-912D11C1906C}"/>
              </a:ext>
            </a:extLst>
          </p:cNvPr>
          <p:cNvSpPr txBox="1"/>
          <p:nvPr/>
        </p:nvSpPr>
        <p:spPr>
          <a:xfrm>
            <a:off x="8089500" y="218862"/>
            <a:ext cx="2872509" cy="378691"/>
          </a:xfrm>
          <a:prstGeom prst="rect">
            <a:avLst/>
          </a:prstGeom>
          <a:noFill/>
        </p:spPr>
        <p:txBody>
          <a:bodyPr wrap="square" rtlCol="0">
            <a:spAutoFit/>
          </a:bodyPr>
          <a:lstStyle/>
          <a:p>
            <a:r>
              <a:rPr lang="en-US" dirty="0"/>
              <a:t>Paperless Billing</a:t>
            </a:r>
            <a:endParaRPr lang="en-IN" dirty="0"/>
          </a:p>
        </p:txBody>
      </p:sp>
      <p:sp>
        <p:nvSpPr>
          <p:cNvPr id="6" name="TextBox 5">
            <a:extLst>
              <a:ext uri="{FF2B5EF4-FFF2-40B4-BE49-F238E27FC236}">
                <a16:creationId xmlns:a16="http://schemas.microsoft.com/office/drawing/2014/main" id="{9539C19E-2F29-0F1A-EDDA-F4058A93518E}"/>
              </a:ext>
            </a:extLst>
          </p:cNvPr>
          <p:cNvSpPr txBox="1"/>
          <p:nvPr/>
        </p:nvSpPr>
        <p:spPr>
          <a:xfrm>
            <a:off x="558219" y="3263484"/>
            <a:ext cx="2872509" cy="378691"/>
          </a:xfrm>
          <a:prstGeom prst="rect">
            <a:avLst/>
          </a:prstGeom>
          <a:noFill/>
        </p:spPr>
        <p:txBody>
          <a:bodyPr wrap="square" rtlCol="0">
            <a:spAutoFit/>
          </a:bodyPr>
          <a:lstStyle/>
          <a:p>
            <a:r>
              <a:rPr lang="en-US" dirty="0"/>
              <a:t>Online Security</a:t>
            </a:r>
            <a:endParaRPr lang="en-IN" dirty="0"/>
          </a:p>
        </p:txBody>
      </p:sp>
      <p:sp>
        <p:nvSpPr>
          <p:cNvPr id="12" name="TextBox 11">
            <a:extLst>
              <a:ext uri="{FF2B5EF4-FFF2-40B4-BE49-F238E27FC236}">
                <a16:creationId xmlns:a16="http://schemas.microsoft.com/office/drawing/2014/main" id="{BD8A0F27-645D-6E77-CB7A-738A34C0B591}"/>
              </a:ext>
            </a:extLst>
          </p:cNvPr>
          <p:cNvSpPr txBox="1"/>
          <p:nvPr/>
        </p:nvSpPr>
        <p:spPr>
          <a:xfrm>
            <a:off x="4337052" y="3183479"/>
            <a:ext cx="2872509" cy="378691"/>
          </a:xfrm>
          <a:prstGeom prst="rect">
            <a:avLst/>
          </a:prstGeom>
          <a:noFill/>
        </p:spPr>
        <p:txBody>
          <a:bodyPr wrap="square" rtlCol="0">
            <a:spAutoFit/>
          </a:bodyPr>
          <a:lstStyle/>
          <a:p>
            <a:r>
              <a:rPr lang="en-US" dirty="0"/>
              <a:t>Streaming Movies</a:t>
            </a:r>
            <a:endParaRPr lang="en-IN" dirty="0"/>
          </a:p>
        </p:txBody>
      </p:sp>
      <p:sp>
        <p:nvSpPr>
          <p:cNvPr id="14" name="TextBox 13">
            <a:extLst>
              <a:ext uri="{FF2B5EF4-FFF2-40B4-BE49-F238E27FC236}">
                <a16:creationId xmlns:a16="http://schemas.microsoft.com/office/drawing/2014/main" id="{2100F02E-25EA-BBC1-BF65-189C64DCD5F1}"/>
              </a:ext>
            </a:extLst>
          </p:cNvPr>
          <p:cNvSpPr txBox="1"/>
          <p:nvPr/>
        </p:nvSpPr>
        <p:spPr>
          <a:xfrm>
            <a:off x="8626921" y="3289344"/>
            <a:ext cx="2872509" cy="378691"/>
          </a:xfrm>
          <a:prstGeom prst="rect">
            <a:avLst/>
          </a:prstGeom>
          <a:noFill/>
        </p:spPr>
        <p:txBody>
          <a:bodyPr wrap="square" rtlCol="0">
            <a:spAutoFit/>
          </a:bodyPr>
          <a:lstStyle/>
          <a:p>
            <a:r>
              <a:rPr lang="en-US" dirty="0"/>
              <a:t>Online Backup</a:t>
            </a:r>
            <a:endParaRPr lang="en-IN" dirty="0"/>
          </a:p>
        </p:txBody>
      </p:sp>
    </p:spTree>
    <p:extLst>
      <p:ext uri="{BB962C8B-B14F-4D97-AF65-F5344CB8AC3E}">
        <p14:creationId xmlns:p14="http://schemas.microsoft.com/office/powerpoint/2010/main" val="8291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6C73D4-7C81-633F-D040-727635B27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8828" y="304802"/>
            <a:ext cx="3844142" cy="2883107"/>
          </a:xfrm>
        </p:spPr>
      </p:pic>
      <p:pic>
        <p:nvPicPr>
          <p:cNvPr id="7" name="Picture 6">
            <a:extLst>
              <a:ext uri="{FF2B5EF4-FFF2-40B4-BE49-F238E27FC236}">
                <a16:creationId xmlns:a16="http://schemas.microsoft.com/office/drawing/2014/main" id="{76675F71-D1AD-4FF2-624D-34B83E524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817" y="314031"/>
            <a:ext cx="3973881" cy="2980411"/>
          </a:xfrm>
          <a:prstGeom prst="rect">
            <a:avLst/>
          </a:prstGeom>
        </p:spPr>
      </p:pic>
      <p:pic>
        <p:nvPicPr>
          <p:cNvPr id="9" name="Picture 8">
            <a:extLst>
              <a:ext uri="{FF2B5EF4-FFF2-40B4-BE49-F238E27FC236}">
                <a16:creationId xmlns:a16="http://schemas.microsoft.com/office/drawing/2014/main" id="{0FBDA7C8-2A50-1796-7CD4-4F3393158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31" y="304802"/>
            <a:ext cx="4222786" cy="3167090"/>
          </a:xfrm>
          <a:prstGeom prst="rect">
            <a:avLst/>
          </a:prstGeom>
        </p:spPr>
      </p:pic>
      <p:pic>
        <p:nvPicPr>
          <p:cNvPr id="11" name="Picture 10">
            <a:extLst>
              <a:ext uri="{FF2B5EF4-FFF2-40B4-BE49-F238E27FC236}">
                <a16:creationId xmlns:a16="http://schemas.microsoft.com/office/drawing/2014/main" id="{EE67B3F5-D5DC-6F7A-A742-A6E369FF4F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6561" y="3561335"/>
            <a:ext cx="4330967" cy="3248225"/>
          </a:xfrm>
          <a:prstGeom prst="rect">
            <a:avLst/>
          </a:prstGeom>
        </p:spPr>
      </p:pic>
      <p:sp>
        <p:nvSpPr>
          <p:cNvPr id="2" name="TextBox 1">
            <a:extLst>
              <a:ext uri="{FF2B5EF4-FFF2-40B4-BE49-F238E27FC236}">
                <a16:creationId xmlns:a16="http://schemas.microsoft.com/office/drawing/2014/main" id="{8AD5EF52-7EEE-EBC2-AE0A-771497B86316}"/>
              </a:ext>
            </a:extLst>
          </p:cNvPr>
          <p:cNvSpPr txBox="1"/>
          <p:nvPr/>
        </p:nvSpPr>
        <p:spPr>
          <a:xfrm>
            <a:off x="514074" y="336966"/>
            <a:ext cx="2484582" cy="369332"/>
          </a:xfrm>
          <a:prstGeom prst="rect">
            <a:avLst/>
          </a:prstGeom>
          <a:noFill/>
        </p:spPr>
        <p:txBody>
          <a:bodyPr wrap="square" rtlCol="0">
            <a:spAutoFit/>
          </a:bodyPr>
          <a:lstStyle/>
          <a:p>
            <a:r>
              <a:rPr lang="en-US" dirty="0"/>
              <a:t>Tenure</a:t>
            </a:r>
            <a:endParaRPr lang="en-IN" dirty="0"/>
          </a:p>
        </p:txBody>
      </p:sp>
      <p:sp>
        <p:nvSpPr>
          <p:cNvPr id="6" name="TextBox 5">
            <a:extLst>
              <a:ext uri="{FF2B5EF4-FFF2-40B4-BE49-F238E27FC236}">
                <a16:creationId xmlns:a16="http://schemas.microsoft.com/office/drawing/2014/main" id="{E9801613-F9C9-9A24-D0D7-72BFDF77CC2F}"/>
              </a:ext>
            </a:extLst>
          </p:cNvPr>
          <p:cNvSpPr txBox="1"/>
          <p:nvPr/>
        </p:nvSpPr>
        <p:spPr>
          <a:xfrm>
            <a:off x="4778963" y="314031"/>
            <a:ext cx="2484582" cy="369332"/>
          </a:xfrm>
          <a:prstGeom prst="rect">
            <a:avLst/>
          </a:prstGeom>
          <a:noFill/>
        </p:spPr>
        <p:txBody>
          <a:bodyPr wrap="square" rtlCol="0">
            <a:spAutoFit/>
          </a:bodyPr>
          <a:lstStyle/>
          <a:p>
            <a:r>
              <a:rPr lang="en-US" dirty="0"/>
              <a:t>Monthly Charges</a:t>
            </a:r>
            <a:endParaRPr lang="en-IN" dirty="0"/>
          </a:p>
        </p:txBody>
      </p:sp>
      <p:sp>
        <p:nvSpPr>
          <p:cNvPr id="8" name="TextBox 7">
            <a:extLst>
              <a:ext uri="{FF2B5EF4-FFF2-40B4-BE49-F238E27FC236}">
                <a16:creationId xmlns:a16="http://schemas.microsoft.com/office/drawing/2014/main" id="{F9A9EDA3-B90B-0A01-6CBC-77AB70C65E68}"/>
              </a:ext>
            </a:extLst>
          </p:cNvPr>
          <p:cNvSpPr txBox="1"/>
          <p:nvPr/>
        </p:nvSpPr>
        <p:spPr>
          <a:xfrm>
            <a:off x="8593085" y="304802"/>
            <a:ext cx="2484582" cy="369332"/>
          </a:xfrm>
          <a:prstGeom prst="rect">
            <a:avLst/>
          </a:prstGeom>
          <a:noFill/>
        </p:spPr>
        <p:txBody>
          <a:bodyPr wrap="square" rtlCol="0">
            <a:spAutoFit/>
          </a:bodyPr>
          <a:lstStyle/>
          <a:p>
            <a:r>
              <a:rPr lang="en-US" dirty="0"/>
              <a:t>Total Charges</a:t>
            </a:r>
            <a:endParaRPr lang="en-IN" dirty="0"/>
          </a:p>
        </p:txBody>
      </p:sp>
    </p:spTree>
    <p:extLst>
      <p:ext uri="{BB962C8B-B14F-4D97-AF65-F5344CB8AC3E}">
        <p14:creationId xmlns:p14="http://schemas.microsoft.com/office/powerpoint/2010/main" val="16296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F3B9-B088-AB7D-5E06-46B3E5AF29F7}"/>
              </a:ext>
            </a:extLst>
          </p:cNvPr>
          <p:cNvSpPr>
            <a:spLocks noGrp="1"/>
          </p:cNvSpPr>
          <p:nvPr>
            <p:ph type="title"/>
          </p:nvPr>
        </p:nvSpPr>
        <p:spPr>
          <a:xfrm>
            <a:off x="1345096" y="0"/>
            <a:ext cx="10241280" cy="728472"/>
          </a:xfrm>
        </p:spPr>
        <p:txBody>
          <a:bodyPr/>
          <a:lstStyle/>
          <a:p>
            <a:pPr algn="ctr"/>
            <a:r>
              <a:rPr lang="en-US" dirty="0"/>
              <a:t>correlation plot</a:t>
            </a:r>
            <a:endParaRPr lang="en-IN" dirty="0"/>
          </a:p>
        </p:txBody>
      </p:sp>
      <p:pic>
        <p:nvPicPr>
          <p:cNvPr id="9" name="Content Placeholder 8">
            <a:extLst>
              <a:ext uri="{FF2B5EF4-FFF2-40B4-BE49-F238E27FC236}">
                <a16:creationId xmlns:a16="http://schemas.microsoft.com/office/drawing/2014/main" id="{84C1AC25-29F2-850E-1994-C20BD4EE3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1" y="857812"/>
            <a:ext cx="6202018" cy="5408161"/>
          </a:xfrm>
        </p:spPr>
      </p:pic>
    </p:spTree>
    <p:extLst>
      <p:ext uri="{BB962C8B-B14F-4D97-AF65-F5344CB8AC3E}">
        <p14:creationId xmlns:p14="http://schemas.microsoft.com/office/powerpoint/2010/main" val="394115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284D12-C56A-C696-1FF6-467F443BBD6E}"/>
              </a:ext>
            </a:extLst>
          </p:cNvPr>
          <p:cNvSpPr>
            <a:spLocks noGrp="1"/>
          </p:cNvSpPr>
          <p:nvPr>
            <p:ph type="title"/>
          </p:nvPr>
        </p:nvSpPr>
        <p:spPr>
          <a:xfrm>
            <a:off x="387927" y="1028701"/>
            <a:ext cx="3248863" cy="3020785"/>
          </a:xfrm>
        </p:spPr>
        <p:txBody>
          <a:bodyPr>
            <a:normAutofit/>
          </a:bodyPr>
          <a:lstStyle/>
          <a:p>
            <a:pPr algn="r"/>
            <a:r>
              <a:rPr lang="en-CA" sz="2700">
                <a:solidFill>
                  <a:schemeClr val="bg1"/>
                </a:solidFill>
              </a:rPr>
              <a:t>Handling Imbalanced Data</a:t>
            </a:r>
          </a:p>
        </p:txBody>
      </p:sp>
      <p:sp>
        <p:nvSpPr>
          <p:cNvPr id="3" name="Content Placeholder 2">
            <a:extLst>
              <a:ext uri="{FF2B5EF4-FFF2-40B4-BE49-F238E27FC236}">
                <a16:creationId xmlns:a16="http://schemas.microsoft.com/office/drawing/2014/main" id="{866BE731-4074-D3F1-4196-5DF8E7BD2DFC}"/>
              </a:ext>
            </a:extLst>
          </p:cNvPr>
          <p:cNvSpPr>
            <a:spLocks noGrp="1"/>
          </p:cNvSpPr>
          <p:nvPr>
            <p:ph idx="1"/>
          </p:nvPr>
        </p:nvSpPr>
        <p:spPr>
          <a:xfrm>
            <a:off x="4165600" y="240145"/>
            <a:ext cx="7777018" cy="6511637"/>
          </a:xfrm>
        </p:spPr>
        <p:txBody>
          <a:bodyPr>
            <a:normAutofit/>
          </a:bodyPr>
          <a:lstStyle/>
          <a:p>
            <a:pPr marL="0" indent="0" algn="l">
              <a:buNone/>
            </a:pPr>
            <a:r>
              <a:rPr lang="en-US" sz="1600" b="1" i="0" u="sng" dirty="0">
                <a:solidFill>
                  <a:srgbClr val="0D0D0D"/>
                </a:solidFill>
                <a:effectLst/>
                <a:latin typeface="Söhne"/>
              </a:rPr>
              <a:t>SMOTE (Synthetic Minority Over-sampling Technique)</a:t>
            </a:r>
            <a:r>
              <a:rPr lang="en-US" sz="1600" b="0" i="0" u="sng" dirty="0">
                <a:solidFill>
                  <a:srgbClr val="0D0D0D"/>
                </a:solidFill>
                <a:effectLst/>
                <a:latin typeface="Söhne"/>
              </a:rPr>
              <a:t>:</a:t>
            </a:r>
          </a:p>
          <a:p>
            <a:pPr algn="l">
              <a:buFont typeface="Arial" panose="020B0604020202020204" pitchFamily="34" charset="0"/>
              <a:buChar char="•"/>
            </a:pPr>
            <a:r>
              <a:rPr lang="en-US" sz="1600" b="0" i="0" dirty="0">
                <a:solidFill>
                  <a:srgbClr val="0D0D0D"/>
                </a:solidFill>
                <a:effectLst/>
                <a:latin typeface="Söhne"/>
              </a:rPr>
              <a:t>An oversampling technique used to address class imbalance in classification problems.</a:t>
            </a:r>
          </a:p>
          <a:p>
            <a:pPr algn="l">
              <a:buFont typeface="Arial" panose="020B0604020202020204" pitchFamily="34" charset="0"/>
              <a:buChar char="•"/>
            </a:pPr>
            <a:r>
              <a:rPr lang="en-US" sz="1600" b="0" i="0" dirty="0">
                <a:solidFill>
                  <a:srgbClr val="0D0D0D"/>
                </a:solidFill>
                <a:effectLst/>
                <a:latin typeface="Söhne"/>
              </a:rPr>
              <a:t>It works by generating synthetic samples from the minority class rather than duplicating existing samples.</a:t>
            </a:r>
          </a:p>
          <a:p>
            <a:pPr algn="l">
              <a:buFont typeface="Arial" panose="020B0604020202020204" pitchFamily="34" charset="0"/>
              <a:buChar char="•"/>
            </a:pPr>
            <a:r>
              <a:rPr lang="en-US" sz="1600" b="0" i="0" dirty="0">
                <a:solidFill>
                  <a:srgbClr val="0D0D0D"/>
                </a:solidFill>
                <a:effectLst/>
                <a:latin typeface="Söhne"/>
              </a:rPr>
              <a:t>It selects examples that are similar (nearest neighbors) to the minority class samples and creates new instances along the line segments joining these instances.</a:t>
            </a:r>
          </a:p>
          <a:p>
            <a:pPr algn="l">
              <a:buFont typeface="Arial" panose="020B0604020202020204" pitchFamily="34" charset="0"/>
              <a:buChar char="•"/>
            </a:pPr>
            <a:r>
              <a:rPr lang="en-US" sz="1600" b="0" i="0" dirty="0">
                <a:solidFill>
                  <a:srgbClr val="0D0D0D"/>
                </a:solidFill>
                <a:effectLst/>
                <a:latin typeface="Söhne"/>
              </a:rPr>
              <a:t>Helps in balancing class distribution and improving the performance of classifiers, especially when the minority class is underrepresented.</a:t>
            </a:r>
          </a:p>
          <a:p>
            <a:pPr algn="l">
              <a:buFont typeface="Arial" panose="020B0604020202020204" pitchFamily="34" charset="0"/>
              <a:buChar char="•"/>
            </a:pPr>
            <a:endParaRPr lang="en-US" sz="1600" b="0" i="0" dirty="0">
              <a:solidFill>
                <a:srgbClr val="0D0D0D"/>
              </a:solidFill>
              <a:effectLst/>
              <a:latin typeface="Söhne"/>
            </a:endParaRPr>
          </a:p>
          <a:p>
            <a:pPr marL="0" indent="0" algn="l">
              <a:buNone/>
            </a:pPr>
            <a:r>
              <a:rPr lang="en-US" sz="1600" b="1" i="0" u="sng" dirty="0">
                <a:solidFill>
                  <a:srgbClr val="0D0D0D"/>
                </a:solidFill>
                <a:effectLst/>
                <a:latin typeface="Söhne"/>
              </a:rPr>
              <a:t>Random </a:t>
            </a:r>
            <a:r>
              <a:rPr lang="en-US" sz="1600" b="1" i="0" u="sng" dirty="0" err="1">
                <a:solidFill>
                  <a:srgbClr val="0D0D0D"/>
                </a:solidFill>
                <a:effectLst/>
                <a:latin typeface="Söhne"/>
              </a:rPr>
              <a:t>UnderSampler</a:t>
            </a:r>
            <a:r>
              <a:rPr lang="en-US" sz="1600" b="0" i="0" dirty="0">
                <a:solidFill>
                  <a:srgbClr val="0D0D0D"/>
                </a:solidFill>
                <a:effectLst/>
                <a:latin typeface="Söhne"/>
              </a:rPr>
              <a:t>:</a:t>
            </a:r>
          </a:p>
          <a:p>
            <a:pPr algn="l">
              <a:buFont typeface="Arial" panose="020B0604020202020204" pitchFamily="34" charset="0"/>
              <a:buChar char="•"/>
            </a:pPr>
            <a:r>
              <a:rPr lang="en-US" sz="1600" b="0" i="0" dirty="0">
                <a:solidFill>
                  <a:srgbClr val="0D0D0D"/>
                </a:solidFill>
                <a:effectLst/>
                <a:latin typeface="Söhne"/>
              </a:rPr>
              <a:t>An </a:t>
            </a:r>
            <a:r>
              <a:rPr lang="en-US" sz="1600" b="0" i="0" dirty="0" err="1">
                <a:solidFill>
                  <a:srgbClr val="0D0D0D"/>
                </a:solidFill>
                <a:effectLst/>
                <a:latin typeface="Söhne"/>
              </a:rPr>
              <a:t>undersampling</a:t>
            </a:r>
            <a:r>
              <a:rPr lang="en-US" sz="1600" b="0" i="0" dirty="0">
                <a:solidFill>
                  <a:srgbClr val="0D0D0D"/>
                </a:solidFill>
                <a:effectLst/>
                <a:latin typeface="Söhne"/>
              </a:rPr>
              <a:t> technique used to address class imbalance in classification problems.</a:t>
            </a:r>
          </a:p>
          <a:p>
            <a:pPr algn="l">
              <a:buFont typeface="Arial" panose="020B0604020202020204" pitchFamily="34" charset="0"/>
              <a:buChar char="•"/>
            </a:pPr>
            <a:r>
              <a:rPr lang="en-US" sz="1600" b="0" i="0" dirty="0">
                <a:solidFill>
                  <a:srgbClr val="0D0D0D"/>
                </a:solidFill>
                <a:effectLst/>
                <a:latin typeface="Söhne"/>
              </a:rPr>
              <a:t>It works by randomly removing samples from the majority class to balance the class distribution.</a:t>
            </a:r>
          </a:p>
          <a:p>
            <a:pPr algn="l">
              <a:buFont typeface="Arial" panose="020B0604020202020204" pitchFamily="34" charset="0"/>
              <a:buChar char="•"/>
            </a:pPr>
            <a:r>
              <a:rPr lang="en-US" sz="1600" b="0" i="0" dirty="0">
                <a:solidFill>
                  <a:srgbClr val="0D0D0D"/>
                </a:solidFill>
                <a:effectLst/>
                <a:latin typeface="Söhne"/>
              </a:rPr>
              <a:t>It helps in reducing the number of majority class samples, making the dataset more balanced and reducing the dominance of the majority class in the training process.</a:t>
            </a:r>
          </a:p>
          <a:p>
            <a:pPr algn="l">
              <a:buFont typeface="Arial" panose="020B0604020202020204" pitchFamily="34" charset="0"/>
              <a:buChar char="•"/>
            </a:pPr>
            <a:r>
              <a:rPr lang="en-US" sz="1600" b="0" i="0" dirty="0">
                <a:solidFill>
                  <a:srgbClr val="0D0D0D"/>
                </a:solidFill>
                <a:effectLst/>
                <a:latin typeface="Söhne"/>
              </a:rPr>
              <a:t>Simple to implement and computationally efficient, but it may discard useful information and lead to loss of important data, especially in scenarios with limited data.</a:t>
            </a:r>
          </a:p>
        </p:txBody>
      </p:sp>
    </p:spTree>
    <p:extLst>
      <p:ext uri="{BB962C8B-B14F-4D97-AF65-F5344CB8AC3E}">
        <p14:creationId xmlns:p14="http://schemas.microsoft.com/office/powerpoint/2010/main" val="23339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twork connection abstract against a white background">
            <a:extLst>
              <a:ext uri="{FF2B5EF4-FFF2-40B4-BE49-F238E27FC236}">
                <a16:creationId xmlns:a16="http://schemas.microsoft.com/office/drawing/2014/main" id="{F5101D28-3638-8035-AA70-00E5DC22C9F0}"/>
              </a:ext>
            </a:extLst>
          </p:cNvPr>
          <p:cNvPicPr>
            <a:picLocks noChangeAspect="1"/>
          </p:cNvPicPr>
          <p:nvPr/>
        </p:nvPicPr>
        <p:blipFill rotWithShape="1">
          <a:blip r:embed="rId2">
            <a:alphaModFix amt="43000"/>
          </a:blip>
          <a:srcRect t="15735"/>
          <a:stretch/>
        </p:blipFill>
        <p:spPr>
          <a:xfrm>
            <a:off x="20" y="-1"/>
            <a:ext cx="12191980" cy="6857571"/>
          </a:xfrm>
          <a:prstGeom prst="rect">
            <a:avLst/>
          </a:prstGeom>
          <a:solidFill>
            <a:schemeClr val="tx1"/>
          </a:solidFill>
        </p:spPr>
      </p:pic>
      <p:sp>
        <p:nvSpPr>
          <p:cNvPr id="15" name="Rectangle 14">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52792" y="-429"/>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14900C-CD3C-F624-EB2F-A8A5AFBEC2DC}"/>
              </a:ext>
            </a:extLst>
          </p:cNvPr>
          <p:cNvSpPr>
            <a:spLocks noGrp="1"/>
          </p:cNvSpPr>
          <p:nvPr>
            <p:ph type="title"/>
          </p:nvPr>
        </p:nvSpPr>
        <p:spPr>
          <a:xfrm>
            <a:off x="6096000" y="1200647"/>
            <a:ext cx="5322073" cy="3482386"/>
          </a:xfrm>
        </p:spPr>
        <p:txBody>
          <a:bodyPr vert="horz" lIns="0" tIns="0" rIns="0" bIns="0" rtlCol="0" anchor="t">
            <a:normAutofit/>
          </a:bodyPr>
          <a:lstStyle/>
          <a:p>
            <a:pPr algn="r"/>
            <a:r>
              <a:rPr lang="en-US" sz="6000" spc="750" dirty="0">
                <a:solidFill>
                  <a:schemeClr val="bg1"/>
                </a:solidFill>
              </a:rPr>
              <a:t>Model building</a:t>
            </a:r>
          </a:p>
        </p:txBody>
      </p:sp>
      <p:sp>
        <p:nvSpPr>
          <p:cNvPr id="17" name="Rectangle 16">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834284"/>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30241B"/>
      </a:dk2>
      <a:lt2>
        <a:srgbClr val="F0F2F3"/>
      </a:lt2>
      <a:accent1>
        <a:srgbClr val="C37D4D"/>
      </a:accent1>
      <a:accent2>
        <a:srgbClr val="B13B3C"/>
      </a:accent2>
      <a:accent3>
        <a:srgbClr val="C34D7F"/>
      </a:accent3>
      <a:accent4>
        <a:srgbClr val="B13B9E"/>
      </a:accent4>
      <a:accent5>
        <a:srgbClr val="A54DC3"/>
      </a:accent5>
      <a:accent6>
        <a:srgbClr val="643EB3"/>
      </a:accent6>
      <a:hlink>
        <a:srgbClr val="B33F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322</TotalTime>
  <Words>970</Words>
  <Application>Microsoft Office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Avenir Next LT Pro</vt:lpstr>
      <vt:lpstr>Söhne</vt:lpstr>
      <vt:lpstr>GradientRiseVTI</vt:lpstr>
      <vt:lpstr>Telecom Churn Prediction</vt:lpstr>
      <vt:lpstr>Project Recap</vt:lpstr>
      <vt:lpstr>Exploratory Data Analytics Highlights</vt:lpstr>
      <vt:lpstr>Data overview</vt:lpstr>
      <vt:lpstr>PowerPoint Presentation</vt:lpstr>
      <vt:lpstr>PowerPoint Presentation</vt:lpstr>
      <vt:lpstr>correlation plot</vt:lpstr>
      <vt:lpstr>Handling Imbalanced Data</vt:lpstr>
      <vt:lpstr>Model building</vt:lpstr>
      <vt:lpstr>Models used</vt:lpstr>
      <vt:lpstr>PowerPoint Presentation</vt:lpstr>
      <vt:lpstr>PowerPoint Presentation</vt:lpstr>
      <vt:lpstr>PowerPoint Presentation</vt:lpstr>
      <vt:lpstr>Logistic regression</vt:lpstr>
      <vt:lpstr>Support Vector Machine (SVM) </vt:lpstr>
      <vt:lpstr>K-Nearest Neighbors (KNN) </vt:lpstr>
      <vt:lpstr>Random Forest </vt:lpstr>
      <vt:lpstr>Decision Trees </vt:lpstr>
      <vt:lpstr>Moving forward</vt:lpstr>
      <vt:lpstr>Improvements</vt:lpstr>
      <vt:lpstr>Gantt Chart</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Mr. T A D S Sahaswin</dc:creator>
  <cp:lastModifiedBy>gaurav singh</cp:lastModifiedBy>
  <cp:revision>6</cp:revision>
  <dcterms:created xsi:type="dcterms:W3CDTF">2024-02-23T00:24:25Z</dcterms:created>
  <dcterms:modified xsi:type="dcterms:W3CDTF">2024-02-24T05:12:11Z</dcterms:modified>
</cp:coreProperties>
</file>