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64" r:id="rId7"/>
    <p:sldId id="268" r:id="rId8"/>
    <p:sldId id="286" r:id="rId9"/>
    <p:sldId id="262" r:id="rId10"/>
    <p:sldId id="279" r:id="rId11"/>
    <p:sldId id="292" r:id="rId12"/>
    <p:sldId id="26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04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01-Mar-24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01-Mar-24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2681" y="901853"/>
            <a:ext cx="6856292" cy="359059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Title: </a:t>
            </a:r>
            <a:r>
              <a:rPr lang="en-US" sz="2800" b="0" dirty="0"/>
              <a:t>image Captioning</a:t>
            </a:r>
            <a:br>
              <a:rPr lang="en-US" sz="2800" b="0" dirty="0"/>
            </a:br>
            <a:br>
              <a:rPr lang="en-US" sz="2800" dirty="0"/>
            </a:br>
            <a:r>
              <a:rPr lang="en-US" sz="2800" dirty="0"/>
              <a:t>Subtitle: </a:t>
            </a:r>
            <a:r>
              <a:rPr lang="en-US" sz="2800" b="0" dirty="0"/>
              <a:t>Enhancing Understanding through Descriptive Insights</a:t>
            </a:r>
            <a:br>
              <a:rPr lang="en-US" sz="2800" b="0" dirty="0"/>
            </a:br>
            <a:br>
              <a:rPr lang="en-US" sz="2800" dirty="0"/>
            </a:br>
            <a:r>
              <a:rPr lang="en-US" sz="2800" dirty="0"/>
              <a:t>Presenter's Name: </a:t>
            </a:r>
            <a:r>
              <a:rPr lang="en-US" sz="2800" b="0" dirty="0"/>
              <a:t>Mohamed Maher</a:t>
            </a:r>
            <a:br>
              <a:rPr lang="en-US" sz="2800" b="0" dirty="0"/>
            </a:br>
            <a:br>
              <a:rPr lang="en-US" sz="2800" dirty="0"/>
            </a:br>
            <a:r>
              <a:rPr lang="en-US" sz="2800" dirty="0"/>
              <a:t>Affiliation: </a:t>
            </a:r>
            <a:r>
              <a:rPr lang="en-US" sz="2800" b="0" dirty="0" err="1"/>
              <a:t>Zaka</a:t>
            </a:r>
            <a:r>
              <a:rPr lang="en-US" sz="2800" b="0" dirty="0"/>
              <a:t>, Egypt</a:t>
            </a:r>
            <a:br>
              <a:rPr lang="en-US" sz="2800" b="0" dirty="0"/>
            </a:br>
            <a:br>
              <a:rPr lang="en-US" sz="2800" dirty="0"/>
            </a:br>
            <a:r>
              <a:rPr lang="en-US" sz="2800" dirty="0"/>
              <a:t>Date: </a:t>
            </a:r>
            <a:r>
              <a:rPr lang="en-US" sz="2800" b="0" dirty="0"/>
              <a:t>01-Mar-2024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 fontScale="85000" lnSpcReduction="10000"/>
          </a:bodyPr>
          <a:lstStyle/>
          <a:p>
            <a:r>
              <a:rPr lang="en-US" dirty="0"/>
              <a:t>Mohamed Maher</a:t>
            </a:r>
          </a:p>
          <a:p>
            <a:r>
              <a:rPr lang="en-US" dirty="0"/>
              <a:t>01127212732</a:t>
            </a:r>
          </a:p>
          <a:p>
            <a:r>
              <a:rPr lang="en-US" dirty="0"/>
              <a:t>mohamedmaher15320003@gmail.com</a:t>
            </a:r>
          </a:p>
          <a:p>
            <a:r>
              <a:rPr lang="en-US" dirty="0"/>
              <a:t>https://www.linkedin.com/in/mohamed-maher-a6b38022b/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707" y="0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57070" y="266846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Flickr Image Dataset</a:t>
            </a:r>
          </a:p>
          <a:p>
            <a:r>
              <a:rPr lang="en-US" dirty="0"/>
              <a:t>Image Captioning Task</a:t>
            </a:r>
          </a:p>
          <a:p>
            <a:r>
              <a:rPr lang="en-US" dirty="0"/>
              <a:t>Training a Model</a:t>
            </a:r>
          </a:p>
          <a:p>
            <a:r>
              <a:rPr lang="en-US" dirty="0"/>
              <a:t>Evaluation Metrics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Introduction to the Flickr Image Dataset</a:t>
            </a:r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Flickr Image Dataset is a widely used collection of images and corresponding captions.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With its large-scale and diverse content, the dataset has become a cornerstone for developing and evaluating image captioning algorithms.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5" y="896112"/>
            <a:ext cx="9967799" cy="876704"/>
          </a:xfrm>
        </p:spPr>
        <p:txBody>
          <a:bodyPr/>
          <a:lstStyle/>
          <a:p>
            <a:r>
              <a:rPr lang="en-US" dirty="0"/>
              <a:t>Dataset Size and Composition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4875213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Flickr Image Dataset consists of over 30,000 unique image (31783 image) , each paired with descriptive captions.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5 descriptions for every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6738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Captions are diverse in length and style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cover a wide range of subjects, including people, animals, landscapes, objects, and activities.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1166359"/>
            <a:ext cx="10622280" cy="2039341"/>
          </a:xfrm>
        </p:spPr>
        <p:txBody>
          <a:bodyPr/>
          <a:lstStyle/>
          <a:p>
            <a:r>
              <a:rPr lang="en-US" dirty="0"/>
              <a:t>Image Captioning: </a:t>
            </a:r>
            <a:br>
              <a:rPr lang="en-US" dirty="0"/>
            </a:br>
            <a:r>
              <a:rPr lang="en-US" dirty="0"/>
              <a:t>An Overview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845837" y="3253740"/>
            <a:ext cx="3980595" cy="3006531"/>
          </a:xfrm>
        </p:spPr>
        <p:txBody>
          <a:bodyPr>
            <a:normAutofit/>
          </a:bodyPr>
          <a:lstStyle/>
          <a:p>
            <a:r>
              <a:rPr lang="en-US" dirty="0"/>
              <a:t>Image captioning is the task of generating textual descriptions for images automatically.</a:t>
            </a:r>
          </a:p>
          <a:p>
            <a:endParaRPr lang="en-US" dirty="0"/>
          </a:p>
          <a:p>
            <a:r>
              <a:rPr lang="en-US" dirty="0"/>
              <a:t>The goal is to create accurate and meaningful captions that capture the essence of the image.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6118" y="3253740"/>
            <a:ext cx="5135881" cy="30065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combines computer vision and natural language processing techniques to understand visual content and express it in human-readable language.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018" y="482096"/>
            <a:ext cx="8695143" cy="202996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Challenges in Image Captioning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491378" y="1497079"/>
            <a:ext cx="7615274" cy="2978150"/>
          </a:xfrm>
        </p:spPr>
        <p:txBody>
          <a:bodyPr>
            <a:normAutofit/>
          </a:bodyPr>
          <a:lstStyle/>
          <a:p>
            <a:r>
              <a:rPr lang="en-US" sz="2000" b="1" dirty="0"/>
              <a:t>Image understanding:</a:t>
            </a:r>
            <a:r>
              <a:rPr lang="en-US" sz="2000" dirty="0"/>
              <a:t> Interpreting visual content accurately.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Language generation: </a:t>
            </a:r>
            <a:r>
              <a:rPr lang="en-US" sz="2000" dirty="0"/>
              <a:t>Producing coherent and contextually relevant descriptions.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Bridging modalities: </a:t>
            </a:r>
            <a:r>
              <a:rPr lang="en-US" sz="2000" dirty="0"/>
              <a:t>Integrating information from images and text effectively.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Placeholder 10" descr="A hand holding a polaroid&#10;&#10;Description automatically generated">
            <a:extLst>
              <a:ext uri="{FF2B5EF4-FFF2-40B4-BE49-F238E27FC236}">
                <a16:creationId xmlns:a16="http://schemas.microsoft.com/office/drawing/2014/main" id="{3DCD0105-20C2-3895-D924-27D4F432C34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45581" r="455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347471"/>
            <a:ext cx="9866540" cy="1358140"/>
          </a:xfrm>
        </p:spPr>
        <p:txBody>
          <a:bodyPr>
            <a:normAutofit/>
          </a:bodyPr>
          <a:lstStyle/>
          <a:p>
            <a:r>
              <a:rPr lang="en-US" sz="3600" dirty="0"/>
              <a:t>Components of Image Captioning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4" y="1135823"/>
            <a:ext cx="10185335" cy="386352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1-  Preprocessing steps to the dataset</a:t>
            </a:r>
          </a:p>
          <a:p>
            <a:pPr lvl="1"/>
            <a:r>
              <a:rPr lang="en-US" sz="6400" dirty="0">
                <a:solidFill>
                  <a:srgbClr val="ECECEC"/>
                </a:solidFill>
                <a:latin typeface="Söhne"/>
              </a:rPr>
              <a:t>Cleaning data from nulls and prepare the descriptions.</a:t>
            </a:r>
          </a:p>
          <a:p>
            <a:pPr lvl="1"/>
            <a:r>
              <a:rPr lang="en-US" sz="6400" b="0" i="0" dirty="0">
                <a:solidFill>
                  <a:srgbClr val="ECECEC"/>
                </a:solidFill>
                <a:effectLst/>
                <a:latin typeface="Söhne"/>
              </a:rPr>
              <a:t>Prepare the images to the mapping step</a:t>
            </a:r>
          </a:p>
          <a:p>
            <a:pPr lvl="1"/>
            <a:r>
              <a:rPr lang="en-US" sz="6400" b="0" i="0" dirty="0">
                <a:solidFill>
                  <a:srgbClr val="ECECEC"/>
                </a:solidFill>
                <a:effectLst/>
                <a:latin typeface="Söhne"/>
              </a:rPr>
              <a:t>Images are mapped with their respective descriptions, accommodating scenarios where an image have multiple descriptions.</a:t>
            </a:r>
          </a:p>
          <a:p>
            <a:endParaRPr lang="en-US" sz="6400" dirty="0"/>
          </a:p>
          <a:p>
            <a:r>
              <a:rPr lang="en-US" sz="6400" dirty="0"/>
              <a:t>2-  Image Encoder</a:t>
            </a:r>
          </a:p>
          <a:p>
            <a:pPr lvl="1"/>
            <a:r>
              <a:rPr lang="en-US" sz="6400" dirty="0"/>
              <a:t>Encoder is to convert images to features consist of numbers and the most popular algo for this task is VGG16 model  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sz="2400" dirty="0"/>
          </a:p>
          <a:p>
            <a:r>
              <a:rPr lang="en-US" sz="6400" dirty="0"/>
              <a:t>3-  description pattern generator</a:t>
            </a:r>
          </a:p>
          <a:p>
            <a:pPr lvl="1"/>
            <a:r>
              <a:rPr lang="en-US" sz="6400" dirty="0"/>
              <a:t>It’s task it to generate a pattern from the description and pass it to the Encoder with the image features</a:t>
            </a:r>
          </a:p>
          <a:p>
            <a:pPr marL="228600" lvl="1" indent="0">
              <a:buNone/>
            </a:pPr>
            <a:endParaRPr lang="en-US" sz="6400" dirty="0"/>
          </a:p>
          <a:p>
            <a:r>
              <a:rPr lang="en-US" sz="6400" dirty="0"/>
              <a:t>4-  Text Decoder</a:t>
            </a:r>
          </a:p>
          <a:p>
            <a:pPr lvl="1"/>
            <a:r>
              <a:rPr lang="en-US" sz="6400" b="0" i="0" dirty="0">
                <a:solidFill>
                  <a:srgbClr val="ECECEC"/>
                </a:solidFill>
                <a:effectLst/>
                <a:latin typeface="Söhne"/>
              </a:rPr>
              <a:t>Decoder is to </a:t>
            </a:r>
            <a:r>
              <a:rPr lang="en-US" sz="6400" dirty="0">
                <a:solidFill>
                  <a:srgbClr val="ECECEC"/>
                </a:solidFill>
                <a:latin typeface="Söhne"/>
              </a:rPr>
              <a:t>c</a:t>
            </a:r>
            <a:r>
              <a:rPr lang="en-US" sz="6400" b="0" i="0" dirty="0">
                <a:solidFill>
                  <a:srgbClr val="ECECEC"/>
                </a:solidFill>
                <a:effectLst/>
                <a:latin typeface="Söhne"/>
              </a:rPr>
              <a:t>onvert the features and predict a suitable description</a:t>
            </a:r>
          </a:p>
          <a:p>
            <a:pPr lvl="1"/>
            <a:r>
              <a:rPr lang="en-US" sz="6400" b="0" i="0" dirty="0">
                <a:solidFill>
                  <a:srgbClr val="ECECEC"/>
                </a:solidFill>
                <a:effectLst/>
                <a:latin typeface="Söhne"/>
              </a:rPr>
              <a:t>In the training stage it require to take the image feature and the pattern of the description creation which produced by the generator</a:t>
            </a:r>
          </a:p>
          <a:p>
            <a:pPr marL="228600" lvl="1" indent="0">
              <a:buNone/>
            </a:pPr>
            <a:endParaRPr lang="en-US" sz="6400" dirty="0"/>
          </a:p>
          <a:p>
            <a:r>
              <a:rPr lang="en-US" sz="6400" dirty="0"/>
              <a:t>5-  Evaluation Metrics</a:t>
            </a:r>
          </a:p>
          <a:p>
            <a:pPr lvl="1"/>
            <a:r>
              <a:rPr lang="en-US" sz="6400" dirty="0"/>
              <a:t>We have here to use a generative metric </a:t>
            </a:r>
            <a:r>
              <a:rPr lang="en-US" sz="6400" dirty="0" err="1"/>
              <a:t>specialy</a:t>
            </a:r>
            <a:r>
              <a:rPr lang="en-US" sz="6400" dirty="0"/>
              <a:t> we have a multiple description for each image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4" y="658788"/>
            <a:ext cx="10668000" cy="1325563"/>
          </a:xfrm>
        </p:spPr>
        <p:txBody>
          <a:bodyPr/>
          <a:lstStyle/>
          <a:p>
            <a:r>
              <a:rPr lang="en-US" dirty="0"/>
              <a:t>Test case 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8276" y="1798889"/>
            <a:ext cx="5082136" cy="3737541"/>
          </a:xfrm>
        </p:spPr>
        <p:txBody>
          <a:bodyPr>
            <a:noAutofit/>
          </a:bodyPr>
          <a:lstStyle/>
          <a:p>
            <a:r>
              <a:rPr lang="en-US" sz="1700" dirty="0"/>
              <a:t>Create a Dataset class to handle the large dataset and structure the project</a:t>
            </a:r>
          </a:p>
          <a:p>
            <a:r>
              <a:rPr lang="en-US" sz="1700" dirty="0"/>
              <a:t>Clean the descriptions as a texts, prepare the images and check if there is a nulls and handle it</a:t>
            </a:r>
          </a:p>
          <a:p>
            <a:r>
              <a:rPr lang="en-US" sz="1700" dirty="0"/>
              <a:t>VGG16 as a encoder and extract the features</a:t>
            </a:r>
          </a:p>
          <a:p>
            <a:r>
              <a:rPr lang="en-US" sz="1700" dirty="0"/>
              <a:t>Create a generator to extract the pattern of descriptions</a:t>
            </a:r>
          </a:p>
          <a:p>
            <a:r>
              <a:rPr lang="en-US" sz="1700" dirty="0"/>
              <a:t>LSTM-based text decoding model, combining image features and descriptions pattern. </a:t>
            </a:r>
          </a:p>
          <a:p>
            <a:r>
              <a:rPr lang="en-US" sz="1700" dirty="0"/>
              <a:t>Through iterative training over 10 epochs, the model learns to predict next words in sequences.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24EE9911-8AC9-5BE2-4456-0175FD28D0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27864212"/>
              </p:ext>
            </p:extLst>
          </p:nvPr>
        </p:nvGraphicFramePr>
        <p:xfrm>
          <a:off x="5616344" y="1798889"/>
          <a:ext cx="6316825" cy="147129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63487">
                  <a:extLst>
                    <a:ext uri="{9D8B030D-6E8A-4147-A177-3AD203B41FA5}">
                      <a16:colId xmlns:a16="http://schemas.microsoft.com/office/drawing/2014/main" val="248340271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82526525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7959087"/>
                    </a:ext>
                  </a:extLst>
                </a:gridCol>
                <a:gridCol w="1520889">
                  <a:extLst>
                    <a:ext uri="{9D8B030D-6E8A-4147-A177-3AD203B41FA5}">
                      <a16:colId xmlns:a16="http://schemas.microsoft.com/office/drawing/2014/main" val="3104692732"/>
                    </a:ext>
                  </a:extLst>
                </a:gridCol>
              </a:tblGrid>
              <a:tr h="73564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Training data​</a:t>
                      </a:r>
                      <a:endParaRPr lang="en-US" b="1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Val data​</a:t>
                      </a:r>
                      <a:endParaRPr lang="en-US" b="1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Test data</a:t>
                      </a:r>
                      <a:endParaRPr lang="en-US" b="1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epochs​</a:t>
                      </a:r>
                      <a:endParaRPr lang="en-US" b="1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384421"/>
                  </a:ext>
                </a:extLst>
              </a:tr>
              <a:tr h="73564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500 sample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100 sample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100 sample​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10​ epochs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55978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6" y="821467"/>
            <a:ext cx="10665845" cy="1325563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graphicFrame>
        <p:nvGraphicFramePr>
          <p:cNvPr id="14" name="Table Placeholder 13">
            <a:extLst>
              <a:ext uri="{FF2B5EF4-FFF2-40B4-BE49-F238E27FC236}">
                <a16:creationId xmlns:a16="http://schemas.microsoft.com/office/drawing/2014/main" id="{597B3320-3330-1F17-5E4B-B24CAB0A448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74077729"/>
              </p:ext>
            </p:extLst>
          </p:nvPr>
        </p:nvGraphicFramePr>
        <p:xfrm>
          <a:off x="7035282" y="2417763"/>
          <a:ext cx="4945223" cy="147129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07935">
                  <a:extLst>
                    <a:ext uri="{9D8B030D-6E8A-4147-A177-3AD203B41FA5}">
                      <a16:colId xmlns:a16="http://schemas.microsoft.com/office/drawing/2014/main" val="4239035621"/>
                    </a:ext>
                  </a:extLst>
                </a:gridCol>
                <a:gridCol w="2437288">
                  <a:extLst>
                    <a:ext uri="{9D8B030D-6E8A-4147-A177-3AD203B41FA5}">
                      <a16:colId xmlns:a16="http://schemas.microsoft.com/office/drawing/2014/main" val="760742182"/>
                    </a:ext>
                  </a:extLst>
                </a:gridCol>
              </a:tblGrid>
              <a:tr h="73564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Bleu-1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Bleu-2​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889321"/>
                  </a:ext>
                </a:extLst>
              </a:tr>
              <a:tr h="73564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/>
                        <a:t>0.130077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/>
                        <a:t>0.080347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43768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5886C-8212-4BC6-2E7C-2A0CFBC788D5}"/>
              </a:ext>
            </a:extLst>
          </p:cNvPr>
          <p:cNvSpPr txBox="1"/>
          <p:nvPr/>
        </p:nvSpPr>
        <p:spPr>
          <a:xfrm>
            <a:off x="326571" y="2147030"/>
            <a:ext cx="6204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BLEU-1 with a unigram precision measure, the score is 0.130077, indicating a moderate level of similarity between the predicted and actual sequences based on individual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Employing BLEU-2 with a bigram precision measure, the score decreases to 0.080347, suggesting a slightly lower level of similarity when considering sequences of two consecutive words.</a:t>
            </a: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{4BA7E1F8-6ED0-4DB6-8340-C687990A2C20}tf33968143_win32</Template>
  <TotalTime>378</TotalTime>
  <Words>596</Words>
  <Application>Microsoft Office PowerPoint</Application>
  <PresentationFormat>Widescreen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Söhne</vt:lpstr>
      <vt:lpstr>Custom</vt:lpstr>
      <vt:lpstr>Title: image Captioning  Subtitle: Enhancing Understanding through Descriptive Insights  Presenter's Name: Mohamed Maher  Affiliation: Zaka, Egypt  Date: 01-Mar-2024</vt:lpstr>
      <vt:lpstr>Agenda</vt:lpstr>
      <vt:lpstr>Introduction to the Flickr Image Dataset  </vt:lpstr>
      <vt:lpstr>Dataset Size and Composition</vt:lpstr>
      <vt:lpstr>Image Captioning:  An Overview</vt:lpstr>
      <vt:lpstr>Challenges in Image Captioning</vt:lpstr>
      <vt:lpstr>Components of Image Captioning</vt:lpstr>
      <vt:lpstr>Test case :</vt:lpstr>
      <vt:lpstr>Evaluation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image Captioning  Subtitle: Enhancing Understanding through Descriptive Insights  Presenter's Name: Mohamed Maher  Affiliation: Zaka, Egypt  Date: 01-Mar-2024</dc:title>
  <dc:creator>Mohamed Maher</dc:creator>
  <cp:lastModifiedBy>Mohamed Maher</cp:lastModifiedBy>
  <cp:revision>2</cp:revision>
  <dcterms:created xsi:type="dcterms:W3CDTF">2024-03-01T06:44:43Z</dcterms:created>
  <dcterms:modified xsi:type="dcterms:W3CDTF">2024-03-01T13:11:53Z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