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6" r:id="rId20"/>
    <p:sldId id="275" r:id="rId21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5C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20" autoAdjust="0"/>
  </p:normalViewPr>
  <p:slideViewPr>
    <p:cSldViewPr snapToGrid="0" snapToObjects="1" showGuides="1">
      <p:cViewPr varScale="1">
        <p:scale>
          <a:sx n="54" d="100"/>
          <a:sy n="54" d="100"/>
        </p:scale>
        <p:origin x="2549" y="8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lorful movie theater seats.">
            <a:extLst>
              <a:ext uri="{FF2B5EF4-FFF2-40B4-BE49-F238E27FC236}">
                <a16:creationId xmlns:a16="http://schemas.microsoft.com/office/drawing/2014/main" id="{B22F1A4A-12AA-5840-9EED-01DC10F9E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FA5212-DF73-AE46-A95F-80644FFB37C8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AD2439-3A94-354F-B070-A9A9967E1C67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8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6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0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rgbClr val="00B050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CD3BD-AC0C-1B4B-A799-5A79F8F01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786" y="5270658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091" y="4830921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673000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4A6CB-7A49-374A-BE96-A9A894A63F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-1"/>
            <a:ext cx="7772400" cy="4953761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C4E63-F6A3-1F47-B8D8-46785B7C3EB5}"/>
              </a:ext>
            </a:extLst>
          </p:cNvPr>
          <p:cNvSpPr/>
          <p:nvPr userDrawn="1"/>
        </p:nvSpPr>
        <p:spPr>
          <a:xfrm>
            <a:off x="683091" y="2416629"/>
            <a:ext cx="2843880" cy="5015934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934" y="3131460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089" y="5737601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1934" y="2691723"/>
            <a:ext cx="2615737" cy="396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7394" y="5297864"/>
            <a:ext cx="2615737" cy="3965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4618245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7088460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6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D7C04-7FE2-6643-8AC9-273F930A6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68" t="4421" r="35653" b="36312"/>
          <a:stretch/>
        </p:blipFill>
        <p:spPr>
          <a:xfrm>
            <a:off x="0" y="-1"/>
            <a:ext cx="7772400" cy="10058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0"/>
            <a:ext cx="7772400" cy="6197803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3091" y="2598613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71" y="2598291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091" y="2158876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276" y="2158554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4085398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310754" y="4161047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2">
            <a:extLst>
              <a:ext uri="{FF2B5EF4-FFF2-40B4-BE49-F238E27FC236}">
                <a16:creationId xmlns:a16="http://schemas.microsoft.com/office/drawing/2014/main" id="{91EA9682-4FEE-434B-9BF8-FC7FFE538091}"/>
              </a:ext>
            </a:extLst>
          </p:cNvPr>
          <p:cNvSpPr txBox="1">
            <a:spLocks/>
          </p:cNvSpPr>
          <p:nvPr userDrawn="1"/>
        </p:nvSpPr>
        <p:spPr>
          <a:xfrm>
            <a:off x="292785" y="200234"/>
            <a:ext cx="7136718" cy="1438066"/>
          </a:xfrm>
          <a:prstGeom prst="rect">
            <a:avLst/>
          </a:prstGeom>
        </p:spPr>
        <p:txBody>
          <a:bodyPr anchor="b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spc="600" dirty="0">
              <a:solidFill>
                <a:schemeClr val="bg1"/>
              </a:solidFill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DA818EFC-2E47-7D41-839D-585E266C6032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E34BC314-6499-634E-91F1-15087B08AD89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227FDEC3-7C24-6F4E-83BA-BCB735BA295F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F836DB-87CD-6E42-B0AD-B4E69F13E951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5D4F07-3C9D-9944-A4B7-C894C240BD95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4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NjnEr8JuKkt_ZD1HfTTy2dd8rCv-224#scrollTo=58Uc0wgfk31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B95EEFA7-41F2-42DF-B608-B8985D8B3892}"/>
              </a:ext>
            </a:extLst>
          </p:cNvPr>
          <p:cNvSpPr txBox="1">
            <a:spLocks/>
          </p:cNvSpPr>
          <p:nvPr/>
        </p:nvSpPr>
        <p:spPr>
          <a:xfrm>
            <a:off x="145774" y="2067336"/>
            <a:ext cx="7143915" cy="140473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kern="1200" cap="all" spc="-3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TMDB Movies</a:t>
            </a:r>
          </a:p>
          <a:p>
            <a:pPr algn="ctr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Dataset Analysis</a:t>
            </a:r>
          </a:p>
        </p:txBody>
      </p:sp>
    </p:spTree>
    <p:extLst>
      <p:ext uri="{BB962C8B-B14F-4D97-AF65-F5344CB8AC3E}">
        <p14:creationId xmlns:p14="http://schemas.microsoft.com/office/powerpoint/2010/main" val="393417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730B89-FC3A-4E51-AE75-10A2F8B5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2" y="124692"/>
            <a:ext cx="6913418" cy="3297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074A6-93C4-4FA0-92ED-C052AF637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3422074"/>
            <a:ext cx="6913419" cy="3297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119AAF-B0CA-4FD7-96CF-EB5A1B3D7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4" y="6636326"/>
            <a:ext cx="6913417" cy="32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6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162407-75A4-4E2B-97F6-1CC9587E1F8E}"/>
              </a:ext>
            </a:extLst>
          </p:cNvPr>
          <p:cNvSpPr txBox="1"/>
          <p:nvPr/>
        </p:nvSpPr>
        <p:spPr>
          <a:xfrm>
            <a:off x="360219" y="1062243"/>
            <a:ext cx="7412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Popularity vs Vote Average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1DF58-1AD4-4BDD-845B-3AA60F73E284}"/>
              </a:ext>
            </a:extLst>
          </p:cNvPr>
          <p:cNvSpPr txBox="1"/>
          <p:nvPr/>
        </p:nvSpPr>
        <p:spPr>
          <a:xfrm>
            <a:off x="678873" y="2664736"/>
            <a:ext cx="2854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Examines the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relationship between </a:t>
            </a: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 popularity and vote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average.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71CB9-72DE-42C5-AA97-DE4C35543690}"/>
              </a:ext>
            </a:extLst>
          </p:cNvPr>
          <p:cNvSpPr txBox="1"/>
          <p:nvPr/>
        </p:nvSpPr>
        <p:spPr>
          <a:xfrm>
            <a:off x="678873" y="4280610"/>
            <a:ext cx="28540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Popularity by Genre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28A9A2-30DF-4316-893E-FB2C8D5498D5}"/>
              </a:ext>
            </a:extLst>
          </p:cNvPr>
          <p:cNvSpPr txBox="1"/>
          <p:nvPr/>
        </p:nvSpPr>
        <p:spPr>
          <a:xfrm>
            <a:off x="678873" y="5960002"/>
            <a:ext cx="2854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Analyzes popularity for each movie genre.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56BA83-A74D-424F-9F04-5574820022F2}"/>
              </a:ext>
            </a:extLst>
          </p:cNvPr>
          <p:cNvSpPr txBox="1"/>
          <p:nvPr/>
        </p:nvSpPr>
        <p:spPr>
          <a:xfrm>
            <a:off x="360219" y="7712425"/>
            <a:ext cx="39000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Popularity by Release 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9BFE9D-7FAC-4862-BBC5-032EBBC96117}"/>
              </a:ext>
            </a:extLst>
          </p:cNvPr>
          <p:cNvSpPr txBox="1"/>
          <p:nvPr/>
        </p:nvSpPr>
        <p:spPr>
          <a:xfrm>
            <a:off x="3262745" y="9005086"/>
            <a:ext cx="468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Visualizes popularity of movies based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 their release month.</a:t>
            </a:r>
          </a:p>
        </p:txBody>
      </p:sp>
    </p:spTree>
    <p:extLst>
      <p:ext uri="{BB962C8B-B14F-4D97-AF65-F5344CB8AC3E}">
        <p14:creationId xmlns:p14="http://schemas.microsoft.com/office/powerpoint/2010/main" val="326111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DA457-673C-41DE-836A-55D84B6D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" y="260401"/>
            <a:ext cx="6913418" cy="3092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61C8A-2014-4BD1-8582-2B4D915D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1" y="3352799"/>
            <a:ext cx="6913418" cy="328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BE1748-E67E-46AE-B060-4FB9F86DB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1" y="6634925"/>
            <a:ext cx="6913418" cy="32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5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343F95-DF0A-4AB3-B024-E62E9A1D8B6B}"/>
              </a:ext>
            </a:extLst>
          </p:cNvPr>
          <p:cNvSpPr txBox="1"/>
          <p:nvPr/>
        </p:nvSpPr>
        <p:spPr>
          <a:xfrm>
            <a:off x="526473" y="1126960"/>
            <a:ext cx="72459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Revenue by Release 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6523BA-DE27-4C97-B1A2-B50AF2AE0664}"/>
              </a:ext>
            </a:extLst>
          </p:cNvPr>
          <p:cNvSpPr txBox="1"/>
          <p:nvPr/>
        </p:nvSpPr>
        <p:spPr>
          <a:xfrm>
            <a:off x="647700" y="2483226"/>
            <a:ext cx="2885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Shows how revenue changes based on the </a:t>
            </a: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 release month.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7E641-6F27-4B8D-BBAD-A588BEF1559E}"/>
              </a:ext>
            </a:extLst>
          </p:cNvPr>
          <p:cNvSpPr txBox="1"/>
          <p:nvPr/>
        </p:nvSpPr>
        <p:spPr>
          <a:xfrm>
            <a:off x="647700" y="3497504"/>
            <a:ext cx="28852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Top 10 Movies by Profit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44D10-CBB8-45EC-A6FB-3F5DDEAE9042}"/>
              </a:ext>
            </a:extLst>
          </p:cNvPr>
          <p:cNvSpPr txBox="1"/>
          <p:nvPr/>
        </p:nvSpPr>
        <p:spPr>
          <a:xfrm>
            <a:off x="647698" y="5418177"/>
            <a:ext cx="2885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Displays the top 10 most profitable movies.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902DC-1D00-4376-AE15-52EAD4CD49C5}"/>
              </a:ext>
            </a:extLst>
          </p:cNvPr>
          <p:cNvSpPr txBox="1"/>
          <p:nvPr/>
        </p:nvSpPr>
        <p:spPr>
          <a:xfrm>
            <a:off x="647700" y="6246404"/>
            <a:ext cx="34532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Top 10 Movies 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Production Companies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BC8C5-E4F7-4FD7-95C5-6D6302767332}"/>
              </a:ext>
            </a:extLst>
          </p:cNvPr>
          <p:cNvSpPr txBox="1"/>
          <p:nvPr/>
        </p:nvSpPr>
        <p:spPr>
          <a:xfrm>
            <a:off x="3532909" y="6246404"/>
            <a:ext cx="41009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Explanation: This slide visualizes the top 10 production companies based on their total profit.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production_companies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column is first split and exploded to handle multiple companies per movie. The resulting data is then grouped and sorted to identify the top companies.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5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98EAF0-CBE0-4910-BD30-8B881548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3" y="147188"/>
            <a:ext cx="6618011" cy="3198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D0D8FB-F45C-4345-BD97-F98A2587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53" y="3345856"/>
            <a:ext cx="6618011" cy="3223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78AA5-BDBE-4519-9032-FD2B88B7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53" y="6569475"/>
            <a:ext cx="6599694" cy="34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8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4585FF6-5F07-4BDA-8F81-DDF8CF879E55}"/>
              </a:ext>
            </a:extLst>
          </p:cNvPr>
          <p:cNvSpPr txBox="1"/>
          <p:nvPr/>
        </p:nvSpPr>
        <p:spPr>
          <a:xfrm>
            <a:off x="85725" y="972622"/>
            <a:ext cx="760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Top 10 Keywords by Popularity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93D1F-5937-4124-A877-FACA22B56DD2}"/>
              </a:ext>
            </a:extLst>
          </p:cNvPr>
          <p:cNvSpPr txBox="1"/>
          <p:nvPr/>
        </p:nvSpPr>
        <p:spPr>
          <a:xfrm>
            <a:off x="685801" y="2541926"/>
            <a:ext cx="29575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Explanation: This slide shows the top 10 keywords by their summed popularity. Keywords are split and exploded similarly to production companies to allow for accurate aggregation and visualization.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952583-3BF1-4620-9C78-F0946F42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" y="6612014"/>
            <a:ext cx="7500937" cy="32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082EB74-B3D9-4724-99FE-8917041B570F}"/>
              </a:ext>
            </a:extLst>
          </p:cNvPr>
          <p:cNvSpPr txBox="1"/>
          <p:nvPr/>
        </p:nvSpPr>
        <p:spPr>
          <a:xfrm>
            <a:off x="128589" y="1021556"/>
            <a:ext cx="7772400" cy="830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Conclusion and Key Insights</a:t>
            </a:r>
            <a:br>
              <a:rPr lang="en-US" sz="1800" dirty="0"/>
            </a:br>
            <a:endParaRPr lang="en-US" sz="1800" dirty="0"/>
          </a:p>
          <a:p>
            <a:endParaRPr lang="en-US" dirty="0"/>
          </a:p>
          <a:p>
            <a:br>
              <a:rPr lang="en-US" sz="1800" dirty="0"/>
            </a:b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Content:</a:t>
            </a: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1-Trends in Profitability and ROI:</a:t>
            </a: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Profitability and ROI have shown varying trends over the years, with specific periods exhibiting higher returns.</a:t>
            </a: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2-Impact of Genres and Release Timing:</a:t>
            </a: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Certain genres consistently show higher popularity.</a:t>
            </a: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Movies released in specific months often have better financial outcomes and higher popularity.</a:t>
            </a: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3-Top Contributors to Success:</a:t>
            </a: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most successful movies often come from a few key production companies.</a:t>
            </a: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Keywords associated with high popularity can guide future movie themes and marketing strategies.</a:t>
            </a: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4-Recommendations:</a:t>
            </a: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higher ROI, consider targeting genres and release periods that historically perform well.</a:t>
            </a:r>
            <a:b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Analyze popular keywords to better align movie content with audience interests.</a:t>
            </a:r>
          </a:p>
        </p:txBody>
      </p:sp>
    </p:spTree>
    <p:extLst>
      <p:ext uri="{BB962C8B-B14F-4D97-AF65-F5344CB8AC3E}">
        <p14:creationId xmlns:p14="http://schemas.microsoft.com/office/powerpoint/2010/main" val="140233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686F09-136F-41E6-A315-19BAA0C523C4}"/>
              </a:ext>
            </a:extLst>
          </p:cNvPr>
          <p:cNvSpPr txBox="1"/>
          <p:nvPr/>
        </p:nvSpPr>
        <p:spPr>
          <a:xfrm>
            <a:off x="667941" y="907702"/>
            <a:ext cx="64365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Closing Remark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99E70-3519-4B2F-A449-4C1E6AF1791E}"/>
              </a:ext>
            </a:extLst>
          </p:cNvPr>
          <p:cNvSpPr txBox="1"/>
          <p:nvPr/>
        </p:nvSpPr>
        <p:spPr>
          <a:xfrm>
            <a:off x="667941" y="2484775"/>
            <a:ext cx="28467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dirty="0"/>
              <a:t>This analysis provides valuable insights into the factors driving movie success. By leveraging these insights, industry professionals can make more informed decisions on movie production, marketing, and release strategies.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8A6E6-2A43-48E9-97E4-3E5F165F7D73}"/>
              </a:ext>
            </a:extLst>
          </p:cNvPr>
          <p:cNvSpPr txBox="1"/>
          <p:nvPr/>
        </p:nvSpPr>
        <p:spPr>
          <a:xfrm>
            <a:off x="2396727" y="8304252"/>
            <a:ext cx="2978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Project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0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306C4F1-A3FC-4776-8CFD-8F7887C10E29}"/>
              </a:ext>
            </a:extLst>
          </p:cNvPr>
          <p:cNvSpPr txBox="1"/>
          <p:nvPr/>
        </p:nvSpPr>
        <p:spPr>
          <a:xfrm>
            <a:off x="569843" y="664122"/>
            <a:ext cx="69971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 to TMDB Movies Dataset Analysis</a:t>
            </a:r>
            <a:endParaRPr lang="en-US" sz="4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2F0A74-B238-4400-B24E-A4D5A44E124E}"/>
              </a:ext>
            </a:extLst>
          </p:cNvPr>
          <p:cNvSpPr txBox="1"/>
          <p:nvPr/>
        </p:nvSpPr>
        <p:spPr>
          <a:xfrm>
            <a:off x="463825" y="2289989"/>
            <a:ext cx="7209181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TMDB Movies Dataset</a:t>
            </a:r>
            <a:r>
              <a:rPr lang="en-US" sz="2000" dirty="0">
                <a:solidFill>
                  <a:schemeClr val="bg1"/>
                </a:solidFill>
              </a:rPr>
              <a:t> contains detailed information about over 10,000 movies, including: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en-US" sz="1800" b="1" dirty="0">
                <a:solidFill>
                  <a:schemeClr val="bg1"/>
                </a:solidFill>
              </a:rPr>
              <a:t>Revenue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b="1" dirty="0">
                <a:solidFill>
                  <a:schemeClr val="bg1"/>
                </a:solidFill>
              </a:rPr>
              <a:t>budget</a:t>
            </a:r>
            <a:r>
              <a:rPr lang="en-US" sz="1800" dirty="0">
                <a:solidFill>
                  <a:schemeClr val="bg1"/>
                </a:solidFill>
              </a:rPr>
              <a:t>, and </a:t>
            </a:r>
            <a:r>
              <a:rPr lang="en-US" sz="1800" b="1" dirty="0">
                <a:solidFill>
                  <a:schemeClr val="bg1"/>
                </a:solidFill>
              </a:rPr>
              <a:t>profit</a:t>
            </a:r>
            <a:r>
              <a:rPr lang="en-US" sz="1800" dirty="0">
                <a:solidFill>
                  <a:schemeClr val="bg1"/>
                </a:solidFill>
              </a:rPr>
              <a:t> data.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-</a:t>
            </a:r>
            <a:r>
              <a:rPr lang="en-US" sz="1800" b="1" dirty="0">
                <a:solidFill>
                  <a:schemeClr val="bg1"/>
                </a:solidFill>
              </a:rPr>
              <a:t>Popularity</a:t>
            </a:r>
            <a:r>
              <a:rPr lang="en-US" sz="1800" dirty="0">
                <a:solidFill>
                  <a:schemeClr val="bg1"/>
                </a:solidFill>
              </a:rPr>
              <a:t> scores and </a:t>
            </a:r>
            <a:r>
              <a:rPr lang="en-US" sz="1800" b="1" dirty="0">
                <a:solidFill>
                  <a:schemeClr val="bg1"/>
                </a:solidFill>
              </a:rPr>
              <a:t>vote averages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-</a:t>
            </a:r>
            <a:r>
              <a:rPr lang="en-US" sz="1800" b="1" dirty="0">
                <a:solidFill>
                  <a:schemeClr val="bg1"/>
                </a:solidFill>
              </a:rPr>
              <a:t>Genres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b="1" dirty="0">
                <a:solidFill>
                  <a:schemeClr val="bg1"/>
                </a:solidFill>
              </a:rPr>
              <a:t>release dates</a:t>
            </a:r>
            <a:r>
              <a:rPr lang="en-US" sz="1800" dirty="0">
                <a:solidFill>
                  <a:schemeClr val="bg1"/>
                </a:solidFill>
              </a:rPr>
              <a:t>, and </a:t>
            </a:r>
            <a:r>
              <a:rPr lang="en-US" sz="1800" b="1" dirty="0">
                <a:solidFill>
                  <a:schemeClr val="bg1"/>
                </a:solidFill>
              </a:rPr>
              <a:t>production companies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94AD31-533F-43A5-8CD7-66C5341CE8AB}"/>
              </a:ext>
            </a:extLst>
          </p:cNvPr>
          <p:cNvSpPr txBox="1"/>
          <p:nvPr/>
        </p:nvSpPr>
        <p:spPr>
          <a:xfrm>
            <a:off x="463825" y="4789184"/>
            <a:ext cx="710316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analysis aims to explore key insights from the dataset, including: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en-US" sz="1800" dirty="0">
                <a:solidFill>
                  <a:schemeClr val="bg1"/>
                </a:solidFill>
              </a:rPr>
              <a:t>Trends in </a:t>
            </a:r>
            <a:r>
              <a:rPr lang="en-US" sz="1800" b="1" dirty="0">
                <a:solidFill>
                  <a:schemeClr val="bg1"/>
                </a:solidFill>
              </a:rPr>
              <a:t>profitability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b="1" dirty="0">
                <a:solidFill>
                  <a:schemeClr val="bg1"/>
                </a:solidFill>
              </a:rPr>
              <a:t>return on            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  investment (ROI)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-The impact of </a:t>
            </a:r>
            <a:r>
              <a:rPr lang="en-US" sz="1800" b="1" dirty="0">
                <a:solidFill>
                  <a:schemeClr val="bg1"/>
                </a:solidFill>
              </a:rPr>
              <a:t>genres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b="1" dirty="0">
                <a:solidFill>
                  <a:schemeClr val="bg1"/>
                </a:solidFill>
              </a:rPr>
              <a:t>release months</a:t>
            </a:r>
            <a:r>
              <a:rPr lang="en-US" sz="1800" dirty="0">
                <a:solidFill>
                  <a:schemeClr val="bg1"/>
                </a:solidFill>
              </a:rPr>
              <a:t>,           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and </a:t>
            </a:r>
            <a:r>
              <a:rPr lang="en-US" sz="1800" b="1" dirty="0">
                <a:solidFill>
                  <a:schemeClr val="bg1"/>
                </a:solidFill>
              </a:rPr>
              <a:t>popularity</a:t>
            </a:r>
            <a:r>
              <a:rPr lang="en-US" sz="1800" dirty="0">
                <a:solidFill>
                  <a:schemeClr val="bg1"/>
                </a:solidFill>
              </a:rPr>
              <a:t> on movie success.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-Identification of the </a:t>
            </a:r>
            <a:r>
              <a:rPr lang="en-US" sz="1800" b="1" dirty="0">
                <a:solidFill>
                  <a:schemeClr val="bg1"/>
                </a:solidFill>
              </a:rPr>
              <a:t>most successful  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  movies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b="1" dirty="0">
                <a:solidFill>
                  <a:schemeClr val="bg1"/>
                </a:solidFill>
              </a:rPr>
              <a:t>production companies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By visualizing these relationships, we can better understand the factors that drive movie success in the film industry.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1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683301-8537-4C6E-B19E-D3ED4B5AF6C1}"/>
              </a:ext>
            </a:extLst>
          </p:cNvPr>
          <p:cNvSpPr txBox="1"/>
          <p:nvPr/>
        </p:nvSpPr>
        <p:spPr>
          <a:xfrm>
            <a:off x="281609" y="769423"/>
            <a:ext cx="72091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Importing Libraries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DFAF6-2572-4B93-959C-82AB8AD14B88}"/>
              </a:ext>
            </a:extLst>
          </p:cNvPr>
          <p:cNvSpPr txBox="1"/>
          <p:nvPr/>
        </p:nvSpPr>
        <p:spPr>
          <a:xfrm>
            <a:off x="453887" y="2050980"/>
            <a:ext cx="6864626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numpy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 &amp;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pandas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For data manipulation and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 analysis.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 &amp;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seaborn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: For creating static   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visualizations.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plotly.express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For creating interactive plots.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warnings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Suppresses unnecessary warnings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6F99-FA97-40C4-AA24-2C432029E3CB}"/>
              </a:ext>
            </a:extLst>
          </p:cNvPr>
          <p:cNvSpPr txBox="1"/>
          <p:nvPr/>
        </p:nvSpPr>
        <p:spPr>
          <a:xfrm>
            <a:off x="281609" y="4918331"/>
            <a:ext cx="6864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Loading the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F42C3B-44E8-4321-90E2-6EC7277F1457}"/>
              </a:ext>
            </a:extLst>
          </p:cNvPr>
          <p:cNvSpPr txBox="1"/>
          <p:nvPr/>
        </p:nvSpPr>
        <p:spPr>
          <a:xfrm>
            <a:off x="367748" y="6257159"/>
            <a:ext cx="66923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The dataset is loaded from a CSV file  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TMDB Movies 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includes movie titles, popularity, revenue, genres, and more. </a:t>
            </a:r>
          </a:p>
        </p:txBody>
      </p:sp>
    </p:spTree>
    <p:extLst>
      <p:ext uri="{BB962C8B-B14F-4D97-AF65-F5344CB8AC3E}">
        <p14:creationId xmlns:p14="http://schemas.microsoft.com/office/powerpoint/2010/main" val="19260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0F79B32-026E-4011-AD82-153A0E52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9" y="425302"/>
            <a:ext cx="6990522" cy="92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9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D750561-AB26-45FB-B7EF-4E615A965EF0}"/>
              </a:ext>
            </a:extLst>
          </p:cNvPr>
          <p:cNvSpPr txBox="1"/>
          <p:nvPr/>
        </p:nvSpPr>
        <p:spPr>
          <a:xfrm>
            <a:off x="821635" y="442726"/>
            <a:ext cx="60429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Dataset </a:t>
            </a:r>
          </a:p>
          <a:p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04338A-F2EE-4882-9AD5-10C7146EAA6A}"/>
              </a:ext>
            </a:extLst>
          </p:cNvPr>
          <p:cNvSpPr txBox="1"/>
          <p:nvPr/>
        </p:nvSpPr>
        <p:spPr>
          <a:xfrm>
            <a:off x="821635" y="2197052"/>
            <a:ext cx="6639339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: Displays the number of rows and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Info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: Provides a summary of the dataset (data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types, non-null counts).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: Identifies columns with missing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Duplicates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: Checks for duplicate rows.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AA1345-277F-4C85-BEE4-91F4ACE652D3}"/>
              </a:ext>
            </a:extLst>
          </p:cNvPr>
          <p:cNvSpPr txBox="1"/>
          <p:nvPr/>
        </p:nvSpPr>
        <p:spPr>
          <a:xfrm>
            <a:off x="821636" y="5029200"/>
            <a:ext cx="60429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</a:p>
          <a:p>
            <a:pPr algn="l"/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Cleaning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0485CD-4074-4A64-B1BE-6AB3F69B64E2}"/>
              </a:ext>
            </a:extLst>
          </p:cNvPr>
          <p:cNvSpPr txBox="1"/>
          <p:nvPr/>
        </p:nvSpPr>
        <p:spPr>
          <a:xfrm>
            <a:off x="821636" y="5906363"/>
            <a:ext cx="604299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Drop unnecessary 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such 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imdb_id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,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homepage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Remove rows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with missing values in important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columns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genres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director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Replace missing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production_companies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keywords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with 0.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97D0971-D8AE-4172-ADEE-B2E16BA6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9" y="287570"/>
            <a:ext cx="6062931" cy="45229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74FAFD-1B66-4765-811E-DC891C49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9" y="5247861"/>
            <a:ext cx="6062931" cy="45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67D6A56-6B9E-4F19-A262-1C713E476275}"/>
              </a:ext>
            </a:extLst>
          </p:cNvPr>
          <p:cNvSpPr txBox="1"/>
          <p:nvPr/>
        </p:nvSpPr>
        <p:spPr>
          <a:xfrm>
            <a:off x="175592" y="876373"/>
            <a:ext cx="80970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Adding New 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D5E22-2EB2-4DB7-A297-028038EEA199}"/>
              </a:ext>
            </a:extLst>
          </p:cNvPr>
          <p:cNvSpPr txBox="1"/>
          <p:nvPr/>
        </p:nvSpPr>
        <p:spPr>
          <a:xfrm>
            <a:off x="662609" y="2368972"/>
            <a:ext cx="28492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is calculated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Revenue-Budget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Return on Investment (ROI)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is calculated 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Profit / Budget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7F8B85-DC2C-456F-8F59-4E2F525F8E0A}"/>
              </a:ext>
            </a:extLst>
          </p:cNvPr>
          <p:cNvSpPr txBox="1"/>
          <p:nvPr/>
        </p:nvSpPr>
        <p:spPr>
          <a:xfrm>
            <a:off x="662609" y="3720910"/>
            <a:ext cx="28492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Handling Infinite Values in ROI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CAB9A5-EF12-43F5-82E3-A5FC75B30986}"/>
              </a:ext>
            </a:extLst>
          </p:cNvPr>
          <p:cNvSpPr txBox="1"/>
          <p:nvPr/>
        </p:nvSpPr>
        <p:spPr>
          <a:xfrm>
            <a:off x="662609" y="5165179"/>
            <a:ext cx="28492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Replaces infinite values in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/>
              </a:rPr>
              <a:t>ROI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with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/>
              </a:rPr>
              <a:t>NaN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to handle division errors.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Rechecks for missing values in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dataset.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C4A16F-6682-47F5-9248-85F9D873EA99}"/>
              </a:ext>
            </a:extLst>
          </p:cNvPr>
          <p:cNvSpPr txBox="1"/>
          <p:nvPr/>
        </p:nvSpPr>
        <p:spPr>
          <a:xfrm>
            <a:off x="53012" y="7701957"/>
            <a:ext cx="42075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Distribution of Numerical Columns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D41D75-E597-4123-A335-E486836F81FD}"/>
              </a:ext>
            </a:extLst>
          </p:cNvPr>
          <p:cNvSpPr txBox="1"/>
          <p:nvPr/>
        </p:nvSpPr>
        <p:spPr>
          <a:xfrm>
            <a:off x="3286541" y="8320637"/>
            <a:ext cx="47078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Visualizes the distribution of key numerical columns such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popularity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budget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revenue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,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vote_average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.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2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929848-FBCD-49C4-B68C-D9861F86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8" y="112104"/>
            <a:ext cx="6437244" cy="2856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25BB2-AFEE-4B76-A44B-3E025950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8" y="2968485"/>
            <a:ext cx="6437245" cy="3445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1CC0C-4A33-4A75-AAE3-9733FAE5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8" y="6317545"/>
            <a:ext cx="6437246" cy="36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8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C20130-2875-4D83-8327-DADD479A4383}"/>
              </a:ext>
            </a:extLst>
          </p:cNvPr>
          <p:cNvSpPr txBox="1"/>
          <p:nvPr/>
        </p:nvSpPr>
        <p:spPr>
          <a:xfrm>
            <a:off x="422564" y="1006826"/>
            <a:ext cx="7218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Average ROI by Release 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387E7-F92E-40D1-9A5F-47A5E7CD5EC9}"/>
              </a:ext>
            </a:extLst>
          </p:cNvPr>
          <p:cNvSpPr txBox="1"/>
          <p:nvPr/>
        </p:nvSpPr>
        <p:spPr>
          <a:xfrm>
            <a:off x="675409" y="2498835"/>
            <a:ext cx="2857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Shows how Return on 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Investment (ROI) </a:t>
            </a: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 varies across different   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release years.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7CA00-1FE2-4E82-9D27-4B74B7E613CE}"/>
              </a:ext>
            </a:extLst>
          </p:cNvPr>
          <p:cNvSpPr txBox="1"/>
          <p:nvPr/>
        </p:nvSpPr>
        <p:spPr>
          <a:xfrm>
            <a:off x="675409" y="3731292"/>
            <a:ext cx="2857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Popularity by Release 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AFFA97-F981-4DE2-919E-FC6D9754D245}"/>
              </a:ext>
            </a:extLst>
          </p:cNvPr>
          <p:cNvSpPr txBox="1"/>
          <p:nvPr/>
        </p:nvSpPr>
        <p:spPr>
          <a:xfrm>
            <a:off x="675409" y="5458047"/>
            <a:ext cx="2857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Highlights trends in popularity over the </a:t>
            </a: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 years.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E1AAD-3291-426D-A785-52F3BA74C87E}"/>
              </a:ext>
            </a:extLst>
          </p:cNvPr>
          <p:cNvSpPr txBox="1"/>
          <p:nvPr/>
        </p:nvSpPr>
        <p:spPr>
          <a:xfrm>
            <a:off x="154132" y="7851245"/>
            <a:ext cx="35588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Vote Average by Release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CB848-06D3-4038-8CB5-141EA0E28935}"/>
              </a:ext>
            </a:extLst>
          </p:cNvPr>
          <p:cNvSpPr txBox="1"/>
          <p:nvPr/>
        </p:nvSpPr>
        <p:spPr>
          <a:xfrm>
            <a:off x="3837710" y="7851245"/>
            <a:ext cx="39346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Illustrates how average movie 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ratings have changed over time.</a:t>
            </a:r>
          </a:p>
        </p:txBody>
      </p:sp>
    </p:spTree>
    <p:extLst>
      <p:ext uri="{BB962C8B-B14F-4D97-AF65-F5344CB8AC3E}">
        <p14:creationId xmlns:p14="http://schemas.microsoft.com/office/powerpoint/2010/main" val="112468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FED42F"/>
      </a:accent6>
      <a:hlink>
        <a:srgbClr val="6B9F25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azine Cover 01_AE - v7" id="{541E4ABE-9D18-44FE-BF0E-7BD4170C7A9C}" vid="{8A7235EF-71B7-49B2-97E3-58EED6512A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CFB929D3-A7CA-4AB1-8061-FCB8D56D3F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DD53C0-11D2-4509-936F-323E14647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924D36-B4C1-4B06-A9EC-CDCE768B3FD3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Movie magazine covers</Template>
  <TotalTime>76</TotalTime>
  <Words>755</Words>
  <Application>Microsoft Office PowerPoint</Application>
  <PresentationFormat>Custom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Century Gothic</vt:lpstr>
      <vt:lpstr>Rockwell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Makki</dc:creator>
  <cp:lastModifiedBy>Mohamed Makki</cp:lastModifiedBy>
  <cp:revision>9</cp:revision>
  <dcterms:created xsi:type="dcterms:W3CDTF">2024-09-10T04:24:11Z</dcterms:created>
  <dcterms:modified xsi:type="dcterms:W3CDTF">2024-09-10T05:40:40Z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