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CdkC+fnFRWvftM0N6Qzf4IUiV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1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44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34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5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6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7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8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9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41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a2cabbe7b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30a2cabbe7b_0_1:notes"/>
          <p:cNvSpPr/>
          <p:nvPr>
            <p:ph idx="2" type="sldImg"/>
          </p:nvPr>
        </p:nvSpPr>
        <p:spPr>
          <a:xfrm>
            <a:off x="1108075" y="801688"/>
            <a:ext cx="53451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a2cabbe7b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30a2cabbe7b_0_8:notes"/>
          <p:cNvSpPr/>
          <p:nvPr>
            <p:ph idx="2" type="sldImg"/>
          </p:nvPr>
        </p:nvSpPr>
        <p:spPr>
          <a:xfrm>
            <a:off x="1108075" y="801688"/>
            <a:ext cx="53451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48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49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50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p51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52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53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54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55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56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57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58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45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46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33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47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43:notes"/>
          <p:cNvSpPr/>
          <p:nvPr>
            <p:ph idx="2" type="sldImg"/>
          </p:nvPr>
        </p:nvSpPr>
        <p:spPr>
          <a:xfrm>
            <a:off x="1108075" y="801688"/>
            <a:ext cx="534511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hyperlink" Target="about:bla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about:blan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about:blan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about:blan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/>
          <p:nvPr>
            <p:ph type="title"/>
          </p:nvPr>
        </p:nvSpPr>
        <p:spPr>
          <a:xfrm>
            <a:off x="609600" y="2130480"/>
            <a:ext cx="77721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Software Engineering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3200"/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Lab 03</a:t>
            </a:r>
            <a:r>
              <a:rPr lang="en-US" sz="3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: Essential Development Tools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Functional Requirements Example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User Story: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 customer, I want to be able to book a product from an online store so that I can ensure it is reserved for me and pick it up or have it delivered at a later time.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Functional Requirements: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FR1: Product Booking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FR2: Confirmation of Booking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What is RESTful API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interface for web-based communication between applications using REST (Representational State Transfer).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Characteristics: 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Uses HTTP for data transfer.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Works seamlessly with web architecture.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Scalable and stateless.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RESTful API works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 Client-Server Architecture</a:t>
            </a: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Client: Initiates a request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Server: Processes request, sends back a 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Stateless Communication: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Each client request is independent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Middleware Role: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Intermediary that processes requests.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Handles authentication, logging, error handling, and data transformation.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Components of RESTful API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Client</a:t>
            </a:r>
            <a:endParaRPr/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API Request</a:t>
            </a:r>
            <a:endParaRPr/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Server</a:t>
            </a:r>
            <a:endParaRPr/>
          </a:p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API Response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Client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An API Client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software application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tool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that interacts with a RESTful API by sending HTTP requests and receiving responses.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Key Functions: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Send Requests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Responses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/ Mobile APP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Postman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API Request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API Request is a message sent from the API client to the API server, asking for a specific action or data.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Components: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Endpoint: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/todos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HTTP Methods: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GET, POST, PUT, DELETE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Headers: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content types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 u="sng">
                <a:latin typeface="Calibri"/>
                <a:ea typeface="Calibri"/>
                <a:cs typeface="Calibri"/>
                <a:sym typeface="Calibri"/>
              </a:rPr>
              <a:t>Body: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Contains data for actions like POST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GET /todos - Fetch all todo items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Server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 backend system that receives API requests, processes them, and returns responses.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Role: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Acts as the gateway between clients and the database or other backend services.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Key Functions: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Examples: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Backend frameworks like Express.js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 Response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Definition: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 API Response is the data sent back from the API server to the client after processing a request.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Components: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Status Code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Fetching all your tasks in a todo app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Client-server architecture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" y="2625704"/>
            <a:ext cx="7277100" cy="312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Postman for API Testing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2"/>
          <p:cNvSpPr txBox="1"/>
          <p:nvPr>
            <p:ph idx="4294967295" type="body"/>
          </p:nvPr>
        </p:nvSpPr>
        <p:spPr>
          <a:xfrm>
            <a:off x="457350" y="3355325"/>
            <a:ext cx="82293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Postman simplifies the process of testing APIs by allowing developers to send requests and validate responses seamlessly.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Ensures APIs meet both functional and performance requirements.</a:t>
            </a:r>
            <a:endParaRPr/>
          </a:p>
          <a:p>
            <a:pPr indent="-1398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950" y="1061325"/>
            <a:ext cx="3651500" cy="19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Introduction to project management platforms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 of browser-based tools like Chrome DevTool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Processes for creating, testing, and documenting RESTful APIs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Brief introduction to functional documentation and its role in development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a2cabbe7b_0_1"/>
          <p:cNvSpPr txBox="1"/>
          <p:nvPr>
            <p:ph idx="4294967295"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Swagger for APIs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0a2cabbe7b_0_1"/>
          <p:cNvSpPr txBox="1"/>
          <p:nvPr>
            <p:ph idx="4294967295" type="body"/>
          </p:nvPr>
        </p:nvSpPr>
        <p:spPr>
          <a:xfrm>
            <a:off x="342600" y="31181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Swagger Editor: A browser-based editor for creating and editing API specifications in YAML or JSON format.</a:t>
            </a:r>
            <a:endParaRPr/>
          </a:p>
          <a:p>
            <a:pPr indent="-1398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g30a2cabbe7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88" y="1705800"/>
            <a:ext cx="40481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a2cabbe7b_0_8"/>
          <p:cNvSpPr txBox="1"/>
          <p:nvPr>
            <p:ph idx="4294967295"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Coding Style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30a2cabbe7b_0_8"/>
          <p:cNvSpPr txBox="1"/>
          <p:nvPr>
            <p:ph idx="4294967295" type="body"/>
          </p:nvPr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2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Coding style refers to a set of guidelines for writing and formatting code, enhancing readability and maintainability. Key aspects include:</a:t>
            </a:r>
            <a:endParaRPr sz="2400"/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Code Structure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Commenting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Creating Simple RESTful API for Todo list App Using Flask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8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Build a basic RESTful API using Flask, focusing on CRUD operations for managing a to-do list.</a:t>
            </a:r>
            <a:endParaRPr/>
          </a:p>
          <a:p>
            <a:pPr indent="-1398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Test That API using Postman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Look at 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updated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code to notice the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effect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of applying best practices and coding style.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Use Swagger Editor to create Documentation.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List API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9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Create a Basic Server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Initialize In-Memory Data and set up a middleware function to verify tokens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GET Endpoint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b="1" i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POST Endpoint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PUT Endpoint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6: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DELETE Endpoint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Step 7: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Middleware for 404 Errors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Testing the API Using Postman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0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 this section, I will test the four primary operations of our RESTful API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Fetch all todo items (GET)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Create new todo items (POST)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Update a todo item (PUT)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Delete a todo item (DELETE)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1 - GET /todos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51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Purpose: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Fetch all todo items (initially an empty list).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Request: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Method: GET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http://localhost:&lt;port&gt;/todos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Expected Response: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Status: 200 OK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Body: [] (Empty list)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2 - POST /todos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2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Create new todo items.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Request: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Method: POST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http://localhost:&lt;port&gt;/todos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Headers: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Content-Type: application/json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Body (JSON):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Actual JSON Data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2 - POST /todos (Cont.)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5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Expected Response: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Status: 201 Created for each.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Body: JSON with the newly created todo item details.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3 - PUT /todos/id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Update the 3rd todo item.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Request: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Method: PUT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http://localhost:&lt;port&gt;/todos/id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Headers: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Content-Type: application/json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Body (JSON):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Your Updates in JSON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3 - PUT /todos/id (Cont.)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5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Expected Response: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Status: 200 OK</a:t>
            </a:r>
            <a:endParaRPr/>
          </a:p>
          <a:p>
            <a:pPr indent="-343079" lvl="1" marL="8002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Body: Updated todo item details.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Understand the role of project management tools like trello in software development.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Explore the features of Chrome DevTools for debugging and optimizing web applications.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Develop, test, and document RESTful APIs.</a:t>
            </a:r>
            <a:endParaRPr/>
          </a:p>
          <a:p>
            <a:pPr indent="-5143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AutoNum type="arabicPeriod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Gain insights into effective coding styles and practices for clean, maintainable code.</a:t>
            </a:r>
            <a:endParaRPr/>
          </a:p>
          <a:p>
            <a:pPr indent="-3111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514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Operation 4 - DELETE /todos/id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Request: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Method: DELETE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URL: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http://localhost:&lt;port&gt;/todos/id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Headers: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Content-Type: application/json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Authorization: &lt;your-token-here&gt;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Expected Response: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Status: 200 OK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Body: JSON message confirming deletion.</a:t>
            </a:r>
            <a:endParaRPr/>
          </a:p>
          <a:p>
            <a:pPr indent="-1398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Simple API with at least 5 endpoints with simple authentication</a:t>
            </a:r>
            <a:endParaRPr/>
          </a:p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a Postman collection that tests the API </a:t>
            </a:r>
            <a:endParaRPr/>
          </a:p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Your API using Swagger</a:t>
            </a:r>
            <a:endParaRPr/>
          </a:p>
          <a:p>
            <a:pPr indent="-139880" lvl="0" marL="3430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idx="4294967295" type="title"/>
          </p:nvPr>
        </p:nvSpPr>
        <p:spPr>
          <a:xfrm>
            <a:off x="457200" y="274680"/>
            <a:ext cx="8229240" cy="579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1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1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ؤ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: Essential for organizing tasks, tracking progress, and enhancing team communication.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i="0" lang="en-US" sz="3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Trello, JIRA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Key Benefits: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Streamlines workflows.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Assign tasks, set deadlines, monitor project status.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Trello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5"/>
          <p:cNvSpPr txBox="1"/>
          <p:nvPr>
            <p:ph idx="4294967295" type="body"/>
          </p:nvPr>
        </p:nvSpPr>
        <p:spPr>
          <a:xfrm>
            <a:off x="457175" y="24127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Overview: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Trello is a visual project management tool that organizes tasks into boards, lists, and cards for better workflow management.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Practical Use: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Organizing Tasks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Assigning Tasks</a:t>
            </a:r>
            <a:endParaRPr/>
          </a:p>
          <a:p>
            <a:pPr indent="-343079" lvl="1" marL="8002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Collaboration</a:t>
            </a:r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50" y="1417323"/>
            <a:ext cx="3938550" cy="8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Trello Cont.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6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Set up a Trello board to track the development stages of Building a RESTful API for a Todo List Web Application.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Chrome Developer Tools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Overview: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Crucial for web development, offering real-time inspection and debugging.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Key Features: 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Inspect elements and view network requests.</a:t>
            </a:r>
            <a:endParaRPr/>
          </a:p>
          <a:p>
            <a:pPr indent="-343079" lvl="1" marL="8002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Analyze performance metrics.</a:t>
            </a:r>
            <a:endParaRPr/>
          </a:p>
          <a:p>
            <a:pPr indent="-343080" lvl="0" marL="343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3200" u="sng">
                <a:latin typeface="Calibri"/>
                <a:ea typeface="Calibri"/>
                <a:cs typeface="Calibri"/>
                <a:sym typeface="Calibri"/>
              </a:rPr>
              <a:t>Benefit: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Quickly identify and resolve web application issues.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Browser-Based Debugging Tools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7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Real-time Code Inspection and Debugging</a:t>
            </a:r>
            <a:endParaRPr/>
          </a:p>
          <a:p>
            <a:pPr indent="-1398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In-Depth Network Traffic Analysis</a:t>
            </a:r>
            <a:endParaRPr/>
          </a:p>
          <a:p>
            <a:pPr indent="-1398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Comprehensive Performance Audits with Lighthouse: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Functional Documentation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3"/>
          <p:cNvSpPr txBox="1"/>
          <p:nvPr>
            <p:ph idx="4294967295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Describes a software system's features from a user’s perspective, detailing what the system should do without specifying how it should be implemented.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Includes  Requirements, use cases, inputs, outputs, and interactions. </a:t>
            </a:r>
            <a:endParaRPr/>
          </a:p>
          <a:p>
            <a:pPr indent="-3430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Serves as a guide for developers and stakeholders to ensure the system aligns with intended objectives.</a:t>
            </a:r>
            <a:endParaRPr/>
          </a:p>
          <a:p>
            <a:pPr indent="-139880" lvl="0" marL="343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Omar Abdallah Abdou Bakry | Ejada Systems Ltd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