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67" r:id="rId5"/>
    <p:sldId id="259" r:id="rId6"/>
    <p:sldId id="266" r:id="rId7"/>
    <p:sldId id="260" r:id="rId8"/>
    <p:sldId id="261" r:id="rId9"/>
    <p:sldId id="262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0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756FB-E05E-443F-88A1-CFC9063899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727" y="1597961"/>
            <a:ext cx="9144000" cy="316230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5DA97A-281B-4A77-9D2C-C5E6A860E6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4727" y="4902488"/>
            <a:ext cx="9144000" cy="985075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D7BAE-E194-4223-BB4E-5E487863F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5/18/2024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1F6C9-7279-4DF8-9462-3EFEFA03F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57072-0A38-49AD-8D0D-0E42DD488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780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89E81-5CFF-4A28-B9C8-5D54E51DF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8A4CC8-DCB0-4E94-98A7-236E3D186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1F802-21C2-44B2-A419-55469D826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DB709-08FF-4C4A-8670-4CCA9146F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95375-1CC8-4950-8439-877451C42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164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8BDF0-A155-454D-B3E2-AD15D0905A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73242" y="827313"/>
            <a:ext cx="2280557" cy="5061857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244E0D-96EC-4B35-BA5C-5DAFCC7281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27313"/>
            <a:ext cx="8115300" cy="5061857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ADC4E-9FB1-439F-B0FB-47F47B342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E406-061A-4440-BA75-3B684FC84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D93CF-F5F3-4897-A51E-47D577FDD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999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98199-C6CF-4DFF-A750-435F06CC7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2D5EB-F993-411F-9DBA-971321FC0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5D216-27F9-4078-8349-ABC9F614A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4F8A8-FBA7-4F25-ADEA-AF346495D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609F8-5897-4724-8FA6-3EFDE8F2D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036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C0F0C-7BA8-490D-B4C9-CCE145DCD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1709738"/>
            <a:ext cx="9143999" cy="3050523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290E61-B837-4BE4-9BC7-6AF706BCC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6" y="4902488"/>
            <a:ext cx="9143999" cy="98507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2E15F-E46D-44C6-9FB9-07B0BC545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F6955-3667-4857-B35A-9E12F7988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4B309-D15E-4FA1-9B8D-8C1F3B56C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73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219AB-91F9-4F80-9B5D-2E6FE925F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9F334-D0CF-4DFD-BAA9-3ECD639B1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7362" y="2227809"/>
            <a:ext cx="4942438" cy="39491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5E0B5D-4613-4DA7-BA20-58B19BE8A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27809"/>
            <a:ext cx="4855265" cy="39491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F311AB-0603-424D-BC42-0CEAB3562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AA2AC-0C5F-4835-BE47-D780C2989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6C54C0-DFDA-4778-9EE8-5E5C30E05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661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F3603-5B09-4916-8324-A6BDAB4E0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365125"/>
            <a:ext cx="9942739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74073C-C15B-4218-9B84-675895517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5" y="1681163"/>
            <a:ext cx="491285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116D27-36F6-440B-A9BE-8B9499047C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84726" y="2505075"/>
            <a:ext cx="4912849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12010D-7AC4-4A70-A211-6A29274119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485526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AE85B5-3350-49A4-86A1-E5DAED4916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485526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73E874-D08B-4D81-B82D-5DF242E4A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174067-0FFA-41C3-A3A6-E8907CC32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947985-FBC0-4118-8877-2E327F637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628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E0282-3DE7-4AB9-83AC-AFEDD22AF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A7436C-706A-443F-86CD-4444C8281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B53292-7EA5-45D0-957F-636A44FC0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76F59D-34BB-462C-B506-040B9E982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688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E55245-AB52-41B4-9B28-55E6527DA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73B8AE-58B0-4FDF-8430-9D8D3DD53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9E4D91-8619-43C1-841B-B5F47DE01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517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DA660-DF93-4947-B93F-BF118D3B5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457200"/>
            <a:ext cx="368729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0292E-B3E1-4FD6-A7FA-C165BAC21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844277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FB0ECC-817B-4A71-AFB5-FC60A2BC3A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253343"/>
            <a:ext cx="3687298" cy="3615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788E0B-6135-4F59-A35A-2CA1A8BA4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0DEF36-4037-4E6D-988F-CC8E3F11C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5C0D2D-D878-4723-A002-5A601EFB4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53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C59D5-B8A1-4C9C-A61F-E082A4433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720433"/>
            <a:ext cx="3687298" cy="158733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CB4F5F-E6E7-45C3-B35C-80F81FB1A5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82771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633AB7-4F8E-4A9F-AC15-89E6A6E00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449286"/>
            <a:ext cx="3687298" cy="3419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74B526-866D-4E11-A7F9-081BD4EDF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758BF8-E962-4367-8495-62438FDD4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20AE1-C97D-4E6C-9DB2-B2904C2CF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275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E192E3E-68A9-4F36-936C-1C8D0B9EF132}"/>
              </a:ext>
            </a:extLst>
          </p:cNvPr>
          <p:cNvSpPr/>
          <p:nvPr/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214EB0-7E6D-4536-9350-5CB688B56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15073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5455E-4725-4924-BF7D-2E1FC9E39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7362" y="2427316"/>
            <a:ext cx="9950103" cy="3513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AD9D9-1A1D-4438-9F3D-E5E58FD72F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43751" y="6356350"/>
            <a:ext cx="22966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8C28A28C-4C6A-46EA-90C0-4EE0B89CC5C7}" type="datetimeFigureOut">
              <a:rPr lang="en-US" smtClean="0"/>
              <a:pPr/>
              <a:t>5/18/2024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0A827-D7BF-4CA4-8C29-5AE54ADA47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610380" y="1926575"/>
            <a:ext cx="38303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17188-1DE1-4DA5-8161-21179E4AD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0355" y="6356350"/>
            <a:ext cx="410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5DEF7F31-0B8A-474A-B86C-91F3817543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696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b="1" kern="120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63148A4-EAE8-49C7-89F1-8E48B3A26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4DDC01-B3CB-12D9-8756-6CB19C522F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3828" y="4111201"/>
            <a:ext cx="8654267" cy="1124073"/>
          </a:xfrm>
        </p:spPr>
        <p:txBody>
          <a:bodyPr anchor="b">
            <a:normAutofit/>
          </a:bodyPr>
          <a:lstStyle/>
          <a:p>
            <a:r>
              <a:rPr lang="en-US" dirty="0"/>
              <a:t>Diamond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6F9092-CA9B-62FE-3F6E-98DF4E86CB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42038" y="5371605"/>
            <a:ext cx="8656058" cy="672412"/>
          </a:xfrm>
        </p:spPr>
        <p:txBody>
          <a:bodyPr anchor="t">
            <a:normAutofit/>
          </a:bodyPr>
          <a:lstStyle/>
          <a:p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96FDE2F-8352-4200-8537-0E8FC365F4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0"/>
            <a:ext cx="3495110" cy="3414822"/>
          </a:xfrm>
          <a:custGeom>
            <a:avLst/>
            <a:gdLst>
              <a:gd name="connsiteX0" fmla="*/ 3495110 w 3495110"/>
              <a:gd name="connsiteY0" fmla="*/ 3414822 h 3414822"/>
              <a:gd name="connsiteX1" fmla="*/ 26047 w 3495110"/>
              <a:gd name="connsiteY1" fmla="*/ 3414822 h 3414822"/>
              <a:gd name="connsiteX2" fmla="*/ 192248 w 3495110"/>
              <a:gd name="connsiteY2" fmla="*/ 3410701 h 3414822"/>
              <a:gd name="connsiteX3" fmla="*/ 3495109 w 3495110"/>
              <a:gd name="connsiteY3" fmla="*/ 320 h 3414822"/>
              <a:gd name="connsiteX4" fmla="*/ 13063 w 3495110"/>
              <a:gd name="connsiteY4" fmla="*/ 320 h 3414822"/>
              <a:gd name="connsiteX5" fmla="*/ 13063 w 3495110"/>
              <a:gd name="connsiteY5" fmla="*/ 3414822 h 3414822"/>
              <a:gd name="connsiteX6" fmla="*/ 13062 w 3495110"/>
              <a:gd name="connsiteY6" fmla="*/ 3414822 h 3414822"/>
              <a:gd name="connsiteX7" fmla="*/ 13062 w 3495110"/>
              <a:gd name="connsiteY7" fmla="*/ 322 h 3414822"/>
              <a:gd name="connsiteX8" fmla="*/ 0 w 3495110"/>
              <a:gd name="connsiteY8" fmla="*/ 322 h 3414822"/>
              <a:gd name="connsiteX9" fmla="*/ 0 w 3495110"/>
              <a:gd name="connsiteY9" fmla="*/ 0 h 3414822"/>
              <a:gd name="connsiteX10" fmla="*/ 3495110 w 3495110"/>
              <a:gd name="connsiteY10" fmla="*/ 0 h 3414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495110" h="3414822">
                <a:moveTo>
                  <a:pt x="3495110" y="3414822"/>
                </a:moveTo>
                <a:lnTo>
                  <a:pt x="26047" y="3414822"/>
                </a:lnTo>
                <a:lnTo>
                  <a:pt x="192248" y="3410701"/>
                </a:lnTo>
                <a:cubicBezTo>
                  <a:pt x="2032056" y="3319241"/>
                  <a:pt x="3495109" y="1827339"/>
                  <a:pt x="3495109" y="320"/>
                </a:cubicBezTo>
                <a:lnTo>
                  <a:pt x="13063" y="320"/>
                </a:lnTo>
                <a:lnTo>
                  <a:pt x="13063" y="3414822"/>
                </a:lnTo>
                <a:lnTo>
                  <a:pt x="13062" y="3414822"/>
                </a:lnTo>
                <a:lnTo>
                  <a:pt x="13062" y="322"/>
                </a:lnTo>
                <a:lnTo>
                  <a:pt x="0" y="322"/>
                </a:lnTo>
                <a:lnTo>
                  <a:pt x="0" y="0"/>
                </a:lnTo>
                <a:lnTo>
                  <a:pt x="349511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03AE3B-3A9F-4A74-A626-EA434E9E01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8696893" y="0"/>
            <a:ext cx="3498943" cy="341482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Vector background of vibrant colors splashing">
            <a:extLst>
              <a:ext uri="{FF2B5EF4-FFF2-40B4-BE49-F238E27FC236}">
                <a16:creationId xmlns:a16="http://schemas.microsoft.com/office/drawing/2014/main" id="{1FCECA71-F081-D294-36BB-CEAE7E901F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725" r="1" b="9606"/>
          <a:stretch/>
        </p:blipFill>
        <p:spPr>
          <a:xfrm>
            <a:off x="-1" y="10"/>
            <a:ext cx="8707925" cy="3414814"/>
          </a:xfrm>
          <a:custGeom>
            <a:avLst/>
            <a:gdLst/>
            <a:ahLst/>
            <a:cxnLst/>
            <a:rect l="l" t="t" r="r" b="b"/>
            <a:pathLst>
              <a:path w="8724646" h="3414824">
                <a:moveTo>
                  <a:pt x="3488733" y="0"/>
                </a:moveTo>
                <a:lnTo>
                  <a:pt x="8724646" y="0"/>
                </a:lnTo>
                <a:lnTo>
                  <a:pt x="8724646" y="3414822"/>
                </a:lnTo>
                <a:lnTo>
                  <a:pt x="3488733" y="3414822"/>
                </a:lnTo>
                <a:close/>
                <a:moveTo>
                  <a:pt x="3488732" y="0"/>
                </a:moveTo>
                <a:lnTo>
                  <a:pt x="3488732" y="3414824"/>
                </a:lnTo>
                <a:lnTo>
                  <a:pt x="0" y="3414824"/>
                </a:lnTo>
                <a:cubicBezTo>
                  <a:pt x="0" y="1528869"/>
                  <a:pt x="1561959" y="0"/>
                  <a:pt x="3488732" y="0"/>
                </a:cubicBezTo>
                <a:close/>
              </a:path>
            </a:pathLst>
          </a:custGeom>
        </p:spPr>
      </p:pic>
      <p:sp>
        <p:nvSpPr>
          <p:cNvPr id="15" name="Rectangle 34">
            <a:extLst>
              <a:ext uri="{FF2B5EF4-FFF2-40B4-BE49-F238E27FC236}">
                <a16:creationId xmlns:a16="http://schemas.microsoft.com/office/drawing/2014/main" id="{C4616447-380A-4DF1-834B-15E0529F4B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7925" y="0"/>
            <a:ext cx="3495111" cy="3415146"/>
          </a:xfrm>
          <a:custGeom>
            <a:avLst/>
            <a:gdLst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3484819 w 3484819"/>
              <a:gd name="connsiteY2" fmla="*/ 3430264 h 3430264"/>
              <a:gd name="connsiteX3" fmla="*/ 0 w 3484819"/>
              <a:gd name="connsiteY3" fmla="*/ 3430264 h 3430264"/>
              <a:gd name="connsiteX4" fmla="*/ 0 w 3484819"/>
              <a:gd name="connsiteY4" fmla="*/ 0 h 3430264"/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0 w 3484819"/>
              <a:gd name="connsiteY2" fmla="*/ 3430264 h 3430264"/>
              <a:gd name="connsiteX3" fmla="*/ 0 w 3484819"/>
              <a:gd name="connsiteY3" fmla="*/ 0 h 3430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4819" h="3430264">
                <a:moveTo>
                  <a:pt x="0" y="0"/>
                </a:moveTo>
                <a:lnTo>
                  <a:pt x="3484819" y="0"/>
                </a:lnTo>
                <a:lnTo>
                  <a:pt x="0" y="343026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4152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834ED-292D-8D46-4403-BB42A0BE5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and Train a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0BF1A-0E9F-7992-C44F-A8BCB383B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Linear regression -&gt; 1799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Decision tree -&gt; 800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Forest -&gt; 560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SVM -&gt; taking too </a:t>
            </a:r>
            <a:r>
              <a:rPr lang="en-US" dirty="0" err="1"/>
              <a:t>too</a:t>
            </a:r>
            <a:r>
              <a:rPr lang="en-US" dirty="0"/>
              <a:t> much time without make the best parameters even </a:t>
            </a:r>
          </a:p>
        </p:txBody>
      </p:sp>
    </p:spTree>
    <p:extLst>
      <p:ext uri="{BB962C8B-B14F-4D97-AF65-F5344CB8AC3E}">
        <p14:creationId xmlns:p14="http://schemas.microsoft.com/office/powerpoint/2010/main" val="37119176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67A13-0F28-CADE-1AB8-4F06B506E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Fine-Tune Your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E9B63-DA9D-0F89-D3D4-E5C29F921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full_pipeline_2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Pipeline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([(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random_forest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RandomForestRegressor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())])</a:t>
            </a:r>
          </a:p>
          <a:p>
            <a:pPr marL="0" indent="0">
              <a:buNone/>
            </a:pPr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param_grid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[{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'random_forest__</a:t>
            </a:r>
            <a:r>
              <a:rPr lang="en-US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max_features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 [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50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100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]}]</a:t>
            </a:r>
          </a:p>
          <a:p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grid_search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GridSearchCV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full_pipeline_2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param_grid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cv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scoring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neg_root_mean_squared_error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grid_search</a:t>
            </a:r>
            <a:r>
              <a:rPr lang="en-US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fit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diamond_prepared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train_set_2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"price"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])</a:t>
            </a:r>
          </a:p>
          <a:p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grid_search</a:t>
            </a:r>
            <a:r>
              <a:rPr lang="en-US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best_params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_</a:t>
            </a:r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77980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F1F2E-B801-9A81-BDF1-AA5742FA6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Saving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8AF34-0DEA-72B9-04CC-20583251B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result</a:t>
            </a:r>
            <a:r>
              <a:rPr lang="en-US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to_csv</a:t>
            </a:r>
            <a:r>
              <a:rPr lang="en-US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"forth_version.csv"</a:t>
            </a:r>
            <a:r>
              <a:rPr lang="en-US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index</a:t>
            </a:r>
            <a:r>
              <a:rPr lang="en-US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False</a:t>
            </a:r>
            <a:r>
              <a:rPr lang="en-US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27625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DBACB-9D0D-0515-63B1-0199BFBCB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 the Problem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DB72E-8343-9B42-409E-80B1B85E4F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what exactly is the business objective ?</a:t>
            </a:r>
          </a:p>
          <a:p>
            <a:pPr marL="0" indent="0">
              <a:buNone/>
            </a:pPr>
            <a:r>
              <a:rPr lang="en-US" dirty="0"/>
              <a:t>Predicting Diamond Prices given number of attributes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940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238F1-CC9F-7D37-6695-E5AB75035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671044"/>
          </a:xfrm>
        </p:spPr>
        <p:txBody>
          <a:bodyPr/>
          <a:lstStyle/>
          <a:p>
            <a:r>
              <a:rPr lang="en-US" dirty="0"/>
              <a:t>Discover and Visualize the Data to Gain Insights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656C3-B59E-6EB5-BD08-9750EA42DD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362" y="1319917"/>
            <a:ext cx="9950103" cy="4620913"/>
          </a:xfrm>
        </p:spPr>
        <p:txBody>
          <a:bodyPr/>
          <a:lstStyle/>
          <a:p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diamond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info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</a:t>
            </a:r>
          </a:p>
          <a:p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diamond</a:t>
            </a:r>
            <a:r>
              <a:rPr lang="en-US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describe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</a:t>
            </a:r>
          </a:p>
          <a:p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diamond</a:t>
            </a:r>
            <a:r>
              <a:rPr lang="en-US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hist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bins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100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figsize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15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12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))</a:t>
            </a:r>
          </a:p>
          <a:p>
            <a:r>
              <a:rPr lang="en-US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plt</a:t>
            </a:r>
            <a:r>
              <a:rPr lang="en-US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show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</a:t>
            </a:r>
          </a:p>
          <a:p>
            <a:endParaRPr lang="en-US" dirty="0">
              <a:solidFill>
                <a:srgbClr val="CCCCCC"/>
              </a:solidFill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corr_matrix_without_strings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diamond</a:t>
            </a:r>
            <a:r>
              <a:rPr lang="en-US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drop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([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'color'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'cut'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'clarity'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],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axis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).</a:t>
            </a:r>
            <a:r>
              <a:rPr lang="en-US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corr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corr_matrix_without_strings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"price"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].</a:t>
            </a:r>
            <a:r>
              <a:rPr lang="en-US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sort_values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ascending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False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 </a:t>
            </a:r>
          </a:p>
          <a:p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726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C6C23-9B64-93F9-C155-B1B4985AE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of Correlation of price column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B47F786-E631-C8CB-50F4-471F77D63F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23421" y="2983539"/>
            <a:ext cx="2657846" cy="2400635"/>
          </a:xfrm>
        </p:spPr>
      </p:pic>
    </p:spTree>
    <p:extLst>
      <p:ext uri="{BB962C8B-B14F-4D97-AF65-F5344CB8AC3E}">
        <p14:creationId xmlns:p14="http://schemas.microsoft.com/office/powerpoint/2010/main" val="137144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9D6E-EC4D-5497-F9F8-F12934EDC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Discover and Visualize the Data to Gain Insights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8048F-7C1C-41CB-BB79-A031EE2075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pandas</a:t>
            </a:r>
            <a:r>
              <a:rPr lang="en-US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plotting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scatter_matrix</a:t>
            </a:r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attributes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[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"price"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"carat"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"x"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"y"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'z'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"table"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"depth"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</a:t>
            </a:r>
          </a:p>
          <a:p>
            <a:r>
              <a:rPr lang="en-US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scatter_matrix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diamond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attributes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], 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figsize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12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8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)) </a:t>
            </a:r>
            <a:r>
              <a:rPr lang="en-US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 == </a:t>
            </a:r>
            <a:r>
              <a:rPr lang="en-US" b="0" dirty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pairplot</a:t>
            </a:r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plt</a:t>
            </a:r>
            <a:r>
              <a:rPr lang="en-US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show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Which is a better way to understand the correlation between data</a:t>
            </a:r>
          </a:p>
        </p:txBody>
      </p:sp>
    </p:spTree>
    <p:extLst>
      <p:ext uri="{BB962C8B-B14F-4D97-AF65-F5344CB8AC3E}">
        <p14:creationId xmlns:p14="http://schemas.microsoft.com/office/powerpoint/2010/main" val="4039339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EBA4D-178F-75A8-9B85-B0F0D3035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relations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D854E-5117-6E07-D1AB-0F90FFB71D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Trying to make other non linear attributes a log relation and a square relation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There are some attributes that are linear -&gt; straight forward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Try to understand the relation between table, cut and color with price.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590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381EC-117E-A8CA-6B7C-E8DA8E842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a Performance Measure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255F6-C71F-8435-7E06-8E8050875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Cross Validation </a:t>
            </a:r>
          </a:p>
          <a:p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sklearn</a:t>
            </a:r>
            <a:r>
              <a:rPr lang="en-US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model_selection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cross_val_score</a:t>
            </a:r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scores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cross_val_score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grid_search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diamond_prepared_test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test_set_2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"price"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],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scoring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neg_mean_squared_error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cv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tree_rmse_scores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np</a:t>
            </a:r>
            <a:r>
              <a:rPr lang="en-US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sqrt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scores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033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8BD1F-D575-3CA9-C263-506C7A908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a Performance Measure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8D9B3-1909-1A02-D267-D20BD0B8C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MSE</a:t>
            </a:r>
          </a:p>
          <a:p>
            <a:endParaRPr lang="en-US" dirty="0"/>
          </a:p>
          <a:p>
            <a:r>
              <a:rPr lang="en-US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sklearn</a:t>
            </a:r>
            <a:r>
              <a:rPr lang="en-US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metrics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mean_squared_error</a:t>
            </a:r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lin_mse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mean_squared_error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price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test_set_2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"price"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])</a:t>
            </a:r>
          </a:p>
          <a:p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lin_rmse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np</a:t>
            </a:r>
            <a:r>
              <a:rPr lang="en-US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sqrt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lin_mse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770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4A16D-2481-5E50-C4D4-C338DED46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Prepare the Data for Machine Learning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A3080-9465-430E-65A1-62A1978E8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num_pipeline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Pipeline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([(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std_scaler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StandardScaler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()),])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sklearn</a:t>
            </a:r>
            <a:r>
              <a:rPr lang="en-US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compose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ColumnTransformer</a:t>
            </a:r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num_attribs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list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diamond_num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cat_attribs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[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"cut"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"clarity"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"color"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</a:t>
            </a:r>
          </a:p>
          <a:p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full_pipeline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ColumnTransformer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([(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"num"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num_pipeline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num_attribs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), (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"cat"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OrdinalEncoder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(), 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cat_attribs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),])</a:t>
            </a:r>
          </a:p>
          <a:p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1853939"/>
      </p:ext>
    </p:extLst>
  </p:cSld>
  <p:clrMapOvr>
    <a:masterClrMapping/>
  </p:clrMapOvr>
</p:sld>
</file>

<file path=ppt/theme/theme1.xml><?xml version="1.0" encoding="utf-8"?>
<a:theme xmlns:a="http://schemas.openxmlformats.org/drawingml/2006/main" name="BlocksVTI">
  <a:themeElements>
    <a:clrScheme name="AnalogousFromRegularSeedRightStep">
      <a:dk1>
        <a:srgbClr val="000000"/>
      </a:dk1>
      <a:lt1>
        <a:srgbClr val="FFFFFF"/>
      </a:lt1>
      <a:dk2>
        <a:srgbClr val="1C2732"/>
      </a:dk2>
      <a:lt2>
        <a:srgbClr val="F3F0F1"/>
      </a:lt2>
      <a:accent1>
        <a:srgbClr val="21B782"/>
      </a:accent1>
      <a:accent2>
        <a:srgbClr val="14B1BC"/>
      </a:accent2>
      <a:accent3>
        <a:srgbClr val="298CE7"/>
      </a:accent3>
      <a:accent4>
        <a:srgbClr val="2E40D9"/>
      </a:accent4>
      <a:accent5>
        <a:srgbClr val="6529E7"/>
      </a:accent5>
      <a:accent6>
        <a:srgbClr val="A217D5"/>
      </a:accent6>
      <a:hlink>
        <a:srgbClr val="BF3F6C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sVTI" id="{31656FE6-20D8-4105-85EA-706EC9332BE9}" vid="{039DFFC9-9B25-4063-9235-B287A446F5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543</Words>
  <Application>Microsoft Office PowerPoint</Application>
  <PresentationFormat>Widescreen</PresentationFormat>
  <Paragraphs>59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Avenir Next LT Pro</vt:lpstr>
      <vt:lpstr>Avenir Next LT Pro Light</vt:lpstr>
      <vt:lpstr>Consolas</vt:lpstr>
      <vt:lpstr>BlocksVTI</vt:lpstr>
      <vt:lpstr>Diamond Project</vt:lpstr>
      <vt:lpstr>Frame the Problem </vt:lpstr>
      <vt:lpstr>Discover and Visualize the Data to Gain Insights </vt:lpstr>
      <vt:lpstr>Result of Correlation of price column </vt:lpstr>
      <vt:lpstr>Discover and Visualize the Data to Gain Insights </vt:lpstr>
      <vt:lpstr>Understanding relations</vt:lpstr>
      <vt:lpstr>Select a Performance Measure </vt:lpstr>
      <vt:lpstr>Select a Performance Measure </vt:lpstr>
      <vt:lpstr>Prepare the Data for Machine Learning Algorithms</vt:lpstr>
      <vt:lpstr>Select and Train a Model</vt:lpstr>
      <vt:lpstr>Fine-Tune Your Model</vt:lpstr>
      <vt:lpstr>Saving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Diamond Project</dc:title>
  <dc:creator>محمد محمد ابراهيم على حسن</dc:creator>
  <cp:lastModifiedBy>محمد محمد ابراهيم على حسن</cp:lastModifiedBy>
  <cp:revision>9</cp:revision>
  <dcterms:created xsi:type="dcterms:W3CDTF">2024-05-18T14:41:32Z</dcterms:created>
  <dcterms:modified xsi:type="dcterms:W3CDTF">2024-05-18T15:07:03Z</dcterms:modified>
</cp:coreProperties>
</file>