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4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17C6A46-D0FF-4ABD-B0DE-65D69A2F1F56}" type="datetimeFigureOut">
              <a:rPr lang="en-US" smtClean="0"/>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564470-D257-47F1-8820-EF1A3948754A}" type="slidenum">
              <a:rPr lang="en-US" smtClean="0"/>
              <a:t>‹#›</a:t>
            </a:fld>
            <a:endParaRPr lang="en-US"/>
          </a:p>
        </p:txBody>
      </p:sp>
    </p:spTree>
    <p:extLst>
      <p:ext uri="{BB962C8B-B14F-4D97-AF65-F5344CB8AC3E}">
        <p14:creationId xmlns:p14="http://schemas.microsoft.com/office/powerpoint/2010/main" val="2472628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17C6A46-D0FF-4ABD-B0DE-65D69A2F1F56}" type="datetimeFigureOut">
              <a:rPr lang="en-US" smtClean="0"/>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564470-D257-47F1-8820-EF1A3948754A}" type="slidenum">
              <a:rPr lang="en-US" smtClean="0"/>
              <a:t>‹#›</a:t>
            </a:fld>
            <a:endParaRPr lang="en-US"/>
          </a:p>
        </p:txBody>
      </p:sp>
    </p:spTree>
    <p:extLst>
      <p:ext uri="{BB962C8B-B14F-4D97-AF65-F5344CB8AC3E}">
        <p14:creationId xmlns:p14="http://schemas.microsoft.com/office/powerpoint/2010/main" val="3563206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17C6A46-D0FF-4ABD-B0DE-65D69A2F1F56}" type="datetimeFigureOut">
              <a:rPr lang="en-US" smtClean="0"/>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564470-D257-47F1-8820-EF1A3948754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64116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17C6A46-D0FF-4ABD-B0DE-65D69A2F1F56}" type="datetimeFigureOut">
              <a:rPr lang="en-US" smtClean="0"/>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564470-D257-47F1-8820-EF1A3948754A}" type="slidenum">
              <a:rPr lang="en-US" smtClean="0"/>
              <a:t>‹#›</a:t>
            </a:fld>
            <a:endParaRPr lang="en-US"/>
          </a:p>
        </p:txBody>
      </p:sp>
    </p:spTree>
    <p:extLst>
      <p:ext uri="{BB962C8B-B14F-4D97-AF65-F5344CB8AC3E}">
        <p14:creationId xmlns:p14="http://schemas.microsoft.com/office/powerpoint/2010/main" val="26623690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17C6A46-D0FF-4ABD-B0DE-65D69A2F1F56}" type="datetimeFigureOut">
              <a:rPr lang="en-US" smtClean="0"/>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564470-D257-47F1-8820-EF1A3948754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34411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17C6A46-D0FF-4ABD-B0DE-65D69A2F1F56}" type="datetimeFigureOut">
              <a:rPr lang="en-US" smtClean="0"/>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564470-D257-47F1-8820-EF1A3948754A}" type="slidenum">
              <a:rPr lang="en-US" smtClean="0"/>
              <a:t>‹#›</a:t>
            </a:fld>
            <a:endParaRPr lang="en-US"/>
          </a:p>
        </p:txBody>
      </p:sp>
    </p:spTree>
    <p:extLst>
      <p:ext uri="{BB962C8B-B14F-4D97-AF65-F5344CB8AC3E}">
        <p14:creationId xmlns:p14="http://schemas.microsoft.com/office/powerpoint/2010/main" val="4941210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7C6A46-D0FF-4ABD-B0DE-65D69A2F1F56}" type="datetimeFigureOut">
              <a:rPr lang="en-US" smtClean="0"/>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564470-D257-47F1-8820-EF1A3948754A}" type="slidenum">
              <a:rPr lang="en-US" smtClean="0"/>
              <a:t>‹#›</a:t>
            </a:fld>
            <a:endParaRPr lang="en-US"/>
          </a:p>
        </p:txBody>
      </p:sp>
    </p:spTree>
    <p:extLst>
      <p:ext uri="{BB962C8B-B14F-4D97-AF65-F5344CB8AC3E}">
        <p14:creationId xmlns:p14="http://schemas.microsoft.com/office/powerpoint/2010/main" val="3384854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7C6A46-D0FF-4ABD-B0DE-65D69A2F1F56}" type="datetimeFigureOut">
              <a:rPr lang="en-US" smtClean="0"/>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564470-D257-47F1-8820-EF1A3948754A}" type="slidenum">
              <a:rPr lang="en-US" smtClean="0"/>
              <a:t>‹#›</a:t>
            </a:fld>
            <a:endParaRPr lang="en-US"/>
          </a:p>
        </p:txBody>
      </p:sp>
    </p:spTree>
    <p:extLst>
      <p:ext uri="{BB962C8B-B14F-4D97-AF65-F5344CB8AC3E}">
        <p14:creationId xmlns:p14="http://schemas.microsoft.com/office/powerpoint/2010/main" val="2318814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7C6A46-D0FF-4ABD-B0DE-65D69A2F1F56}" type="datetimeFigureOut">
              <a:rPr lang="en-US" smtClean="0"/>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564470-D257-47F1-8820-EF1A3948754A}" type="slidenum">
              <a:rPr lang="en-US" smtClean="0"/>
              <a:t>‹#›</a:t>
            </a:fld>
            <a:endParaRPr lang="en-US"/>
          </a:p>
        </p:txBody>
      </p:sp>
    </p:spTree>
    <p:extLst>
      <p:ext uri="{BB962C8B-B14F-4D97-AF65-F5344CB8AC3E}">
        <p14:creationId xmlns:p14="http://schemas.microsoft.com/office/powerpoint/2010/main" val="176647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17C6A46-D0FF-4ABD-B0DE-65D69A2F1F56}" type="datetimeFigureOut">
              <a:rPr lang="en-US" smtClean="0"/>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564470-D257-47F1-8820-EF1A3948754A}" type="slidenum">
              <a:rPr lang="en-US" smtClean="0"/>
              <a:t>‹#›</a:t>
            </a:fld>
            <a:endParaRPr lang="en-US"/>
          </a:p>
        </p:txBody>
      </p:sp>
    </p:spTree>
    <p:extLst>
      <p:ext uri="{BB962C8B-B14F-4D97-AF65-F5344CB8AC3E}">
        <p14:creationId xmlns:p14="http://schemas.microsoft.com/office/powerpoint/2010/main" val="1893431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17C6A46-D0FF-4ABD-B0DE-65D69A2F1F56}" type="datetimeFigureOut">
              <a:rPr lang="en-US" smtClean="0"/>
              <a:t>12/30/2022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564470-D257-47F1-8820-EF1A3948754A}" type="slidenum">
              <a:rPr lang="en-US" smtClean="0"/>
              <a:t>‹#›</a:t>
            </a:fld>
            <a:endParaRPr lang="en-US"/>
          </a:p>
        </p:txBody>
      </p:sp>
    </p:spTree>
    <p:extLst>
      <p:ext uri="{BB962C8B-B14F-4D97-AF65-F5344CB8AC3E}">
        <p14:creationId xmlns:p14="http://schemas.microsoft.com/office/powerpoint/2010/main" val="2837369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17C6A46-D0FF-4ABD-B0DE-65D69A2F1F56}" type="datetimeFigureOut">
              <a:rPr lang="en-US" smtClean="0"/>
              <a:t>12/30/2022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564470-D257-47F1-8820-EF1A3948754A}" type="slidenum">
              <a:rPr lang="en-US" smtClean="0"/>
              <a:t>‹#›</a:t>
            </a:fld>
            <a:endParaRPr lang="en-US"/>
          </a:p>
        </p:txBody>
      </p:sp>
    </p:spTree>
    <p:extLst>
      <p:ext uri="{BB962C8B-B14F-4D97-AF65-F5344CB8AC3E}">
        <p14:creationId xmlns:p14="http://schemas.microsoft.com/office/powerpoint/2010/main" val="3529711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17C6A46-D0FF-4ABD-B0DE-65D69A2F1F56}" type="datetimeFigureOut">
              <a:rPr lang="en-US" smtClean="0"/>
              <a:t>12/30/2022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564470-D257-47F1-8820-EF1A3948754A}" type="slidenum">
              <a:rPr lang="en-US" smtClean="0"/>
              <a:t>‹#›</a:t>
            </a:fld>
            <a:endParaRPr lang="en-US"/>
          </a:p>
        </p:txBody>
      </p:sp>
    </p:spTree>
    <p:extLst>
      <p:ext uri="{BB962C8B-B14F-4D97-AF65-F5344CB8AC3E}">
        <p14:creationId xmlns:p14="http://schemas.microsoft.com/office/powerpoint/2010/main" val="393936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7C6A46-D0FF-4ABD-B0DE-65D69A2F1F56}" type="datetimeFigureOut">
              <a:rPr lang="en-US" smtClean="0"/>
              <a:t>12/30/2022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564470-D257-47F1-8820-EF1A3948754A}" type="slidenum">
              <a:rPr lang="en-US" smtClean="0"/>
              <a:t>‹#›</a:t>
            </a:fld>
            <a:endParaRPr lang="en-US"/>
          </a:p>
        </p:txBody>
      </p:sp>
    </p:spTree>
    <p:extLst>
      <p:ext uri="{BB962C8B-B14F-4D97-AF65-F5344CB8AC3E}">
        <p14:creationId xmlns:p14="http://schemas.microsoft.com/office/powerpoint/2010/main" val="407928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7C6A46-D0FF-4ABD-B0DE-65D69A2F1F56}" type="datetimeFigureOut">
              <a:rPr lang="en-US" smtClean="0"/>
              <a:t>12/30/2022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564470-D257-47F1-8820-EF1A3948754A}" type="slidenum">
              <a:rPr lang="en-US" smtClean="0"/>
              <a:t>‹#›</a:t>
            </a:fld>
            <a:endParaRPr lang="en-US"/>
          </a:p>
        </p:txBody>
      </p:sp>
    </p:spTree>
    <p:extLst>
      <p:ext uri="{BB962C8B-B14F-4D97-AF65-F5344CB8AC3E}">
        <p14:creationId xmlns:p14="http://schemas.microsoft.com/office/powerpoint/2010/main" val="1799214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17C6A46-D0FF-4ABD-B0DE-65D69A2F1F56}" type="datetimeFigureOut">
              <a:rPr lang="en-US" smtClean="0"/>
              <a:t>12/30/2022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564470-D257-47F1-8820-EF1A3948754A}" type="slidenum">
              <a:rPr lang="en-US" smtClean="0"/>
              <a:t>‹#›</a:t>
            </a:fld>
            <a:endParaRPr lang="en-US"/>
          </a:p>
        </p:txBody>
      </p:sp>
    </p:spTree>
    <p:extLst>
      <p:ext uri="{BB962C8B-B14F-4D97-AF65-F5344CB8AC3E}">
        <p14:creationId xmlns:p14="http://schemas.microsoft.com/office/powerpoint/2010/main" val="858190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17C6A46-D0FF-4ABD-B0DE-65D69A2F1F56}" type="datetimeFigureOut">
              <a:rPr lang="en-US" smtClean="0"/>
              <a:t>12/30/2022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C564470-D257-47F1-8820-EF1A3948754A}" type="slidenum">
              <a:rPr lang="en-US" smtClean="0"/>
              <a:t>‹#›</a:t>
            </a:fld>
            <a:endParaRPr lang="en-US"/>
          </a:p>
        </p:txBody>
      </p:sp>
    </p:spTree>
    <p:extLst>
      <p:ext uri="{BB962C8B-B14F-4D97-AF65-F5344CB8AC3E}">
        <p14:creationId xmlns:p14="http://schemas.microsoft.com/office/powerpoint/2010/main" val="36639455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0602" y="788565"/>
            <a:ext cx="9144000" cy="587229"/>
          </a:xfrm>
        </p:spPr>
        <p:txBody>
          <a:bodyPr>
            <a:noAutofit/>
          </a:bodyPr>
          <a:lstStyle/>
          <a:p>
            <a:pPr algn="ctr"/>
            <a:r>
              <a:rPr lang="en-US" sz="3600" b="1" dirty="0"/>
              <a:t>Fundamentals of CI/CD</a:t>
            </a:r>
            <a:br>
              <a:rPr lang="en-US" sz="3600" b="1" dirty="0"/>
            </a:br>
            <a:endParaRPr lang="en-US" sz="3600" dirty="0"/>
          </a:p>
        </p:txBody>
      </p:sp>
      <p:sp>
        <p:nvSpPr>
          <p:cNvPr id="3" name="Subtitle 2"/>
          <p:cNvSpPr>
            <a:spLocks noGrp="1"/>
          </p:cNvSpPr>
          <p:nvPr>
            <p:ph type="subTitle" idx="1"/>
          </p:nvPr>
        </p:nvSpPr>
        <p:spPr>
          <a:xfrm>
            <a:off x="1136632" y="1551964"/>
            <a:ext cx="8207384" cy="3816990"/>
          </a:xfrm>
        </p:spPr>
        <p:txBody>
          <a:bodyPr>
            <a:normAutofit fontScale="92500" lnSpcReduction="20000"/>
          </a:bodyPr>
          <a:lstStyle/>
          <a:p>
            <a:pPr algn="l">
              <a:lnSpc>
                <a:spcPct val="150000"/>
              </a:lnSpc>
            </a:pPr>
            <a:r>
              <a:rPr lang="en-US" b="1" dirty="0" smtClean="0">
                <a:solidFill>
                  <a:schemeClr val="tx1">
                    <a:lumMod val="95000"/>
                    <a:lumOff val="5000"/>
                  </a:schemeClr>
                </a:solidFill>
              </a:rPr>
              <a:t>CI/CD Stand </a:t>
            </a:r>
            <a:r>
              <a:rPr lang="en-US" b="1" dirty="0">
                <a:solidFill>
                  <a:schemeClr val="tx1">
                    <a:lumMod val="95000"/>
                    <a:lumOff val="5000"/>
                  </a:schemeClr>
                </a:solidFill>
              </a:rPr>
              <a:t>for Continuous </a:t>
            </a:r>
            <a:r>
              <a:rPr lang="en-US" b="1" dirty="0" smtClean="0">
                <a:solidFill>
                  <a:schemeClr val="tx1">
                    <a:lumMod val="95000"/>
                    <a:lumOff val="5000"/>
                  </a:schemeClr>
                </a:solidFill>
              </a:rPr>
              <a:t>Integration </a:t>
            </a:r>
            <a:r>
              <a:rPr lang="en-US" b="1" dirty="0">
                <a:solidFill>
                  <a:schemeClr val="tx1">
                    <a:lumMod val="95000"/>
                    <a:lumOff val="5000"/>
                  </a:schemeClr>
                </a:solidFill>
              </a:rPr>
              <a:t>/ Continuous </a:t>
            </a:r>
            <a:r>
              <a:rPr lang="en-US" b="1" dirty="0" smtClean="0">
                <a:solidFill>
                  <a:schemeClr val="tx1">
                    <a:lumMod val="95000"/>
                    <a:lumOff val="5000"/>
                  </a:schemeClr>
                </a:solidFill>
              </a:rPr>
              <a:t>Deployment</a:t>
            </a:r>
            <a:endParaRPr lang="en-US" b="1" dirty="0">
              <a:solidFill>
                <a:schemeClr val="tx1">
                  <a:lumMod val="95000"/>
                  <a:lumOff val="5000"/>
                </a:schemeClr>
              </a:solidFill>
            </a:endParaRPr>
          </a:p>
          <a:p>
            <a:pPr algn="l">
              <a:lnSpc>
                <a:spcPct val="150000"/>
              </a:lnSpc>
            </a:pPr>
            <a:r>
              <a:rPr lang="en-US" sz="1600" b="1" dirty="0" smtClean="0">
                <a:solidFill>
                  <a:schemeClr val="tx1">
                    <a:lumMod val="95000"/>
                    <a:lumOff val="5000"/>
                  </a:schemeClr>
                </a:solidFill>
              </a:rPr>
              <a:t>Continuous Integration</a:t>
            </a:r>
          </a:p>
          <a:p>
            <a:pPr algn="l">
              <a:lnSpc>
                <a:spcPct val="170000"/>
              </a:lnSpc>
            </a:pPr>
            <a:r>
              <a:rPr lang="en-US" sz="1400" dirty="0" smtClean="0">
                <a:solidFill>
                  <a:schemeClr val="tx1">
                    <a:lumMod val="95000"/>
                    <a:lumOff val="5000"/>
                  </a:schemeClr>
                </a:solidFill>
              </a:rPr>
              <a:t>It merge </a:t>
            </a:r>
            <a:r>
              <a:rPr lang="en-US" sz="1400" dirty="0">
                <a:solidFill>
                  <a:schemeClr val="tx1">
                    <a:lumMod val="95000"/>
                    <a:lumOff val="5000"/>
                  </a:schemeClr>
                </a:solidFill>
              </a:rPr>
              <a:t>all developers' working copies to a shared mainline several times a day. It's the process of "Making". Everything related to the code fits here, and it all culminates in the ultimate goal of </a:t>
            </a:r>
            <a:r>
              <a:rPr lang="en-US" sz="1400" dirty="0" smtClean="0">
                <a:solidFill>
                  <a:schemeClr val="tx1">
                    <a:lumMod val="95000"/>
                    <a:lumOff val="5000"/>
                  </a:schemeClr>
                </a:solidFill>
              </a:rPr>
              <a:t>CI</a:t>
            </a:r>
            <a:endParaRPr lang="en-US" sz="1400" dirty="0">
              <a:solidFill>
                <a:schemeClr val="tx1">
                  <a:lumMod val="95000"/>
                  <a:lumOff val="5000"/>
                </a:schemeClr>
              </a:solidFill>
            </a:endParaRPr>
          </a:p>
          <a:p>
            <a:pPr marL="285750" indent="-285750" algn="l">
              <a:lnSpc>
                <a:spcPct val="150000"/>
              </a:lnSpc>
              <a:buFont typeface="Arial" panose="020B0604020202020204" pitchFamily="34" charset="0"/>
              <a:buChar char="•"/>
            </a:pPr>
            <a:r>
              <a:rPr lang="en-US" sz="1600" dirty="0" smtClean="0">
                <a:solidFill>
                  <a:schemeClr val="tx1">
                    <a:lumMod val="95000"/>
                    <a:lumOff val="5000"/>
                  </a:schemeClr>
                </a:solidFill>
              </a:rPr>
              <a:t>Compile</a:t>
            </a:r>
          </a:p>
          <a:p>
            <a:pPr marL="285750" indent="-285750" algn="l">
              <a:lnSpc>
                <a:spcPct val="150000"/>
              </a:lnSpc>
              <a:buFont typeface="Arial" panose="020B0604020202020204" pitchFamily="34" charset="0"/>
              <a:buChar char="•"/>
            </a:pPr>
            <a:r>
              <a:rPr lang="en-US" sz="1600" dirty="0">
                <a:solidFill>
                  <a:schemeClr val="tx1">
                    <a:lumMod val="95000"/>
                    <a:lumOff val="5000"/>
                  </a:schemeClr>
                </a:solidFill>
              </a:rPr>
              <a:t>Unit Test</a:t>
            </a:r>
          </a:p>
          <a:p>
            <a:pPr marL="285750" indent="-285750" algn="l">
              <a:lnSpc>
                <a:spcPct val="150000"/>
              </a:lnSpc>
              <a:buFont typeface="Arial" panose="020B0604020202020204" pitchFamily="34" charset="0"/>
              <a:buChar char="•"/>
            </a:pPr>
            <a:r>
              <a:rPr lang="en-US" sz="1600" dirty="0">
                <a:solidFill>
                  <a:schemeClr val="tx1">
                    <a:lumMod val="95000"/>
                    <a:lumOff val="5000"/>
                  </a:schemeClr>
                </a:solidFill>
              </a:rPr>
              <a:t>Static Analysis</a:t>
            </a:r>
          </a:p>
          <a:p>
            <a:pPr marL="285750" indent="-285750" algn="l">
              <a:lnSpc>
                <a:spcPct val="150000"/>
              </a:lnSpc>
              <a:buFont typeface="Arial" panose="020B0604020202020204" pitchFamily="34" charset="0"/>
              <a:buChar char="•"/>
            </a:pPr>
            <a:r>
              <a:rPr lang="en-US" sz="1600" dirty="0">
                <a:solidFill>
                  <a:schemeClr val="tx1">
                    <a:lumMod val="95000"/>
                    <a:lumOff val="5000"/>
                  </a:schemeClr>
                </a:solidFill>
              </a:rPr>
              <a:t>Dependency vulnerability testing</a:t>
            </a:r>
          </a:p>
          <a:p>
            <a:pPr marL="285750" indent="-285750" algn="l">
              <a:lnSpc>
                <a:spcPct val="150000"/>
              </a:lnSpc>
              <a:buFont typeface="Arial" panose="020B0604020202020204" pitchFamily="34" charset="0"/>
              <a:buChar char="•"/>
            </a:pPr>
            <a:r>
              <a:rPr lang="en-US" sz="1600" dirty="0">
                <a:solidFill>
                  <a:schemeClr val="tx1">
                    <a:lumMod val="95000"/>
                    <a:lumOff val="5000"/>
                  </a:schemeClr>
                </a:solidFill>
              </a:rPr>
              <a:t>Store artifact</a:t>
            </a:r>
          </a:p>
          <a:p>
            <a:pPr algn="l">
              <a:lnSpc>
                <a:spcPct val="150000"/>
              </a:lnSpc>
            </a:pPr>
            <a:endParaRPr lang="en-US" dirty="0"/>
          </a:p>
          <a:p>
            <a:pPr algn="l">
              <a:lnSpc>
                <a:spcPct val="150000"/>
              </a:lnSpc>
            </a:pPr>
            <a:endParaRPr lang="en-US" dirty="0"/>
          </a:p>
        </p:txBody>
      </p:sp>
    </p:spTree>
    <p:extLst>
      <p:ext uri="{BB962C8B-B14F-4D97-AF65-F5344CB8AC3E}">
        <p14:creationId xmlns:p14="http://schemas.microsoft.com/office/powerpoint/2010/main" val="36298417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8945" y="528507"/>
            <a:ext cx="8596668" cy="5093406"/>
          </a:xfrm>
        </p:spPr>
        <p:txBody>
          <a:bodyPr/>
          <a:lstStyle/>
          <a:p>
            <a:pPr marL="0" indent="0">
              <a:lnSpc>
                <a:spcPct val="150000"/>
              </a:lnSpc>
              <a:buNone/>
            </a:pPr>
            <a:r>
              <a:rPr lang="en-US" b="1" dirty="0">
                <a:solidFill>
                  <a:schemeClr val="tx1">
                    <a:lumMod val="95000"/>
                    <a:lumOff val="5000"/>
                  </a:schemeClr>
                </a:solidFill>
              </a:rPr>
              <a:t>Continuous </a:t>
            </a:r>
            <a:r>
              <a:rPr lang="en-US" b="1" dirty="0" smtClean="0">
                <a:solidFill>
                  <a:schemeClr val="tx1">
                    <a:lumMod val="95000"/>
                    <a:lumOff val="5000"/>
                  </a:schemeClr>
                </a:solidFill>
              </a:rPr>
              <a:t>Deployment</a:t>
            </a:r>
          </a:p>
          <a:p>
            <a:pPr marL="0" indent="0">
              <a:lnSpc>
                <a:spcPct val="150000"/>
              </a:lnSpc>
              <a:buNone/>
            </a:pPr>
            <a:r>
              <a:rPr lang="en-US" sz="1400" dirty="0">
                <a:solidFill>
                  <a:schemeClr val="tx1">
                    <a:lumMod val="95000"/>
                    <a:lumOff val="5000"/>
                  </a:schemeClr>
                </a:solidFill>
              </a:rPr>
              <a:t>A software engineering approach in which the value is delivered frequently through automated deployments. Everything related to deploying the artifact fits here. It's the process of "Moving" the artifact from the shelf to the </a:t>
            </a:r>
            <a:r>
              <a:rPr lang="en-US" sz="1400" dirty="0" smtClean="0">
                <a:solidFill>
                  <a:schemeClr val="tx1">
                    <a:lumMod val="95000"/>
                    <a:lumOff val="5000"/>
                  </a:schemeClr>
                </a:solidFill>
              </a:rPr>
              <a:t>spotlight.</a:t>
            </a:r>
          </a:p>
          <a:p>
            <a:pPr>
              <a:lnSpc>
                <a:spcPct val="150000"/>
              </a:lnSpc>
            </a:pPr>
            <a:r>
              <a:rPr lang="en-US" dirty="0"/>
              <a:t>Creating infrastructure</a:t>
            </a:r>
          </a:p>
          <a:p>
            <a:pPr>
              <a:lnSpc>
                <a:spcPct val="150000"/>
              </a:lnSpc>
            </a:pPr>
            <a:r>
              <a:rPr lang="en-US" dirty="0"/>
              <a:t>Provisioning servers</a:t>
            </a:r>
          </a:p>
          <a:p>
            <a:pPr>
              <a:lnSpc>
                <a:spcPct val="150000"/>
              </a:lnSpc>
            </a:pPr>
            <a:r>
              <a:rPr lang="en-US" dirty="0"/>
              <a:t>Copying </a:t>
            </a:r>
            <a:r>
              <a:rPr lang="en-US" dirty="0" smtClean="0"/>
              <a:t>files</a:t>
            </a:r>
          </a:p>
          <a:p>
            <a:pPr>
              <a:lnSpc>
                <a:spcPct val="150000"/>
              </a:lnSpc>
            </a:pPr>
            <a:r>
              <a:rPr lang="en-US" dirty="0"/>
              <a:t>Promoting to production</a:t>
            </a:r>
          </a:p>
          <a:p>
            <a:pPr>
              <a:lnSpc>
                <a:spcPct val="150000"/>
              </a:lnSpc>
            </a:pPr>
            <a:r>
              <a:rPr lang="en-US" dirty="0"/>
              <a:t>Smoke </a:t>
            </a:r>
            <a:r>
              <a:rPr lang="en-US" dirty="0" smtClean="0"/>
              <a:t>Testing</a:t>
            </a:r>
          </a:p>
          <a:p>
            <a:pPr>
              <a:lnSpc>
                <a:spcPct val="150000"/>
              </a:lnSpc>
            </a:pPr>
            <a:r>
              <a:rPr lang="en-US" dirty="0"/>
              <a:t>Rollbacks</a:t>
            </a:r>
          </a:p>
          <a:p>
            <a:pPr marL="0" indent="0">
              <a:lnSpc>
                <a:spcPct val="150000"/>
              </a:lnSpc>
              <a:buNone/>
            </a:pPr>
            <a:endParaRPr lang="en-US" dirty="0"/>
          </a:p>
          <a:p>
            <a:pPr>
              <a:lnSpc>
                <a:spcPct val="150000"/>
              </a:lnSpc>
            </a:pPr>
            <a:endParaRPr lang="en-US" sz="1400" dirty="0" smtClean="0">
              <a:solidFill>
                <a:schemeClr val="tx1">
                  <a:lumMod val="95000"/>
                  <a:lumOff val="5000"/>
                </a:schemeClr>
              </a:solidFill>
            </a:endParaRPr>
          </a:p>
          <a:p>
            <a:pPr marL="0" indent="0">
              <a:lnSpc>
                <a:spcPct val="150000"/>
              </a:lnSpc>
              <a:buNone/>
            </a:pPr>
            <a:endParaRPr lang="en-US" dirty="0"/>
          </a:p>
        </p:txBody>
      </p:sp>
    </p:spTree>
    <p:extLst>
      <p:ext uri="{BB962C8B-B14F-4D97-AF65-F5344CB8AC3E}">
        <p14:creationId xmlns:p14="http://schemas.microsoft.com/office/powerpoint/2010/main" val="34512620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9875"/>
            <a:ext cx="8596668" cy="707472"/>
          </a:xfrm>
        </p:spPr>
        <p:txBody>
          <a:bodyPr>
            <a:noAutofit/>
          </a:bodyPr>
          <a:lstStyle/>
          <a:p>
            <a:pPr algn="ctr"/>
            <a:r>
              <a:rPr lang="en-US" b="1" dirty="0"/>
              <a:t>Benefits of CI/CD</a:t>
            </a:r>
            <a:br>
              <a:rPr lang="en-US" b="1" dirty="0"/>
            </a:br>
            <a:r>
              <a:rPr lang="en-US" dirty="0"/>
              <a:t/>
            </a:r>
            <a:br>
              <a:rPr lang="en-US" dirty="0"/>
            </a:br>
            <a:endParaRPr lang="en-US" dirty="0"/>
          </a:p>
        </p:txBody>
      </p:sp>
      <p:sp>
        <p:nvSpPr>
          <p:cNvPr id="3" name="Content Placeholder 2"/>
          <p:cNvSpPr>
            <a:spLocks noGrp="1"/>
          </p:cNvSpPr>
          <p:nvPr>
            <p:ph idx="1"/>
          </p:nvPr>
        </p:nvSpPr>
        <p:spPr>
          <a:xfrm>
            <a:off x="677334" y="1518407"/>
            <a:ext cx="8596668" cy="4278386"/>
          </a:xfrm>
        </p:spPr>
        <p:txBody>
          <a:bodyPr>
            <a:normAutofit/>
          </a:bodyPr>
          <a:lstStyle/>
          <a:p>
            <a:r>
              <a:rPr lang="en-US" dirty="0"/>
              <a:t>Faster time to </a:t>
            </a:r>
            <a:r>
              <a:rPr lang="en-US" dirty="0" smtClean="0"/>
              <a:t>market</a:t>
            </a:r>
          </a:p>
          <a:p>
            <a:pPr lvl="1"/>
            <a:r>
              <a:rPr lang="en-US" dirty="0"/>
              <a:t>Reduced risk</a:t>
            </a:r>
          </a:p>
          <a:p>
            <a:pPr lvl="1"/>
            <a:r>
              <a:rPr lang="en-US" dirty="0"/>
              <a:t>Shorter review </a:t>
            </a:r>
            <a:r>
              <a:rPr lang="en-US" dirty="0" smtClean="0"/>
              <a:t>time</a:t>
            </a:r>
          </a:p>
          <a:p>
            <a:r>
              <a:rPr lang="en-US" dirty="0" smtClean="0"/>
              <a:t>Better </a:t>
            </a:r>
            <a:r>
              <a:rPr lang="en-US" dirty="0"/>
              <a:t>code </a:t>
            </a:r>
            <a:r>
              <a:rPr lang="en-US" dirty="0" smtClean="0"/>
              <a:t>quality</a:t>
            </a:r>
          </a:p>
          <a:p>
            <a:pPr lvl="1"/>
            <a:r>
              <a:rPr lang="en-US" dirty="0"/>
              <a:t>Smoother path to production</a:t>
            </a:r>
          </a:p>
          <a:p>
            <a:pPr lvl="1"/>
            <a:r>
              <a:rPr lang="en-US" dirty="0"/>
              <a:t>Faster bug fixes</a:t>
            </a:r>
          </a:p>
          <a:p>
            <a:pPr lvl="1"/>
            <a:r>
              <a:rPr lang="en-US" dirty="0"/>
              <a:t>Efficient infrastructure</a:t>
            </a:r>
          </a:p>
          <a:p>
            <a:pPr lvl="1"/>
            <a:r>
              <a:rPr lang="en-US" dirty="0"/>
              <a:t>Measurable progress</a:t>
            </a:r>
          </a:p>
          <a:p>
            <a:pPr lvl="1"/>
            <a:r>
              <a:rPr lang="en-US" dirty="0"/>
              <a:t>Tighter feedback loops</a:t>
            </a:r>
          </a:p>
          <a:p>
            <a:pPr lvl="1"/>
            <a:r>
              <a:rPr lang="en-US" dirty="0"/>
              <a:t>Collaboration and </a:t>
            </a:r>
            <a:r>
              <a:rPr lang="en-US" dirty="0" smtClean="0"/>
              <a:t>communication</a:t>
            </a:r>
          </a:p>
          <a:p>
            <a:r>
              <a:rPr lang="en-US" dirty="0"/>
              <a:t>Maximized creativity</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765" y="1991170"/>
            <a:ext cx="4247797" cy="2591156"/>
          </a:xfrm>
          <a:prstGeom prst="rect">
            <a:avLst/>
          </a:prstGeom>
        </p:spPr>
      </p:pic>
    </p:spTree>
    <p:extLst>
      <p:ext uri="{BB962C8B-B14F-4D97-AF65-F5344CB8AC3E}">
        <p14:creationId xmlns:p14="http://schemas.microsoft.com/office/powerpoint/2010/main" val="29465129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75251"/>
          </a:xfrm>
        </p:spPr>
        <p:txBody>
          <a:bodyPr/>
          <a:lstStyle/>
          <a:p>
            <a:r>
              <a:rPr lang="en-US" dirty="0" smtClean="0"/>
              <a:t>Technical </a:t>
            </a:r>
            <a:r>
              <a:rPr lang="en-US" dirty="0"/>
              <a:t>benefits </a:t>
            </a:r>
            <a:r>
              <a:rPr lang="en-US" dirty="0" smtClean="0"/>
              <a:t>     Business </a:t>
            </a:r>
            <a:r>
              <a:rPr lang="en-US" dirty="0"/>
              <a:t>benefits</a:t>
            </a:r>
            <a:endParaRPr lang="en-US" dirty="0"/>
          </a:p>
        </p:txBody>
      </p:sp>
      <p:cxnSp>
        <p:nvCxnSpPr>
          <p:cNvPr id="5" name="Straight Connector 4"/>
          <p:cNvCxnSpPr/>
          <p:nvPr/>
        </p:nvCxnSpPr>
        <p:spPr>
          <a:xfrm>
            <a:off x="4886793" y="1484851"/>
            <a:ext cx="50334" cy="5092117"/>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2"/>
          <p:cNvSpPr>
            <a:spLocks noGrp="1"/>
          </p:cNvSpPr>
          <p:nvPr>
            <p:ph idx="1"/>
          </p:nvPr>
        </p:nvSpPr>
        <p:spPr>
          <a:xfrm>
            <a:off x="677334" y="1518406"/>
            <a:ext cx="3936611" cy="4882393"/>
          </a:xfrm>
        </p:spPr>
        <p:txBody>
          <a:bodyPr>
            <a:noAutofit/>
          </a:bodyPr>
          <a:lstStyle/>
          <a:p>
            <a:pPr>
              <a:lnSpc>
                <a:spcPct val="150000"/>
              </a:lnSpc>
              <a:buFont typeface="+mj-lt"/>
              <a:buAutoNum type="arabicPeriod"/>
            </a:pPr>
            <a:r>
              <a:rPr lang="en-US" sz="1350" dirty="0"/>
              <a:t>Catch Compile Errors After </a:t>
            </a:r>
            <a:r>
              <a:rPr lang="en-US" sz="1350" dirty="0" smtClean="0"/>
              <a:t>Merge</a:t>
            </a:r>
          </a:p>
          <a:p>
            <a:pPr>
              <a:lnSpc>
                <a:spcPct val="150000"/>
              </a:lnSpc>
              <a:buFont typeface="+mj-lt"/>
              <a:buAutoNum type="arabicPeriod"/>
            </a:pPr>
            <a:r>
              <a:rPr lang="en-US" sz="1350" dirty="0"/>
              <a:t>Catch Unit Test Failures	</a:t>
            </a:r>
            <a:endParaRPr lang="en-US" sz="1350" dirty="0" smtClean="0"/>
          </a:p>
          <a:p>
            <a:pPr>
              <a:lnSpc>
                <a:spcPct val="150000"/>
              </a:lnSpc>
              <a:buFont typeface="+mj-lt"/>
              <a:buAutoNum type="arabicPeriod"/>
            </a:pPr>
            <a:r>
              <a:rPr lang="en-US" sz="1350" dirty="0"/>
              <a:t>Detect Security </a:t>
            </a:r>
            <a:r>
              <a:rPr lang="en-US" sz="1350" dirty="0" smtClean="0"/>
              <a:t>Vulnerabilities</a:t>
            </a:r>
          </a:p>
          <a:p>
            <a:pPr>
              <a:lnSpc>
                <a:spcPct val="150000"/>
              </a:lnSpc>
              <a:buFont typeface="+mj-lt"/>
              <a:buAutoNum type="arabicPeriod"/>
            </a:pPr>
            <a:r>
              <a:rPr lang="en-US" sz="1350" dirty="0"/>
              <a:t>Automate Infrastructure Creation	</a:t>
            </a:r>
            <a:endParaRPr lang="en-US" sz="1350" dirty="0" smtClean="0"/>
          </a:p>
          <a:p>
            <a:pPr>
              <a:lnSpc>
                <a:spcPct val="150000"/>
              </a:lnSpc>
              <a:buFont typeface="+mj-lt"/>
              <a:buAutoNum type="arabicPeriod"/>
            </a:pPr>
            <a:r>
              <a:rPr lang="en-US" sz="1350" dirty="0"/>
              <a:t>Automate Infrastructure </a:t>
            </a:r>
            <a:r>
              <a:rPr lang="en-US" sz="1350" dirty="0" smtClean="0"/>
              <a:t>Cleanup</a:t>
            </a:r>
          </a:p>
          <a:p>
            <a:pPr>
              <a:lnSpc>
                <a:spcPct val="150000"/>
              </a:lnSpc>
              <a:buFont typeface="+mj-lt"/>
              <a:buAutoNum type="arabicPeriod"/>
            </a:pPr>
            <a:r>
              <a:rPr lang="en-US" sz="1350" dirty="0"/>
              <a:t>Faster and More Frequent Production Deployments	</a:t>
            </a:r>
            <a:endParaRPr lang="en-US" sz="1350" dirty="0" smtClean="0"/>
          </a:p>
          <a:p>
            <a:pPr>
              <a:lnSpc>
                <a:spcPct val="150000"/>
              </a:lnSpc>
              <a:buFont typeface="+mj-lt"/>
              <a:buAutoNum type="arabicPeriod"/>
            </a:pPr>
            <a:r>
              <a:rPr lang="en-US" sz="1350" dirty="0" smtClean="0"/>
              <a:t>Deploy </a:t>
            </a:r>
            <a:r>
              <a:rPr lang="en-US" sz="1350" dirty="0"/>
              <a:t>to Production Without Manual Checks	</a:t>
            </a:r>
            <a:endParaRPr lang="en-US" sz="1350" dirty="0" smtClean="0"/>
          </a:p>
          <a:p>
            <a:pPr>
              <a:lnSpc>
                <a:spcPct val="150000"/>
              </a:lnSpc>
              <a:buFont typeface="+mj-lt"/>
              <a:buAutoNum type="arabicPeriod"/>
            </a:pPr>
            <a:r>
              <a:rPr lang="en-US" sz="1350" dirty="0" smtClean="0"/>
              <a:t>Automated </a:t>
            </a:r>
            <a:r>
              <a:rPr lang="en-US" sz="1350" dirty="0"/>
              <a:t>Smoke Tests	</a:t>
            </a:r>
            <a:endParaRPr lang="en-US" sz="1350" dirty="0" smtClean="0"/>
          </a:p>
          <a:p>
            <a:pPr>
              <a:lnSpc>
                <a:spcPct val="150000"/>
              </a:lnSpc>
              <a:buFont typeface="+mj-lt"/>
              <a:buAutoNum type="arabicPeriod"/>
            </a:pPr>
            <a:r>
              <a:rPr lang="en-US" sz="1350" dirty="0" smtClean="0"/>
              <a:t>Automated </a:t>
            </a:r>
            <a:r>
              <a:rPr lang="en-US" sz="1350" dirty="0"/>
              <a:t>Rollback Triggered by Job Failure	</a:t>
            </a:r>
            <a:endParaRPr lang="en-US" sz="1350" dirty="0" smtClean="0"/>
          </a:p>
          <a:p>
            <a:pPr>
              <a:lnSpc>
                <a:spcPct val="150000"/>
              </a:lnSpc>
              <a:buFont typeface="+mj-lt"/>
              <a:buAutoNum type="arabicPeriod"/>
            </a:pPr>
            <a:endParaRPr lang="en-US" sz="1350" dirty="0"/>
          </a:p>
        </p:txBody>
      </p:sp>
      <p:sp>
        <p:nvSpPr>
          <p:cNvPr id="7" name="Content Placeholder 2"/>
          <p:cNvSpPr txBox="1">
            <a:spLocks/>
          </p:cNvSpPr>
          <p:nvPr/>
        </p:nvSpPr>
        <p:spPr>
          <a:xfrm>
            <a:off x="5310643" y="1518405"/>
            <a:ext cx="4561564" cy="48823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dirty="0"/>
          </a:p>
        </p:txBody>
      </p:sp>
      <p:sp>
        <p:nvSpPr>
          <p:cNvPr id="13" name="Content Placeholder 2"/>
          <p:cNvSpPr txBox="1">
            <a:spLocks/>
          </p:cNvSpPr>
          <p:nvPr/>
        </p:nvSpPr>
        <p:spPr>
          <a:xfrm>
            <a:off x="5209975" y="1484851"/>
            <a:ext cx="3936611" cy="472794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buFont typeface="+mj-lt"/>
              <a:buAutoNum type="arabicPeriod"/>
            </a:pPr>
            <a:r>
              <a:rPr lang="en-US" sz="1250" dirty="0" smtClean="0"/>
              <a:t>Less developer time on issues from new developer code</a:t>
            </a:r>
          </a:p>
          <a:p>
            <a:pPr>
              <a:lnSpc>
                <a:spcPct val="150000"/>
              </a:lnSpc>
              <a:buFont typeface="+mj-lt"/>
              <a:buAutoNum type="arabicPeriod"/>
            </a:pPr>
            <a:r>
              <a:rPr lang="en-US" sz="1250" dirty="0" smtClean="0"/>
              <a:t>Less bugs in production and less time in testing</a:t>
            </a:r>
          </a:p>
          <a:p>
            <a:pPr>
              <a:lnSpc>
                <a:spcPct val="150000"/>
              </a:lnSpc>
              <a:buFont typeface="+mj-lt"/>
              <a:buAutoNum type="arabicPeriod"/>
            </a:pPr>
            <a:r>
              <a:rPr lang="en-US" sz="1250" dirty="0" smtClean="0"/>
              <a:t>Prevent embarrassing or costly security holes</a:t>
            </a:r>
          </a:p>
          <a:p>
            <a:pPr>
              <a:lnSpc>
                <a:spcPct val="150000"/>
              </a:lnSpc>
              <a:buFont typeface="+mj-lt"/>
              <a:buAutoNum type="arabicPeriod"/>
            </a:pPr>
            <a:r>
              <a:rPr lang="en-US" sz="1250" dirty="0" smtClean="0"/>
              <a:t>Less human error, Faster deployments</a:t>
            </a:r>
          </a:p>
          <a:p>
            <a:pPr>
              <a:lnSpc>
                <a:spcPct val="150000"/>
              </a:lnSpc>
              <a:buFont typeface="+mj-lt"/>
              <a:buAutoNum type="arabicPeriod"/>
            </a:pPr>
            <a:r>
              <a:rPr lang="en-US" sz="1250" dirty="0" smtClean="0"/>
              <a:t>Less infrastructure costs from unused resources</a:t>
            </a:r>
          </a:p>
          <a:p>
            <a:pPr>
              <a:lnSpc>
                <a:spcPct val="150000"/>
              </a:lnSpc>
              <a:buFont typeface="+mj-lt"/>
              <a:buAutoNum type="arabicPeriod"/>
            </a:pPr>
            <a:r>
              <a:rPr lang="en-US" sz="1250" dirty="0" smtClean="0"/>
              <a:t>New value-generating features released more quickly</a:t>
            </a:r>
          </a:p>
          <a:p>
            <a:pPr>
              <a:lnSpc>
                <a:spcPct val="150000"/>
              </a:lnSpc>
              <a:buFont typeface="+mj-lt"/>
              <a:buAutoNum type="arabicPeriod"/>
            </a:pPr>
            <a:r>
              <a:rPr lang="en-US" sz="1250" dirty="0" smtClean="0"/>
              <a:t>Less time to market</a:t>
            </a:r>
          </a:p>
          <a:p>
            <a:pPr>
              <a:lnSpc>
                <a:spcPct val="150000"/>
              </a:lnSpc>
              <a:buFont typeface="+mj-lt"/>
              <a:buAutoNum type="arabicPeriod"/>
            </a:pPr>
            <a:r>
              <a:rPr lang="en-US" sz="1250" dirty="0" smtClean="0"/>
              <a:t>Reduced downtime from a deploy-related crash or major bug</a:t>
            </a:r>
          </a:p>
          <a:p>
            <a:pPr>
              <a:lnSpc>
                <a:spcPct val="150000"/>
              </a:lnSpc>
              <a:buFont typeface="+mj-lt"/>
              <a:buAutoNum type="arabicPeriod"/>
            </a:pPr>
            <a:r>
              <a:rPr lang="en-US" sz="1250" dirty="0" smtClean="0"/>
              <a:t>Quick undo to return production to working state</a:t>
            </a:r>
          </a:p>
          <a:p>
            <a:pPr marL="0" indent="0">
              <a:lnSpc>
                <a:spcPct val="150000"/>
              </a:lnSpc>
              <a:buNone/>
            </a:pPr>
            <a:endParaRPr lang="en-US" sz="1250" dirty="0"/>
          </a:p>
        </p:txBody>
      </p:sp>
    </p:spTree>
    <p:extLst>
      <p:ext uri="{BB962C8B-B14F-4D97-AF65-F5344CB8AC3E}">
        <p14:creationId xmlns:p14="http://schemas.microsoft.com/office/powerpoint/2010/main" val="4636991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3031"/>
          </a:xfrm>
        </p:spPr>
        <p:txBody>
          <a:bodyPr/>
          <a:lstStyle/>
          <a:p>
            <a:r>
              <a:rPr lang="en-US" b="1" dirty="0"/>
              <a:t>Conclusion</a:t>
            </a:r>
            <a:endParaRPr lang="en-US" dirty="0"/>
          </a:p>
        </p:txBody>
      </p:sp>
      <p:sp>
        <p:nvSpPr>
          <p:cNvPr id="3" name="Content Placeholder 2"/>
          <p:cNvSpPr>
            <a:spLocks noGrp="1"/>
          </p:cNvSpPr>
          <p:nvPr>
            <p:ph idx="1"/>
          </p:nvPr>
        </p:nvSpPr>
        <p:spPr>
          <a:xfrm>
            <a:off x="677334" y="1761689"/>
            <a:ext cx="8596668" cy="4279674"/>
          </a:xfrm>
        </p:spPr>
        <p:txBody>
          <a:bodyPr>
            <a:normAutofit/>
          </a:bodyPr>
          <a:lstStyle/>
          <a:p>
            <a:pPr fontAlgn="base">
              <a:lnSpc>
                <a:spcPct val="150000"/>
              </a:lnSpc>
            </a:pPr>
            <a:r>
              <a:rPr lang="en-US" dirty="0" smtClean="0"/>
              <a:t>The </a:t>
            </a:r>
            <a:r>
              <a:rPr lang="en-US" dirty="0"/>
              <a:t>benefits of an automated CI/CD pipeline range from practical considerations like code quality and rapid bug fixes, to ensuring you’re building the right thing for your users and improving your entire software development process.</a:t>
            </a:r>
          </a:p>
          <a:p>
            <a:pPr fontAlgn="base">
              <a:lnSpc>
                <a:spcPct val="150000"/>
              </a:lnSpc>
            </a:pPr>
            <a:r>
              <a:rPr lang="en-US" dirty="0"/>
              <a:t>Despite the name DevOps suggesting a focus on developer and operations teams, building a CI/CD pipeline provides an opportunity for collaboration across a whole range of functions. By streamlining the steps to release your product, you provide your team with more insights into how your product is used and free up individuals’ time so they can focus on innovation.</a:t>
            </a:r>
          </a:p>
          <a:p>
            <a:pPr>
              <a:lnSpc>
                <a:spcPct val="150000"/>
              </a:lnSpc>
            </a:pPr>
            <a:endParaRPr lang="en-US" dirty="0"/>
          </a:p>
        </p:txBody>
      </p:sp>
    </p:spTree>
    <p:extLst>
      <p:ext uri="{BB962C8B-B14F-4D97-AF65-F5344CB8AC3E}">
        <p14:creationId xmlns:p14="http://schemas.microsoft.com/office/powerpoint/2010/main" val="212522688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33</TotalTime>
  <Words>330</Words>
  <Application>Microsoft Office PowerPoint</Application>
  <PresentationFormat>Widescreen</PresentationFormat>
  <Paragraphs>52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Wingdings 3</vt:lpstr>
      <vt:lpstr>Facet</vt:lpstr>
      <vt:lpstr>Fundamentals of CI/CD </vt:lpstr>
      <vt:lpstr>PowerPoint Presentation</vt:lpstr>
      <vt:lpstr>Benefits of CI/CD  </vt:lpstr>
      <vt:lpstr>Technical benefits      Business benefits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CI/CD</dc:title>
  <dc:creator>Sos</dc:creator>
  <cp:lastModifiedBy>Sos</cp:lastModifiedBy>
  <cp:revision>4</cp:revision>
  <dcterms:created xsi:type="dcterms:W3CDTF">2022-12-30T16:13:18Z</dcterms:created>
  <dcterms:modified xsi:type="dcterms:W3CDTF">2022-12-30T16:46:54Z</dcterms:modified>
</cp:coreProperties>
</file>