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3" r:id="rId7"/>
    <p:sldId id="261" r:id="rId8"/>
    <p:sldId id="265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66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3132-ACE3-458A-9A98-A71D62F1782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B973-F764-477C-A261-B474D2C40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6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3132-ACE3-458A-9A98-A71D62F1782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B973-F764-477C-A261-B474D2C40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3132-ACE3-458A-9A98-A71D62F1782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B973-F764-477C-A261-B474D2C40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7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3132-ACE3-458A-9A98-A71D62F1782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B973-F764-477C-A261-B474D2C40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3132-ACE3-458A-9A98-A71D62F1782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B973-F764-477C-A261-B474D2C40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3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3132-ACE3-458A-9A98-A71D62F1782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B973-F764-477C-A261-B474D2C40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8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3132-ACE3-458A-9A98-A71D62F1782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B973-F764-477C-A261-B474D2C40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3132-ACE3-458A-9A98-A71D62F1782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B973-F764-477C-A261-B474D2C40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3132-ACE3-458A-9A98-A71D62F1782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B973-F764-477C-A261-B474D2C40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0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3132-ACE3-458A-9A98-A71D62F1782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B973-F764-477C-A261-B474D2C40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3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3132-ACE3-458A-9A98-A71D62F1782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B973-F764-477C-A261-B474D2C40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9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3132-ACE3-458A-9A98-A71D62F1782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B973-F764-477C-A261-B474D2C40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1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Stanford-Arm Manipulator (RRP)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Mohamed </a:t>
            </a:r>
            <a:r>
              <a:rPr lang="en-US" dirty="0" err="1" smtClean="0"/>
              <a:t>Moustafa</a:t>
            </a:r>
            <a:r>
              <a:rPr lang="en-US" dirty="0" smtClean="0"/>
              <a:t> </a:t>
            </a:r>
            <a:r>
              <a:rPr lang="en-US" dirty="0" err="1" smtClean="0"/>
              <a:t>Elsayed</a:t>
            </a:r>
            <a:r>
              <a:rPr lang="en-US" dirty="0" smtClean="0"/>
              <a:t>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9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68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4</a:t>
            </a:r>
            <a:r>
              <a:rPr lang="en-US" dirty="0" smtClean="0">
                <a:solidFill>
                  <a:schemeClr val="accent5"/>
                </a:solidFill>
              </a:rPr>
              <a:t>- PD Controller (Perfect guesses)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95" y="1433111"/>
            <a:ext cx="5651217" cy="26362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112" y="1378991"/>
            <a:ext cx="5539153" cy="27444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802" y="4177548"/>
            <a:ext cx="5173618" cy="25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68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4</a:t>
            </a:r>
            <a:r>
              <a:rPr lang="en-US" dirty="0" smtClean="0">
                <a:solidFill>
                  <a:schemeClr val="accent5"/>
                </a:solidFill>
              </a:rPr>
              <a:t>- PD Controller (Perfect guesses)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00" y="1334899"/>
            <a:ext cx="5483712" cy="2739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112" y="1225469"/>
            <a:ext cx="5708149" cy="2848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217" y="4183639"/>
            <a:ext cx="5064538" cy="25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901521"/>
            <a:ext cx="10515600" cy="5188129"/>
          </a:xfrm>
        </p:spPr>
        <p:txBody>
          <a:bodyPr lIns="91440" tIns="0">
            <a:normAutofit fontScale="55000" lnSpcReduction="20000"/>
          </a:bodyPr>
          <a:lstStyle/>
          <a:p>
            <a:r>
              <a:rPr lang="en-US" sz="3300" b="1" dirty="0" smtClean="0">
                <a:solidFill>
                  <a:schemeClr val="tx1"/>
                </a:solidFill>
              </a:rPr>
              <a:t>Table of Content</a:t>
            </a:r>
          </a:p>
          <a:p>
            <a:endParaRPr lang="en-US" sz="33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Schematic Diagram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Dynamics of Manipulator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900" dirty="0" err="1" smtClean="0">
                <a:solidFill>
                  <a:schemeClr val="tx1"/>
                </a:solidFill>
              </a:rPr>
              <a:t>Regressor</a:t>
            </a:r>
            <a:r>
              <a:rPr lang="en-US" sz="2900" dirty="0" smtClean="0">
                <a:solidFill>
                  <a:schemeClr val="tx1"/>
                </a:solidFill>
              </a:rPr>
              <a:t> &amp; Parameter vector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b="1" dirty="0" smtClean="0">
                <a:solidFill>
                  <a:schemeClr val="accent5"/>
                </a:solidFill>
              </a:rPr>
              <a:t>PD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>
                <a:solidFill>
                  <a:schemeClr val="tx1"/>
                </a:solidFill>
              </a:rPr>
              <a:t>Perfect </a:t>
            </a:r>
            <a:r>
              <a:rPr lang="en-US" sz="2600" dirty="0" smtClean="0">
                <a:solidFill>
                  <a:schemeClr val="tx1"/>
                </a:solidFill>
              </a:rPr>
              <a:t>guesses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accent2"/>
                </a:solidFill>
              </a:rPr>
              <a:t>Aprox</a:t>
            </a:r>
            <a:r>
              <a:rPr lang="en-US" sz="2600" dirty="0">
                <a:solidFill>
                  <a:schemeClr val="accent2"/>
                </a:solidFill>
              </a:rPr>
              <a:t> guesses</a:t>
            </a:r>
          </a:p>
          <a:p>
            <a:pPr lvl="1"/>
            <a:endParaRPr lang="en-US" sz="29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Passivity </a:t>
            </a:r>
            <a:r>
              <a:rPr lang="en-US" sz="2900" dirty="0">
                <a:solidFill>
                  <a:schemeClr val="tx1"/>
                </a:solidFill>
              </a:rPr>
              <a:t>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smtClean="0">
                <a:solidFill>
                  <a:schemeClr val="tx1"/>
                </a:solidFill>
              </a:rPr>
              <a:t>Perfect guesses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 smtClean="0">
                <a:solidFill>
                  <a:schemeClr val="tx1"/>
                </a:solidFill>
              </a:rPr>
              <a:t>Aprox</a:t>
            </a:r>
            <a:r>
              <a:rPr lang="en-US" sz="2600" dirty="0" smtClean="0">
                <a:solidFill>
                  <a:schemeClr val="tx1"/>
                </a:solidFill>
              </a:rPr>
              <a:t> guesses</a:t>
            </a:r>
          </a:p>
          <a:p>
            <a:pPr lvl="1"/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Passivity </a:t>
            </a:r>
            <a:r>
              <a:rPr lang="en-US" sz="2900" dirty="0">
                <a:solidFill>
                  <a:schemeClr val="tx1"/>
                </a:solidFill>
              </a:rPr>
              <a:t>Robust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 +</a:t>
            </a:r>
            <a:r>
              <a:rPr lang="en-US" sz="2600" dirty="0" smtClean="0">
                <a:solidFill>
                  <a:schemeClr val="tx1"/>
                </a:solidFill>
              </a:rPr>
              <a:t> weight at end-effector</a:t>
            </a:r>
            <a:endParaRPr lang="en-US" sz="26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134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68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4</a:t>
            </a:r>
            <a:r>
              <a:rPr lang="en-US" dirty="0" smtClean="0">
                <a:solidFill>
                  <a:schemeClr val="accent5"/>
                </a:solidFill>
              </a:rPr>
              <a:t>- PD Controller (</a:t>
            </a:r>
            <a:r>
              <a:rPr lang="en-US" dirty="0" err="1" smtClean="0">
                <a:solidFill>
                  <a:schemeClr val="accent5"/>
                </a:solidFill>
              </a:rPr>
              <a:t>Aprox</a:t>
            </a:r>
            <a:r>
              <a:rPr lang="en-US" dirty="0" smtClean="0">
                <a:solidFill>
                  <a:schemeClr val="accent5"/>
                </a:solidFill>
              </a:rPr>
              <a:t> guesses)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62" y="1378991"/>
            <a:ext cx="5661650" cy="27059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779" y="1327098"/>
            <a:ext cx="5601129" cy="2757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44" y="4084963"/>
            <a:ext cx="5106870" cy="25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68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4</a:t>
            </a:r>
            <a:r>
              <a:rPr lang="en-US" dirty="0" smtClean="0">
                <a:solidFill>
                  <a:schemeClr val="accent5"/>
                </a:solidFill>
              </a:rPr>
              <a:t>- PD Controller (</a:t>
            </a:r>
            <a:r>
              <a:rPr lang="en-US" dirty="0" err="1" smtClean="0">
                <a:solidFill>
                  <a:schemeClr val="accent5"/>
                </a:solidFill>
              </a:rPr>
              <a:t>Aprox</a:t>
            </a:r>
            <a:r>
              <a:rPr lang="en-US" dirty="0" smtClean="0">
                <a:solidFill>
                  <a:schemeClr val="accent5"/>
                </a:solidFill>
              </a:rPr>
              <a:t> guesses)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28" y="1315133"/>
            <a:ext cx="5611604" cy="2769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752"/>
          <a:stretch/>
        </p:blipFill>
        <p:spPr>
          <a:xfrm>
            <a:off x="6097532" y="1237094"/>
            <a:ext cx="6033660" cy="2925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337" y="4163002"/>
            <a:ext cx="5307379" cy="26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901521"/>
            <a:ext cx="10515600" cy="5188129"/>
          </a:xfrm>
        </p:spPr>
        <p:txBody>
          <a:bodyPr lIns="91440" tIns="0">
            <a:normAutofit fontScale="55000" lnSpcReduction="20000"/>
          </a:bodyPr>
          <a:lstStyle/>
          <a:p>
            <a:r>
              <a:rPr lang="en-US" sz="3300" b="1" dirty="0" smtClean="0">
                <a:solidFill>
                  <a:schemeClr val="tx1"/>
                </a:solidFill>
              </a:rPr>
              <a:t>Table of Content</a:t>
            </a:r>
          </a:p>
          <a:p>
            <a:endParaRPr lang="en-US" sz="33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Schematic Diagram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Dynamics of Manipulator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900" dirty="0" err="1" smtClean="0">
                <a:solidFill>
                  <a:schemeClr val="tx1"/>
                </a:solidFill>
              </a:rPr>
              <a:t>Regressor</a:t>
            </a:r>
            <a:r>
              <a:rPr lang="en-US" sz="2900" dirty="0" smtClean="0">
                <a:solidFill>
                  <a:schemeClr val="tx1"/>
                </a:solidFill>
              </a:rPr>
              <a:t> &amp; Parameter vector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PD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>
                <a:solidFill>
                  <a:schemeClr val="tx1"/>
                </a:solidFill>
              </a:rPr>
              <a:t>Perfect </a:t>
            </a:r>
            <a:r>
              <a:rPr lang="en-US" sz="2600" dirty="0" smtClean="0">
                <a:solidFill>
                  <a:schemeClr val="tx1"/>
                </a:solidFill>
              </a:rPr>
              <a:t>guesses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</a:t>
            </a:r>
          </a:p>
          <a:p>
            <a:pPr lvl="1"/>
            <a:endParaRPr lang="en-US" sz="29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b="1" dirty="0" err="1">
                <a:solidFill>
                  <a:schemeClr val="accent5"/>
                </a:solidFill>
              </a:rPr>
              <a:t>Passivty</a:t>
            </a:r>
            <a:r>
              <a:rPr lang="en-US" sz="2900" b="1" dirty="0">
                <a:solidFill>
                  <a:schemeClr val="accent5"/>
                </a:solidFill>
              </a:rPr>
              <a:t>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smtClean="0">
                <a:solidFill>
                  <a:schemeClr val="accent2"/>
                </a:solidFill>
              </a:rPr>
              <a:t>Perfect guesses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 smtClean="0">
                <a:solidFill>
                  <a:schemeClr val="tx1"/>
                </a:solidFill>
              </a:rPr>
              <a:t>Aprox</a:t>
            </a:r>
            <a:r>
              <a:rPr lang="en-US" sz="2600" dirty="0" smtClean="0">
                <a:solidFill>
                  <a:schemeClr val="tx1"/>
                </a:solidFill>
              </a:rPr>
              <a:t> guesses</a:t>
            </a:r>
          </a:p>
          <a:p>
            <a:pPr lvl="1"/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err="1">
                <a:solidFill>
                  <a:schemeClr val="tx1"/>
                </a:solidFill>
              </a:rPr>
              <a:t>Passivty</a:t>
            </a:r>
            <a:r>
              <a:rPr lang="en-US" sz="2900" dirty="0">
                <a:solidFill>
                  <a:schemeClr val="tx1"/>
                </a:solidFill>
              </a:rPr>
              <a:t> Robust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 +</a:t>
            </a:r>
            <a:r>
              <a:rPr lang="en-US" sz="2600" dirty="0" smtClean="0">
                <a:solidFill>
                  <a:schemeClr val="tx1"/>
                </a:solidFill>
              </a:rPr>
              <a:t> weight at end-effector</a:t>
            </a:r>
            <a:endParaRPr lang="en-US" sz="26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14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681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5- </a:t>
            </a:r>
            <a:r>
              <a:rPr lang="en-US" dirty="0" err="1" smtClean="0">
                <a:solidFill>
                  <a:schemeClr val="accent5"/>
                </a:solidFill>
              </a:rPr>
              <a:t>Passivty</a:t>
            </a:r>
            <a:r>
              <a:rPr lang="en-US" dirty="0" smtClean="0">
                <a:solidFill>
                  <a:schemeClr val="accent5"/>
                </a:solidFill>
              </a:rPr>
              <a:t> Control (Perfect guesses)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6" y="1292393"/>
            <a:ext cx="5839764" cy="2824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011" y="1330067"/>
            <a:ext cx="5740915" cy="2786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440" y="4115946"/>
            <a:ext cx="5433141" cy="274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681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5- </a:t>
            </a:r>
            <a:r>
              <a:rPr lang="en-US" dirty="0" err="1" smtClean="0">
                <a:solidFill>
                  <a:schemeClr val="accent5"/>
                </a:solidFill>
              </a:rPr>
              <a:t>Passivty</a:t>
            </a:r>
            <a:r>
              <a:rPr lang="en-US" dirty="0" smtClean="0">
                <a:solidFill>
                  <a:schemeClr val="accent5"/>
                </a:solidFill>
              </a:rPr>
              <a:t> Control (Perfect guesses)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95" y="1371286"/>
            <a:ext cx="5801151" cy="2794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410" y="1396313"/>
            <a:ext cx="5744516" cy="2744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309" y="4191028"/>
            <a:ext cx="5086887" cy="253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901521"/>
            <a:ext cx="10515600" cy="5188129"/>
          </a:xfrm>
        </p:spPr>
        <p:txBody>
          <a:bodyPr lIns="91440" tIns="0">
            <a:normAutofit fontScale="55000" lnSpcReduction="20000"/>
          </a:bodyPr>
          <a:lstStyle/>
          <a:p>
            <a:r>
              <a:rPr lang="en-US" sz="3300" b="1" dirty="0" smtClean="0">
                <a:solidFill>
                  <a:schemeClr val="tx1"/>
                </a:solidFill>
              </a:rPr>
              <a:t>Table of Content</a:t>
            </a:r>
          </a:p>
          <a:p>
            <a:endParaRPr lang="en-US" sz="33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Schematic Diagram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Dynamics of Manipulator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900" dirty="0" err="1" smtClean="0">
                <a:solidFill>
                  <a:schemeClr val="tx1"/>
                </a:solidFill>
              </a:rPr>
              <a:t>Regressor</a:t>
            </a:r>
            <a:r>
              <a:rPr lang="en-US" sz="2900" dirty="0" smtClean="0">
                <a:solidFill>
                  <a:schemeClr val="tx1"/>
                </a:solidFill>
              </a:rPr>
              <a:t> &amp; Parameter vector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PD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>
                <a:solidFill>
                  <a:schemeClr val="tx1"/>
                </a:solidFill>
              </a:rPr>
              <a:t>Perfect </a:t>
            </a:r>
            <a:r>
              <a:rPr lang="en-US" sz="2600" dirty="0" smtClean="0">
                <a:solidFill>
                  <a:schemeClr val="tx1"/>
                </a:solidFill>
              </a:rPr>
              <a:t>guesses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</a:t>
            </a:r>
          </a:p>
          <a:p>
            <a:pPr lvl="1"/>
            <a:endParaRPr lang="en-US" sz="29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b="1" dirty="0" err="1">
                <a:solidFill>
                  <a:schemeClr val="accent5"/>
                </a:solidFill>
              </a:rPr>
              <a:t>Passivty</a:t>
            </a:r>
            <a:r>
              <a:rPr lang="en-US" sz="2900" b="1" dirty="0">
                <a:solidFill>
                  <a:schemeClr val="accent5"/>
                </a:solidFill>
              </a:rPr>
              <a:t>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smtClean="0">
                <a:solidFill>
                  <a:schemeClr val="tx1"/>
                </a:solidFill>
              </a:rPr>
              <a:t>Perfect guesses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 smtClean="0">
                <a:solidFill>
                  <a:schemeClr val="accent2"/>
                </a:solidFill>
              </a:rPr>
              <a:t>Aprox</a:t>
            </a:r>
            <a:r>
              <a:rPr lang="en-US" sz="2600" dirty="0" smtClean="0">
                <a:solidFill>
                  <a:schemeClr val="accent2"/>
                </a:solidFill>
              </a:rPr>
              <a:t> guesses</a:t>
            </a:r>
          </a:p>
          <a:p>
            <a:pPr lvl="1"/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err="1">
                <a:solidFill>
                  <a:schemeClr val="tx1"/>
                </a:solidFill>
              </a:rPr>
              <a:t>Passivty</a:t>
            </a:r>
            <a:r>
              <a:rPr lang="en-US" sz="2900" dirty="0">
                <a:solidFill>
                  <a:schemeClr val="tx1"/>
                </a:solidFill>
              </a:rPr>
              <a:t> Robust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 +</a:t>
            </a:r>
            <a:r>
              <a:rPr lang="en-US" sz="2600" dirty="0" smtClean="0">
                <a:solidFill>
                  <a:schemeClr val="tx1"/>
                </a:solidFill>
              </a:rPr>
              <a:t> weight at end-effector</a:t>
            </a:r>
            <a:endParaRPr lang="en-US" sz="26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43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681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5- </a:t>
            </a:r>
            <a:r>
              <a:rPr lang="en-US" dirty="0" err="1" smtClean="0">
                <a:solidFill>
                  <a:schemeClr val="accent5"/>
                </a:solidFill>
              </a:rPr>
              <a:t>Passivty</a:t>
            </a:r>
            <a:r>
              <a:rPr lang="en-US" dirty="0" smtClean="0">
                <a:solidFill>
                  <a:schemeClr val="accent5"/>
                </a:solidFill>
              </a:rPr>
              <a:t> Control (</a:t>
            </a:r>
            <a:r>
              <a:rPr lang="en-US" dirty="0" err="1" smtClean="0">
                <a:solidFill>
                  <a:schemeClr val="accent5"/>
                </a:solidFill>
              </a:rPr>
              <a:t>Aprox</a:t>
            </a:r>
            <a:r>
              <a:rPr lang="en-US" dirty="0" smtClean="0">
                <a:solidFill>
                  <a:schemeClr val="accent5"/>
                </a:solidFill>
              </a:rPr>
              <a:t> guesses)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95" y="1330834"/>
            <a:ext cx="5408944" cy="2632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386" y="1330835"/>
            <a:ext cx="5492980" cy="2632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759" y="4114501"/>
            <a:ext cx="5497159" cy="27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901521"/>
            <a:ext cx="10515600" cy="5188129"/>
          </a:xfrm>
        </p:spPr>
        <p:txBody>
          <a:bodyPr lIns="91440" tIns="0">
            <a:normAutofit fontScale="55000" lnSpcReduction="20000"/>
          </a:bodyPr>
          <a:lstStyle/>
          <a:p>
            <a:r>
              <a:rPr lang="en-US" sz="3300" b="1" dirty="0" smtClean="0">
                <a:solidFill>
                  <a:schemeClr val="tx1"/>
                </a:solidFill>
              </a:rPr>
              <a:t>Table of Content</a:t>
            </a:r>
          </a:p>
          <a:p>
            <a:endParaRPr lang="en-US" sz="33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b="1" dirty="0" smtClean="0">
                <a:solidFill>
                  <a:schemeClr val="accent1"/>
                </a:solidFill>
              </a:rPr>
              <a:t>Schematic Diagram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Dynamics of Manipulator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900" dirty="0" err="1" smtClean="0">
                <a:solidFill>
                  <a:schemeClr val="tx1"/>
                </a:solidFill>
              </a:rPr>
              <a:t>Regressor</a:t>
            </a:r>
            <a:r>
              <a:rPr lang="en-US" sz="2900" dirty="0" smtClean="0">
                <a:solidFill>
                  <a:schemeClr val="tx1"/>
                </a:solidFill>
              </a:rPr>
              <a:t> &amp; Parameter vector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PD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>
                <a:solidFill>
                  <a:schemeClr val="tx1"/>
                </a:solidFill>
              </a:rPr>
              <a:t>Perfect </a:t>
            </a:r>
            <a:r>
              <a:rPr lang="en-US" sz="2600" dirty="0" smtClean="0">
                <a:solidFill>
                  <a:schemeClr val="tx1"/>
                </a:solidFill>
              </a:rPr>
              <a:t>guesses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</a:t>
            </a:r>
          </a:p>
          <a:p>
            <a:pPr lvl="1"/>
            <a:endParaRPr lang="en-US" sz="29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err="1">
                <a:solidFill>
                  <a:schemeClr val="tx1"/>
                </a:solidFill>
              </a:rPr>
              <a:t>Passivty</a:t>
            </a:r>
            <a:r>
              <a:rPr lang="en-US" sz="2900" dirty="0">
                <a:solidFill>
                  <a:schemeClr val="tx1"/>
                </a:solidFill>
              </a:rPr>
              <a:t>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smtClean="0">
                <a:solidFill>
                  <a:schemeClr val="tx1"/>
                </a:solidFill>
              </a:rPr>
              <a:t>Perfect guesses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 smtClean="0">
                <a:solidFill>
                  <a:schemeClr val="tx1"/>
                </a:solidFill>
              </a:rPr>
              <a:t>Aprox</a:t>
            </a:r>
            <a:r>
              <a:rPr lang="en-US" sz="2600" dirty="0" smtClean="0">
                <a:solidFill>
                  <a:schemeClr val="tx1"/>
                </a:solidFill>
              </a:rPr>
              <a:t> guesses</a:t>
            </a:r>
          </a:p>
          <a:p>
            <a:pPr lvl="1"/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err="1">
                <a:solidFill>
                  <a:schemeClr val="tx1"/>
                </a:solidFill>
              </a:rPr>
              <a:t>Passivty</a:t>
            </a:r>
            <a:r>
              <a:rPr lang="en-US" sz="2900" dirty="0">
                <a:solidFill>
                  <a:schemeClr val="tx1"/>
                </a:solidFill>
              </a:rPr>
              <a:t> Robust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 +</a:t>
            </a:r>
            <a:r>
              <a:rPr lang="en-US" sz="2600" dirty="0" smtClean="0">
                <a:solidFill>
                  <a:schemeClr val="tx1"/>
                </a:solidFill>
              </a:rPr>
              <a:t> weight at end-effector</a:t>
            </a:r>
            <a:endParaRPr lang="en-US" sz="26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8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681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5- </a:t>
            </a:r>
            <a:r>
              <a:rPr lang="en-US" dirty="0" err="1" smtClean="0">
                <a:solidFill>
                  <a:schemeClr val="accent5"/>
                </a:solidFill>
              </a:rPr>
              <a:t>Passivty</a:t>
            </a:r>
            <a:r>
              <a:rPr lang="en-US" dirty="0" smtClean="0">
                <a:solidFill>
                  <a:schemeClr val="accent5"/>
                </a:solidFill>
              </a:rPr>
              <a:t> Control (</a:t>
            </a:r>
            <a:r>
              <a:rPr lang="en-US" dirty="0" err="1" smtClean="0">
                <a:solidFill>
                  <a:schemeClr val="accent5"/>
                </a:solidFill>
              </a:rPr>
              <a:t>Aprox</a:t>
            </a:r>
            <a:r>
              <a:rPr lang="en-US" dirty="0" smtClean="0">
                <a:solidFill>
                  <a:schemeClr val="accent5"/>
                </a:solidFill>
              </a:rPr>
              <a:t> guesses)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13" y="1330835"/>
            <a:ext cx="5346073" cy="26655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122" y="1319913"/>
            <a:ext cx="5291791" cy="2672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092" y="4003805"/>
            <a:ext cx="5509241" cy="27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901521"/>
            <a:ext cx="10515600" cy="5188129"/>
          </a:xfrm>
        </p:spPr>
        <p:txBody>
          <a:bodyPr lIns="91440" tIns="0">
            <a:normAutofit fontScale="55000" lnSpcReduction="20000"/>
          </a:bodyPr>
          <a:lstStyle/>
          <a:p>
            <a:r>
              <a:rPr lang="en-US" sz="3300" b="1" dirty="0" smtClean="0">
                <a:solidFill>
                  <a:schemeClr val="tx1"/>
                </a:solidFill>
              </a:rPr>
              <a:t>Table of Content</a:t>
            </a:r>
          </a:p>
          <a:p>
            <a:endParaRPr lang="en-US" sz="33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Schematic Diagram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Dynamics of Manipulator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900" dirty="0" err="1" smtClean="0">
                <a:solidFill>
                  <a:schemeClr val="tx1"/>
                </a:solidFill>
              </a:rPr>
              <a:t>Regressor</a:t>
            </a:r>
            <a:r>
              <a:rPr lang="en-US" sz="2900" dirty="0" smtClean="0">
                <a:solidFill>
                  <a:schemeClr val="tx1"/>
                </a:solidFill>
              </a:rPr>
              <a:t> &amp; Parameter vector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PD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>
                <a:solidFill>
                  <a:schemeClr val="tx1"/>
                </a:solidFill>
              </a:rPr>
              <a:t>Perfect </a:t>
            </a:r>
            <a:r>
              <a:rPr lang="en-US" sz="2600" dirty="0" smtClean="0">
                <a:solidFill>
                  <a:schemeClr val="tx1"/>
                </a:solidFill>
              </a:rPr>
              <a:t>guesses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</a:t>
            </a:r>
          </a:p>
          <a:p>
            <a:pPr lvl="1"/>
            <a:endParaRPr lang="en-US" sz="29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err="1">
                <a:solidFill>
                  <a:schemeClr val="tx1"/>
                </a:solidFill>
              </a:rPr>
              <a:t>Passivty</a:t>
            </a:r>
            <a:r>
              <a:rPr lang="en-US" sz="2900" dirty="0">
                <a:solidFill>
                  <a:schemeClr val="tx1"/>
                </a:solidFill>
              </a:rPr>
              <a:t>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smtClean="0">
                <a:solidFill>
                  <a:schemeClr val="tx1"/>
                </a:solidFill>
              </a:rPr>
              <a:t>Perfect guesses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 smtClean="0">
                <a:solidFill>
                  <a:schemeClr val="tx1"/>
                </a:solidFill>
              </a:rPr>
              <a:t>Aprox</a:t>
            </a:r>
            <a:r>
              <a:rPr lang="en-US" sz="2600" dirty="0" smtClean="0">
                <a:solidFill>
                  <a:schemeClr val="tx1"/>
                </a:solidFill>
              </a:rPr>
              <a:t> guesses</a:t>
            </a:r>
          </a:p>
          <a:p>
            <a:pPr lvl="1"/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b="1" dirty="0" err="1">
                <a:solidFill>
                  <a:schemeClr val="accent5"/>
                </a:solidFill>
              </a:rPr>
              <a:t>Passivty</a:t>
            </a:r>
            <a:r>
              <a:rPr lang="en-US" sz="2900" b="1" dirty="0">
                <a:solidFill>
                  <a:schemeClr val="accent5"/>
                </a:solidFill>
              </a:rPr>
              <a:t> Robust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accent2"/>
                </a:solidFill>
              </a:rPr>
              <a:t>Aprox</a:t>
            </a:r>
            <a:r>
              <a:rPr lang="en-US" sz="2600" dirty="0">
                <a:solidFill>
                  <a:schemeClr val="accent2"/>
                </a:solidFill>
              </a:rPr>
              <a:t> guesses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 +</a:t>
            </a:r>
            <a:r>
              <a:rPr lang="en-US" sz="2600" dirty="0" smtClean="0">
                <a:solidFill>
                  <a:schemeClr val="tx1"/>
                </a:solidFill>
              </a:rPr>
              <a:t> weight at end-effector</a:t>
            </a:r>
            <a:endParaRPr lang="en-US" sz="26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20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68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6</a:t>
            </a:r>
            <a:r>
              <a:rPr lang="en-US" dirty="0" smtClean="0">
                <a:solidFill>
                  <a:schemeClr val="accent5"/>
                </a:solidFill>
              </a:rPr>
              <a:t>- </a:t>
            </a:r>
            <a:r>
              <a:rPr lang="en-US" dirty="0" err="1" smtClean="0">
                <a:solidFill>
                  <a:schemeClr val="accent5"/>
                </a:solidFill>
              </a:rPr>
              <a:t>Passivty</a:t>
            </a:r>
            <a:r>
              <a:rPr lang="en-US" dirty="0" smtClean="0">
                <a:solidFill>
                  <a:schemeClr val="accent5"/>
                </a:solidFill>
              </a:rPr>
              <a:t> Robust Control (</a:t>
            </a:r>
            <a:r>
              <a:rPr lang="en-US" dirty="0" err="1" smtClean="0">
                <a:solidFill>
                  <a:schemeClr val="accent5"/>
                </a:solidFill>
              </a:rPr>
              <a:t>Aprox</a:t>
            </a:r>
            <a:r>
              <a:rPr lang="en-US" dirty="0" smtClean="0">
                <a:solidFill>
                  <a:schemeClr val="accent5"/>
                </a:solidFill>
              </a:rPr>
              <a:t> guesses)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1" y="1272783"/>
            <a:ext cx="5545565" cy="27779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386" y="1282627"/>
            <a:ext cx="5640946" cy="2758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481" y="4040884"/>
            <a:ext cx="5585809" cy="280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901521"/>
            <a:ext cx="10515600" cy="5188129"/>
          </a:xfrm>
        </p:spPr>
        <p:txBody>
          <a:bodyPr lIns="91440" tIns="0">
            <a:normAutofit fontScale="55000" lnSpcReduction="20000"/>
          </a:bodyPr>
          <a:lstStyle/>
          <a:p>
            <a:r>
              <a:rPr lang="en-US" sz="3300" b="1" dirty="0" smtClean="0">
                <a:solidFill>
                  <a:schemeClr val="tx1"/>
                </a:solidFill>
              </a:rPr>
              <a:t>Table of Content</a:t>
            </a:r>
          </a:p>
          <a:p>
            <a:endParaRPr lang="en-US" sz="33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Schematic Diagram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Dynamics of Manipulator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900" dirty="0" err="1" smtClean="0">
                <a:solidFill>
                  <a:schemeClr val="tx1"/>
                </a:solidFill>
              </a:rPr>
              <a:t>Regressor</a:t>
            </a:r>
            <a:r>
              <a:rPr lang="en-US" sz="2900" dirty="0" smtClean="0">
                <a:solidFill>
                  <a:schemeClr val="tx1"/>
                </a:solidFill>
              </a:rPr>
              <a:t> &amp; Parameter vector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PD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>
                <a:solidFill>
                  <a:schemeClr val="tx1"/>
                </a:solidFill>
              </a:rPr>
              <a:t>Perfect </a:t>
            </a:r>
            <a:r>
              <a:rPr lang="en-US" sz="2600" dirty="0" smtClean="0">
                <a:solidFill>
                  <a:schemeClr val="tx1"/>
                </a:solidFill>
              </a:rPr>
              <a:t>guesses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</a:t>
            </a:r>
          </a:p>
          <a:p>
            <a:pPr lvl="1"/>
            <a:endParaRPr lang="en-US" sz="29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err="1">
                <a:solidFill>
                  <a:schemeClr val="tx1"/>
                </a:solidFill>
              </a:rPr>
              <a:t>Passivty</a:t>
            </a:r>
            <a:r>
              <a:rPr lang="en-US" sz="2900" dirty="0">
                <a:solidFill>
                  <a:schemeClr val="tx1"/>
                </a:solidFill>
              </a:rPr>
              <a:t>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smtClean="0">
                <a:solidFill>
                  <a:schemeClr val="tx1"/>
                </a:solidFill>
              </a:rPr>
              <a:t>Perfect guesses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 smtClean="0">
                <a:solidFill>
                  <a:schemeClr val="tx1"/>
                </a:solidFill>
              </a:rPr>
              <a:t>Aprox</a:t>
            </a:r>
            <a:r>
              <a:rPr lang="en-US" sz="2600" dirty="0" smtClean="0">
                <a:solidFill>
                  <a:schemeClr val="tx1"/>
                </a:solidFill>
              </a:rPr>
              <a:t> guesses</a:t>
            </a:r>
          </a:p>
          <a:p>
            <a:pPr lvl="1"/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b="1" dirty="0" err="1">
                <a:solidFill>
                  <a:schemeClr val="accent5"/>
                </a:solidFill>
              </a:rPr>
              <a:t>Passivty</a:t>
            </a:r>
            <a:r>
              <a:rPr lang="en-US" sz="2900" b="1" dirty="0">
                <a:solidFill>
                  <a:schemeClr val="accent5"/>
                </a:solidFill>
              </a:rPr>
              <a:t> Robust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accent2"/>
                </a:solidFill>
              </a:rPr>
              <a:t>Aprox</a:t>
            </a:r>
            <a:r>
              <a:rPr lang="en-US" sz="2600" dirty="0">
                <a:solidFill>
                  <a:schemeClr val="accent2"/>
                </a:solidFill>
              </a:rPr>
              <a:t> guesses +</a:t>
            </a:r>
            <a:r>
              <a:rPr lang="en-US" sz="2600" dirty="0" smtClean="0">
                <a:solidFill>
                  <a:schemeClr val="accent2"/>
                </a:solidFill>
              </a:rPr>
              <a:t> weight at end-effector</a:t>
            </a:r>
            <a:endParaRPr lang="en-US" sz="2600" dirty="0">
              <a:solidFill>
                <a:schemeClr val="accent2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640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68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6</a:t>
            </a:r>
            <a:r>
              <a:rPr lang="en-US" dirty="0" smtClean="0">
                <a:solidFill>
                  <a:schemeClr val="accent5"/>
                </a:solidFill>
              </a:rPr>
              <a:t>- </a:t>
            </a:r>
            <a:r>
              <a:rPr lang="en-US" dirty="0" err="1" smtClean="0">
                <a:solidFill>
                  <a:schemeClr val="accent5"/>
                </a:solidFill>
              </a:rPr>
              <a:t>Passivty</a:t>
            </a:r>
            <a:r>
              <a:rPr lang="en-US" dirty="0" smtClean="0">
                <a:solidFill>
                  <a:schemeClr val="accent5"/>
                </a:solidFill>
              </a:rPr>
              <a:t> Robust Control (</a:t>
            </a:r>
            <a:r>
              <a:rPr lang="en-US" dirty="0" err="1" smtClean="0">
                <a:solidFill>
                  <a:schemeClr val="accent5"/>
                </a:solidFill>
              </a:rPr>
              <a:t>Aprox</a:t>
            </a:r>
            <a:r>
              <a:rPr lang="en-US" dirty="0" smtClean="0">
                <a:solidFill>
                  <a:schemeClr val="accent5"/>
                </a:solidFill>
              </a:rPr>
              <a:t> + Weight)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43" y="1342911"/>
            <a:ext cx="5202242" cy="2637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414" y="1326242"/>
            <a:ext cx="5176329" cy="2671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046" y="3997267"/>
            <a:ext cx="5298735" cy="263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681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1- Schematic Diagram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715" y="1458869"/>
            <a:ext cx="3414662" cy="589111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064240" y="3696237"/>
            <a:ext cx="49806" cy="248562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902299" y="6181860"/>
            <a:ext cx="2211747" cy="1"/>
          </a:xfrm>
          <a:prstGeom prst="straightConnector1">
            <a:avLst/>
          </a:prstGeom>
          <a:ln w="76200"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452133" y="4184993"/>
            <a:ext cx="1677052" cy="2109991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67134" y="3966335"/>
            <a:ext cx="5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X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1278" y="3597003"/>
            <a:ext cx="5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Z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14683" y="5925652"/>
            <a:ext cx="5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Y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901521"/>
            <a:ext cx="10515600" cy="5188129"/>
          </a:xfrm>
        </p:spPr>
        <p:txBody>
          <a:bodyPr lIns="91440" tIns="0">
            <a:normAutofit fontScale="55000" lnSpcReduction="20000"/>
          </a:bodyPr>
          <a:lstStyle/>
          <a:p>
            <a:r>
              <a:rPr lang="en-US" sz="3300" b="1" dirty="0" smtClean="0">
                <a:solidFill>
                  <a:schemeClr val="tx1"/>
                </a:solidFill>
              </a:rPr>
              <a:t>Table of Content</a:t>
            </a:r>
          </a:p>
          <a:p>
            <a:endParaRPr lang="en-US" sz="33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Schematic Diagram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900" b="1" dirty="0" smtClean="0">
                <a:solidFill>
                  <a:schemeClr val="accent5"/>
                </a:solidFill>
              </a:rPr>
              <a:t>Dynamics of Manipulator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900" dirty="0" err="1" smtClean="0">
                <a:solidFill>
                  <a:schemeClr val="tx1"/>
                </a:solidFill>
              </a:rPr>
              <a:t>Regressor</a:t>
            </a:r>
            <a:r>
              <a:rPr lang="en-US" sz="2900" dirty="0" smtClean="0">
                <a:solidFill>
                  <a:schemeClr val="tx1"/>
                </a:solidFill>
              </a:rPr>
              <a:t> &amp; Parameter vector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PD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>
                <a:solidFill>
                  <a:schemeClr val="tx1"/>
                </a:solidFill>
              </a:rPr>
              <a:t>Perfect </a:t>
            </a:r>
            <a:r>
              <a:rPr lang="en-US" sz="2600" dirty="0" smtClean="0">
                <a:solidFill>
                  <a:schemeClr val="tx1"/>
                </a:solidFill>
              </a:rPr>
              <a:t>guesses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</a:t>
            </a:r>
          </a:p>
          <a:p>
            <a:pPr lvl="1"/>
            <a:endParaRPr lang="en-US" sz="29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err="1">
                <a:solidFill>
                  <a:schemeClr val="tx1"/>
                </a:solidFill>
              </a:rPr>
              <a:t>Passivty</a:t>
            </a:r>
            <a:r>
              <a:rPr lang="en-US" sz="2900" dirty="0">
                <a:solidFill>
                  <a:schemeClr val="tx1"/>
                </a:solidFill>
              </a:rPr>
              <a:t>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smtClean="0">
                <a:solidFill>
                  <a:schemeClr val="tx1"/>
                </a:solidFill>
              </a:rPr>
              <a:t>Perfect guesses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 smtClean="0">
                <a:solidFill>
                  <a:schemeClr val="tx1"/>
                </a:solidFill>
              </a:rPr>
              <a:t>Aprox</a:t>
            </a:r>
            <a:r>
              <a:rPr lang="en-US" sz="2600" dirty="0" smtClean="0">
                <a:solidFill>
                  <a:schemeClr val="tx1"/>
                </a:solidFill>
              </a:rPr>
              <a:t> guesses</a:t>
            </a:r>
          </a:p>
          <a:p>
            <a:pPr lvl="1"/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err="1">
                <a:solidFill>
                  <a:schemeClr val="tx1"/>
                </a:solidFill>
              </a:rPr>
              <a:t>Passivty</a:t>
            </a:r>
            <a:r>
              <a:rPr lang="en-US" sz="2900" dirty="0">
                <a:solidFill>
                  <a:schemeClr val="tx1"/>
                </a:solidFill>
              </a:rPr>
              <a:t> Robust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 +</a:t>
            </a:r>
            <a:r>
              <a:rPr lang="en-US" sz="2600" dirty="0" smtClean="0">
                <a:solidFill>
                  <a:schemeClr val="tx1"/>
                </a:solidFill>
              </a:rPr>
              <a:t> weight at end-effector</a:t>
            </a:r>
            <a:endParaRPr lang="en-US" sz="26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207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68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2</a:t>
            </a:r>
            <a:r>
              <a:rPr lang="en-US" dirty="0" smtClean="0">
                <a:solidFill>
                  <a:schemeClr val="accent5"/>
                </a:solidFill>
              </a:rPr>
              <a:t>- Dynamics of Manipulator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54" y="1370963"/>
            <a:ext cx="4372053" cy="639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891" y="1841478"/>
            <a:ext cx="8534400" cy="477202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121239" y="1493949"/>
            <a:ext cx="631065" cy="3475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68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2</a:t>
            </a:r>
            <a:r>
              <a:rPr lang="en-US" dirty="0" smtClean="0">
                <a:solidFill>
                  <a:schemeClr val="accent5"/>
                </a:solidFill>
              </a:rPr>
              <a:t>- Dynamics of Manipulator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54" y="1370963"/>
            <a:ext cx="4372053" cy="6394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190185" y="1493949"/>
            <a:ext cx="862885" cy="3475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47" y="2537338"/>
            <a:ext cx="90773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901521"/>
            <a:ext cx="10515600" cy="5188129"/>
          </a:xfrm>
        </p:spPr>
        <p:txBody>
          <a:bodyPr lIns="91440" tIns="0">
            <a:normAutofit fontScale="55000" lnSpcReduction="20000"/>
          </a:bodyPr>
          <a:lstStyle/>
          <a:p>
            <a:r>
              <a:rPr lang="en-US" sz="3300" b="1" dirty="0" smtClean="0">
                <a:solidFill>
                  <a:schemeClr val="tx1"/>
                </a:solidFill>
              </a:rPr>
              <a:t>Table of Content</a:t>
            </a:r>
          </a:p>
          <a:p>
            <a:endParaRPr lang="en-US" sz="33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Schematic Diagram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Dynamics of Manipulator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900" b="1" dirty="0" err="1" smtClean="0">
                <a:solidFill>
                  <a:schemeClr val="accent5"/>
                </a:solidFill>
              </a:rPr>
              <a:t>Regressor</a:t>
            </a:r>
            <a:r>
              <a:rPr lang="en-US" sz="2900" b="1" dirty="0" smtClean="0">
                <a:solidFill>
                  <a:schemeClr val="accent5"/>
                </a:solidFill>
              </a:rPr>
              <a:t> &amp; Parameter vector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PD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>
                <a:solidFill>
                  <a:schemeClr val="tx1"/>
                </a:solidFill>
              </a:rPr>
              <a:t>Perfect </a:t>
            </a:r>
            <a:r>
              <a:rPr lang="en-US" sz="2600" dirty="0" smtClean="0">
                <a:solidFill>
                  <a:schemeClr val="tx1"/>
                </a:solidFill>
              </a:rPr>
              <a:t>guesses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</a:t>
            </a:r>
          </a:p>
          <a:p>
            <a:pPr lvl="1"/>
            <a:endParaRPr lang="en-US" sz="29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err="1">
                <a:solidFill>
                  <a:schemeClr val="tx1"/>
                </a:solidFill>
              </a:rPr>
              <a:t>Passivty</a:t>
            </a:r>
            <a:r>
              <a:rPr lang="en-US" sz="2900" dirty="0">
                <a:solidFill>
                  <a:schemeClr val="tx1"/>
                </a:solidFill>
              </a:rPr>
              <a:t>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smtClean="0">
                <a:solidFill>
                  <a:schemeClr val="tx1"/>
                </a:solidFill>
              </a:rPr>
              <a:t>Perfect guesses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 smtClean="0">
                <a:solidFill>
                  <a:schemeClr val="tx1"/>
                </a:solidFill>
              </a:rPr>
              <a:t>Aprox</a:t>
            </a:r>
            <a:r>
              <a:rPr lang="en-US" sz="2600" dirty="0" smtClean="0">
                <a:solidFill>
                  <a:schemeClr val="tx1"/>
                </a:solidFill>
              </a:rPr>
              <a:t> guesses</a:t>
            </a:r>
          </a:p>
          <a:p>
            <a:pPr lvl="1"/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err="1">
                <a:solidFill>
                  <a:schemeClr val="tx1"/>
                </a:solidFill>
              </a:rPr>
              <a:t>Passivty</a:t>
            </a:r>
            <a:r>
              <a:rPr lang="en-US" sz="2900" dirty="0">
                <a:solidFill>
                  <a:schemeClr val="tx1"/>
                </a:solidFill>
              </a:rPr>
              <a:t> Robust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 +</a:t>
            </a:r>
            <a:r>
              <a:rPr lang="en-US" sz="2600" dirty="0" smtClean="0">
                <a:solidFill>
                  <a:schemeClr val="tx1"/>
                </a:solidFill>
              </a:rPr>
              <a:t> weight at end-effector</a:t>
            </a:r>
            <a:endParaRPr lang="en-US" sz="26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04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681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3- </a:t>
            </a:r>
            <a:r>
              <a:rPr lang="en-US" dirty="0" err="1" smtClean="0">
                <a:solidFill>
                  <a:schemeClr val="accent5"/>
                </a:solidFill>
              </a:rPr>
              <a:t>Regressor</a:t>
            </a:r>
            <a:r>
              <a:rPr lang="en-US" dirty="0" smtClean="0">
                <a:solidFill>
                  <a:schemeClr val="accent5"/>
                </a:solidFill>
              </a:rPr>
              <a:t> &amp; Parameter vector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54" y="1370963"/>
            <a:ext cx="4372053" cy="6394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323528" y="1468193"/>
            <a:ext cx="1481980" cy="3823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611" y="1947781"/>
            <a:ext cx="6147738" cy="1881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429" y="4086149"/>
            <a:ext cx="81343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901521"/>
            <a:ext cx="10515600" cy="5188129"/>
          </a:xfrm>
        </p:spPr>
        <p:txBody>
          <a:bodyPr lIns="91440" tIns="0">
            <a:normAutofit fontScale="55000" lnSpcReduction="20000"/>
          </a:bodyPr>
          <a:lstStyle/>
          <a:p>
            <a:r>
              <a:rPr lang="en-US" sz="3300" b="1" dirty="0" smtClean="0">
                <a:solidFill>
                  <a:schemeClr val="tx1"/>
                </a:solidFill>
              </a:rPr>
              <a:t>Table of Content</a:t>
            </a:r>
          </a:p>
          <a:p>
            <a:endParaRPr lang="en-US" sz="33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Schematic Diagram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Dynamics of Manipulator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900" dirty="0" err="1" smtClean="0">
                <a:solidFill>
                  <a:schemeClr val="tx1"/>
                </a:solidFill>
              </a:rPr>
              <a:t>Regressor</a:t>
            </a:r>
            <a:r>
              <a:rPr lang="en-US" sz="2900" dirty="0" smtClean="0">
                <a:solidFill>
                  <a:schemeClr val="tx1"/>
                </a:solidFill>
              </a:rPr>
              <a:t> &amp; Parameter vector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b="1" dirty="0" smtClean="0">
                <a:solidFill>
                  <a:schemeClr val="accent5"/>
                </a:solidFill>
              </a:rPr>
              <a:t>PD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>
                <a:solidFill>
                  <a:schemeClr val="accent2"/>
                </a:solidFill>
              </a:rPr>
              <a:t>Perfect </a:t>
            </a:r>
            <a:r>
              <a:rPr lang="en-US" sz="2600" dirty="0" smtClean="0">
                <a:solidFill>
                  <a:schemeClr val="accent2"/>
                </a:solidFill>
              </a:rPr>
              <a:t>guesses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</a:t>
            </a:r>
          </a:p>
          <a:p>
            <a:pPr lvl="1"/>
            <a:endParaRPr lang="en-US" sz="29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Passivity </a:t>
            </a:r>
            <a:r>
              <a:rPr lang="en-US" sz="2900" dirty="0">
                <a:solidFill>
                  <a:schemeClr val="tx1"/>
                </a:solidFill>
              </a:rPr>
              <a:t>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smtClean="0">
                <a:solidFill>
                  <a:schemeClr val="tx1"/>
                </a:solidFill>
              </a:rPr>
              <a:t>Perfect guesses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 smtClean="0">
                <a:solidFill>
                  <a:schemeClr val="tx1"/>
                </a:solidFill>
              </a:rPr>
              <a:t>Aprox</a:t>
            </a:r>
            <a:r>
              <a:rPr lang="en-US" sz="2600" dirty="0" smtClean="0">
                <a:solidFill>
                  <a:schemeClr val="tx1"/>
                </a:solidFill>
              </a:rPr>
              <a:t> guesses</a:t>
            </a:r>
          </a:p>
          <a:p>
            <a:pPr lvl="1"/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Passivity </a:t>
            </a:r>
            <a:r>
              <a:rPr lang="en-US" sz="2900" dirty="0">
                <a:solidFill>
                  <a:schemeClr val="tx1"/>
                </a:solidFill>
              </a:rPr>
              <a:t>Robust Control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600" dirty="0" err="1">
                <a:solidFill>
                  <a:schemeClr val="tx1"/>
                </a:solidFill>
              </a:rPr>
              <a:t>Aprox</a:t>
            </a:r>
            <a:r>
              <a:rPr lang="en-US" sz="2600" dirty="0">
                <a:solidFill>
                  <a:schemeClr val="tx1"/>
                </a:solidFill>
              </a:rPr>
              <a:t> guesses +</a:t>
            </a:r>
            <a:r>
              <a:rPr lang="en-US" sz="2600" dirty="0" smtClean="0">
                <a:solidFill>
                  <a:schemeClr val="tx1"/>
                </a:solidFill>
              </a:rPr>
              <a:t> weight at end-effector</a:t>
            </a:r>
            <a:endParaRPr lang="en-US" sz="26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9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428</Words>
  <Application>Microsoft Office PowerPoint</Application>
  <PresentationFormat>Widescreen</PresentationFormat>
  <Paragraphs>192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Stanford-Arm Manipulator (RRP)</vt:lpstr>
      <vt:lpstr>PowerPoint Presentation</vt:lpstr>
      <vt:lpstr>1- Schematic Diagram</vt:lpstr>
      <vt:lpstr>PowerPoint Presentation</vt:lpstr>
      <vt:lpstr>2- Dynamics of Manipulator</vt:lpstr>
      <vt:lpstr>2- Dynamics of Manipulator</vt:lpstr>
      <vt:lpstr>PowerPoint Presentation</vt:lpstr>
      <vt:lpstr>3- Regressor &amp; Parameter vector</vt:lpstr>
      <vt:lpstr>PowerPoint Presentation</vt:lpstr>
      <vt:lpstr>4- PD Controller (Perfect guesses)</vt:lpstr>
      <vt:lpstr>4- PD Controller (Perfect guesses)</vt:lpstr>
      <vt:lpstr>PowerPoint Presentation</vt:lpstr>
      <vt:lpstr>4- PD Controller (Aprox guesses)</vt:lpstr>
      <vt:lpstr>4- PD Controller (Aprox guesses)</vt:lpstr>
      <vt:lpstr>PowerPoint Presentation</vt:lpstr>
      <vt:lpstr>5- Passivty Control (Perfect guesses)</vt:lpstr>
      <vt:lpstr>5- Passivty Control (Perfect guesses)</vt:lpstr>
      <vt:lpstr>PowerPoint Presentation</vt:lpstr>
      <vt:lpstr>5- Passivty Control (Aprox guesses)</vt:lpstr>
      <vt:lpstr>5- Passivty Control (Aprox guesses)</vt:lpstr>
      <vt:lpstr>PowerPoint Presentation</vt:lpstr>
      <vt:lpstr>6- Passivty Robust Control (Aprox guesses)</vt:lpstr>
      <vt:lpstr>PowerPoint Presentation</vt:lpstr>
      <vt:lpstr>6- Passivty Robust Control (Aprox + Weight)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Stanford-Arm Manipulator (RRP)</dc:title>
  <dc:creator>Windows User</dc:creator>
  <cp:lastModifiedBy>Windows User</cp:lastModifiedBy>
  <cp:revision>15</cp:revision>
  <dcterms:created xsi:type="dcterms:W3CDTF">2020-12-18T02:09:20Z</dcterms:created>
  <dcterms:modified xsi:type="dcterms:W3CDTF">2020-12-18T04:02:04Z</dcterms:modified>
</cp:coreProperties>
</file>