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94" d="100"/>
          <a:sy n="94" d="100"/>
        </p:scale>
        <p:origin x="103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3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9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7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25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40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7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3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6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.xml"/><Relationship Id="rId18" Type="http://schemas.openxmlformats.org/officeDocument/2006/relationships/customXml" Target="../ink/ink18.xml"/><Relationship Id="rId26" Type="http://schemas.openxmlformats.org/officeDocument/2006/relationships/customXml" Target="../ink/ink26.xml"/><Relationship Id="rId3" Type="http://schemas.openxmlformats.org/officeDocument/2006/relationships/image" Target="../media/image6.png"/><Relationship Id="rId21" Type="http://schemas.openxmlformats.org/officeDocument/2006/relationships/customXml" Target="../ink/ink21.xml"/><Relationship Id="rId7" Type="http://schemas.openxmlformats.org/officeDocument/2006/relationships/image" Target="../media/image8.emf"/><Relationship Id="rId12" Type="http://schemas.openxmlformats.org/officeDocument/2006/relationships/image" Target="../media/image9.emf"/><Relationship Id="rId17" Type="http://schemas.openxmlformats.org/officeDocument/2006/relationships/image" Target="../media/image11.emf"/><Relationship Id="rId25" Type="http://schemas.openxmlformats.org/officeDocument/2006/relationships/customXml" Target="../ink/ink25.xml"/><Relationship Id="rId3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7.xml"/><Relationship Id="rId20" Type="http://schemas.openxmlformats.org/officeDocument/2006/relationships/customXml" Target="../ink/ink20.xml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customXml" Target="../ink/ink14.xml"/><Relationship Id="rId24" Type="http://schemas.openxmlformats.org/officeDocument/2006/relationships/customXml" Target="../ink/ink24.xml"/><Relationship Id="rId32" Type="http://schemas.openxmlformats.org/officeDocument/2006/relationships/customXml" Target="../ink/ink30.xml"/><Relationship Id="rId5" Type="http://schemas.openxmlformats.org/officeDocument/2006/relationships/image" Target="../media/image7.emf"/><Relationship Id="rId15" Type="http://schemas.openxmlformats.org/officeDocument/2006/relationships/customXml" Target="../ink/ink16.xml"/><Relationship Id="rId23" Type="http://schemas.openxmlformats.org/officeDocument/2006/relationships/customXml" Target="../ink/ink23.xml"/><Relationship Id="rId28" Type="http://schemas.openxmlformats.org/officeDocument/2006/relationships/customXml" Target="../ink/ink27.xml"/><Relationship Id="rId10" Type="http://schemas.openxmlformats.org/officeDocument/2006/relationships/customXml" Target="../ink/ink13.xml"/><Relationship Id="rId19" Type="http://schemas.openxmlformats.org/officeDocument/2006/relationships/customXml" Target="../ink/ink19.xml"/><Relationship Id="rId31" Type="http://schemas.openxmlformats.org/officeDocument/2006/relationships/customXml" Target="../ink/ink29.xml"/><Relationship Id="rId4" Type="http://schemas.openxmlformats.org/officeDocument/2006/relationships/customXml" Target="../ink/ink9.xml"/><Relationship Id="rId9" Type="http://schemas.openxmlformats.org/officeDocument/2006/relationships/customXml" Target="../ink/ink12.xml"/><Relationship Id="rId14" Type="http://schemas.openxmlformats.org/officeDocument/2006/relationships/image" Target="../media/image10.emf"/><Relationship Id="rId22" Type="http://schemas.openxmlformats.org/officeDocument/2006/relationships/customXml" Target="../ink/ink22.xml"/><Relationship Id="rId27" Type="http://schemas.openxmlformats.org/officeDocument/2006/relationships/image" Target="../media/image12.emf"/><Relationship Id="rId30" Type="http://schemas.openxmlformats.org/officeDocument/2006/relationships/image" Target="../media/image13.emf"/><Relationship Id="rId8" Type="http://schemas.openxmlformats.org/officeDocument/2006/relationships/customXml" Target="../ink/ink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customXml" Target="../ink/ink38.xml"/><Relationship Id="rId3" Type="http://schemas.openxmlformats.org/officeDocument/2006/relationships/customXml" Target="../ink/ink31.xml"/><Relationship Id="rId7" Type="http://schemas.openxmlformats.org/officeDocument/2006/relationships/customXml" Target="../ink/ink34.xml"/><Relationship Id="rId12" Type="http://schemas.openxmlformats.org/officeDocument/2006/relationships/customXml" Target="../ink/ink3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3.xml"/><Relationship Id="rId11" Type="http://schemas.openxmlformats.org/officeDocument/2006/relationships/customXml" Target="../ink/ink36.xml"/><Relationship Id="rId5" Type="http://schemas.openxmlformats.org/officeDocument/2006/relationships/customXml" Target="../ink/ink32.xml"/><Relationship Id="rId15" Type="http://schemas.openxmlformats.org/officeDocument/2006/relationships/customXml" Target="../ink/ink40.xml"/><Relationship Id="rId10" Type="http://schemas.openxmlformats.org/officeDocument/2006/relationships/image" Target="../media/image17.emf"/><Relationship Id="rId4" Type="http://schemas.openxmlformats.org/officeDocument/2006/relationships/image" Target="../media/image10.emf"/><Relationship Id="rId9" Type="http://schemas.openxmlformats.org/officeDocument/2006/relationships/customXml" Target="../ink/ink35.xml"/><Relationship Id="rId14" Type="http://schemas.openxmlformats.org/officeDocument/2006/relationships/customXml" Target="../ink/ink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6172200" cy="1325563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0E659B"/>
                </a:solidFill>
                <a:latin typeface="+mn-lt"/>
              </a:rPr>
              <a:t>Technology Trends &amp; Analysis Presentation</a:t>
            </a:r>
            <a:endParaRPr lang="en-US" dirty="0">
              <a:solidFill>
                <a:srgbClr val="0E659B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461707"/>
            <a:ext cx="5181600" cy="1506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Mohamed Saeed </a:t>
            </a:r>
            <a:r>
              <a:rPr lang="en-US" dirty="0" err="1" smtClean="0">
                <a:latin typeface="+mn-lt"/>
              </a:rPr>
              <a:t>Taha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7-May-2024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4880" y="6437472"/>
                <a:ext cx="14983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4680" y="6487872"/>
                <a:ext cx="108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602000" y="4898496"/>
                <a:ext cx="180360" cy="3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3760" y="855936"/>
                <a:ext cx="185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9960" y="77061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0520" y="86781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28261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33085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4160" y="437925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016720" y="378165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39040" y="303825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7680" y="84369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4400" y="843696"/>
                <a:ext cx="185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7200" y="83145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-1945800" y="477936"/>
                <a:ext cx="2070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358560" y="636336"/>
                <a:ext cx="185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2216160" y="1989936"/>
                <a:ext cx="1836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TRENDS - FINDINGS &amp;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IMPLICATIONS</a:t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 remains the most popular database choice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 closely is Microsoft SQL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emerging as favorites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newcomer to the scene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Elasticsearch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Open-source databases continue to be preferred in companies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NoSQL databases are gaining traction for storing non-relational data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supports abstract data types, enhancing its versatility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Pre-tuned search solutions are increasingly valuable for websites, apps, and ecommerce stores.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https://github.com/Mohamed-Saeed-Kaiba/test1/issues/2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5618"/>
            <a:ext cx="10058400" cy="44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6892"/>
            <a:ext cx="10058400" cy="493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5279"/>
            <a:ext cx="10515600" cy="4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Trends Now and in the Future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and reskilling workers to adapt to emerging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Increasing female participation in the technology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Bridging the technology gap in developing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Eliminating age and education discrimination in employment.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evolves rapidly every year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concentration of technology development in countries like the USA and India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 gap persists in technology jobs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Platforms such as Docker and AWS are experiencing significant growth.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Companies must remain adaptable to accommodate rapid technological changes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There's a necessity to disseminate technology to countries lagging behind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impact of job hiring practices is significant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Anticipate a shift towards faster application deployments and increased adoption of cloud services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Trends for the Current and Next Year: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emerging programming languages, databases, and platforms.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Demographics Overview: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demographic trends in the technology industry.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Actions to Be Taken: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for adapting to current and future technology trends.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Considerations: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machine learning to predict future trends and salaries in the technology sector.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587500"/>
            <a:ext cx="10922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63040"/>
            <a:ext cx="10489276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 – Charts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 &amp; Implications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8120" y="782952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3240" cy="3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8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360" cy="3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</a:t>
            </a:r>
            <a:r>
              <a:rPr lang="en-US" dirty="0"/>
              <a:t>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6" y="1708614"/>
            <a:ext cx="10898119" cy="42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marL="167640" indent="-154940">
              <a:lnSpc>
                <a:spcPts val="2275"/>
              </a:lnSpc>
              <a:spcBef>
                <a:spcPts val="100"/>
              </a:spcBef>
              <a:tabLst>
                <a:tab pos="167640" algn="l"/>
              </a:tabLst>
            </a:pPr>
            <a:r>
              <a:rPr lang="en-US" sz="3200" spc="-45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Trends</a:t>
            </a:r>
            <a:r>
              <a:rPr lang="en-US" sz="3200" spc="-60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E77C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3200" spc="-114" dirty="0">
                <a:solidFill>
                  <a:srgbClr val="0E77C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40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en-US" sz="3200" spc="100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40" dirty="0">
                <a:solidFill>
                  <a:srgbClr val="0F77C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languages</a:t>
            </a:r>
            <a:r>
              <a:rPr lang="en-US" sz="3200" spc="70" dirty="0">
                <a:solidFill>
                  <a:srgbClr val="0F77C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25" dirty="0" smtClean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</a:p>
          <a:p>
            <a:pPr marL="12700" indent="0">
              <a:lnSpc>
                <a:spcPts val="2275"/>
              </a:lnSpc>
              <a:spcBef>
                <a:spcPts val="100"/>
              </a:spcBef>
              <a:buNone/>
              <a:tabLst>
                <a:tab pos="167640" algn="l"/>
              </a:tabLst>
            </a:pPr>
            <a:endParaRPr lang="en-US" sz="3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indent="0">
              <a:lnSpc>
                <a:spcPts val="2275"/>
              </a:lnSpc>
              <a:spcBef>
                <a:spcPts val="100"/>
              </a:spcBef>
              <a:buNone/>
              <a:tabLst>
                <a:tab pos="167640" algn="l"/>
              </a:tabLst>
            </a:pPr>
            <a:r>
              <a:rPr lang="en-US" sz="3200" spc="-10" dirty="0" smtClean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Databases</a:t>
            </a:r>
          </a:p>
          <a:p>
            <a:pPr marL="0" indent="0">
              <a:lnSpc>
                <a:spcPts val="2335"/>
              </a:lnSpc>
              <a:buNone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7005" indent="-154305">
              <a:lnSpc>
                <a:spcPct val="100000"/>
              </a:lnSpc>
              <a:spcBef>
                <a:spcPts val="340"/>
              </a:spcBef>
              <a:tabLst>
                <a:tab pos="167005" algn="l"/>
              </a:tabLst>
            </a:pPr>
            <a:r>
              <a:rPr lang="en-US" sz="3200" spc="-35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Demographics</a:t>
            </a:r>
            <a:r>
              <a:rPr lang="en-US" sz="3200" spc="35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0" dirty="0" smtClean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survey</a:t>
            </a:r>
          </a:p>
          <a:p>
            <a:pPr marL="12700" indent="0">
              <a:lnSpc>
                <a:spcPct val="100000"/>
              </a:lnSpc>
              <a:spcBef>
                <a:spcPts val="340"/>
              </a:spcBef>
              <a:buNone/>
              <a:tabLst>
                <a:tab pos="167005" algn="l"/>
              </a:tabLs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7640" indent="-154940">
              <a:lnSpc>
                <a:spcPct val="100000"/>
              </a:lnSpc>
              <a:spcBef>
                <a:spcPts val="315"/>
              </a:spcBef>
              <a:tabLst>
                <a:tab pos="167640" algn="l"/>
              </a:tabLst>
            </a:pPr>
            <a:r>
              <a:rPr lang="en-US" sz="3200" spc="-45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Technological</a:t>
            </a:r>
            <a:r>
              <a:rPr lang="en-US" sz="3200" spc="70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30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gap</a:t>
            </a:r>
            <a:r>
              <a:rPr lang="en-US" sz="3200" spc="-55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0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3200" spc="-105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0" dirty="0" smtClean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countries</a:t>
            </a:r>
          </a:p>
          <a:p>
            <a:pPr marL="12700" indent="0">
              <a:lnSpc>
                <a:spcPct val="100000"/>
              </a:lnSpc>
              <a:spcBef>
                <a:spcPts val="315"/>
              </a:spcBef>
              <a:buNone/>
              <a:tabLst>
                <a:tab pos="167640" algn="l"/>
              </a:tabLs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7640" indent="-154940">
              <a:lnSpc>
                <a:spcPct val="100000"/>
              </a:lnSpc>
              <a:spcBef>
                <a:spcPts val="315"/>
              </a:spcBef>
              <a:tabLst>
                <a:tab pos="167640" algn="l"/>
              </a:tabLst>
            </a:pPr>
            <a:r>
              <a:rPr lang="en-US" sz="3200" spc="-20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</a:t>
            </a:r>
            <a:r>
              <a:rPr lang="en-US" sz="3200" spc="-45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25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gap</a:t>
            </a:r>
            <a:r>
              <a:rPr lang="en-US" sz="3200" spc="-90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338C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3200" spc="-95" dirty="0">
                <a:solidFill>
                  <a:srgbClr val="338C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20" dirty="0">
                <a:solidFill>
                  <a:srgbClr val="0070B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the trends in software development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skill requirements for the future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top programming languages in demand?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top database skills in demand?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popular IDEs?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Audience: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marL="167640" indent="-154940">
              <a:lnSpc>
                <a:spcPct val="100000"/>
              </a:lnSpc>
              <a:spcBef>
                <a:spcPts val="235"/>
              </a:spcBef>
              <a:tabLst>
                <a:tab pos="167640" algn="l"/>
              </a:tabLst>
            </a:pPr>
            <a:r>
              <a:rPr lang="en-US" sz="26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Data</a:t>
            </a:r>
            <a:r>
              <a:rPr lang="en-US" sz="2600" spc="-9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600" spc="-3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Collection</a:t>
            </a:r>
            <a:r>
              <a:rPr lang="en-US" sz="2600" spc="-5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6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Sources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458470" lvl="1" indent="-151765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tabLst>
                <a:tab pos="458470" algn="l"/>
              </a:tabLst>
            </a:pPr>
            <a:r>
              <a:rPr lang="en-US" sz="2600" spc="-2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Stack</a:t>
            </a:r>
            <a:r>
              <a:rPr lang="en-US" sz="2600" spc="-5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600" spc="-2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Overflow</a:t>
            </a:r>
            <a:r>
              <a:rPr lang="en-US" sz="26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600" spc="-2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Developer</a:t>
            </a:r>
            <a:r>
              <a:rPr lang="en-US" sz="2600" spc="6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600" spc="-3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2019</a:t>
            </a:r>
            <a:r>
              <a:rPr lang="en-US" sz="2600" spc="-4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6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Survey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456565" lvl="1" indent="-149860">
              <a:lnSpc>
                <a:spcPct val="100000"/>
              </a:lnSpc>
              <a:spcBef>
                <a:spcPts val="120"/>
              </a:spcBef>
              <a:buClr>
                <a:srgbClr val="0070BF"/>
              </a:buClr>
              <a:tabLst>
                <a:tab pos="456565" algn="l"/>
              </a:tabLst>
            </a:pPr>
            <a:r>
              <a:rPr lang="en-US" sz="2600" spc="-2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GitHub</a:t>
            </a:r>
            <a:r>
              <a:rPr lang="en-US" sz="2600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600" spc="-3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Job</a:t>
            </a:r>
            <a:r>
              <a:rPr lang="en-US" sz="2600" spc="-4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6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Postings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449580" lvl="1" indent="-142875">
              <a:lnSpc>
                <a:spcPct val="100000"/>
              </a:lnSpc>
              <a:spcBef>
                <a:spcPts val="120"/>
              </a:spcBef>
              <a:buClr>
                <a:srgbClr val="0070BF"/>
              </a:buClr>
              <a:tabLst>
                <a:tab pos="449580" algn="l"/>
              </a:tabLst>
            </a:pPr>
            <a:r>
              <a:rPr lang="en-US" sz="2600" spc="-3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Programming</a:t>
            </a:r>
            <a:r>
              <a:rPr lang="en-US" sz="2600" spc="6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600" spc="-2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Languages</a:t>
            </a:r>
            <a:r>
              <a:rPr lang="en-US" sz="2600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600" spc="-2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Annual</a:t>
            </a:r>
            <a:r>
              <a:rPr lang="en-US" sz="2600" spc="-2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6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Salary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167005" indent="-154305">
              <a:lnSpc>
                <a:spcPct val="100000"/>
              </a:lnSpc>
              <a:spcBef>
                <a:spcPts val="295"/>
              </a:spcBef>
              <a:tabLst>
                <a:tab pos="167005" algn="l"/>
              </a:tabLst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Data</a:t>
            </a:r>
            <a:r>
              <a:rPr lang="en-US" sz="2600" spc="-7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6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Exploration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167005" indent="-154305">
              <a:lnSpc>
                <a:spcPct val="100000"/>
              </a:lnSpc>
              <a:spcBef>
                <a:spcPts val="315"/>
              </a:spcBef>
              <a:tabLst>
                <a:tab pos="167005" algn="l"/>
              </a:tabLst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Data</a:t>
            </a:r>
            <a:r>
              <a:rPr lang="en-US" sz="2600" spc="-7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6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Cleaning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167005" indent="-154305">
              <a:lnSpc>
                <a:spcPct val="100000"/>
              </a:lnSpc>
              <a:spcBef>
                <a:spcPts val="315"/>
              </a:spcBef>
              <a:tabLst>
                <a:tab pos="167005" algn="l"/>
              </a:tabLst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Data</a:t>
            </a:r>
            <a:r>
              <a:rPr lang="en-US" sz="2600" spc="-8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6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Visualization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167640" indent="-154940">
              <a:lnSpc>
                <a:spcPct val="100000"/>
              </a:lnSpc>
              <a:spcBef>
                <a:spcPts val="300"/>
              </a:spcBef>
              <a:tabLst>
                <a:tab pos="167640" algn="l"/>
              </a:tabLst>
            </a:pPr>
            <a:r>
              <a:rPr lang="en-US" sz="26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Presentation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14" y="1690688"/>
            <a:ext cx="10058400" cy="417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3494024" cy="501939"/>
          </a:xfrm>
        </p:spPr>
        <p:txBody>
          <a:bodyPr>
            <a:normAutofit fontScale="700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US" spc="-45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pc="5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LanguageWorkedWith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048760" cy="501939"/>
          </a:xfrm>
        </p:spPr>
        <p:txBody>
          <a:bodyPr>
            <a:normAutofit fontScale="700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025" algn="l"/>
              </a:tabLst>
            </a:pPr>
            <a:r>
              <a:rPr lang="en-US" spc="-5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Top</a:t>
            </a:r>
            <a:r>
              <a:rPr lang="en-US" spc="-9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pc="105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55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LanguageDesireNextYear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6" y="2646981"/>
            <a:ext cx="4999670" cy="3125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46982"/>
            <a:ext cx="5316317" cy="312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JavaScript, HTML/CSS, and SQL are the top three languages in demand this year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expected to become more popular in the next year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PowerShell is expected to be edged out in the coming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development skills remain in high demand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Data technologies in companies still heavily rely on SQL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rising demand for AI and ML, Python emerges as the best choice.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4177284" cy="501939"/>
          </a:xfrm>
        </p:spPr>
        <p:txBody>
          <a:bodyPr>
            <a:normAutofit fontScale="85000" lnSpcReduction="1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5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US" spc="-114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5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pc="-15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DatabaseWorkedWith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80000" cy="501939"/>
          </a:xfrm>
        </p:spPr>
        <p:txBody>
          <a:bodyPr>
            <a:normAutofit fontScale="85000" lnSpcReduction="1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US" spc="-5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pc="9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5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DatabaseDesireNextYear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40" y="2398858"/>
            <a:ext cx="5422760" cy="3504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959" y="2327564"/>
            <a:ext cx="5245242" cy="35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f80a141d-92ca-4d3d-9308-f7e7b1d44ce8"/>
    <ds:schemaRef ds:uri="155be751-a274-42e8-93fb-f39d3b9bccc8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689</Words>
  <Application>Microsoft Office PowerPoint</Application>
  <PresentationFormat>Widescreen</PresentationFormat>
  <Paragraphs>151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Technology Trends &amp;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 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pc</cp:lastModifiedBy>
  <cp:revision>28</cp:revision>
  <dcterms:created xsi:type="dcterms:W3CDTF">2020-10-28T18:29:43Z</dcterms:created>
  <dcterms:modified xsi:type="dcterms:W3CDTF">2024-05-07T07:13:16Z</dcterms:modified>
</cp:coreProperties>
</file>