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6" r:id="rId3"/>
    <p:sldId id="288" r:id="rId4"/>
    <p:sldId id="289" r:id="rId5"/>
    <p:sldId id="290" r:id="rId6"/>
    <p:sldId id="291" r:id="rId7"/>
    <p:sldId id="293" r:id="rId8"/>
    <p:sldId id="292" r:id="rId9"/>
    <p:sldId id="294" r:id="rId10"/>
    <p:sldId id="295" r:id="rId11"/>
    <p:sldId id="310" r:id="rId12"/>
    <p:sldId id="297" r:id="rId13"/>
    <p:sldId id="298" r:id="rId14"/>
    <p:sldId id="299" r:id="rId15"/>
    <p:sldId id="300" r:id="rId16"/>
    <p:sldId id="311" r:id="rId17"/>
    <p:sldId id="296" r:id="rId18"/>
    <p:sldId id="301" r:id="rId19"/>
    <p:sldId id="302" r:id="rId20"/>
    <p:sldId id="303" r:id="rId21"/>
    <p:sldId id="308" r:id="rId22"/>
    <p:sldId id="304" r:id="rId23"/>
    <p:sldId id="305" r:id="rId24"/>
    <p:sldId id="306" r:id="rId25"/>
    <p:sldId id="307" r:id="rId26"/>
    <p:sldId id="309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sayed Farouk Sayed 1900626" initials="MsFS1" lastIdx="1" clrIdx="0">
    <p:extLst>
      <p:ext uri="{19B8F6BF-5375-455C-9EA6-DF929625EA0E}">
        <p15:presenceInfo xmlns:p15="http://schemas.microsoft.com/office/powerpoint/2012/main" userId="S::1900626@eng.asu.edu.eg::34c4dc9e-37a0-4196-b9b7-355c8e882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371A1-4A23-4044-AB0C-73400CE601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E4A23-6127-474C-8BC8-86A6581825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F0602-1FDB-471E-9A9F-BE6B3DDFF001}" type="datetime1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7D1EA-A85F-4C24-BA1B-981DA89B99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40D89-06DB-4962-BDFA-0A65FDACAA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26CE6-7F79-4BE6-B720-4B1C70A59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63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AA628-2D7C-4DA4-A677-955E71A29BD8}" type="datetime1">
              <a:rPr lang="en-US" smtClean="0"/>
              <a:t>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57C11-C908-4C18-89E9-B19E8FD4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33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FAE8-1336-480F-AB0F-0F9A06017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14E31-729A-4FE8-AD65-0BF349068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65C5-C18E-4929-893D-A70366F2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75B-3417-41D1-9610-7D15659F68C6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337CC-17A9-4B89-B24A-6F823077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C117E-ED4A-481B-891E-58048355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2E62-EA37-4843-9142-B2E2E83C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3F17-601D-4A0E-97EF-99C103D7A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6DCEE-708F-4448-939A-4FC1C01B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F4A-B0B4-43B8-BC8E-B8C3A261CFAE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2C3D8-88F3-4395-943E-FF0E5CA4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29F6F-8023-425A-A864-C1F6FF0C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2EC5D-C714-4840-91DD-2B9C6EDC0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AA742-6CDC-463D-A607-E794ACB5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68630-04A9-4990-9A9B-0FCCC956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AC7C-A292-4FD7-9F28-173CDC6AE68B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01C0-808C-45C7-9125-D62EB9A7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11D88-B61B-4869-9B3A-54754AC1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4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308D-7979-43F7-9D2A-C6B6D539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8622-C0D3-4866-B996-94E3B466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0063-F310-4950-B1DA-64529662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3-6EF1-4F92-ABA5-66EEEE3C01CE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B7E5E-5B58-40F3-8C34-9F821382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79695-BD9F-469A-AA21-31635E59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62C5-0192-4D2D-AB5A-387F78C9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7729F-42C4-45D5-B9FC-954FFBBA5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7A32-4E09-47C0-8F39-FA40C2BB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B66F-9F92-41C7-A7CF-5BD52BA68FCC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A74CD-1031-4EAF-A9A0-C2E1F345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9231A-D9CB-4479-B0EA-670D186A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AD6F-59B4-4E3F-BFBC-815506CD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1F9F-BC3F-4B6C-A535-668778BC9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E8AA7-32F2-4B86-805E-87CF40EDE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ECE4-40B1-4FD9-8E34-FB503A76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1E10-9434-4B72-BCAC-02788BB1DBCA}" type="datetime1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53128-A19D-4E46-B2B9-F4C87EDF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8482B-2DCA-4CB9-AA1E-8DFFD762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C721-BF69-47C2-B0E8-CCC53495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BF5FC-98C6-40E6-BFEB-34AACD909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07639-3ECB-434A-A546-1060B8C0A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3F0D2-4C8B-4BB6-B1DA-0BDAA75C0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9D1C8-C989-454F-B4CE-25328164F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F2AB9-A218-4E89-A107-95AA13A0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9BB6-F7DB-4AAC-9E40-92DA229371AA}" type="datetime1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E3040-A6DD-4495-AEC2-78B73FE8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849CE-4C01-401B-AB97-1BB7B0B4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CCFC-299C-4FB8-B0FE-DF956027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C061-E2F9-4CA5-9244-4983F443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BA24-2130-44BA-9515-05849332413F}" type="datetime1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11F6A-A9EA-426E-A307-3C3E9E5B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851AB-355D-4879-86FC-14E5F0FA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8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130A3-0F8D-4524-81F3-E923A969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6125-20DF-419A-8B5E-62F6E26D1FCC}" type="datetime1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1A2CD-D140-4A98-A46D-1ACBF3E9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2509B-149F-48D5-A40E-715C11FC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764F10C-ACF3-4406-9D88-1212AD6A4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70" y="136525"/>
            <a:ext cx="1566930" cy="1566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7E1C80-E8E4-4336-A179-19BFA77A55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525"/>
            <a:ext cx="1626733" cy="11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3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F86A-4059-40B4-911E-5611F727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C560-11F6-4AD2-B809-36509A31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16573-648C-4033-8896-C9AB5DB6E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D24A2-9D08-499F-BB04-2CD473E2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9BEB-3718-4280-837E-44A776887215}" type="datetime1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82F18-788A-45FB-AA9A-BFB7CC35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3DCA6-DC38-43FD-884B-5C631AB4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2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5BA5-975F-4817-B4A5-81EB558C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32A87-E5D7-4798-B075-232AAD654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E7A4C-5385-4E89-B4FD-C570E7092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903F3-97A1-454B-830F-8851D699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3503-79A8-4AFF-A00A-46CFCFC91191}" type="datetime1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BC3C0-D24F-416A-AD0D-5AED5E1D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1BA09-3780-4047-A9CC-D625BCF2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6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4D4D-651C-4493-A859-D4A6C119D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4DF3-3B65-4C9D-9366-0FEA76F8DB9B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72AED-EC95-4138-9AAA-BD7EC7E1A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Ride &amp; Roll Rats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C4ADC-5C2B-4D41-8CCC-E58D854B0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87234-9DD3-4A2E-9039-02029F13545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6285D5-575C-4902-B3BB-92E065C07E0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4" y="136525"/>
            <a:ext cx="1232040" cy="88497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480A4EB-4B30-489B-B5BE-6385740CCE5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282" y="1"/>
            <a:ext cx="1601234" cy="16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8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88D1-FF87-4EEB-95DD-AE68EAC16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0271" y="3794336"/>
            <a:ext cx="5242259" cy="1922251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Low Voltage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B21A5C-062F-46C2-8389-53D40F46A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3466"/>
            <a:ext cx="5549037" cy="6374535"/>
          </a:xfrm>
          <a:custGeom>
            <a:avLst/>
            <a:gdLst>
              <a:gd name="connsiteX0" fmla="*/ 2203019 w 5549037"/>
              <a:gd name="connsiteY0" fmla="*/ 0 h 6374535"/>
              <a:gd name="connsiteX1" fmla="*/ 5549037 w 5549037"/>
              <a:gd name="connsiteY1" fmla="*/ 3346018 h 6374535"/>
              <a:gd name="connsiteX2" fmla="*/ 3797930 w 5549037"/>
              <a:gd name="connsiteY2" fmla="*/ 6288190 h 6374535"/>
              <a:gd name="connsiteX3" fmla="*/ 3618689 w 5549037"/>
              <a:gd name="connsiteY3" fmla="*/ 6374535 h 6374535"/>
              <a:gd name="connsiteX4" fmla="*/ 779546 w 5549037"/>
              <a:gd name="connsiteY4" fmla="*/ 6374535 h 6374535"/>
              <a:gd name="connsiteX5" fmla="*/ 537516 w 5549037"/>
              <a:gd name="connsiteY5" fmla="*/ 6248727 h 6374535"/>
              <a:gd name="connsiteX6" fmla="*/ 74641 w 5549037"/>
              <a:gd name="connsiteY6" fmla="*/ 5927968 h 6374535"/>
              <a:gd name="connsiteX7" fmla="*/ 0 w 5549037"/>
              <a:gd name="connsiteY7" fmla="*/ 5860130 h 6374535"/>
              <a:gd name="connsiteX8" fmla="*/ 0 w 5549037"/>
              <a:gd name="connsiteY8" fmla="*/ 831906 h 6374535"/>
              <a:gd name="connsiteX9" fmla="*/ 74641 w 5549037"/>
              <a:gd name="connsiteY9" fmla="*/ 764068 h 6374535"/>
              <a:gd name="connsiteX10" fmla="*/ 2203019 w 5549037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49037" h="6374535">
                <a:moveTo>
                  <a:pt x="2203019" y="0"/>
                </a:moveTo>
                <a:cubicBezTo>
                  <a:pt x="4050974" y="0"/>
                  <a:pt x="5549037" y="1498063"/>
                  <a:pt x="5549037" y="3346018"/>
                </a:cubicBezTo>
                <a:cubicBezTo>
                  <a:pt x="5549037" y="4616487"/>
                  <a:pt x="4840968" y="5721578"/>
                  <a:pt x="3797930" y="6288190"/>
                </a:cubicBezTo>
                <a:lnTo>
                  <a:pt x="3618689" y="6374535"/>
                </a:lnTo>
                <a:lnTo>
                  <a:pt x="779546" y="6374535"/>
                </a:lnTo>
                <a:lnTo>
                  <a:pt x="537516" y="6248727"/>
                </a:lnTo>
                <a:cubicBezTo>
                  <a:pt x="374031" y="6154721"/>
                  <a:pt x="219238" y="6047301"/>
                  <a:pt x="74641" y="5927968"/>
                </a:cubicBezTo>
                <a:lnTo>
                  <a:pt x="0" y="5860130"/>
                </a:lnTo>
                <a:lnTo>
                  <a:pt x="0" y="831906"/>
                </a:lnTo>
                <a:lnTo>
                  <a:pt x="74641" y="764068"/>
                </a:lnTo>
                <a:cubicBezTo>
                  <a:pt x="653030" y="286739"/>
                  <a:pt x="1394539" y="0"/>
                  <a:pt x="220301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0AEB6-72F4-461F-9959-7FF32BAAF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97" r="29030" b="1"/>
          <a:stretch/>
        </p:blipFill>
        <p:spPr>
          <a:xfrm>
            <a:off x="1" y="647373"/>
            <a:ext cx="5385130" cy="6210629"/>
          </a:xfrm>
          <a:custGeom>
            <a:avLst/>
            <a:gdLst/>
            <a:ahLst/>
            <a:cxnLst/>
            <a:rect l="l" t="t" r="r" b="b"/>
            <a:pathLst>
              <a:path w="5385130" h="6210629">
                <a:moveTo>
                  <a:pt x="2203018" y="0"/>
                </a:moveTo>
                <a:cubicBezTo>
                  <a:pt x="3960450" y="0"/>
                  <a:pt x="5385130" y="1424680"/>
                  <a:pt x="5385130" y="3182112"/>
                </a:cubicBezTo>
                <a:cubicBezTo>
                  <a:pt x="5385130" y="4500186"/>
                  <a:pt x="4583748" y="5631087"/>
                  <a:pt x="3441640" y="6114158"/>
                </a:cubicBezTo>
                <a:lnTo>
                  <a:pt x="3178061" y="6210629"/>
                </a:lnTo>
                <a:lnTo>
                  <a:pt x="1233206" y="6210629"/>
                </a:lnTo>
                <a:lnTo>
                  <a:pt x="1108901" y="6171135"/>
                </a:lnTo>
                <a:cubicBezTo>
                  <a:pt x="767738" y="6046219"/>
                  <a:pt x="453928" y="5864559"/>
                  <a:pt x="178899" y="5637585"/>
                </a:cubicBezTo>
                <a:lnTo>
                  <a:pt x="0" y="5474990"/>
                </a:lnTo>
                <a:lnTo>
                  <a:pt x="0" y="889234"/>
                </a:lnTo>
                <a:lnTo>
                  <a:pt x="178899" y="726640"/>
                </a:lnTo>
                <a:cubicBezTo>
                  <a:pt x="728956" y="272693"/>
                  <a:pt x="1434142" y="0"/>
                  <a:pt x="2203018" y="0"/>
                </a:cubicBez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E5F7A260-DA59-428B-8C51-708D2931DE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1" r="2" b="22947"/>
          <a:stretch/>
        </p:blipFill>
        <p:spPr>
          <a:xfrm>
            <a:off x="5398355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74B4847-24CA-4A84-B33D-2C5F0FA1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7547" y="603503"/>
            <a:ext cx="1664330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alpha val="80000"/>
                  </a:schemeClr>
                </a:solidFill>
              </a:rPr>
              <a:t>19/1/2021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3967C12-D143-4EE6-A5DA-5CEDCC6D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106415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13E87234-9DD3-4A2E-9039-02029F135454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339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56D537-FB4E-4AC3-AC74-228D782BCE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EFE1C3-3A7B-4A17-95C3-25269F5F5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374675"/>
              </p:ext>
            </p:extLst>
          </p:nvPr>
        </p:nvGraphicFramePr>
        <p:xfrm>
          <a:off x="838200" y="1337352"/>
          <a:ext cx="10515600" cy="3831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709">
                  <a:extLst>
                    <a:ext uri="{9D8B030D-6E8A-4147-A177-3AD203B41FA5}">
                      <a16:colId xmlns:a16="http://schemas.microsoft.com/office/drawing/2014/main" val="2846118265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val="1876959536"/>
                    </a:ext>
                  </a:extLst>
                </a:gridCol>
                <a:gridCol w="2068497">
                  <a:extLst>
                    <a:ext uri="{9D8B030D-6E8A-4147-A177-3AD203B41FA5}">
                      <a16:colId xmlns:a16="http://schemas.microsoft.com/office/drawing/2014/main" val="2572475973"/>
                    </a:ext>
                  </a:extLst>
                </a:gridCol>
                <a:gridCol w="1944209">
                  <a:extLst>
                    <a:ext uri="{9D8B030D-6E8A-4147-A177-3AD203B41FA5}">
                      <a16:colId xmlns:a16="http://schemas.microsoft.com/office/drawing/2014/main" val="3603628245"/>
                    </a:ext>
                  </a:extLst>
                </a:gridCol>
                <a:gridCol w="1819183">
                  <a:extLst>
                    <a:ext uri="{9D8B030D-6E8A-4147-A177-3AD203B41FA5}">
                      <a16:colId xmlns:a16="http://schemas.microsoft.com/office/drawing/2014/main" val="2183130313"/>
                    </a:ext>
                  </a:extLst>
                </a:gridCol>
              </a:tblGrid>
              <a:tr h="53184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Periodicity(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Execution Time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Deadline(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95938"/>
                  </a:ext>
                </a:extLst>
              </a:tr>
              <a:tr h="531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VehicleGetSteeringAngle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51.25(us)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618044"/>
                  </a:ext>
                </a:extLst>
              </a:tr>
              <a:tr h="531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IndProximity_MainFunction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0.2357(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468994"/>
                  </a:ext>
                </a:extLst>
              </a:tr>
              <a:tr h="531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VehicleGetTravelReading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65.5(us)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631218"/>
                  </a:ext>
                </a:extLst>
              </a:tr>
              <a:tr h="531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VehicleGetSpeed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55.75(us)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01344"/>
                  </a:ext>
                </a:extLst>
              </a:tr>
              <a:tr h="531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VehicleGetImuData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4.033(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54307"/>
                  </a:ext>
                </a:extLst>
              </a:tr>
              <a:tr h="531846">
                <a:tc>
                  <a:txBody>
                    <a:bodyPr/>
                    <a:lstStyle/>
                    <a:p>
                      <a:r>
                        <a:rPr lang="en-US" dirty="0" err="1"/>
                        <a:t>VehicleCanTransmitAllData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1.228(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7594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23DA2-AB40-488F-97FB-5EA13CCD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3-6EF1-4F92-ABA5-66EEEE3C01CE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78A46-F240-491A-995F-5FCC686D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DC954-50F9-4853-8ECC-F75F6A9B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2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6BAD-B965-4F90-B819-09CF7346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565"/>
            <a:ext cx="10515600" cy="64312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Important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1A374-0D8D-4084-96C9-F83708706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Scheduler type:</a:t>
            </a:r>
          </a:p>
          <a:p>
            <a:r>
              <a:rPr lang="en-US" b="1" dirty="0">
                <a:solidFill>
                  <a:schemeClr val="accent1"/>
                </a:solidFill>
              </a:rPr>
              <a:t>Fixed priority preemptive Scheduler.</a:t>
            </a:r>
          </a:p>
          <a:p>
            <a:r>
              <a:rPr lang="en-US" b="1" dirty="0"/>
              <a:t>System tick(OS tick) </a:t>
            </a:r>
            <a:r>
              <a:rPr lang="en-US" b="1" dirty="0">
                <a:solidFill>
                  <a:schemeClr val="accent1"/>
                </a:solidFill>
              </a:rPr>
              <a:t>= 5 (</a:t>
            </a:r>
            <a:r>
              <a:rPr lang="en-US" b="1" dirty="0" err="1">
                <a:solidFill>
                  <a:schemeClr val="accent1"/>
                </a:solidFill>
              </a:rPr>
              <a:t>ms</a:t>
            </a:r>
            <a:r>
              <a:rPr lang="en-US" b="1" dirty="0">
                <a:solidFill>
                  <a:schemeClr val="accent1"/>
                </a:solidFill>
              </a:rPr>
              <a:t>).</a:t>
            </a:r>
            <a:endParaRPr lang="en-US" b="1" dirty="0"/>
          </a:p>
          <a:p>
            <a:r>
              <a:rPr lang="en-US" b="1" dirty="0"/>
              <a:t>System Hyper period LCM(I) </a:t>
            </a:r>
            <a:r>
              <a:rPr lang="en-US" b="1" dirty="0">
                <a:solidFill>
                  <a:schemeClr val="accent1"/>
                </a:solidFill>
              </a:rPr>
              <a:t>= 20 (</a:t>
            </a:r>
            <a:r>
              <a:rPr lang="en-US" b="1" dirty="0" err="1">
                <a:solidFill>
                  <a:schemeClr val="accent1"/>
                </a:solidFill>
              </a:rPr>
              <a:t>ms</a:t>
            </a:r>
            <a:r>
              <a:rPr lang="en-US" b="1" dirty="0">
                <a:solidFill>
                  <a:schemeClr val="accent1"/>
                </a:solidFill>
              </a:rPr>
              <a:t>).	</a:t>
            </a:r>
          </a:p>
          <a:p>
            <a:r>
              <a:rPr lang="en-US" b="1" dirty="0"/>
              <a:t>CPU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/>
              <a:t>load</a:t>
            </a:r>
            <a:r>
              <a:rPr lang="en-US" b="1" dirty="0">
                <a:solidFill>
                  <a:schemeClr val="accent1"/>
                </a:solidFill>
              </a:rPr>
              <a:t> = 53.14%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BBD7-3800-4A26-9A18-66B2D305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3-6EF1-4F92-ABA5-66EEEE3C01CE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2BBB-28B4-44E4-B6A9-40C03E9A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E9AAC-EA9A-4BAF-B8CD-6CF03D0E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42D86A-4466-4025-9D3F-7517B88A02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17A5-CA15-4443-8C2B-9FEE1694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6800" dirty="0">
                <a:solidFill>
                  <a:schemeClr val="tx2"/>
                </a:solidFill>
              </a:rPr>
              <a:t>System </a:t>
            </a:r>
            <a:r>
              <a:rPr lang="en-US" sz="6800" dirty="0" err="1">
                <a:solidFill>
                  <a:schemeClr val="tx2"/>
                </a:solidFill>
              </a:rPr>
              <a:t>Schedulability</a:t>
            </a:r>
            <a:endParaRPr lang="en-US" sz="68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6800" dirty="0">
                <a:solidFill>
                  <a:schemeClr val="tx2"/>
                </a:solidFill>
              </a:rPr>
              <a:t>(Time demand analysis)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DB12-C2A0-470C-B812-0E158823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1E10-9434-4B72-BCAC-02788BB1DBCA}" type="datetime1">
              <a:rPr lang="en-US"/>
              <a:pPr/>
              <a:t>2/6/2021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4917-30F4-4BE2-B53F-920BFA4A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4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28F780-0884-4FCD-93A9-54B30BB89B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06793D-7292-41F1-9A65-49726E95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0634"/>
            <a:ext cx="10515600" cy="1001834"/>
          </a:xfrm>
        </p:spPr>
        <p:txBody>
          <a:bodyPr/>
          <a:lstStyle/>
          <a:p>
            <a:r>
              <a:rPr lang="en-US" sz="3600" dirty="0"/>
              <a:t>Applying Time Demand analysis for each Task to check for its </a:t>
            </a:r>
            <a:r>
              <a:rPr lang="en-US" sz="3600" dirty="0" err="1"/>
              <a:t>Schedulability</a:t>
            </a:r>
            <a:r>
              <a:rPr lang="en-US" sz="3600" dirty="0"/>
              <a:t> using this formula: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65017-FB22-4ED2-8BD7-A6564320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3F6EC-68CF-463E-B4DC-2EB93C0C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3-6EF1-4F92-ABA5-66EEEE3C01CE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9FAA9-4A8C-40EB-B85D-CB26391F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3403B-442C-4EF2-8260-FCD16464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CB6A0214-F117-4747-8ECF-C6E97A0AF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29" y="4629614"/>
            <a:ext cx="8093141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3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847DBE-5541-462D-AA33-DE569358E3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ABDE-29C0-47AE-B35B-44CAA0F53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VehicleGetSteeringAngle</a:t>
            </a:r>
            <a:r>
              <a:rPr lang="en-US" dirty="0">
                <a:solidFill>
                  <a:srgbClr val="C00000"/>
                </a:solidFill>
              </a:rPr>
              <a:t>(): </a:t>
            </a:r>
          </a:p>
          <a:p>
            <a:r>
              <a:rPr lang="en-US" sz="2400" dirty="0"/>
              <a:t>w(5) = 51.25(us) 							</a:t>
            </a:r>
            <a:r>
              <a:rPr lang="en-US" sz="2000" dirty="0"/>
              <a:t>w(20) &lt; D (Feasible)</a:t>
            </a:r>
            <a:endParaRPr lang="en-US" sz="2400" dirty="0"/>
          </a:p>
          <a:p>
            <a:r>
              <a:rPr lang="en-US" dirty="0" err="1">
                <a:solidFill>
                  <a:srgbClr val="C00000"/>
                </a:solidFill>
              </a:rPr>
              <a:t>IndProximity_MainFunction</a:t>
            </a:r>
            <a:r>
              <a:rPr lang="en-US" dirty="0">
                <a:solidFill>
                  <a:srgbClr val="C00000"/>
                </a:solidFill>
              </a:rPr>
              <a:t>():</a:t>
            </a:r>
          </a:p>
          <a:p>
            <a:r>
              <a:rPr lang="en-US" sz="2400" dirty="0"/>
              <a:t> w(5) = 0.2357 + (5/5)* 0.05125= 0.28695(</a:t>
            </a:r>
            <a:r>
              <a:rPr lang="en-US" sz="2400" dirty="0" err="1"/>
              <a:t>ms</a:t>
            </a:r>
            <a:r>
              <a:rPr lang="en-US" sz="2400" dirty="0"/>
              <a:t>)		   	</a:t>
            </a:r>
            <a:r>
              <a:rPr lang="en-US" sz="2000" dirty="0"/>
              <a:t>w(5) &lt; D (Feasible)</a:t>
            </a:r>
            <a:endParaRPr lang="en-US" sz="1400" dirty="0"/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VehicleGetTravelReading</a:t>
            </a:r>
            <a:r>
              <a:rPr lang="en-US" dirty="0">
                <a:solidFill>
                  <a:srgbClr val="C00000"/>
                </a:solidFill>
              </a:rPr>
              <a:t>():	</a:t>
            </a:r>
          </a:p>
          <a:p>
            <a:r>
              <a:rPr lang="en-US" sz="2400" dirty="0"/>
              <a:t> w(10) = 0.0655 + (10/5)* 0.05125 + (10/5)* 0.2357  = 0.6394(</a:t>
            </a:r>
            <a:r>
              <a:rPr lang="en-US" sz="2400" dirty="0" err="1"/>
              <a:t>ms</a:t>
            </a:r>
            <a:r>
              <a:rPr lang="en-US" sz="2400" dirty="0"/>
              <a:t>)                        </a:t>
            </a:r>
            <a:r>
              <a:rPr lang="en-US" sz="2000" dirty="0"/>
              <a:t>w(10) &lt; D (Feasible)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0DD4E-8FCA-40E8-9131-74A44979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3-6EF1-4F92-ABA5-66EEEE3C01CE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861F-4B84-440E-BAB1-81A7C113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126C3-F75B-4EB8-A85A-CC7C39BE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B37D91-DC3C-4B02-852D-F79CDB9383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ABDE-29C0-47AE-B35B-44CAA0F53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28899" cy="4530725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VehicleGetSpeed</a:t>
            </a:r>
            <a:r>
              <a:rPr lang="en-US" dirty="0">
                <a:solidFill>
                  <a:srgbClr val="C00000"/>
                </a:solidFill>
              </a:rPr>
              <a:t>(): </a:t>
            </a:r>
          </a:p>
          <a:p>
            <a:r>
              <a:rPr lang="en-US" sz="2400" dirty="0"/>
              <a:t>w(20) = 0.05575 + (20/5)* 0.05125 + (20/5)* 0.2357 + (20/10)* 0.0655 = 1.33455(</a:t>
            </a:r>
            <a:r>
              <a:rPr lang="en-US" sz="2400" dirty="0" err="1"/>
              <a:t>ms</a:t>
            </a:r>
            <a:r>
              <a:rPr lang="en-US" sz="2400" dirty="0"/>
              <a:t>)  </a:t>
            </a:r>
            <a:r>
              <a:rPr lang="en-US" dirty="0"/>
              <a:t>	  </a:t>
            </a:r>
            <a:r>
              <a:rPr lang="en-US" sz="2000" dirty="0"/>
              <a:t>w(20) &lt; D (Feasible)</a:t>
            </a:r>
          </a:p>
          <a:p>
            <a:r>
              <a:rPr lang="en-US" dirty="0" err="1">
                <a:solidFill>
                  <a:srgbClr val="C00000"/>
                </a:solidFill>
              </a:rPr>
              <a:t>VehicleGetImuData</a:t>
            </a:r>
            <a:r>
              <a:rPr lang="en-US" dirty="0">
                <a:solidFill>
                  <a:srgbClr val="C00000"/>
                </a:solidFill>
              </a:rPr>
              <a:t>(): </a:t>
            </a:r>
          </a:p>
          <a:p>
            <a:r>
              <a:rPr lang="en-US" sz="2400" dirty="0"/>
              <a:t>w(10) = 4.033 + (10/5)* 0.05125 + (10/5)* 0.2357 + (10/10)* 0.0655 + (10/20)* 0.05575 =5.4233(</a:t>
            </a:r>
            <a:r>
              <a:rPr lang="en-US" sz="2400" dirty="0" err="1"/>
              <a:t>ms</a:t>
            </a:r>
            <a:r>
              <a:rPr lang="en-US" sz="2400" dirty="0"/>
              <a:t>) </a:t>
            </a:r>
            <a:r>
              <a:rPr lang="en-US" dirty="0"/>
              <a:t>	</a:t>
            </a:r>
            <a:r>
              <a:rPr lang="en-US" sz="2000" dirty="0"/>
              <a:t>w(10) &lt; D (Feasible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VehicleCanTransmitAllData</a:t>
            </a:r>
            <a:r>
              <a:rPr lang="en-US" dirty="0">
                <a:solidFill>
                  <a:srgbClr val="C00000"/>
                </a:solidFill>
              </a:rPr>
              <a:t>(): </a:t>
            </a:r>
          </a:p>
          <a:p>
            <a:r>
              <a:rPr lang="en-US" sz="2400" dirty="0"/>
              <a:t>w(20) = 1.228 + (20/5)* 0.05125 + (20/5)* 0.2357 + (20/10)* 0.0655 + (20/20)* 0.05575 + (20/10)* 4.033 = 	10.62855(</a:t>
            </a:r>
            <a:r>
              <a:rPr lang="en-US" sz="2400" dirty="0" err="1"/>
              <a:t>ms</a:t>
            </a:r>
            <a:r>
              <a:rPr lang="en-US" sz="2400" dirty="0"/>
              <a:t>) </a:t>
            </a:r>
            <a:r>
              <a:rPr lang="en-US" sz="1600" dirty="0"/>
              <a:t>w(20) &lt; D (Feasible)</a:t>
            </a:r>
            <a:endParaRPr lang="en-US" sz="1800" dirty="0"/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The system over all is 100% feasible.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0DD4E-8FCA-40E8-9131-74A44979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3-6EF1-4F92-ABA5-66EEEE3C01CE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861F-4B84-440E-BAB1-81A7C113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126C3-F75B-4EB8-A85A-CC7C39BE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18BFC6-0471-49CD-A696-0BBD46814A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17A5-CA15-4443-8C2B-9FEE1694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DB12-C2A0-470C-B812-0E158823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1E10-9434-4B72-BCAC-02788BB1DBCA}" type="datetime1">
              <a:rPr lang="en-US"/>
              <a:pPr/>
              <a:t>2/6/2021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4917-30F4-4BE2-B53F-920BFA4A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19EB3-5453-4B14-9811-D8D1C1E7A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140"/>
            <a:ext cx="12192000" cy="488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62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4D6D26-54EE-42CD-9B3A-89EFEE8227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17A5-CA15-4443-8C2B-9FEE1694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6800" dirty="0">
                <a:solidFill>
                  <a:schemeClr val="tx2"/>
                </a:solidFill>
              </a:rPr>
              <a:t>CAN Handling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DB12-C2A0-470C-B812-0E158823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1E10-9434-4B72-BCAC-02788BB1DBCA}" type="datetime1">
              <a:rPr lang="en-US"/>
              <a:pPr/>
              <a:t>2/6/2021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4917-30F4-4BE2-B53F-920BFA4A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0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5F04AF-BBFD-4363-B84D-B65D534D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41A2E-1E07-4000-A526-7A245AD9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0012"/>
            <a:ext cx="10515600" cy="77622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System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3646-26F8-4046-872C-7758775D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The whole system consists of 5 CAN messages: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 err="1"/>
              <a:t>CanMessageWheelsRPM</a:t>
            </a:r>
            <a:r>
              <a:rPr lang="en-US" dirty="0"/>
              <a:t>:</a:t>
            </a:r>
          </a:p>
          <a:p>
            <a:r>
              <a:rPr lang="en-US" sz="2400" dirty="0"/>
              <a:t>2 bytes (FR Rpm), 2 bytes (Fl Rpm), 2 bytes (RR Rpm), 2 bytes (RL Rpm).</a:t>
            </a:r>
          </a:p>
          <a:p>
            <a:r>
              <a:rPr lang="en-US" dirty="0" err="1"/>
              <a:t>CanMessageIMUxy</a:t>
            </a:r>
            <a:r>
              <a:rPr lang="en-US" dirty="0"/>
              <a:t>:</a:t>
            </a:r>
          </a:p>
          <a:p>
            <a:r>
              <a:rPr lang="en-US" sz="2400" dirty="0"/>
              <a:t>2 bytes (Ax), 2 bytes (Ay), 2 bytes (Gx), 2 bytes (</a:t>
            </a:r>
            <a:r>
              <a:rPr lang="en-US" sz="2400" dirty="0" err="1"/>
              <a:t>Gy</a:t>
            </a:r>
            <a:r>
              <a:rPr lang="en-US" sz="2400" dirty="0"/>
              <a:t>).</a:t>
            </a:r>
          </a:p>
          <a:p>
            <a:r>
              <a:rPr lang="en-US" dirty="0" err="1"/>
              <a:t>CanMessageSusTravel</a:t>
            </a:r>
            <a:r>
              <a:rPr lang="en-US" dirty="0"/>
              <a:t>:</a:t>
            </a:r>
          </a:p>
          <a:p>
            <a:r>
              <a:rPr lang="en-US" sz="2400" dirty="0"/>
              <a:t>1 byte (FR Travel), 1 byte (Fl Travel), 1 byte (RR Travel), 1 byte (RL Travel).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B823-682D-4406-9CF3-D93B33ED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3-6EF1-4F92-ABA5-66EEEE3C01CE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BD694-A3F5-4776-AD94-2DDDBC5E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CB70-27BB-41AA-ACF8-9BD8082A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5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A312AFB-02CF-4545-A892-7066146D69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3646-26F8-4046-872C-7758775D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CanMessageIMUzRollPitch</a:t>
            </a:r>
            <a:r>
              <a:rPr lang="en-US" dirty="0"/>
              <a:t>:</a:t>
            </a:r>
          </a:p>
          <a:p>
            <a:r>
              <a:rPr lang="en-US" sz="2400" dirty="0"/>
              <a:t>2 bytes (Az), 2 bytes (</a:t>
            </a:r>
            <a:r>
              <a:rPr lang="en-US" sz="2400" dirty="0" err="1"/>
              <a:t>Gz</a:t>
            </a:r>
            <a:r>
              <a:rPr lang="en-US" sz="2400" dirty="0"/>
              <a:t>), 2 bytes (Roll), 2 bytes (Pitch).</a:t>
            </a:r>
          </a:p>
          <a:p>
            <a:r>
              <a:rPr lang="en-US" dirty="0" err="1"/>
              <a:t>CanMessageStrAngle_Speed_TimStamp</a:t>
            </a:r>
            <a:r>
              <a:rPr lang="en-US" dirty="0"/>
              <a:t>:</a:t>
            </a:r>
          </a:p>
          <a:p>
            <a:r>
              <a:rPr lang="en-US" sz="2400" dirty="0"/>
              <a:t>2 bytes (Steering Angle), 1 byte (Speed), 2 bytes (CAN Time Stamp), 2 bytes (System Time Stamp).</a:t>
            </a:r>
          </a:p>
          <a:p>
            <a:endParaRPr lang="en-US" sz="2400" dirty="0"/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All CAN Messages are sent as one block periodically with rate of 50Hz.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B823-682D-4406-9CF3-D93B33ED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3-6EF1-4F92-ABA5-66EEEE3C01CE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BD694-A3F5-4776-AD94-2DDDBC5E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CB70-27BB-41AA-ACF8-9BD8082A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00032C-1D07-4211-A33C-7779FA87F8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17A5-CA15-4443-8C2B-9FEE1694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6800" dirty="0">
                <a:solidFill>
                  <a:schemeClr val="tx2"/>
                </a:solidFill>
              </a:rPr>
              <a:t>Data Acquisition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DB12-C2A0-470C-B812-0E158823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1E10-9434-4B72-BCAC-02788BB1DBCA}" type="datetime1">
              <a:rPr lang="en-US"/>
              <a:pPr/>
              <a:t>2/6/2021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4917-30F4-4BE2-B53F-920BFA4A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98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C35552-868B-4072-89C8-FF6008BA6D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17A5-CA15-4443-8C2B-9FEE1694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6800" dirty="0">
                <a:solidFill>
                  <a:schemeClr val="tx2"/>
                </a:solidFill>
              </a:rPr>
              <a:t>Another Way for</a:t>
            </a:r>
          </a:p>
          <a:p>
            <a:pPr marL="0" indent="0" algn="ctr">
              <a:buNone/>
            </a:pPr>
            <a:r>
              <a:rPr lang="en-US" sz="6800" dirty="0">
                <a:solidFill>
                  <a:schemeClr val="tx2"/>
                </a:solidFill>
              </a:rPr>
              <a:t>CAN Handling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DB12-C2A0-470C-B812-0E158823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1E10-9434-4B72-BCAC-02788BB1DBCA}" type="datetime1">
              <a:rPr lang="en-US"/>
              <a:pPr/>
              <a:t>2/6/2021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4917-30F4-4BE2-B53F-920BFA4A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19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FA4728-AC10-4CF1-903C-FFEFBCBCD8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DC722-73BC-44A4-93F8-06284BE1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FreeRTOS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852-301C-477A-9BA2-4B2C2AA95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We Can use queues as follows:</a:t>
            </a:r>
          </a:p>
          <a:p>
            <a:r>
              <a:rPr lang="en-US" dirty="0"/>
              <a:t>Getting A new Data.</a:t>
            </a:r>
          </a:p>
          <a:p>
            <a:r>
              <a:rPr lang="en-US" dirty="0"/>
              <a:t>Putting the data into the queue.</a:t>
            </a:r>
          </a:p>
          <a:p>
            <a:r>
              <a:rPr lang="en-US" dirty="0"/>
              <a:t>This action notifies CAN Task to start sending the new data.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There a new message sent whenever a new data put in the Queue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4D22-3CBA-43E3-8F05-4672A569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3-6EF1-4F92-ABA5-66EEEE3C01CE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53EAD-8B53-4E97-B4F3-4AA5EDD4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0E293-EF9E-4DB7-B2ED-88BAD927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44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136C96-93DD-4F7E-8CA7-3BBACF5C34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17A5-CA15-4443-8C2B-9FEE1694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6800" dirty="0">
                <a:solidFill>
                  <a:schemeClr val="tx2"/>
                </a:solidFill>
              </a:rPr>
              <a:t>Wheel Speed Module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DB12-C2A0-470C-B812-0E158823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1E10-9434-4B72-BCAC-02788BB1DBCA}" type="datetime1">
              <a:rPr lang="en-US"/>
              <a:pPr/>
              <a:t>2/6/2021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4917-30F4-4BE2-B53F-920BFA4A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8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0AE1FF-81A6-4AF3-BB97-E28DF6E52A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321BB-1F4B-4C37-A7C3-2880F1D1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5522"/>
            <a:ext cx="10515600" cy="78516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ISR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FF64-99B2-4978-BCC6-B5F2C8D7F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ICU’s ICR all its work is just storing Rising egad capture timing for the 4 ICU channels.</a:t>
            </a:r>
          </a:p>
          <a:p>
            <a:r>
              <a:rPr lang="en-US" dirty="0"/>
              <a:t>Events group is used in the ISR For notifying the main inductive proximity tasks.</a:t>
            </a:r>
          </a:p>
          <a:p>
            <a:r>
              <a:rPr lang="en-US" dirty="0"/>
              <a:t>Each channel Notifies the main task if there is a new value captured.</a:t>
            </a:r>
          </a:p>
          <a:p>
            <a:r>
              <a:rPr lang="en-US" dirty="0"/>
              <a:t>After a slice of time if there is No New captured value so the 4 wheels’ RPM and the Vehicle speed return to Zero.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0C17-0948-4FA4-A650-19562D86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3-6EF1-4F92-ABA5-66EEEE3C01CE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F7D13-28DD-42F5-B4AD-9472526D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94862-D061-4ABA-B140-14AE508E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8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17A5-CA15-4443-8C2B-9FEE1694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869D5D-8508-4FB1-8FD6-1D1DEFD7A9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DB12-C2A0-470C-B812-0E158823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1E10-9434-4B72-BCAC-02788BB1DBCA}" type="datetime1">
              <a:rPr lang="en-US"/>
              <a:pPr/>
              <a:t>2/6/2021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4917-30F4-4BE2-B53F-920BFA4A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3CC92C2-1A95-4EE0-AB1D-82262A7A6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270236"/>
            <a:ext cx="9449619" cy="63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2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17A5-CA15-4443-8C2B-9FEE1694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/>
          </a:p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E5AC30-5964-445C-88DE-DE6D552B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DB12-C2A0-470C-B812-0E158823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1E10-9434-4B72-BCAC-02788BB1DBCA}" type="datetime1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4917-30F4-4BE2-B53F-920BFA4A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FA0F0-8A5B-40FA-8271-31CFC25EF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2" y="543454"/>
            <a:ext cx="9383697" cy="3308350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E8AB21-D27E-43E4-B63F-1ED5273A4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9691049" cy="26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2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2034A2-CA2E-4665-9788-A30AFCB6C9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17A5-CA15-4443-8C2B-9FEE1694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6800" dirty="0">
                <a:solidFill>
                  <a:schemeClr val="tx2"/>
                </a:solidFill>
              </a:rPr>
              <a:t>Error Handling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DB12-C2A0-470C-B812-0E158823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1E10-9434-4B72-BCAC-02788BB1DBCA}" type="datetime1">
              <a:rPr lang="en-US"/>
              <a:pPr/>
              <a:t>2/6/2021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4917-30F4-4BE2-B53F-920BFA4A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85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26B2A8-F0FD-431A-BB31-50A0F5AF0D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2363" y="-1"/>
            <a:ext cx="1228077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C4EE21-2D13-4CD7-A191-31E054C9B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7" y="2766218"/>
            <a:ext cx="12192000" cy="1325563"/>
          </a:xfrm>
        </p:spPr>
        <p:txBody>
          <a:bodyPr/>
          <a:lstStyle/>
          <a:p>
            <a:pPr algn="ctr"/>
            <a:r>
              <a:rPr lang="en-US" sz="9600" b="1" dirty="0"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D6D4-D6EB-4FBB-81A9-F500F65E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1E10-9434-4B72-BCAC-02788BB1DBCA}" type="datetime1">
              <a:rPr lang="en-US" smtClean="0"/>
              <a:t>2/6/2021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0F81E-2C93-43A3-A3A2-76DAFB81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3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2C48B5-C6EC-419C-AC0C-2FC8C5D91C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17A5-CA15-4443-8C2B-9FEE1694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6800" dirty="0">
                <a:solidFill>
                  <a:schemeClr val="tx2"/>
                </a:solidFill>
              </a:rPr>
              <a:t>What is New?!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DB12-C2A0-470C-B812-0E158823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1E10-9434-4B72-BCAC-02788BB1DBCA}" type="datetime1">
              <a:rPr lang="en-US"/>
              <a:pPr/>
              <a:t>2/6/2021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4917-30F4-4BE2-B53F-920BFA4A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B74A21-BA3E-462E-B85B-0082533E1F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973905-174A-4A41-A1A3-D58CD531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86"/>
            <a:ext cx="10515600" cy="57210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DAQ system implementation using RTOS: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00555-0DE4-4E1E-A172-71A525F3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400" dirty="0"/>
              <a:t>What are the benefits?</a:t>
            </a:r>
          </a:p>
          <a:p>
            <a:r>
              <a:rPr lang="en-US" dirty="0"/>
              <a:t>The whole old system is divided into several tasks. </a:t>
            </a:r>
          </a:p>
          <a:p>
            <a:r>
              <a:rPr lang="en-US" dirty="0"/>
              <a:t>More Portable.</a:t>
            </a:r>
          </a:p>
          <a:p>
            <a:r>
              <a:rPr lang="en-US" dirty="0"/>
              <a:t>More Structured. </a:t>
            </a:r>
          </a:p>
          <a:p>
            <a:r>
              <a:rPr lang="en-US" dirty="0"/>
              <a:t>More Expandability.</a:t>
            </a:r>
          </a:p>
          <a:p>
            <a:r>
              <a:rPr lang="en-US" dirty="0"/>
              <a:t>More reliable.</a:t>
            </a:r>
          </a:p>
          <a:p>
            <a:r>
              <a:rPr lang="en-US" dirty="0"/>
              <a:t>Easy to find bugs and debug.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7CCE4-F0F1-4EAC-AC53-13D72E24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3-6EF1-4F92-ABA5-66EEEE3C01CE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085FB-7ACA-486C-8E93-854F596F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5C4C-08D1-4645-8CB4-36B1AD0C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17A5-CA15-4443-8C2B-9FEE1694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DB12-C2A0-470C-B812-0E158823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1E10-9434-4B72-BCAC-02788BB1DBCA}" type="datetime1">
              <a:rPr lang="en-US"/>
              <a:pPr/>
              <a:t>2/6/2021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B1279-C783-4504-AD18-6BB57A3F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4917-30F4-4BE2-B53F-920BFA4A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42C2B5F-1B46-46E5-912E-BE3B0883D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84" y="1825625"/>
            <a:ext cx="9958808" cy="385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2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7E70D4-F7A3-420F-9CC2-5DA3354DC3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AB7074-2800-42F3-8D6A-72F486AF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2055"/>
            <a:ext cx="10515600" cy="678634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System Tasks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B7BE-1937-4E5F-9EDB-B84897F9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Task1</a:t>
            </a:r>
            <a:r>
              <a:rPr lang="en-US" dirty="0"/>
              <a:t>: </a:t>
            </a:r>
            <a:r>
              <a:rPr lang="en-US" dirty="0" err="1"/>
              <a:t>VehicleGetSteeringAngle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Task2</a:t>
            </a:r>
            <a:r>
              <a:rPr lang="en-US" dirty="0"/>
              <a:t>: </a:t>
            </a:r>
            <a:r>
              <a:rPr lang="en-US" dirty="0" err="1"/>
              <a:t>IndProximity_MainFunction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Task3</a:t>
            </a:r>
            <a:r>
              <a:rPr lang="en-US" dirty="0"/>
              <a:t>: </a:t>
            </a:r>
            <a:r>
              <a:rPr lang="en-US" dirty="0" err="1"/>
              <a:t>VehicleGetTravelReading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Task4</a:t>
            </a:r>
            <a:r>
              <a:rPr lang="en-US" dirty="0"/>
              <a:t>: </a:t>
            </a:r>
            <a:r>
              <a:rPr lang="en-US" dirty="0" err="1"/>
              <a:t>VehicleGetSpeed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Task5</a:t>
            </a:r>
            <a:r>
              <a:rPr lang="en-US" dirty="0"/>
              <a:t>: </a:t>
            </a:r>
            <a:r>
              <a:rPr lang="en-US" dirty="0" err="1"/>
              <a:t>VehicleGetImuData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Task6</a:t>
            </a:r>
            <a:r>
              <a:rPr lang="en-US" dirty="0"/>
              <a:t>: </a:t>
            </a:r>
            <a:r>
              <a:rPr lang="en-US" dirty="0" err="1"/>
              <a:t>VehicleCanTransmitAllData</a:t>
            </a:r>
            <a:r>
              <a:rPr lang="en-US" dirty="0"/>
              <a:t>()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0231A-A056-428E-858B-2402861F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3-6EF1-4F92-ABA5-66EEEE3C01CE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7A606-5DA3-4C71-87E2-098ACC94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C8910-CDCE-4998-898F-8136C5F8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18BFC6-0471-49CD-A696-0BBD46814A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17A5-CA15-4443-8C2B-9FEE1694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6800" dirty="0">
                <a:solidFill>
                  <a:schemeClr val="tx2"/>
                </a:solidFill>
              </a:rPr>
              <a:t>System Static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DB12-C2A0-470C-B812-0E158823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1E10-9434-4B72-BCAC-02788BB1DBCA}" type="datetime1">
              <a:rPr lang="en-US"/>
              <a:pPr/>
              <a:t>2/6/2021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4917-30F4-4BE2-B53F-920BFA4A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8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B5715A-3F5B-4B51-BFDF-70D5143C58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EFE1C3-3A7B-4A17-95C3-25269F5F5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325155"/>
              </p:ext>
            </p:extLst>
          </p:nvPr>
        </p:nvGraphicFramePr>
        <p:xfrm>
          <a:off x="838200" y="1337352"/>
          <a:ext cx="10453768" cy="3831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877">
                  <a:extLst>
                    <a:ext uri="{9D8B030D-6E8A-4147-A177-3AD203B41FA5}">
                      <a16:colId xmlns:a16="http://schemas.microsoft.com/office/drawing/2014/main" val="2846118265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val="1876959536"/>
                    </a:ext>
                  </a:extLst>
                </a:gridCol>
                <a:gridCol w="2068497">
                  <a:extLst>
                    <a:ext uri="{9D8B030D-6E8A-4147-A177-3AD203B41FA5}">
                      <a16:colId xmlns:a16="http://schemas.microsoft.com/office/drawing/2014/main" val="2572475973"/>
                    </a:ext>
                  </a:extLst>
                </a:gridCol>
                <a:gridCol w="1944209">
                  <a:extLst>
                    <a:ext uri="{9D8B030D-6E8A-4147-A177-3AD203B41FA5}">
                      <a16:colId xmlns:a16="http://schemas.microsoft.com/office/drawing/2014/main" val="3603628245"/>
                    </a:ext>
                  </a:extLst>
                </a:gridCol>
                <a:gridCol w="1819183">
                  <a:extLst>
                    <a:ext uri="{9D8B030D-6E8A-4147-A177-3AD203B41FA5}">
                      <a16:colId xmlns:a16="http://schemas.microsoft.com/office/drawing/2014/main" val="2183130313"/>
                    </a:ext>
                  </a:extLst>
                </a:gridCol>
              </a:tblGrid>
              <a:tr h="53184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Periodicity(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Execution Time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Deadline(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95938"/>
                  </a:ext>
                </a:extLst>
              </a:tr>
              <a:tr h="531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VehicleGetSteeringAngle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1.25(us)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618044"/>
                  </a:ext>
                </a:extLst>
              </a:tr>
              <a:tr h="531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IndProximity_MainFunction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0.1857(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468994"/>
                  </a:ext>
                </a:extLst>
              </a:tr>
              <a:tr h="531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VehicleGetTravelReading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6.5(us)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631218"/>
                  </a:ext>
                </a:extLst>
              </a:tr>
              <a:tr h="531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VehicleGetSpeed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5.75(us)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01344"/>
                  </a:ext>
                </a:extLst>
              </a:tr>
              <a:tr h="531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VehicleGetImuData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3.983(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54307"/>
                  </a:ext>
                </a:extLst>
              </a:tr>
              <a:tr h="531846">
                <a:tc>
                  <a:txBody>
                    <a:bodyPr/>
                    <a:lstStyle/>
                    <a:p>
                      <a:r>
                        <a:rPr lang="en-US" dirty="0" err="1"/>
                        <a:t>VehicleCanTransmitAllData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1.178(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7594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23DA2-AB40-488F-97FB-5EA13CCD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3-6EF1-4F92-ABA5-66EEEE3C01CE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78A46-F240-491A-995F-5FCC686D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DC954-50F9-4853-8ECC-F75F6A9B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30818E-114C-4B1A-8DD8-A1CA79DC61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28077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9A1E9D-A151-40A1-850D-C012F900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5522"/>
            <a:ext cx="10515600" cy="78516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What about the interrupts over head?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3077-D9F8-4301-8036-DB81A7A9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Inductive proximity sensor uses interrupt In Input capture unit.</a:t>
            </a:r>
          </a:p>
          <a:p>
            <a:r>
              <a:rPr lang="en-US" dirty="0"/>
              <a:t>The maximum ICU interrupt frequency is 200Hz (4 channels).</a:t>
            </a:r>
          </a:p>
          <a:p>
            <a:r>
              <a:rPr lang="en-US" dirty="0"/>
              <a:t>Serving ICU’s ISR Takes around 15(us)</a:t>
            </a:r>
          </a:p>
          <a:p>
            <a:r>
              <a:rPr lang="en-US" dirty="0"/>
              <a:t>Within the hyper period there is 16 ICU interrupt.</a:t>
            </a:r>
          </a:p>
          <a:p>
            <a:r>
              <a:rPr lang="en-US" dirty="0"/>
              <a:t>The total time consumed to serve ICU’s ISR within the one tick 60(us) (4 * 15). </a:t>
            </a:r>
          </a:p>
          <a:p>
            <a:r>
              <a:rPr lang="en-US" dirty="0"/>
              <a:t>We can divide this overhead time evenly</a:t>
            </a:r>
            <a:r>
              <a:rPr lang="ar-EG" dirty="0"/>
              <a:t> </a:t>
            </a:r>
            <a:r>
              <a:rPr lang="en-US" dirty="0"/>
              <a:t>over all task (60 /6 = 10us).</a:t>
            </a:r>
          </a:p>
          <a:p>
            <a:r>
              <a:rPr lang="en-US" dirty="0"/>
              <a:t>We can add 40us as an additional unexpected over heads.</a:t>
            </a:r>
          </a:p>
          <a:p>
            <a:r>
              <a:rPr lang="en-US" dirty="0"/>
              <a:t>So, a 50(us) is added for each to task’s execution time.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6E8F8-7B77-4773-8C63-F4A46888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C013-6EF1-4F92-ABA5-66EEEE3C01CE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C9D3E-585A-4448-836F-A28E0DF3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Ride &amp; Roll Rats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E12D1-5B17-4905-851C-BFBD8B50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7234-9DD3-4A2E-9039-02029F1354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</TotalTime>
  <Words>1022</Words>
  <Application>Microsoft Office PowerPoint</Application>
  <PresentationFormat>Widescreen</PresentationFormat>
  <Paragraphs>245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Aharoni</vt:lpstr>
      <vt:lpstr>Arial</vt:lpstr>
      <vt:lpstr>Calibri</vt:lpstr>
      <vt:lpstr>Calibri Light</vt:lpstr>
      <vt:lpstr>Office Theme</vt:lpstr>
      <vt:lpstr>Low Voltage</vt:lpstr>
      <vt:lpstr>PowerPoint Presentation</vt:lpstr>
      <vt:lpstr>PowerPoint Presentation</vt:lpstr>
      <vt:lpstr>DAQ system implementation using RTOS:</vt:lpstr>
      <vt:lpstr>PowerPoint Presentation</vt:lpstr>
      <vt:lpstr>System Tasks</vt:lpstr>
      <vt:lpstr>PowerPoint Presentation</vt:lpstr>
      <vt:lpstr>PowerPoint Presentation</vt:lpstr>
      <vt:lpstr>What about the interrupts over head?</vt:lpstr>
      <vt:lpstr>PowerPoint Presentation</vt:lpstr>
      <vt:lpstr>Important Parameters</vt:lpstr>
      <vt:lpstr>PowerPoint Presentation</vt:lpstr>
      <vt:lpstr>Applying Time Demand analysis for each Task to check for its Schedulability using this formula: </vt:lpstr>
      <vt:lpstr>PowerPoint Presentation</vt:lpstr>
      <vt:lpstr>PowerPoint Presentation</vt:lpstr>
      <vt:lpstr>PowerPoint Presentation</vt:lpstr>
      <vt:lpstr>PowerPoint Presentation</vt:lpstr>
      <vt:lpstr>System Messages</vt:lpstr>
      <vt:lpstr>PowerPoint Presentation</vt:lpstr>
      <vt:lpstr>PowerPoint Presentation</vt:lpstr>
      <vt:lpstr>FreeRTOS queues</vt:lpstr>
      <vt:lpstr>PowerPoint Presentation</vt:lpstr>
      <vt:lpstr>ISR Handling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Voltage</dc:title>
  <dc:creator>Mohamed sayed Farouk Sayed 1900626</dc:creator>
  <cp:lastModifiedBy>Mohamed sayed Farouk Sayed 1900626</cp:lastModifiedBy>
  <cp:revision>82</cp:revision>
  <dcterms:created xsi:type="dcterms:W3CDTF">2021-01-18T20:40:14Z</dcterms:created>
  <dcterms:modified xsi:type="dcterms:W3CDTF">2021-02-06T16:10:56Z</dcterms:modified>
</cp:coreProperties>
</file>