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76" r:id="rId6"/>
    <p:sldId id="277" r:id="rId7"/>
    <p:sldId id="268" r:id="rId8"/>
    <p:sldId id="278" r:id="rId9"/>
    <p:sldId id="279" r:id="rId10"/>
    <p:sldId id="26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88" r:id="rId19"/>
    <p:sldId id="291" r:id="rId20"/>
    <p:sldId id="292" r:id="rId21"/>
    <p:sldId id="293" r:id="rId22"/>
    <p:sldId id="294" r:id="rId23"/>
    <p:sldId id="280" r:id="rId24"/>
    <p:sldId id="281" r:id="rId25"/>
    <p:sldId id="282" r:id="rId26"/>
    <p:sldId id="295" r:id="rId27"/>
    <p:sldId id="296" r:id="rId28"/>
    <p:sldId id="297" r:id="rId29"/>
    <p:sldId id="267" r:id="rId30"/>
  </p:sldIdLst>
  <p:sldSz cx="18288000" cy="10287000"/>
  <p:notesSz cx="6858000" cy="9144000"/>
  <p:embeddedFontLst>
    <p:embeddedFont>
      <p:font typeface="Anton" pitchFamily="2" charset="0"/>
      <p:regular r:id="rId32"/>
    </p:embeddedFont>
    <p:embeddedFont>
      <p:font typeface="Arim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36B"/>
    <a:srgbClr val="ED7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94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63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25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19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175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966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662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690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23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59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533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85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060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46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649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31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073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88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74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88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5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7256645"/>
            <a:ext cx="6529522" cy="1437158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17775" y="6540652"/>
            <a:ext cx="7833810" cy="2532771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844802" y="2958232"/>
            <a:ext cx="1027267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ABDELGHAFOR’S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HACKATHON</a:t>
            </a:r>
            <a:endParaRPr dirty="0"/>
          </a:p>
        </p:txBody>
      </p:sp>
      <p:sp>
        <p:nvSpPr>
          <p:cNvPr id="536" name="Google Shape;536;p11"/>
          <p:cNvSpPr txBox="1"/>
          <p:nvPr/>
        </p:nvSpPr>
        <p:spPr>
          <a:xfrm>
            <a:off x="1168317" y="6897547"/>
            <a:ext cx="8649136" cy="246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Local Library Console 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Management System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3;p16">
            <a:extLst>
              <a:ext uri="{FF2B5EF4-FFF2-40B4-BE49-F238E27FC236}">
                <a16:creationId xmlns:a16="http://schemas.microsoft.com/office/drawing/2014/main" id="{C182E4A2-AB26-4D1A-75CF-3C66046BECE4}"/>
              </a:ext>
            </a:extLst>
          </p:cNvPr>
          <p:cNvGrpSpPr/>
          <p:nvPr/>
        </p:nvGrpSpPr>
        <p:grpSpPr>
          <a:xfrm>
            <a:off x="10218057" y="2841880"/>
            <a:ext cx="7279824" cy="4644778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5" name="Google Shape;844;p16">
              <a:extLst>
                <a:ext uri="{FF2B5EF4-FFF2-40B4-BE49-F238E27FC236}">
                  <a16:creationId xmlns:a16="http://schemas.microsoft.com/office/drawing/2014/main" id="{E7A58B1A-F088-3590-2891-DE1F49490E0C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6" name="Google Shape;845;p16">
              <a:extLst>
                <a:ext uri="{FF2B5EF4-FFF2-40B4-BE49-F238E27FC236}">
                  <a16:creationId xmlns:a16="http://schemas.microsoft.com/office/drawing/2014/main" id="{65075D11-634A-E7B3-4E00-CEC643053E2B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17"/>
          <p:cNvGrpSpPr/>
          <p:nvPr/>
        </p:nvGrpSpPr>
        <p:grpSpPr>
          <a:xfrm>
            <a:off x="5224112" y="479013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5333687" y="302946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4" y="242356"/>
            <a:ext cx="4145766" cy="1256332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0724341" y="855251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3" name="Google Shape;993;p17"/>
          <p:cNvSpPr txBox="1"/>
          <p:nvPr/>
        </p:nvSpPr>
        <p:spPr>
          <a:xfrm>
            <a:off x="7652383" y="32498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5913391" y="53614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14876-D3A6-4889-3878-4F51CA14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403" y="2556234"/>
            <a:ext cx="7279824" cy="4717145"/>
          </a:xfrm>
          <a:prstGeom prst="rect">
            <a:avLst/>
          </a:prstGeom>
        </p:spPr>
      </p:pic>
      <p:sp>
        <p:nvSpPr>
          <p:cNvPr id="7" name="Google Shape;707;p13">
            <a:extLst>
              <a:ext uri="{FF2B5EF4-FFF2-40B4-BE49-F238E27FC236}">
                <a16:creationId xmlns:a16="http://schemas.microsoft.com/office/drawing/2014/main" id="{4DABBBF4-216A-6375-03C1-8839EC37ABB9}"/>
              </a:ext>
            </a:extLst>
          </p:cNvPr>
          <p:cNvSpPr txBox="1"/>
          <p:nvPr/>
        </p:nvSpPr>
        <p:spPr>
          <a:xfrm>
            <a:off x="592624" y="2037599"/>
            <a:ext cx="9482125" cy="750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Member, and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data_handler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designed to let a library member borrow a book.</a:t>
            </a:r>
          </a:p>
          <a:p>
            <a:pPr marR="0" lvl="0" algn="r" rtl="1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looks up the member using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the book using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from the library's collection.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or book isn't found in the library, it prints a message stating that either the member or book doesn't exist.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indent="-342900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found but it is unavailable, it informs the user that the book is already borrowed.</a:t>
            </a:r>
          </a:p>
          <a:p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both the member and book are valid and the book is available, it calls the 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member's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to complete the borrowing process.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172217" y="314960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0608651" y="774558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821445" y="3906116"/>
            <a:ext cx="8949862" cy="4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a member to return a borrowed book..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retrieves the member using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the book using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from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or book doesn’t exist, it prints an error message indicating the member ID or book ID is not found.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already marked as available, it notifies the user that the book wasn't borrowed.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and book are valid and the book was borrowed, it calls the member’s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method to complete the return process.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B868-36E4-E921-131E-67268434F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192" y="2787591"/>
            <a:ext cx="7048953" cy="36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8657916" y="3314531"/>
            <a:ext cx="8748548" cy="4826775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56310" y="2251096"/>
            <a:ext cx="7984751" cy="728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delete_member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 a member from the library.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Prompts the user to enter the member’s ID to identify the member to be deleted.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they have borrowed books, it lists them and asks the user whether to forcefully delete the member, returning all borrowed books in the process.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has no borrowed books, it asks for confirmation to delete. 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is deleted, their information is removed from the system.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doesn’t exist, it prints a message indicating that no member was found with the given ID.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85381E-1A8D-91C2-B1DF-130E17E37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171" y="3006969"/>
            <a:ext cx="8748548" cy="49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8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70038" y="3005599"/>
            <a:ext cx="8864848" cy="53491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0430153" y="2553415"/>
            <a:ext cx="7284720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update_member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lets admin update a member's information.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prompts for the member's ID and checks if they exist.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found, it asks what you want to update (name or role).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Depending on the choice, it updates the member’s name or role and provides confirmation.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or role is invalid, it shows an error message.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ID isn’t found, it notifies the user.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7C5308-101E-3BBB-F581-DBFC94E9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43" y="2679794"/>
            <a:ext cx="9048561" cy="54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384868" y="3999182"/>
            <a:ext cx="7081687" cy="287060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0608651" y="774558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138275" y="4073721"/>
            <a:ext cx="8601966" cy="44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create_first_admin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sets up an admin account if there are no existing members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prompts for the admin’s ID and name, then creates a Member with the role set to 'admin’.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new admin is added to the library, saved to the member data file, and a success message is printed.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already members in the library, the function does nothing and returns None.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A285D-B178-7CB2-1A5C-8997E1C1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188" y="3736089"/>
            <a:ext cx="7183980" cy="29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325783" y="5882792"/>
            <a:ext cx="15234012" cy="23010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768517" y="2971353"/>
            <a:ext cx="1647885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display_all_books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a list of all books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books, it prints a formatted table with columns for ID, title, author, genre, and status (available or checked out).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no books in the library, it prints a message saying there are no books available.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FD100-3506-C5CA-0C10-E2BC10A3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085" y="5365729"/>
            <a:ext cx="15360746" cy="26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699236" y="5746859"/>
            <a:ext cx="14395715" cy="2649267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699236" y="2649460"/>
            <a:ext cx="16478853" cy="241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display_all_members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lists all members of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members, it prints a formatted table showing their ID, name, role, and borrowed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 books are listed as a comma-separated string or shown as "None" if the member has not borrowed any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members are registered, it prints a message indicating that there are no members.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8D6902-E4EE-5405-7B57-C57DB56AA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426" y="5434410"/>
            <a:ext cx="14525147" cy="27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2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533168" y="5903627"/>
            <a:ext cx="14395715" cy="2649267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733002" y="2406768"/>
            <a:ext cx="14222809" cy="292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display_available_books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a list of books that are currently available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filters the library's books to include only those marked as available.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available books, it prints a formatted table with columns for ID, title, author, genre, and status, indicating that the books are "Available."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books are available, it prints a message saying so.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120C03-7102-2312-1E39-2D1A85A4B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36" y="5607776"/>
            <a:ext cx="14609136" cy="27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251889" y="4744737"/>
            <a:ext cx="8135951" cy="3924332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952029" y="862932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0205448" y="2473392"/>
            <a:ext cx="7340958" cy="603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display_books_menu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options to: display all books, display only available books, return to the main menu.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user makes a choice by entering a number. If they choose '1' or '2', the corresponding function (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display_all_books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or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display_available_books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) is called to show the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is '3', the function exits the loop and returns to the main menu.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is invalid, it prints an error message and prompts the user again.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5FCCA-CC69-DF20-3E16-5BE7B919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06" y="4243051"/>
            <a:ext cx="8135952" cy="42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70038" y="3005599"/>
            <a:ext cx="8864848" cy="520876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 rot="10800000">
            <a:off x="695528" y="8715090"/>
            <a:ext cx="3937432" cy="926615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356396" y="65436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0241178" y="2075709"/>
            <a:ext cx="7266840" cy="706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filter_by_genre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users to view books based on their genre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shows the available genres with numbers for selection and an option to go back to the main menu.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user selects a genre by entering a number.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function filters and displays books of the selected genre, showing their details and status.</a:t>
            </a:r>
          </a:p>
          <a:p>
            <a:pPr marL="342900" indent="-342900" algn="just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genres are available, it informs the user and exits.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user selects an invalid option or enters a non-numeric input, it displays an error message and prompts for input again.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loop continues until the user chooses to return to the main menu.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E40237-DE25-CF06-DA64-B2C5E7DA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58" y="2596966"/>
            <a:ext cx="8916100" cy="53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12"/>
          <p:cNvGrpSpPr/>
          <p:nvPr/>
        </p:nvGrpSpPr>
        <p:grpSpPr>
          <a:xfrm>
            <a:off x="844802" y="3560624"/>
            <a:ext cx="2065565" cy="1437158"/>
            <a:chOff x="0" y="-47625"/>
            <a:chExt cx="544017" cy="378511"/>
          </a:xfrm>
        </p:grpSpPr>
        <p:sp>
          <p:nvSpPr>
            <p:cNvPr id="543" name="Google Shape;543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12"/>
          <p:cNvGrpSpPr/>
          <p:nvPr/>
        </p:nvGrpSpPr>
        <p:grpSpPr>
          <a:xfrm>
            <a:off x="9582975" y="3560624"/>
            <a:ext cx="2065565" cy="1437158"/>
            <a:chOff x="0" y="-47625"/>
            <a:chExt cx="544017" cy="378511"/>
          </a:xfrm>
        </p:grpSpPr>
        <p:sp>
          <p:nvSpPr>
            <p:cNvPr id="546" name="Google Shape;546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2"/>
          <p:cNvGrpSpPr/>
          <p:nvPr/>
        </p:nvGrpSpPr>
        <p:grpSpPr>
          <a:xfrm>
            <a:off x="844802" y="5214183"/>
            <a:ext cx="2065565" cy="1437158"/>
            <a:chOff x="0" y="-47625"/>
            <a:chExt cx="544017" cy="378511"/>
          </a:xfrm>
        </p:grpSpPr>
        <p:sp>
          <p:nvSpPr>
            <p:cNvPr id="549" name="Google Shape;549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12"/>
          <p:cNvGrpSpPr/>
          <p:nvPr/>
        </p:nvGrpSpPr>
        <p:grpSpPr>
          <a:xfrm>
            <a:off x="9582975" y="5214183"/>
            <a:ext cx="2065565" cy="1437158"/>
            <a:chOff x="0" y="-47625"/>
            <a:chExt cx="544017" cy="378511"/>
          </a:xfrm>
        </p:grpSpPr>
        <p:sp>
          <p:nvSpPr>
            <p:cNvPr id="552" name="Google Shape;552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954377" y="3384557"/>
            <a:ext cx="2065565" cy="1437158"/>
            <a:chOff x="0" y="-47625"/>
            <a:chExt cx="544017" cy="378511"/>
          </a:xfrm>
        </p:grpSpPr>
        <p:sp>
          <p:nvSpPr>
            <p:cNvPr id="555" name="Google Shape;555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2"/>
          <p:cNvGrpSpPr/>
          <p:nvPr/>
        </p:nvGrpSpPr>
        <p:grpSpPr>
          <a:xfrm>
            <a:off x="9692551" y="3384557"/>
            <a:ext cx="2065565" cy="1437158"/>
            <a:chOff x="0" y="-47625"/>
            <a:chExt cx="544017" cy="378511"/>
          </a:xfrm>
        </p:grpSpPr>
        <p:sp>
          <p:nvSpPr>
            <p:cNvPr id="558" name="Google Shape;558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12"/>
          <p:cNvGrpSpPr/>
          <p:nvPr/>
        </p:nvGrpSpPr>
        <p:grpSpPr>
          <a:xfrm>
            <a:off x="954377" y="5038116"/>
            <a:ext cx="2065565" cy="1437158"/>
            <a:chOff x="0" y="-47625"/>
            <a:chExt cx="544017" cy="378511"/>
          </a:xfrm>
        </p:grpSpPr>
        <p:sp>
          <p:nvSpPr>
            <p:cNvPr id="561" name="Google Shape;561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12"/>
          <p:cNvGrpSpPr/>
          <p:nvPr/>
        </p:nvGrpSpPr>
        <p:grpSpPr>
          <a:xfrm>
            <a:off x="9692551" y="5038116"/>
            <a:ext cx="2065565" cy="1437158"/>
            <a:chOff x="0" y="-47625"/>
            <a:chExt cx="544017" cy="378511"/>
          </a:xfrm>
        </p:grpSpPr>
        <p:sp>
          <p:nvSpPr>
            <p:cNvPr id="564" name="Google Shape;564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12"/>
          <p:cNvGrpSpPr/>
          <p:nvPr/>
        </p:nvGrpSpPr>
        <p:grpSpPr>
          <a:xfrm>
            <a:off x="844802" y="6867742"/>
            <a:ext cx="2065565" cy="1437158"/>
            <a:chOff x="0" y="-47625"/>
            <a:chExt cx="544017" cy="378511"/>
          </a:xfrm>
        </p:grpSpPr>
        <p:sp>
          <p:nvSpPr>
            <p:cNvPr id="567" name="Google Shape;567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12"/>
          <p:cNvGrpSpPr/>
          <p:nvPr/>
        </p:nvGrpSpPr>
        <p:grpSpPr>
          <a:xfrm>
            <a:off x="954377" y="6691674"/>
            <a:ext cx="2065565" cy="1437158"/>
            <a:chOff x="0" y="-47625"/>
            <a:chExt cx="544017" cy="378511"/>
          </a:xfrm>
        </p:grpSpPr>
        <p:sp>
          <p:nvSpPr>
            <p:cNvPr id="570" name="Google Shape;570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0" name="Google Shape;600;p12"/>
          <p:cNvSpPr txBox="1"/>
          <p:nvPr/>
        </p:nvSpPr>
        <p:spPr>
          <a:xfrm>
            <a:off x="3508643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book.py</a:t>
            </a:r>
            <a:endParaRPr dirty="0"/>
          </a:p>
        </p:txBody>
      </p:sp>
      <p:sp>
        <p:nvSpPr>
          <p:cNvPr id="601" name="Google Shape;601;p12"/>
          <p:cNvSpPr txBox="1"/>
          <p:nvPr/>
        </p:nvSpPr>
        <p:spPr>
          <a:xfrm>
            <a:off x="12246816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dirty="0"/>
          </a:p>
        </p:txBody>
      </p:sp>
      <p:sp>
        <p:nvSpPr>
          <p:cNvPr id="602" name="Google Shape;602;p12"/>
          <p:cNvSpPr txBox="1"/>
          <p:nvPr/>
        </p:nvSpPr>
        <p:spPr>
          <a:xfrm>
            <a:off x="3508643" y="5570752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dirty="0"/>
          </a:p>
        </p:txBody>
      </p:sp>
      <p:sp>
        <p:nvSpPr>
          <p:cNvPr id="603" name="Google Shape;603;p12"/>
          <p:cNvSpPr txBox="1"/>
          <p:nvPr/>
        </p:nvSpPr>
        <p:spPr>
          <a:xfrm>
            <a:off x="12246816" y="5570752"/>
            <a:ext cx="546805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dirty="0"/>
          </a:p>
        </p:txBody>
      </p:sp>
      <p:sp>
        <p:nvSpPr>
          <p:cNvPr id="604" name="Google Shape;604;p12"/>
          <p:cNvSpPr txBox="1"/>
          <p:nvPr/>
        </p:nvSpPr>
        <p:spPr>
          <a:xfrm>
            <a:off x="890224" y="907938"/>
            <a:ext cx="1244687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Python files</a:t>
            </a:r>
            <a:endParaRPr dirty="0"/>
          </a:p>
        </p:txBody>
      </p:sp>
      <p:sp>
        <p:nvSpPr>
          <p:cNvPr id="605" name="Google Shape;605;p12"/>
          <p:cNvSpPr txBox="1"/>
          <p:nvPr/>
        </p:nvSpPr>
        <p:spPr>
          <a:xfrm>
            <a:off x="1534081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606" name="Google Shape;606;p12"/>
          <p:cNvSpPr txBox="1"/>
          <p:nvPr/>
        </p:nvSpPr>
        <p:spPr>
          <a:xfrm>
            <a:off x="10272255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/>
          </a:p>
        </p:txBody>
      </p:sp>
      <p:sp>
        <p:nvSpPr>
          <p:cNvPr id="607" name="Google Shape;607;p12"/>
          <p:cNvSpPr txBox="1"/>
          <p:nvPr/>
        </p:nvSpPr>
        <p:spPr>
          <a:xfrm>
            <a:off x="1534081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/>
          </a:p>
        </p:txBody>
      </p:sp>
      <p:sp>
        <p:nvSpPr>
          <p:cNvPr id="608" name="Google Shape;608;p12"/>
          <p:cNvSpPr txBox="1"/>
          <p:nvPr/>
        </p:nvSpPr>
        <p:spPr>
          <a:xfrm>
            <a:off x="10272255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609" name="Google Shape;609;p12"/>
          <p:cNvSpPr txBox="1"/>
          <p:nvPr/>
        </p:nvSpPr>
        <p:spPr>
          <a:xfrm>
            <a:off x="3508643" y="7224311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dirty="0"/>
          </a:p>
        </p:txBody>
      </p:sp>
      <p:sp>
        <p:nvSpPr>
          <p:cNvPr id="610" name="Google Shape;610;p12"/>
          <p:cNvSpPr txBox="1"/>
          <p:nvPr/>
        </p:nvSpPr>
        <p:spPr>
          <a:xfrm>
            <a:off x="1534081" y="6924869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/>
          </a:p>
        </p:txBody>
      </p:sp>
      <p:grpSp>
        <p:nvGrpSpPr>
          <p:cNvPr id="611" name="Google Shape;611;p1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12" name="Google Shape;612;p1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13" name="Google Shape;613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16" name="Google Shape;616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19" name="Google Shape;619;p1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622" name="Google Shape;622;p1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4" name="Google Shape;624;p12"/>
          <p:cNvSpPr/>
          <p:nvPr/>
        </p:nvSpPr>
        <p:spPr>
          <a:xfrm>
            <a:off x="10197535" y="110546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Google Shape;603;p12">
            <a:extLst>
              <a:ext uri="{FF2B5EF4-FFF2-40B4-BE49-F238E27FC236}">
                <a16:creationId xmlns:a16="http://schemas.microsoft.com/office/drawing/2014/main" id="{5CBC234F-EAA5-6385-045B-8D8FD5C286B7}"/>
              </a:ext>
            </a:extLst>
          </p:cNvPr>
          <p:cNvSpPr txBox="1"/>
          <p:nvPr/>
        </p:nvSpPr>
        <p:spPr>
          <a:xfrm>
            <a:off x="12137240" y="7334277"/>
            <a:ext cx="546805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dirty="0"/>
          </a:p>
        </p:txBody>
      </p:sp>
      <p:sp>
        <p:nvSpPr>
          <p:cNvPr id="6" name="Google Shape;608;p12">
            <a:extLst>
              <a:ext uri="{FF2B5EF4-FFF2-40B4-BE49-F238E27FC236}">
                <a16:creationId xmlns:a16="http://schemas.microsoft.com/office/drawing/2014/main" id="{04B731F4-6849-956F-38E7-5838FB88E44D}"/>
              </a:ext>
            </a:extLst>
          </p:cNvPr>
          <p:cNvSpPr txBox="1"/>
          <p:nvPr/>
        </p:nvSpPr>
        <p:spPr>
          <a:xfrm>
            <a:off x="10162679" y="7003727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  <p:grpSp>
        <p:nvGrpSpPr>
          <p:cNvPr id="7" name="Google Shape;551;p12">
            <a:extLst>
              <a:ext uri="{FF2B5EF4-FFF2-40B4-BE49-F238E27FC236}">
                <a16:creationId xmlns:a16="http://schemas.microsoft.com/office/drawing/2014/main" id="{4C482665-9482-BDDA-967D-E8A65F6EF92C}"/>
              </a:ext>
            </a:extLst>
          </p:cNvPr>
          <p:cNvGrpSpPr/>
          <p:nvPr/>
        </p:nvGrpSpPr>
        <p:grpSpPr>
          <a:xfrm>
            <a:off x="9582975" y="7022549"/>
            <a:ext cx="2065565" cy="1437158"/>
            <a:chOff x="0" y="-47625"/>
            <a:chExt cx="544017" cy="378511"/>
          </a:xfrm>
        </p:grpSpPr>
        <p:sp>
          <p:nvSpPr>
            <p:cNvPr id="8" name="Google Shape;552;p12">
              <a:extLst>
                <a:ext uri="{FF2B5EF4-FFF2-40B4-BE49-F238E27FC236}">
                  <a16:creationId xmlns:a16="http://schemas.microsoft.com/office/drawing/2014/main" id="{02797D20-F425-0CAB-516F-0A10791C8A17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3;p12">
              <a:extLst>
                <a:ext uri="{FF2B5EF4-FFF2-40B4-BE49-F238E27FC236}">
                  <a16:creationId xmlns:a16="http://schemas.microsoft.com/office/drawing/2014/main" id="{961898C0-7AF8-39F4-5F8F-0C83644974B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563;p12">
            <a:extLst>
              <a:ext uri="{FF2B5EF4-FFF2-40B4-BE49-F238E27FC236}">
                <a16:creationId xmlns:a16="http://schemas.microsoft.com/office/drawing/2014/main" id="{166BEEF5-42C9-5777-0EA0-0331931AAF64}"/>
              </a:ext>
            </a:extLst>
          </p:cNvPr>
          <p:cNvGrpSpPr/>
          <p:nvPr/>
        </p:nvGrpSpPr>
        <p:grpSpPr>
          <a:xfrm>
            <a:off x="9692551" y="6846482"/>
            <a:ext cx="2065565" cy="1437158"/>
            <a:chOff x="0" y="-47625"/>
            <a:chExt cx="544017" cy="378511"/>
          </a:xfrm>
        </p:grpSpPr>
        <p:sp>
          <p:nvSpPr>
            <p:cNvPr id="11" name="Google Shape;564;p12">
              <a:extLst>
                <a:ext uri="{FF2B5EF4-FFF2-40B4-BE49-F238E27FC236}">
                  <a16:creationId xmlns:a16="http://schemas.microsoft.com/office/drawing/2014/main" id="{E128A9B8-1AD1-E439-1BE2-5E1D3828F49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5;p12">
              <a:extLst>
                <a:ext uri="{FF2B5EF4-FFF2-40B4-BE49-F238E27FC236}">
                  <a16:creationId xmlns:a16="http://schemas.microsoft.com/office/drawing/2014/main" id="{300F03E3-3A43-42BB-828C-F71F31DD84E9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608;p12">
            <a:extLst>
              <a:ext uri="{FF2B5EF4-FFF2-40B4-BE49-F238E27FC236}">
                <a16:creationId xmlns:a16="http://schemas.microsoft.com/office/drawing/2014/main" id="{F5F20350-6769-7A90-66EE-1C368A475985}"/>
              </a:ext>
            </a:extLst>
          </p:cNvPr>
          <p:cNvSpPr txBox="1"/>
          <p:nvPr/>
        </p:nvSpPr>
        <p:spPr>
          <a:xfrm>
            <a:off x="10272255" y="70485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545447" y="2522106"/>
            <a:ext cx="8270687" cy="5965073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 rot="10800000">
            <a:off x="695528" y="8715090"/>
            <a:ext cx="3937432" cy="926615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356396" y="65436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9279602" y="2039576"/>
            <a:ext cx="8914579" cy="69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Search_books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provides a menu for users to search for </a:t>
            </a:r>
          </a:p>
          <a:p>
            <a:pPr marR="0" lvl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   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books in the library by title, author, or genre.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Title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users can search books containing a specific title.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displays matching books or a message if none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Author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users can search books by a particular author.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shows books by the author or a message if no matches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Genre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search for books within a specific genre.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lists books in that genre or notifies if no books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Selecting the option to return to main menu exits the search menu.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invalid option is selected, it prompts the user to enter valid number.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70120A-9CF7-73EE-EDE9-9C04F970C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59" y="2279283"/>
            <a:ext cx="8363897" cy="60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7155473" y="420598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7265048" y="244531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9819314" y="277105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848794" y="3109702"/>
            <a:ext cx="5555773" cy="4175499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701153" y="8177151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7844752" y="477726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5983315" y="359922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7368454" y="1630891"/>
            <a:ext cx="10515262" cy="81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admin_menu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displays a list of options for an admin user.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starts by showing a header with the admin's name.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Register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ember: allows adding a new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Delete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deletes an existing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Update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updates details of a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View all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shows a list of all members.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 a book: allows adding a new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 a book: deletes a book from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shows options for displaying books ( all books or available ones).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 by genre: filters books based on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searches for books by title, author, or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 a book for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sers: lets the admin borrow a book on behalf of a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 a book for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sers: lets the admin return a book on behalf of a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Save: saves the current data.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 and Exit: saves data and exits the menu.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B816E-D621-0A1A-AAAD-66758CE11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2" y="2793150"/>
            <a:ext cx="5675740" cy="42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051222" y="373307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484977" y="61424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475338" y="3632726"/>
            <a:ext cx="10093270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user_menu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displays a list of options for a user.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begins by showing a header with the user's name.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 books: shows a list of books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 by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g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enre: filters books based on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searches for books by title, author, or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 a book: allows the user to borrow a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 a book: allows the user to return a borrowed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View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orrowed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displays a list of books currently borrowed by the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Save: saves the current data.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 and Exit: saves data and exits the menu.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7381A-FA96-FFB7-AE1E-311ED018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61" y="3305323"/>
            <a:ext cx="7119499" cy="37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2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9108498" y="3544718"/>
            <a:ext cx="8544465" cy="387211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37168" y="2632553"/>
            <a:ext cx="8706831" cy="625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Member, and library classes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pens a file “books_data.txt” for writing.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Writes details of each book to the file, including book ID, title, author, genre, and availability (each book on a new line).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Prints a message confirming that the book data has been saved.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save_member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pens a file “members_data.txt” for writing.</a:t>
            </a:r>
          </a:p>
          <a:p>
            <a:pPr marL="342900" indent="-342900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Writes details of each member to the file, including member ID, name, role, and borrowed books (each member on a new line).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 books are joined into a comma-separated string.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Prints a message confirming that the member data is saved.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FC6C82-A22B-BC8B-9B94-00C3CBBF2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208" y="3226664"/>
            <a:ext cx="8544467" cy="39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1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9412660" y="2874434"/>
            <a:ext cx="7203398" cy="5701338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320701" y="793287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61861" y="1901505"/>
            <a:ext cx="8826694" cy="765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load_data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starts by creating a new Library object.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 Books: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opens the books_data.txt file and reads each line.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Each line is split by commas to extract book details.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creates a Book object to add each line to library’s book collection.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is printed when the book data is successfully loaded.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 Members: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opens the members_data.txt file and reads each line.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Each line is split by commas to get member details.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creates a Member object for each line and adds it to the library’s member collection.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is printed when the member data is successfully loaded.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files are not found, it prints a message and returns a new, empty Library instance.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8B6CED-258F-266E-E1A0-9FDFCBF79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870" y="2613918"/>
            <a:ext cx="7203398" cy="575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9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3;p16">
            <a:extLst>
              <a:ext uri="{FF2B5EF4-FFF2-40B4-BE49-F238E27FC236}">
                <a16:creationId xmlns:a16="http://schemas.microsoft.com/office/drawing/2014/main" id="{D6F76F4E-45FF-BAC1-3B4F-A901BF0AE5CE}"/>
              </a:ext>
            </a:extLst>
          </p:cNvPr>
          <p:cNvGrpSpPr/>
          <p:nvPr/>
        </p:nvGrpSpPr>
        <p:grpSpPr>
          <a:xfrm>
            <a:off x="10142313" y="2988928"/>
            <a:ext cx="7277296" cy="4819556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5" name="Google Shape;844;p16">
              <a:extLst>
                <a:ext uri="{FF2B5EF4-FFF2-40B4-BE49-F238E27FC236}">
                  <a16:creationId xmlns:a16="http://schemas.microsoft.com/office/drawing/2014/main" id="{56D66E62-B0D5-B248-8A09-6A2ECE0C4D73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6" name="Google Shape;845;p16">
              <a:extLst>
                <a:ext uri="{FF2B5EF4-FFF2-40B4-BE49-F238E27FC236}">
                  <a16:creationId xmlns:a16="http://schemas.microsoft.com/office/drawing/2014/main" id="{16F088DE-AC90-264E-F20D-3F07BE8A21D3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17"/>
          <p:cNvGrpSpPr/>
          <p:nvPr/>
        </p:nvGrpSpPr>
        <p:grpSpPr>
          <a:xfrm>
            <a:off x="1014722" y="2394973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24297" y="2218906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7833341" y="59445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3" name="Google Shape;993;p17"/>
          <p:cNvSpPr txBox="1"/>
          <p:nvPr/>
        </p:nvSpPr>
        <p:spPr>
          <a:xfrm>
            <a:off x="3504218" y="2303656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1704001" y="2437587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8FE05-78D9-6A61-54D2-BD3413C2B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716" y="2674734"/>
            <a:ext cx="7338157" cy="4900034"/>
          </a:xfrm>
          <a:prstGeom prst="rect">
            <a:avLst/>
          </a:prstGeom>
        </p:spPr>
      </p:pic>
      <p:sp>
        <p:nvSpPr>
          <p:cNvPr id="7" name="Google Shape;707;p13">
            <a:extLst>
              <a:ext uri="{FF2B5EF4-FFF2-40B4-BE49-F238E27FC236}">
                <a16:creationId xmlns:a16="http://schemas.microsoft.com/office/drawing/2014/main" id="{E2343ED4-0CFF-FAF1-7767-342CD9FC88E0}"/>
              </a:ext>
            </a:extLst>
          </p:cNvPr>
          <p:cNvSpPr txBox="1"/>
          <p:nvPr/>
        </p:nvSpPr>
        <p:spPr>
          <a:xfrm>
            <a:off x="408090" y="3424153"/>
            <a:ext cx="9572514" cy="588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,member, library,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fuctions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data_handler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files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main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for the library system.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 first loads the library data using the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load_data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function.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checks if there are no members in the system, and if true, it creates the first admin using the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create_first_admin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 function.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User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ogin: the code then enters a loop where it asks for a member's ID to identify the user.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entered member ID doesn't exist in the system, it shows "Member not found." Once a valid member is found, the loop exits, allowing further interaction with the system.</a:t>
            </a:r>
          </a:p>
        </p:txBody>
      </p:sp>
    </p:spTree>
    <p:extLst>
      <p:ext uri="{BB962C8B-B14F-4D97-AF65-F5344CB8AC3E}">
        <p14:creationId xmlns:p14="http://schemas.microsoft.com/office/powerpoint/2010/main" val="137363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302304" y="1741867"/>
            <a:ext cx="4044393" cy="8016159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746456" y="70340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6267277" y="31073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6376852" y="13466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8923664" y="18542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6956556" y="36785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6128085" y="3161464"/>
            <a:ext cx="9799707" cy="397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code is for the main loop of an admin in a library management system.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displays an admin menu and waits for the admin to choose an option.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Depending on the choice, the admin can register, update, or delete members, as well as add or remove books.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admin can also view and filter books, manage borrowed books for users, and save the changes.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loop continues until the admin chooses to save and exit the system.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A95D98-CB79-8320-CF15-805A8B4E1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748" y="1515535"/>
            <a:ext cx="4044393" cy="80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02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0273351" y="1676595"/>
            <a:ext cx="5538302" cy="609250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6723677" y="403711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" name="Google Shape;629;p13">
            <a:extLst>
              <a:ext uri="{FF2B5EF4-FFF2-40B4-BE49-F238E27FC236}">
                <a16:creationId xmlns:a16="http://schemas.microsoft.com/office/drawing/2014/main" id="{A0DA365B-E3D8-AB0A-AF7E-43B4C7C68BD2}"/>
              </a:ext>
            </a:extLst>
          </p:cNvPr>
          <p:cNvGrpSpPr/>
          <p:nvPr/>
        </p:nvGrpSpPr>
        <p:grpSpPr>
          <a:xfrm>
            <a:off x="1691365" y="2233332"/>
            <a:ext cx="2065565" cy="1437158"/>
            <a:chOff x="0" y="-47625"/>
            <a:chExt cx="544017" cy="378511"/>
          </a:xfrm>
        </p:grpSpPr>
        <p:sp>
          <p:nvSpPr>
            <p:cNvPr id="11" name="Google Shape;630;p13">
              <a:extLst>
                <a:ext uri="{FF2B5EF4-FFF2-40B4-BE49-F238E27FC236}">
                  <a16:creationId xmlns:a16="http://schemas.microsoft.com/office/drawing/2014/main" id="{5FB175A6-64AD-F4CC-AADA-DABC329D6029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1;p13">
              <a:extLst>
                <a:ext uri="{FF2B5EF4-FFF2-40B4-BE49-F238E27FC236}">
                  <a16:creationId xmlns:a16="http://schemas.microsoft.com/office/drawing/2014/main" id="{FEA14CB8-530C-FC8B-68D0-CAF0C7EFD370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632;p13">
            <a:extLst>
              <a:ext uri="{FF2B5EF4-FFF2-40B4-BE49-F238E27FC236}">
                <a16:creationId xmlns:a16="http://schemas.microsoft.com/office/drawing/2014/main" id="{67C08B08-9703-43D9-2DE2-E426DE7A5FE0}"/>
              </a:ext>
            </a:extLst>
          </p:cNvPr>
          <p:cNvGrpSpPr/>
          <p:nvPr/>
        </p:nvGrpSpPr>
        <p:grpSpPr>
          <a:xfrm>
            <a:off x="1800940" y="2057264"/>
            <a:ext cx="2065565" cy="1437158"/>
            <a:chOff x="0" y="-47625"/>
            <a:chExt cx="544017" cy="378511"/>
          </a:xfrm>
        </p:grpSpPr>
        <p:sp>
          <p:nvSpPr>
            <p:cNvPr id="19" name="Google Shape;633;p13">
              <a:extLst>
                <a:ext uri="{FF2B5EF4-FFF2-40B4-BE49-F238E27FC236}">
                  <a16:creationId xmlns:a16="http://schemas.microsoft.com/office/drawing/2014/main" id="{C369210F-A220-EDCD-C9D4-BAA9D699B65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4;p13">
              <a:extLst>
                <a:ext uri="{FF2B5EF4-FFF2-40B4-BE49-F238E27FC236}">
                  <a16:creationId xmlns:a16="http://schemas.microsoft.com/office/drawing/2014/main" id="{3168E7ED-596F-8BFC-E1D4-379B063E544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705;p13">
            <a:extLst>
              <a:ext uri="{FF2B5EF4-FFF2-40B4-BE49-F238E27FC236}">
                <a16:creationId xmlns:a16="http://schemas.microsoft.com/office/drawing/2014/main" id="{F6986840-8605-C59F-B070-D8751B48876C}"/>
              </a:ext>
            </a:extLst>
          </p:cNvPr>
          <p:cNvSpPr txBox="1"/>
          <p:nvPr/>
        </p:nvSpPr>
        <p:spPr>
          <a:xfrm>
            <a:off x="4312534" y="2005788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706;p13">
            <a:extLst>
              <a:ext uri="{FF2B5EF4-FFF2-40B4-BE49-F238E27FC236}">
                <a16:creationId xmlns:a16="http://schemas.microsoft.com/office/drawing/2014/main" id="{7FC5BFB0-989D-6CE4-B7E1-C5D86E6B3B3D}"/>
              </a:ext>
            </a:extLst>
          </p:cNvPr>
          <p:cNvSpPr txBox="1"/>
          <p:nvPr/>
        </p:nvSpPr>
        <p:spPr>
          <a:xfrm>
            <a:off x="2380644" y="229045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2E3443-D65C-B5A6-6547-5B303E5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880" y="1380851"/>
            <a:ext cx="5538302" cy="6235299"/>
          </a:xfrm>
          <a:prstGeom prst="rect">
            <a:avLst/>
          </a:prstGeom>
        </p:spPr>
      </p:pic>
      <p:sp>
        <p:nvSpPr>
          <p:cNvPr id="25" name="Google Shape;707;p13">
            <a:extLst>
              <a:ext uri="{FF2B5EF4-FFF2-40B4-BE49-F238E27FC236}">
                <a16:creationId xmlns:a16="http://schemas.microsoft.com/office/drawing/2014/main" id="{FB1D5EA6-7DDA-482C-04A9-A7636BE6BA43}"/>
              </a:ext>
            </a:extLst>
          </p:cNvPr>
          <p:cNvSpPr txBox="1"/>
          <p:nvPr/>
        </p:nvSpPr>
        <p:spPr>
          <a:xfrm>
            <a:off x="926420" y="3846558"/>
            <a:ext cx="8639190" cy="44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code handles the user menu for members with the role of "user" in a library system.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presents various options, allowing the user to display books, filter by genre, or search for books.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Users can also borrow or return books, and view a list of books they have borrowed.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system provides options to save changes or exit.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loop continues until the user selects the option to save and exit.</a:t>
            </a:r>
          </a:p>
        </p:txBody>
      </p:sp>
    </p:spTree>
    <p:extLst>
      <p:ext uri="{BB962C8B-B14F-4D97-AF65-F5344CB8AC3E}">
        <p14:creationId xmlns:p14="http://schemas.microsoft.com/office/powerpoint/2010/main" val="410592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45;p16">
            <a:extLst>
              <a:ext uri="{FF2B5EF4-FFF2-40B4-BE49-F238E27FC236}">
                <a16:creationId xmlns:a16="http://schemas.microsoft.com/office/drawing/2014/main" id="{A3F8D69F-EC7D-AA7B-4C44-16BD0138246A}"/>
              </a:ext>
            </a:extLst>
          </p:cNvPr>
          <p:cNvSpPr txBox="1"/>
          <p:nvPr/>
        </p:nvSpPr>
        <p:spPr>
          <a:xfrm>
            <a:off x="5312229" y="5143501"/>
            <a:ext cx="4049485" cy="4406727"/>
          </a:xfrm>
          <a:prstGeom prst="rect">
            <a:avLst/>
          </a:prstGeom>
          <a:solidFill>
            <a:srgbClr val="ED7843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843;p16">
            <a:extLst>
              <a:ext uri="{FF2B5EF4-FFF2-40B4-BE49-F238E27FC236}">
                <a16:creationId xmlns:a16="http://schemas.microsoft.com/office/drawing/2014/main" id="{00150C45-7249-741A-FCC9-D99B7DDDC393}"/>
              </a:ext>
            </a:extLst>
          </p:cNvPr>
          <p:cNvGrpSpPr/>
          <p:nvPr/>
        </p:nvGrpSpPr>
        <p:grpSpPr>
          <a:xfrm>
            <a:off x="1095328" y="3084226"/>
            <a:ext cx="5538302" cy="581303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0" name="Google Shape;844;p16">
              <a:extLst>
                <a:ext uri="{FF2B5EF4-FFF2-40B4-BE49-F238E27FC236}">
                  <a16:creationId xmlns:a16="http://schemas.microsoft.com/office/drawing/2014/main" id="{F6C8B481-B41B-A5CD-9EAB-CF03F0DED3AA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1" name="Google Shape;845;p16">
              <a:extLst>
                <a:ext uri="{FF2B5EF4-FFF2-40B4-BE49-F238E27FC236}">
                  <a16:creationId xmlns:a16="http://schemas.microsoft.com/office/drawing/2014/main" id="{A90DEB51-E6CB-077F-660F-C7B59526A28A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999423E-AED9-52D6-B610-98A12793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0" y="2710725"/>
            <a:ext cx="5633689" cy="5954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64D1A-3F6B-6D52-EA9F-614353E76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36" y="729026"/>
            <a:ext cx="18196164" cy="1581003"/>
          </a:xfrm>
        </p:spPr>
        <p:txBody>
          <a:bodyPr>
            <a:noAutofit/>
          </a:bodyPr>
          <a:lstStyle/>
          <a:p>
            <a:r>
              <a:rPr lang="en-US" sz="9600" dirty="0"/>
              <a:t>It's official – we got it running!</a:t>
            </a:r>
          </a:p>
        </p:txBody>
      </p:sp>
      <p:sp>
        <p:nvSpPr>
          <p:cNvPr id="6" name="Google Shape;707;p13">
            <a:extLst>
              <a:ext uri="{FF2B5EF4-FFF2-40B4-BE49-F238E27FC236}">
                <a16:creationId xmlns:a16="http://schemas.microsoft.com/office/drawing/2014/main" id="{027A3D43-C17E-7D0E-7FE3-A60409CAED12}"/>
              </a:ext>
            </a:extLst>
          </p:cNvPr>
          <p:cNvSpPr txBox="1"/>
          <p:nvPr/>
        </p:nvSpPr>
        <p:spPr>
          <a:xfrm>
            <a:off x="10083771" y="2703408"/>
            <a:ext cx="7212865" cy="413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R="0" lvl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Main.py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books, and members data are loaded successfully.</a:t>
            </a: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asks for member ID.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user don’t write a number, it inform the user to enter a valid numeric ID.</a:t>
            </a: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When the user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 a correct and valid number ID, the menu is displayed.</a:t>
            </a: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6F909-8683-1682-4E07-9EB43A6A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5" y="4805973"/>
            <a:ext cx="4049485" cy="449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15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22"/>
          <p:cNvGrpSpPr/>
          <p:nvPr/>
        </p:nvGrpSpPr>
        <p:grpSpPr>
          <a:xfrm>
            <a:off x="1028700" y="7172338"/>
            <a:ext cx="4448223" cy="1968467"/>
            <a:chOff x="0" y="-47625"/>
            <a:chExt cx="1171548" cy="518444"/>
          </a:xfrm>
        </p:grpSpPr>
        <p:sp>
          <p:nvSpPr>
            <p:cNvPr id="1300" name="Google Shape;1300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22"/>
          <p:cNvGrpSpPr/>
          <p:nvPr/>
        </p:nvGrpSpPr>
        <p:grpSpPr>
          <a:xfrm>
            <a:off x="6801903" y="7172338"/>
            <a:ext cx="4448223" cy="1968467"/>
            <a:chOff x="0" y="-47625"/>
            <a:chExt cx="1171548" cy="518444"/>
          </a:xfrm>
        </p:grpSpPr>
        <p:sp>
          <p:nvSpPr>
            <p:cNvPr id="1303" name="Google Shape;1303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22"/>
          <p:cNvGrpSpPr/>
          <p:nvPr/>
        </p:nvGrpSpPr>
        <p:grpSpPr>
          <a:xfrm>
            <a:off x="1264672" y="6921811"/>
            <a:ext cx="4448223" cy="1968467"/>
            <a:chOff x="0" y="-47625"/>
            <a:chExt cx="1171548" cy="518444"/>
          </a:xfrm>
        </p:grpSpPr>
        <p:sp>
          <p:nvSpPr>
            <p:cNvPr id="1306" name="Google Shape;1306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22"/>
          <p:cNvGrpSpPr/>
          <p:nvPr/>
        </p:nvGrpSpPr>
        <p:grpSpPr>
          <a:xfrm>
            <a:off x="7037874" y="6921811"/>
            <a:ext cx="4448223" cy="1968467"/>
            <a:chOff x="0" y="-47625"/>
            <a:chExt cx="1171548" cy="518444"/>
          </a:xfrm>
        </p:grpSpPr>
        <p:sp>
          <p:nvSpPr>
            <p:cNvPr id="1309" name="Google Shape;1309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2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312" name="Google Shape;1312;p2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313" name="Google Shape;1313;p2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5" name="Google Shape;1315;p2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316" name="Google Shape;1316;p2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319" name="Google Shape;1319;p2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2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322" name="Google Shape;1322;p2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5" name="Google Shape;1325;p22"/>
          <p:cNvSpPr txBox="1"/>
          <p:nvPr/>
        </p:nvSpPr>
        <p:spPr>
          <a:xfrm>
            <a:off x="1480770" y="7573132"/>
            <a:ext cx="5538086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Mohamed Salem</a:t>
            </a:r>
            <a:endParaRPr sz="1100" dirty="0"/>
          </a:p>
        </p:txBody>
      </p:sp>
      <p:sp>
        <p:nvSpPr>
          <p:cNvPr id="1326" name="Google Shape;1326;p22"/>
          <p:cNvSpPr txBox="1"/>
          <p:nvPr/>
        </p:nvSpPr>
        <p:spPr>
          <a:xfrm>
            <a:off x="7524414" y="7568788"/>
            <a:ext cx="487575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Shrouq Ashraf</a:t>
            </a:r>
            <a:endParaRPr sz="1100" dirty="0"/>
          </a:p>
        </p:txBody>
      </p:sp>
      <p:grpSp>
        <p:nvGrpSpPr>
          <p:cNvPr id="1330" name="Google Shape;1330;p22"/>
          <p:cNvGrpSpPr/>
          <p:nvPr/>
        </p:nvGrpSpPr>
        <p:grpSpPr>
          <a:xfrm>
            <a:off x="9409907" y="812132"/>
            <a:ext cx="5851054" cy="1309820"/>
            <a:chOff x="0" y="0"/>
            <a:chExt cx="7801405" cy="1746426"/>
          </a:xfrm>
        </p:grpSpPr>
        <p:grpSp>
          <p:nvGrpSpPr>
            <p:cNvPr id="1331" name="Google Shape;1331;p2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332" name="Google Shape;1332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335" name="Google Shape;1335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2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338" name="Google Shape;1338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0" name="Google Shape;1340;p2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341" name="Google Shape;1341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3" name="Google Shape;1343;p2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344" name="Google Shape;1344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6" name="Google Shape;1346;p2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347" name="Google Shape;1347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9" name="Google Shape;1349;p2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350" name="Google Shape;1350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353" name="Google Shape;1353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2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356" name="Google Shape;1356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8" name="Google Shape;1358;p22"/>
          <p:cNvGrpSpPr/>
          <p:nvPr/>
        </p:nvGrpSpPr>
        <p:grpSpPr>
          <a:xfrm>
            <a:off x="12072975" y="8576308"/>
            <a:ext cx="5851054" cy="1309820"/>
            <a:chOff x="0" y="0"/>
            <a:chExt cx="7801405" cy="1746426"/>
          </a:xfrm>
        </p:grpSpPr>
        <p:grpSp>
          <p:nvGrpSpPr>
            <p:cNvPr id="1359" name="Google Shape;1359;p2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360" name="Google Shape;1360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2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363" name="Google Shape;1363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5" name="Google Shape;1365;p2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366" name="Google Shape;1366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8" name="Google Shape;1368;p2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369" name="Google Shape;1369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2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372" name="Google Shape;1372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4" name="Google Shape;1374;p2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375" name="Google Shape;1375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2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378" name="Google Shape;1378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2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381" name="Google Shape;1381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3" name="Google Shape;1383;p2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384" name="Google Shape;1384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1704;p27">
            <a:extLst>
              <a:ext uri="{FF2B5EF4-FFF2-40B4-BE49-F238E27FC236}">
                <a16:creationId xmlns:a16="http://schemas.microsoft.com/office/drawing/2014/main" id="{FBC43C8C-DB78-FA7B-CA6E-E0D9673D3D7F}"/>
              </a:ext>
            </a:extLst>
          </p:cNvPr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 dirty="0"/>
          </a:p>
        </p:txBody>
      </p:sp>
      <p:grpSp>
        <p:nvGrpSpPr>
          <p:cNvPr id="1401" name="Google Shape;247;p31">
            <a:extLst>
              <a:ext uri="{FF2B5EF4-FFF2-40B4-BE49-F238E27FC236}">
                <a16:creationId xmlns:a16="http://schemas.microsoft.com/office/drawing/2014/main" id="{495D956A-4542-1758-FF22-F63E6FCF48BD}"/>
              </a:ext>
            </a:extLst>
          </p:cNvPr>
          <p:cNvGrpSpPr/>
          <p:nvPr/>
        </p:nvGrpSpPr>
        <p:grpSpPr>
          <a:xfrm rot="10800000">
            <a:off x="12621939" y="2848313"/>
            <a:ext cx="2997959" cy="4926481"/>
            <a:chOff x="5" y="747463"/>
            <a:chExt cx="2377907" cy="3907563"/>
          </a:xfrm>
        </p:grpSpPr>
        <p:sp>
          <p:nvSpPr>
            <p:cNvPr id="1402" name="Google Shape;248;p31">
              <a:extLst>
                <a:ext uri="{FF2B5EF4-FFF2-40B4-BE49-F238E27FC236}">
                  <a16:creationId xmlns:a16="http://schemas.microsoft.com/office/drawing/2014/main" id="{D1B4D539-8B63-5EEF-F1B1-DF70DFD5A718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249;p31">
              <a:extLst>
                <a:ext uri="{FF2B5EF4-FFF2-40B4-BE49-F238E27FC236}">
                  <a16:creationId xmlns:a16="http://schemas.microsoft.com/office/drawing/2014/main" id="{51177317-BD74-5395-0675-BB985E793E89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250;p31">
              <a:extLst>
                <a:ext uri="{FF2B5EF4-FFF2-40B4-BE49-F238E27FC236}">
                  <a16:creationId xmlns:a16="http://schemas.microsoft.com/office/drawing/2014/main" id="{152457E4-5480-7671-7549-7B479CED8551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51;p31">
              <a:extLst>
                <a:ext uri="{FF2B5EF4-FFF2-40B4-BE49-F238E27FC236}">
                  <a16:creationId xmlns:a16="http://schemas.microsoft.com/office/drawing/2014/main" id="{B513650E-9837-48ED-3EEF-86E64789FBCB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52;p31">
              <a:extLst>
                <a:ext uri="{FF2B5EF4-FFF2-40B4-BE49-F238E27FC236}">
                  <a16:creationId xmlns:a16="http://schemas.microsoft.com/office/drawing/2014/main" id="{C62F83D5-658A-60E5-E370-40940A3120E0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53;p31">
              <a:extLst>
                <a:ext uri="{FF2B5EF4-FFF2-40B4-BE49-F238E27FC236}">
                  <a16:creationId xmlns:a16="http://schemas.microsoft.com/office/drawing/2014/main" id="{1A848F1B-6F29-9B8C-E676-824162924A0C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31">
              <a:extLst>
                <a:ext uri="{FF2B5EF4-FFF2-40B4-BE49-F238E27FC236}">
                  <a16:creationId xmlns:a16="http://schemas.microsoft.com/office/drawing/2014/main" id="{A00C6E79-5ACC-A071-E40F-5B21A53C954B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31">
              <a:extLst>
                <a:ext uri="{FF2B5EF4-FFF2-40B4-BE49-F238E27FC236}">
                  <a16:creationId xmlns:a16="http://schemas.microsoft.com/office/drawing/2014/main" id="{09FEB438-D681-9651-69A1-C07FDA144CB3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31">
              <a:extLst>
                <a:ext uri="{FF2B5EF4-FFF2-40B4-BE49-F238E27FC236}">
                  <a16:creationId xmlns:a16="http://schemas.microsoft.com/office/drawing/2014/main" id="{9E4E3DFA-16F9-C642-13FF-C4BA7D78FDD2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31">
              <a:extLst>
                <a:ext uri="{FF2B5EF4-FFF2-40B4-BE49-F238E27FC236}">
                  <a16:creationId xmlns:a16="http://schemas.microsoft.com/office/drawing/2014/main" id="{E18A835D-23D2-7D3B-B45E-0807B7CB35E9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31">
              <a:extLst>
                <a:ext uri="{FF2B5EF4-FFF2-40B4-BE49-F238E27FC236}">
                  <a16:creationId xmlns:a16="http://schemas.microsoft.com/office/drawing/2014/main" id="{6A879E97-B02F-D225-F037-E6AA72FD55E4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31">
              <a:extLst>
                <a:ext uri="{FF2B5EF4-FFF2-40B4-BE49-F238E27FC236}">
                  <a16:creationId xmlns:a16="http://schemas.microsoft.com/office/drawing/2014/main" id="{6F0C754A-39F5-D9F0-BAAF-817223B4222A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31">
              <a:extLst>
                <a:ext uri="{FF2B5EF4-FFF2-40B4-BE49-F238E27FC236}">
                  <a16:creationId xmlns:a16="http://schemas.microsoft.com/office/drawing/2014/main" id="{9F7EEF34-A840-7E6A-E00F-CF1AD0D62460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31">
              <a:extLst>
                <a:ext uri="{FF2B5EF4-FFF2-40B4-BE49-F238E27FC236}">
                  <a16:creationId xmlns:a16="http://schemas.microsoft.com/office/drawing/2014/main" id="{B43A9535-E4BE-A0FE-3868-C5407B573890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31">
              <a:extLst>
                <a:ext uri="{FF2B5EF4-FFF2-40B4-BE49-F238E27FC236}">
                  <a16:creationId xmlns:a16="http://schemas.microsoft.com/office/drawing/2014/main" id="{CA28AE2F-9E71-C6A9-1A9F-B59F080B494C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31">
              <a:extLst>
                <a:ext uri="{FF2B5EF4-FFF2-40B4-BE49-F238E27FC236}">
                  <a16:creationId xmlns:a16="http://schemas.microsoft.com/office/drawing/2014/main" id="{C693CA43-26E0-B1E2-B32D-ADD153D6692C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31">
              <a:extLst>
                <a:ext uri="{FF2B5EF4-FFF2-40B4-BE49-F238E27FC236}">
                  <a16:creationId xmlns:a16="http://schemas.microsoft.com/office/drawing/2014/main" id="{02E0C800-FE5B-B96A-8775-5F91670E1299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31">
              <a:extLst>
                <a:ext uri="{FF2B5EF4-FFF2-40B4-BE49-F238E27FC236}">
                  <a16:creationId xmlns:a16="http://schemas.microsoft.com/office/drawing/2014/main" id="{D16FF01A-4A7F-3DBC-3BB5-315931BA4668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31">
              <a:extLst>
                <a:ext uri="{FF2B5EF4-FFF2-40B4-BE49-F238E27FC236}">
                  <a16:creationId xmlns:a16="http://schemas.microsoft.com/office/drawing/2014/main" id="{C490B894-D5A1-21D7-1E57-9AE5FD1C88E0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31">
              <a:extLst>
                <a:ext uri="{FF2B5EF4-FFF2-40B4-BE49-F238E27FC236}">
                  <a16:creationId xmlns:a16="http://schemas.microsoft.com/office/drawing/2014/main" id="{3B1ADF58-4917-03FB-E74C-AF2D89187C09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31">
              <a:extLst>
                <a:ext uri="{FF2B5EF4-FFF2-40B4-BE49-F238E27FC236}">
                  <a16:creationId xmlns:a16="http://schemas.microsoft.com/office/drawing/2014/main" id="{8B022698-996F-BA2D-6FD3-9AF62BD0A86B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31">
              <a:extLst>
                <a:ext uri="{FF2B5EF4-FFF2-40B4-BE49-F238E27FC236}">
                  <a16:creationId xmlns:a16="http://schemas.microsoft.com/office/drawing/2014/main" id="{AA7A9ABE-EEFF-4111-4922-E2AB10C1D17C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31">
              <a:extLst>
                <a:ext uri="{FF2B5EF4-FFF2-40B4-BE49-F238E27FC236}">
                  <a16:creationId xmlns:a16="http://schemas.microsoft.com/office/drawing/2014/main" id="{14166DF7-1417-9D1F-41DE-990523DBA693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31">
              <a:extLst>
                <a:ext uri="{FF2B5EF4-FFF2-40B4-BE49-F238E27FC236}">
                  <a16:creationId xmlns:a16="http://schemas.microsoft.com/office/drawing/2014/main" id="{F2389CAF-EEF0-8C86-EE7F-A4350E625E1B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31">
              <a:extLst>
                <a:ext uri="{FF2B5EF4-FFF2-40B4-BE49-F238E27FC236}">
                  <a16:creationId xmlns:a16="http://schemas.microsoft.com/office/drawing/2014/main" id="{E3EC98C2-DE85-A46E-005A-8C4758A221E5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73;p31">
              <a:extLst>
                <a:ext uri="{FF2B5EF4-FFF2-40B4-BE49-F238E27FC236}">
                  <a16:creationId xmlns:a16="http://schemas.microsoft.com/office/drawing/2014/main" id="{C632EA21-CE5F-078D-A257-7FA137383AE8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74;p31">
              <a:extLst>
                <a:ext uri="{FF2B5EF4-FFF2-40B4-BE49-F238E27FC236}">
                  <a16:creationId xmlns:a16="http://schemas.microsoft.com/office/drawing/2014/main" id="{BCA95E66-1FB4-EE47-4E6C-96CA5723B085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75;p31">
              <a:extLst>
                <a:ext uri="{FF2B5EF4-FFF2-40B4-BE49-F238E27FC236}">
                  <a16:creationId xmlns:a16="http://schemas.microsoft.com/office/drawing/2014/main" id="{A9009933-DB0B-EF08-D23E-59C9E393E227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76;p31">
              <a:extLst>
                <a:ext uri="{FF2B5EF4-FFF2-40B4-BE49-F238E27FC236}">
                  <a16:creationId xmlns:a16="http://schemas.microsoft.com/office/drawing/2014/main" id="{6DB781F0-070D-DBFC-2D3E-03B902735D87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77;p31">
              <a:extLst>
                <a:ext uri="{FF2B5EF4-FFF2-40B4-BE49-F238E27FC236}">
                  <a16:creationId xmlns:a16="http://schemas.microsoft.com/office/drawing/2014/main" id="{8AA1C3D3-7661-1AF8-7FEA-0C3ACAC02B96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78;p31">
              <a:extLst>
                <a:ext uri="{FF2B5EF4-FFF2-40B4-BE49-F238E27FC236}">
                  <a16:creationId xmlns:a16="http://schemas.microsoft.com/office/drawing/2014/main" id="{21693230-D378-F7D3-957B-E5149CCF461E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79;p31">
              <a:extLst>
                <a:ext uri="{FF2B5EF4-FFF2-40B4-BE49-F238E27FC236}">
                  <a16:creationId xmlns:a16="http://schemas.microsoft.com/office/drawing/2014/main" id="{61F4FE14-A5DD-07D4-04F7-3E4AD9780C66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80;p31">
              <a:extLst>
                <a:ext uri="{FF2B5EF4-FFF2-40B4-BE49-F238E27FC236}">
                  <a16:creationId xmlns:a16="http://schemas.microsoft.com/office/drawing/2014/main" id="{975A8942-334C-2CD9-5312-0B8C8243C00B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81;p31">
              <a:extLst>
                <a:ext uri="{FF2B5EF4-FFF2-40B4-BE49-F238E27FC236}">
                  <a16:creationId xmlns:a16="http://schemas.microsoft.com/office/drawing/2014/main" id="{CA6B319E-D5D8-B5C5-688E-60F8521F29DF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82;p31">
              <a:extLst>
                <a:ext uri="{FF2B5EF4-FFF2-40B4-BE49-F238E27FC236}">
                  <a16:creationId xmlns:a16="http://schemas.microsoft.com/office/drawing/2014/main" id="{93893BFB-044E-75A3-506E-33183BC83BB9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83;p31">
              <a:extLst>
                <a:ext uri="{FF2B5EF4-FFF2-40B4-BE49-F238E27FC236}">
                  <a16:creationId xmlns:a16="http://schemas.microsoft.com/office/drawing/2014/main" id="{845DF787-E15A-C92B-3DD0-0D82BAB46153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84;p31">
              <a:extLst>
                <a:ext uri="{FF2B5EF4-FFF2-40B4-BE49-F238E27FC236}">
                  <a16:creationId xmlns:a16="http://schemas.microsoft.com/office/drawing/2014/main" id="{D837583B-33FC-F99B-DBBA-12E444B7F629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85;p31">
              <a:extLst>
                <a:ext uri="{FF2B5EF4-FFF2-40B4-BE49-F238E27FC236}">
                  <a16:creationId xmlns:a16="http://schemas.microsoft.com/office/drawing/2014/main" id="{ADD5DAFB-52D2-C28E-7AAF-90AB4ED70C59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86;p31">
              <a:extLst>
                <a:ext uri="{FF2B5EF4-FFF2-40B4-BE49-F238E27FC236}">
                  <a16:creationId xmlns:a16="http://schemas.microsoft.com/office/drawing/2014/main" id="{3AF38487-C07F-286A-C779-3D0EE20745BC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87;p31">
              <a:extLst>
                <a:ext uri="{FF2B5EF4-FFF2-40B4-BE49-F238E27FC236}">
                  <a16:creationId xmlns:a16="http://schemas.microsoft.com/office/drawing/2014/main" id="{BFD5C520-9218-CB45-A716-021863B2E0C9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88;p31">
              <a:extLst>
                <a:ext uri="{FF2B5EF4-FFF2-40B4-BE49-F238E27FC236}">
                  <a16:creationId xmlns:a16="http://schemas.microsoft.com/office/drawing/2014/main" id="{481B327B-1C07-4540-26F3-5B45519A97E3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89;p31">
              <a:extLst>
                <a:ext uri="{FF2B5EF4-FFF2-40B4-BE49-F238E27FC236}">
                  <a16:creationId xmlns:a16="http://schemas.microsoft.com/office/drawing/2014/main" id="{E8161E51-1DBC-C203-293F-7C3E70DDDEF1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90;p31">
              <a:extLst>
                <a:ext uri="{FF2B5EF4-FFF2-40B4-BE49-F238E27FC236}">
                  <a16:creationId xmlns:a16="http://schemas.microsoft.com/office/drawing/2014/main" id="{B2B3542C-42D1-42A5-9623-5C45DE268888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91;p31">
              <a:extLst>
                <a:ext uri="{FF2B5EF4-FFF2-40B4-BE49-F238E27FC236}">
                  <a16:creationId xmlns:a16="http://schemas.microsoft.com/office/drawing/2014/main" id="{9A5F3E60-E94D-2E91-3000-0648F163A2B2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92;p31">
              <a:extLst>
                <a:ext uri="{FF2B5EF4-FFF2-40B4-BE49-F238E27FC236}">
                  <a16:creationId xmlns:a16="http://schemas.microsoft.com/office/drawing/2014/main" id="{A070FA12-A45B-C713-86F5-E20551CAC739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person wearing a red coat and a scarf&#10;&#10;Description automatically generated">
            <a:extLst>
              <a:ext uri="{FF2B5EF4-FFF2-40B4-BE49-F238E27FC236}">
                <a16:creationId xmlns:a16="http://schemas.microsoft.com/office/drawing/2014/main" id="{6C29C5F4-4AF1-6A31-EACD-8AD486F8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35" t="18107" r="15010"/>
          <a:stretch/>
        </p:blipFill>
        <p:spPr>
          <a:xfrm>
            <a:off x="7176797" y="3321683"/>
            <a:ext cx="4189906" cy="36175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A person in a suit&#10;&#10;Description automatically generated">
            <a:extLst>
              <a:ext uri="{FF2B5EF4-FFF2-40B4-BE49-F238E27FC236}">
                <a16:creationId xmlns:a16="http://schemas.microsoft.com/office/drawing/2014/main" id="{87DCF2BB-C46C-FE78-78F3-41A0493EF7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b="16050"/>
          <a:stretch/>
        </p:blipFill>
        <p:spPr>
          <a:xfrm>
            <a:off x="1632702" y="3286147"/>
            <a:ext cx="3760154" cy="35790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843;p16">
            <a:extLst>
              <a:ext uri="{FF2B5EF4-FFF2-40B4-BE49-F238E27FC236}">
                <a16:creationId xmlns:a16="http://schemas.microsoft.com/office/drawing/2014/main" id="{AD3184EF-8A5F-2B9A-A2E8-CC41F4D4F699}"/>
              </a:ext>
            </a:extLst>
          </p:cNvPr>
          <p:cNvGrpSpPr/>
          <p:nvPr/>
        </p:nvGrpSpPr>
        <p:grpSpPr>
          <a:xfrm>
            <a:off x="8131455" y="3694460"/>
            <a:ext cx="9494691" cy="3715202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37" name="Google Shape;844;p16">
              <a:extLst>
                <a:ext uri="{FF2B5EF4-FFF2-40B4-BE49-F238E27FC236}">
                  <a16:creationId xmlns:a16="http://schemas.microsoft.com/office/drawing/2014/main" id="{55F1A1F6-7A2C-7CEB-5C00-554A89477C8F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8" name="Google Shape;845;p16">
              <a:extLst>
                <a:ext uri="{FF2B5EF4-FFF2-40B4-BE49-F238E27FC236}">
                  <a16:creationId xmlns:a16="http://schemas.microsoft.com/office/drawing/2014/main" id="{32020640-F2CA-740D-5CEE-0B60EFB494AF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Google Shape;629;p13"/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630" name="Google Shape;630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33" name="Google Shape;633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13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/>
          <p:cNvSpPr/>
          <p:nvPr/>
        </p:nvSpPr>
        <p:spPr>
          <a:xfrm>
            <a:off x="12591252" y="155818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5" name="Google Shape;705;p13"/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book.py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13"/>
          <p:cNvSpPr txBox="1"/>
          <p:nvPr/>
        </p:nvSpPr>
        <p:spPr>
          <a:xfrm>
            <a:off x="5839085" y="982321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707" name="Google Shape;707;p13"/>
          <p:cNvSpPr txBox="1"/>
          <p:nvPr/>
        </p:nvSpPr>
        <p:spPr>
          <a:xfrm>
            <a:off x="1021704" y="3075925"/>
            <a:ext cx="6791943" cy="585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code defines a class called Book, which represents a book in the library.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1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</a:t>
            </a:r>
            <a:r>
              <a:rPr lang="en-US" sz="2400" b="1" dirty="0" err="1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init</a:t>
            </a:r>
            <a:r>
              <a:rPr lang="en-US" sz="2400" b="1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method initializes a book object with attributes like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, title, author, genre, and whether it is available (available defaults to True).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__str__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method Provides a simple string format for displaying the book's ID and title when the object is printed.</a:t>
            </a:r>
          </a:p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4A89F-6760-6C07-4664-C5C348154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758" y="3455375"/>
            <a:ext cx="9494691" cy="37410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426483" y="5942076"/>
            <a:ext cx="15234012" cy="23010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9A942F-3F4B-373B-582D-2529EDDCB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4" y="5526074"/>
            <a:ext cx="15214327" cy="2485099"/>
          </a:xfrm>
          <a:prstGeom prst="rect">
            <a:avLst/>
          </a:prstGeom>
        </p:spPr>
      </p:pic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809147" y="2966276"/>
            <a:ext cx="1647885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code defines a Member class, representing a member in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has attributes like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, name, role (defaulting to 'user'), and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books are passed, </a:t>
            </a:r>
            <a:r>
              <a:rPr lang="en-US" sz="2400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set to an empty list. 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8245245" y="4254708"/>
            <a:ext cx="9390743" cy="265611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746191" y="2976791"/>
            <a:ext cx="7608327" cy="521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a member to borrow a book if it is available.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checks the available status of the book. If the book is available, it adds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to the member's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list and marks the book as unavailable.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confirms the successful borrowing.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already borrowed, it prints a message informing the member that the book is unavailable. </a:t>
            </a:r>
            <a:endParaRPr lang="en-US"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1066F-B97B-8E9D-38DD-C9FD836A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792" y="3999227"/>
            <a:ext cx="9390743" cy="26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813647" y="4455082"/>
            <a:ext cx="9886013" cy="2402263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131359" y="2931056"/>
            <a:ext cx="6682288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allows a member to return a borrowed book. 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checks if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is in the member's list of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 If it is, the book is removed from the list, marked as available again.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message is printed confirming the return. 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wasn't borrowed by the member, a message indicates that they didn’t borrow the book. 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99D3BA-0316-05F1-C172-19E3B8469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944" y="4145352"/>
            <a:ext cx="9886013" cy="24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1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172217" y="314960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719248" y="785787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19163-6EAE-8ECE-C6BD-B931ACF2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1267" y="2846548"/>
            <a:ext cx="7048954" cy="3597523"/>
          </a:xfrm>
          <a:prstGeom prst="rect">
            <a:avLst/>
          </a:prstGeom>
        </p:spPr>
      </p:pic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615205" y="3968664"/>
            <a:ext cx="7326764" cy="4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 and Member classes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Library class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created to manage both books and members in the system.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self.books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A dictionary to store books, where each key is the book's ID.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self.members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A dictionary to store members, where each key is the member’s ID.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8111217" y="377087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8220792" y="201020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10775058" y="233594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8556280" y="2842924"/>
            <a:ext cx="8652416" cy="4544813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8800496" y="43421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719248" y="785787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461504" y="1804667"/>
            <a:ext cx="7953631" cy="81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(self, book):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hecks if a book with the same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already exists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it does, it prints a message saying the book already exists.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not, it adds the book to the library's collection and prints a message confirming the addition.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(self,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hecks if a book with the given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exists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it does, the book is removed from the library's collection, and a message is printed.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Additionally, it checks if any members have borrowed this book and removes it from their lists as well, printing a message for each affected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isn’t found, it prints a message saying the book is not in the library.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807D-F1BE-F3A2-DFCA-8B91D52D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496" y="2534125"/>
            <a:ext cx="8652416" cy="46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9136027" y="4031947"/>
            <a:ext cx="8707729" cy="2673085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1068460" y="731573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880718" y="3962301"/>
            <a:ext cx="9149989" cy="507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register_member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adds a new member to the library.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checks if a member with the same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is already registered.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exists, it prints a message saying the member ID is already taken.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does not exist, it adds the member to the library's list of members and prints a confirmation message with the member's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F210-B012-411B-7389-D697CA54E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033" y="3658356"/>
            <a:ext cx="8707729" cy="28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536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2742</Words>
  <Application>Microsoft Office PowerPoint</Application>
  <PresentationFormat>Custom</PresentationFormat>
  <Paragraphs>283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Arimo</vt:lpstr>
      <vt:lpstr>Anton</vt:lpstr>
      <vt:lpstr>Times New Roman</vt:lpstr>
      <vt:lpstr>Arial Unicode MS</vt:lpstr>
      <vt:lpstr>Wingdings</vt:lpstr>
      <vt:lpstr>Programming Lesson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It's official – we got it running!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TOW A</dc:creator>
  <cp:lastModifiedBy>shrouq bayoumi</cp:lastModifiedBy>
  <cp:revision>11</cp:revision>
  <dcterms:modified xsi:type="dcterms:W3CDTF">2024-09-21T09:32:46Z</dcterms:modified>
</cp:coreProperties>
</file>