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83"/>
  </p:notesMasterIdLst>
  <p:sldIdLst>
    <p:sldId id="256" r:id="rId2"/>
    <p:sldId id="321" r:id="rId3"/>
    <p:sldId id="320" r:id="rId4"/>
    <p:sldId id="322" r:id="rId5"/>
    <p:sldId id="285" r:id="rId6"/>
    <p:sldId id="332" r:id="rId7"/>
    <p:sldId id="323" r:id="rId8"/>
    <p:sldId id="324" r:id="rId9"/>
    <p:sldId id="325" r:id="rId10"/>
    <p:sldId id="261" r:id="rId11"/>
    <p:sldId id="262" r:id="rId12"/>
    <p:sldId id="266" r:id="rId13"/>
    <p:sldId id="263" r:id="rId14"/>
    <p:sldId id="267" r:id="rId15"/>
    <p:sldId id="268" r:id="rId16"/>
    <p:sldId id="269" r:id="rId17"/>
    <p:sldId id="334" r:id="rId18"/>
    <p:sldId id="264" r:id="rId19"/>
    <p:sldId id="340" r:id="rId20"/>
    <p:sldId id="342" r:id="rId21"/>
    <p:sldId id="341" r:id="rId22"/>
    <p:sldId id="343" r:id="rId23"/>
    <p:sldId id="344" r:id="rId24"/>
    <p:sldId id="265" r:id="rId25"/>
    <p:sldId id="328" r:id="rId26"/>
    <p:sldId id="329" r:id="rId27"/>
    <p:sldId id="330" r:id="rId28"/>
    <p:sldId id="339" r:id="rId29"/>
    <p:sldId id="338" r:id="rId30"/>
    <p:sldId id="272" r:id="rId31"/>
    <p:sldId id="333" r:id="rId32"/>
    <p:sldId id="326" r:id="rId33"/>
    <p:sldId id="257" r:id="rId34"/>
    <p:sldId id="260" r:id="rId35"/>
    <p:sldId id="258" r:id="rId36"/>
    <p:sldId id="273" r:id="rId37"/>
    <p:sldId id="282" r:id="rId38"/>
    <p:sldId id="274" r:id="rId39"/>
    <p:sldId id="277" r:id="rId40"/>
    <p:sldId id="278" r:id="rId41"/>
    <p:sldId id="281" r:id="rId42"/>
    <p:sldId id="283" r:id="rId43"/>
    <p:sldId id="284" r:id="rId44"/>
    <p:sldId id="287" r:id="rId45"/>
    <p:sldId id="288" r:id="rId46"/>
    <p:sldId id="300" r:id="rId47"/>
    <p:sldId id="286" r:id="rId48"/>
    <p:sldId id="306" r:id="rId49"/>
    <p:sldId id="307" r:id="rId50"/>
    <p:sldId id="308" r:id="rId51"/>
    <p:sldId id="309" r:id="rId52"/>
    <p:sldId id="310" r:id="rId53"/>
    <p:sldId id="311" r:id="rId54"/>
    <p:sldId id="302" r:id="rId55"/>
    <p:sldId id="303" r:id="rId56"/>
    <p:sldId id="290" r:id="rId57"/>
    <p:sldId id="312" r:id="rId58"/>
    <p:sldId id="313" r:id="rId59"/>
    <p:sldId id="314" r:id="rId60"/>
    <p:sldId id="315" r:id="rId61"/>
    <p:sldId id="316" r:id="rId62"/>
    <p:sldId id="317" r:id="rId63"/>
    <p:sldId id="318" r:id="rId64"/>
    <p:sldId id="289" r:id="rId65"/>
    <p:sldId id="305" r:id="rId66"/>
    <p:sldId id="345" r:id="rId67"/>
    <p:sldId id="346" r:id="rId68"/>
    <p:sldId id="349" r:id="rId69"/>
    <p:sldId id="335" r:id="rId70"/>
    <p:sldId id="347" r:id="rId71"/>
    <p:sldId id="350" r:id="rId72"/>
    <p:sldId id="351" r:id="rId73"/>
    <p:sldId id="352" r:id="rId74"/>
    <p:sldId id="353" r:id="rId75"/>
    <p:sldId id="336" r:id="rId76"/>
    <p:sldId id="291" r:id="rId77"/>
    <p:sldId id="292" r:id="rId78"/>
    <p:sldId id="293" r:id="rId79"/>
    <p:sldId id="294" r:id="rId80"/>
    <p:sldId id="304" r:id="rId81"/>
    <p:sldId id="280" r:id="rId82"/>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DC555"/>
    <a:srgbClr val="FCAB08"/>
    <a:srgbClr val="F1FE4C"/>
    <a:srgbClr val="FC8208"/>
    <a:srgbClr val="FFF0AF"/>
    <a:srgbClr val="2226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7974" autoAdjust="0"/>
  </p:normalViewPr>
  <p:slideViewPr>
    <p:cSldViewPr snapToGrid="0">
      <p:cViewPr varScale="1">
        <p:scale>
          <a:sx n="72" d="100"/>
          <a:sy n="72" d="100"/>
        </p:scale>
        <p:origin x="10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96138-3711-4071-91EB-F2C490F82831}"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C3365F0F-FA06-480B-8F7C-3B971A3D80E5}">
      <dgm:prSet custT="1"/>
      <dgm:spPr/>
      <dgm:t>
        <a:bodyPr/>
        <a:lstStyle/>
        <a:p>
          <a:pPr>
            <a:defRPr cap="all"/>
          </a:pPr>
          <a:r>
            <a:rPr lang="en-US" sz="1600" cap="none" dirty="0"/>
            <a:t>Common </a:t>
          </a:r>
          <a:r>
            <a:rPr lang="en-US" sz="1600" u="sng" cap="none" dirty="0"/>
            <a:t>interview questions.</a:t>
          </a:r>
        </a:p>
      </dgm:t>
    </dgm:pt>
    <dgm:pt modelId="{5F6CDBDA-BC69-49D9-9ACA-84441A678ED0}" type="parTrans" cxnId="{165E3FC1-57F0-4A30-9FA4-F2A2A8224326}">
      <dgm:prSet/>
      <dgm:spPr/>
      <dgm:t>
        <a:bodyPr/>
        <a:lstStyle/>
        <a:p>
          <a:endParaRPr lang="en-US"/>
        </a:p>
      </dgm:t>
    </dgm:pt>
    <dgm:pt modelId="{ABFE0687-1C08-48AB-B27A-122A78653A80}" type="sibTrans" cxnId="{165E3FC1-57F0-4A30-9FA4-F2A2A8224326}">
      <dgm:prSet/>
      <dgm:spPr/>
      <dgm:t>
        <a:bodyPr/>
        <a:lstStyle/>
        <a:p>
          <a:endParaRPr lang="en-US"/>
        </a:p>
      </dgm:t>
    </dgm:pt>
    <dgm:pt modelId="{937A2CE1-9E7A-415F-B913-CC9D8A571F10}">
      <dgm:prSet custT="1"/>
      <dgm:spPr/>
      <dgm:t>
        <a:bodyPr/>
        <a:lstStyle/>
        <a:p>
          <a:pPr>
            <a:defRPr cap="all"/>
          </a:pPr>
          <a:r>
            <a:rPr lang="en-US" sz="1600" cap="none" dirty="0"/>
            <a:t>Design patterns are a toolkit of tried and </a:t>
          </a:r>
          <a:r>
            <a:rPr lang="en-US" sz="1600" u="sng" cap="none" dirty="0"/>
            <a:t>tested solutions </a:t>
          </a:r>
          <a:r>
            <a:rPr lang="en-US" sz="1600" cap="none" dirty="0"/>
            <a:t>to common problems in software design. </a:t>
          </a:r>
        </a:p>
      </dgm:t>
    </dgm:pt>
    <dgm:pt modelId="{8335FE3F-260F-44B8-AD15-B5A4EE276980}" type="parTrans" cxnId="{E85BFF6D-BE04-4386-8EF2-5DDF389A8F7C}">
      <dgm:prSet/>
      <dgm:spPr/>
      <dgm:t>
        <a:bodyPr/>
        <a:lstStyle/>
        <a:p>
          <a:endParaRPr lang="en-US"/>
        </a:p>
      </dgm:t>
    </dgm:pt>
    <dgm:pt modelId="{35DF0CE8-E38E-4030-8B8A-356F14DB89C3}" type="sibTrans" cxnId="{E85BFF6D-BE04-4386-8EF2-5DDF389A8F7C}">
      <dgm:prSet/>
      <dgm:spPr/>
      <dgm:t>
        <a:bodyPr/>
        <a:lstStyle/>
        <a:p>
          <a:endParaRPr lang="en-US"/>
        </a:p>
      </dgm:t>
    </dgm:pt>
    <dgm:pt modelId="{66DA7094-0F80-4851-A510-3775A9B613FB}">
      <dgm:prSet custT="1"/>
      <dgm:spPr/>
      <dgm:t>
        <a:bodyPr/>
        <a:lstStyle/>
        <a:p>
          <a:pPr>
            <a:defRPr cap="all"/>
          </a:pPr>
          <a:r>
            <a:rPr lang="en-US" sz="1600" cap="none" dirty="0"/>
            <a:t>Teaches you how to </a:t>
          </a:r>
          <a:r>
            <a:rPr lang="en-US" sz="1600" u="sng" cap="none" dirty="0"/>
            <a:t>solve problems </a:t>
          </a:r>
          <a:r>
            <a:rPr lang="en-US" sz="1600" cap="none" dirty="0"/>
            <a:t>using principles of object-oriented design.</a:t>
          </a:r>
        </a:p>
      </dgm:t>
    </dgm:pt>
    <dgm:pt modelId="{D6245E8F-6EA1-4A44-A276-96EC5BA663C5}" type="parTrans" cxnId="{C92C140A-5828-450D-AA04-078DED3BC1F6}">
      <dgm:prSet/>
      <dgm:spPr/>
      <dgm:t>
        <a:bodyPr/>
        <a:lstStyle/>
        <a:p>
          <a:endParaRPr lang="en-US"/>
        </a:p>
      </dgm:t>
    </dgm:pt>
    <dgm:pt modelId="{9275AD44-E425-449F-95E6-31E269E79091}" type="sibTrans" cxnId="{C92C140A-5828-450D-AA04-078DED3BC1F6}">
      <dgm:prSet/>
      <dgm:spPr/>
      <dgm:t>
        <a:bodyPr/>
        <a:lstStyle/>
        <a:p>
          <a:endParaRPr lang="en-US"/>
        </a:p>
      </dgm:t>
    </dgm:pt>
    <dgm:pt modelId="{545E7B0B-DF21-4C30-8492-9EB556365E12}">
      <dgm:prSet custT="1"/>
      <dgm:spPr/>
      <dgm:t>
        <a:bodyPr/>
        <a:lstStyle/>
        <a:p>
          <a:pPr rtl="1">
            <a:defRPr cap="all"/>
          </a:pPr>
          <a:r>
            <a:rPr lang="en-US" sz="1600" cap="none" dirty="0"/>
            <a:t>Design patterns define a </a:t>
          </a:r>
          <a:r>
            <a:rPr lang="en-US" sz="1600" u="sng" cap="none" dirty="0"/>
            <a:t>common language </a:t>
          </a:r>
          <a:r>
            <a:rPr lang="en-US" sz="1600" cap="none" dirty="0"/>
            <a:t>that you and your teammates can use to </a:t>
          </a:r>
          <a:r>
            <a:rPr lang="en-US" sz="1600" u="sng" cap="none" dirty="0"/>
            <a:t>communicate</a:t>
          </a:r>
          <a:r>
            <a:rPr lang="en-US" sz="1600" cap="none" dirty="0"/>
            <a:t> more efficiently.</a:t>
          </a:r>
        </a:p>
      </dgm:t>
    </dgm:pt>
    <dgm:pt modelId="{8622755F-7478-4415-8F6D-687B64E37352}" type="parTrans" cxnId="{D78EEB3A-064E-4ACB-9FDA-737E53574336}">
      <dgm:prSet/>
      <dgm:spPr/>
      <dgm:t>
        <a:bodyPr/>
        <a:lstStyle/>
        <a:p>
          <a:endParaRPr lang="en-US"/>
        </a:p>
      </dgm:t>
    </dgm:pt>
    <dgm:pt modelId="{19D27F46-BBFA-49F1-9A57-4C372A415DE7}" type="sibTrans" cxnId="{D78EEB3A-064E-4ACB-9FDA-737E53574336}">
      <dgm:prSet/>
      <dgm:spPr/>
      <dgm:t>
        <a:bodyPr/>
        <a:lstStyle/>
        <a:p>
          <a:endParaRPr lang="en-US"/>
        </a:p>
      </dgm:t>
    </dgm:pt>
    <dgm:pt modelId="{F3AB7858-B332-4B20-8629-2347E34BCFD7}" type="pres">
      <dgm:prSet presAssocID="{2BC96138-3711-4071-91EB-F2C490F82831}" presName="root" presStyleCnt="0">
        <dgm:presLayoutVars>
          <dgm:dir/>
          <dgm:resizeHandles val="exact"/>
        </dgm:presLayoutVars>
      </dgm:prSet>
      <dgm:spPr/>
    </dgm:pt>
    <dgm:pt modelId="{79D540A8-33EB-426B-ADC1-652C9F8BCF26}" type="pres">
      <dgm:prSet presAssocID="{C3365F0F-FA06-480B-8F7C-3B971A3D80E5}" presName="compNode" presStyleCnt="0"/>
      <dgm:spPr/>
    </dgm:pt>
    <dgm:pt modelId="{8271C871-7EA2-4159-BC94-D305D939221D}" type="pres">
      <dgm:prSet presAssocID="{C3365F0F-FA06-480B-8F7C-3B971A3D80E5}" presName="iconBgRect" presStyleLbl="bgShp" presStyleIdx="0" presStyleCnt="4"/>
      <dgm:spPr/>
    </dgm:pt>
    <dgm:pt modelId="{3AC012F5-0246-4A69-8BF9-01479F62327A}" type="pres">
      <dgm:prSet presAssocID="{C3365F0F-FA06-480B-8F7C-3B971A3D80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079B85C4-A353-4B40-9F56-DEC47299D7F8}" type="pres">
      <dgm:prSet presAssocID="{C3365F0F-FA06-480B-8F7C-3B971A3D80E5}" presName="spaceRect" presStyleCnt="0"/>
      <dgm:spPr/>
    </dgm:pt>
    <dgm:pt modelId="{24FD5F66-FAE3-4933-AAAA-522A4AB9BED2}" type="pres">
      <dgm:prSet presAssocID="{C3365F0F-FA06-480B-8F7C-3B971A3D80E5}" presName="textRect" presStyleLbl="revTx" presStyleIdx="0" presStyleCnt="4" custScaleX="100000" custLinFactNeighborX="-1747" custLinFactNeighborY="-113">
        <dgm:presLayoutVars>
          <dgm:chMax val="1"/>
          <dgm:chPref val="1"/>
        </dgm:presLayoutVars>
      </dgm:prSet>
      <dgm:spPr/>
    </dgm:pt>
    <dgm:pt modelId="{329F0ABE-9A86-49EC-BE5A-7BF649440A02}" type="pres">
      <dgm:prSet presAssocID="{ABFE0687-1C08-48AB-B27A-122A78653A80}" presName="sibTrans" presStyleCnt="0"/>
      <dgm:spPr/>
    </dgm:pt>
    <dgm:pt modelId="{483B895C-9A8D-49E4-981C-D1565E561B20}" type="pres">
      <dgm:prSet presAssocID="{937A2CE1-9E7A-415F-B913-CC9D8A571F10}" presName="compNode" presStyleCnt="0"/>
      <dgm:spPr/>
    </dgm:pt>
    <dgm:pt modelId="{7AEDDD8A-887D-4F01-B375-07262FF90530}" type="pres">
      <dgm:prSet presAssocID="{937A2CE1-9E7A-415F-B913-CC9D8A571F10}" presName="iconBgRect" presStyleLbl="bgShp" presStyleIdx="1" presStyleCnt="4" custLinFactNeighborX="9686"/>
      <dgm:spPr/>
    </dgm:pt>
    <dgm:pt modelId="{4B0E8550-4B56-44AD-B8DA-AB142DBC84A6}" type="pres">
      <dgm:prSet presAssocID="{937A2CE1-9E7A-415F-B913-CC9D8A571F10}" presName="iconRect" presStyleLbl="node1" presStyleIdx="1" presStyleCnt="4" custLinFactNeighborX="1687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1716373F-4663-484E-954C-6A1F42134D4E}" type="pres">
      <dgm:prSet presAssocID="{937A2CE1-9E7A-415F-B913-CC9D8A571F10}" presName="spaceRect" presStyleCnt="0"/>
      <dgm:spPr/>
    </dgm:pt>
    <dgm:pt modelId="{1684457E-A09E-4599-A742-C65495F4118A}" type="pres">
      <dgm:prSet presAssocID="{937A2CE1-9E7A-415F-B913-CC9D8A571F10}" presName="textRect" presStyleLbl="revTx" presStyleIdx="1" presStyleCnt="4" custScaleX="184959">
        <dgm:presLayoutVars>
          <dgm:chMax val="1"/>
          <dgm:chPref val="1"/>
        </dgm:presLayoutVars>
      </dgm:prSet>
      <dgm:spPr/>
    </dgm:pt>
    <dgm:pt modelId="{7CDD6BD1-963D-4DCD-9EEA-09A3855D61D9}" type="pres">
      <dgm:prSet presAssocID="{35DF0CE8-E38E-4030-8B8A-356F14DB89C3}" presName="sibTrans" presStyleCnt="0"/>
      <dgm:spPr/>
    </dgm:pt>
    <dgm:pt modelId="{805E6FA5-C00D-47E1-8FD1-204609A7AF32}" type="pres">
      <dgm:prSet presAssocID="{66DA7094-0F80-4851-A510-3775A9B613FB}" presName="compNode" presStyleCnt="0"/>
      <dgm:spPr/>
    </dgm:pt>
    <dgm:pt modelId="{0ECB8DFD-0C20-4B04-A33B-FD7F40CAAEB0}" type="pres">
      <dgm:prSet presAssocID="{66DA7094-0F80-4851-A510-3775A9B613FB}" presName="iconBgRect" presStyleLbl="bgShp" presStyleIdx="2" presStyleCnt="4" custLinFactNeighborX="1041" custLinFactNeighborY="-33959"/>
      <dgm:spPr/>
    </dgm:pt>
    <dgm:pt modelId="{220B61E2-D55F-4D59-8464-A1DD91B24571}" type="pres">
      <dgm:prSet presAssocID="{66DA7094-0F80-4851-A510-3775A9B613FB}" presName="iconRect" presStyleLbl="node1" presStyleIdx="2" presStyleCnt="4" custLinFactNeighborX="5287" custLinFactNeighborY="-59192"/>
      <dgm:spPr>
        <a:blipFill>
          <a:blip xmlns:r="http://schemas.openxmlformats.org/officeDocument/2006/relationships" r:embed="rId3"/>
          <a:srcRect/>
          <a:stretch>
            <a:fillRect/>
          </a:stretch>
        </a:blipFill>
        <a:ln>
          <a:noFill/>
        </a:ln>
      </dgm:spPr>
    </dgm:pt>
    <dgm:pt modelId="{C40EDED8-AFD7-4266-97F0-CDDDD382BC4B}" type="pres">
      <dgm:prSet presAssocID="{66DA7094-0F80-4851-A510-3775A9B613FB}" presName="spaceRect" presStyleCnt="0"/>
      <dgm:spPr/>
    </dgm:pt>
    <dgm:pt modelId="{B0E5CB1F-25A6-4C01-982B-B21227FFAF08}" type="pres">
      <dgm:prSet presAssocID="{66DA7094-0F80-4851-A510-3775A9B613FB}" presName="textRect" presStyleLbl="revTx" presStyleIdx="2" presStyleCnt="4" custScaleX="175152" custLinFactNeighborX="1648" custLinFactNeighborY="-62952">
        <dgm:presLayoutVars>
          <dgm:chMax val="1"/>
          <dgm:chPref val="1"/>
        </dgm:presLayoutVars>
      </dgm:prSet>
      <dgm:spPr/>
    </dgm:pt>
    <dgm:pt modelId="{7D3D977C-C88B-441D-9786-222BEA5A6A69}" type="pres">
      <dgm:prSet presAssocID="{9275AD44-E425-449F-95E6-31E269E79091}" presName="sibTrans" presStyleCnt="0"/>
      <dgm:spPr/>
    </dgm:pt>
    <dgm:pt modelId="{3A2EF2E1-26F8-4E68-B133-8F3FE41AA53F}" type="pres">
      <dgm:prSet presAssocID="{545E7B0B-DF21-4C30-8492-9EB556365E12}" presName="compNode" presStyleCnt="0"/>
      <dgm:spPr/>
    </dgm:pt>
    <dgm:pt modelId="{0EF3D9D9-C4BE-4718-B8A1-B4BEF2CA9911}" type="pres">
      <dgm:prSet presAssocID="{545E7B0B-DF21-4C30-8492-9EB556365E12}" presName="iconBgRect" presStyleLbl="bgShp" presStyleIdx="3" presStyleCnt="4" custLinFactNeighborX="5946" custLinFactNeighborY="8148"/>
      <dgm:spPr/>
    </dgm:pt>
    <dgm:pt modelId="{00883D6C-DDA3-4A83-9AB3-24E6D0AE7CD7}" type="pres">
      <dgm:prSet presAssocID="{545E7B0B-DF21-4C30-8492-9EB556365E12}" presName="iconRect" presStyleLbl="node1" presStyleIdx="3" presStyleCnt="4" custLinFactNeighborX="10371" custLinFactNeighborY="14201"/>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BB648D12-DF9C-4674-81DD-DC64BB088F82}" type="pres">
      <dgm:prSet presAssocID="{545E7B0B-DF21-4C30-8492-9EB556365E12}" presName="spaceRect" presStyleCnt="0"/>
      <dgm:spPr/>
    </dgm:pt>
    <dgm:pt modelId="{94E68C12-B78A-4F6E-BD8D-A1B959E1FD8C}" type="pres">
      <dgm:prSet presAssocID="{545E7B0B-DF21-4C30-8492-9EB556365E12}" presName="textRect" presStyleLbl="revTx" presStyleIdx="3" presStyleCnt="4" custScaleX="154381" custScaleY="130561" custLinFactNeighborX="103" custLinFactNeighborY="-14910">
        <dgm:presLayoutVars>
          <dgm:chMax val="1"/>
          <dgm:chPref val="1"/>
        </dgm:presLayoutVars>
      </dgm:prSet>
      <dgm:spPr/>
    </dgm:pt>
  </dgm:ptLst>
  <dgm:cxnLst>
    <dgm:cxn modelId="{C92C140A-5828-450D-AA04-078DED3BC1F6}" srcId="{2BC96138-3711-4071-91EB-F2C490F82831}" destId="{66DA7094-0F80-4851-A510-3775A9B613FB}" srcOrd="2" destOrd="0" parTransId="{D6245E8F-6EA1-4A44-A276-96EC5BA663C5}" sibTransId="{9275AD44-E425-449F-95E6-31E269E79091}"/>
    <dgm:cxn modelId="{DCE0470E-D1F2-4312-A62E-25B859CEA3AF}" type="presOf" srcId="{C3365F0F-FA06-480B-8F7C-3B971A3D80E5}" destId="{24FD5F66-FAE3-4933-AAAA-522A4AB9BED2}" srcOrd="0" destOrd="0" presId="urn:microsoft.com/office/officeart/2018/5/layout/IconCircleLabelList"/>
    <dgm:cxn modelId="{8EC10236-DB02-4C8B-A8E7-6D6D1ED9C939}" type="presOf" srcId="{937A2CE1-9E7A-415F-B913-CC9D8A571F10}" destId="{1684457E-A09E-4599-A742-C65495F4118A}" srcOrd="0" destOrd="0" presId="urn:microsoft.com/office/officeart/2018/5/layout/IconCircleLabelList"/>
    <dgm:cxn modelId="{D78EEB3A-064E-4ACB-9FDA-737E53574336}" srcId="{2BC96138-3711-4071-91EB-F2C490F82831}" destId="{545E7B0B-DF21-4C30-8492-9EB556365E12}" srcOrd="3" destOrd="0" parTransId="{8622755F-7478-4415-8F6D-687B64E37352}" sibTransId="{19D27F46-BBFA-49F1-9A57-4C372A415DE7}"/>
    <dgm:cxn modelId="{054F6B61-2B24-4E0E-A0C6-4540BB1EC40E}" type="presOf" srcId="{66DA7094-0F80-4851-A510-3775A9B613FB}" destId="{B0E5CB1F-25A6-4C01-982B-B21227FFAF08}" srcOrd="0" destOrd="0" presId="urn:microsoft.com/office/officeart/2018/5/layout/IconCircleLabelList"/>
    <dgm:cxn modelId="{E85BFF6D-BE04-4386-8EF2-5DDF389A8F7C}" srcId="{2BC96138-3711-4071-91EB-F2C490F82831}" destId="{937A2CE1-9E7A-415F-B913-CC9D8A571F10}" srcOrd="1" destOrd="0" parTransId="{8335FE3F-260F-44B8-AD15-B5A4EE276980}" sibTransId="{35DF0CE8-E38E-4030-8B8A-356F14DB89C3}"/>
    <dgm:cxn modelId="{E3F6A477-C229-4CF2-8D8F-8D6D74298D4B}" type="presOf" srcId="{2BC96138-3711-4071-91EB-F2C490F82831}" destId="{F3AB7858-B332-4B20-8629-2347E34BCFD7}" srcOrd="0" destOrd="0" presId="urn:microsoft.com/office/officeart/2018/5/layout/IconCircleLabelList"/>
    <dgm:cxn modelId="{165E3FC1-57F0-4A30-9FA4-F2A2A8224326}" srcId="{2BC96138-3711-4071-91EB-F2C490F82831}" destId="{C3365F0F-FA06-480B-8F7C-3B971A3D80E5}" srcOrd="0" destOrd="0" parTransId="{5F6CDBDA-BC69-49D9-9ACA-84441A678ED0}" sibTransId="{ABFE0687-1C08-48AB-B27A-122A78653A80}"/>
    <dgm:cxn modelId="{58F312F6-334B-4951-BF52-D5E28A7348ED}" type="presOf" srcId="{545E7B0B-DF21-4C30-8492-9EB556365E12}" destId="{94E68C12-B78A-4F6E-BD8D-A1B959E1FD8C}" srcOrd="0" destOrd="0" presId="urn:microsoft.com/office/officeart/2018/5/layout/IconCircleLabelList"/>
    <dgm:cxn modelId="{51C5EAEA-0D2A-4686-8EAF-E9FE949DF8C4}" type="presParOf" srcId="{F3AB7858-B332-4B20-8629-2347E34BCFD7}" destId="{79D540A8-33EB-426B-ADC1-652C9F8BCF26}" srcOrd="0" destOrd="0" presId="urn:microsoft.com/office/officeart/2018/5/layout/IconCircleLabelList"/>
    <dgm:cxn modelId="{64DE8F7E-AF35-420A-B6E5-85F51E84B690}" type="presParOf" srcId="{79D540A8-33EB-426B-ADC1-652C9F8BCF26}" destId="{8271C871-7EA2-4159-BC94-D305D939221D}" srcOrd="0" destOrd="0" presId="urn:microsoft.com/office/officeart/2018/5/layout/IconCircleLabelList"/>
    <dgm:cxn modelId="{EE358CF0-8A5F-48DB-B3B3-5F6B8BE8297B}" type="presParOf" srcId="{79D540A8-33EB-426B-ADC1-652C9F8BCF26}" destId="{3AC012F5-0246-4A69-8BF9-01479F62327A}" srcOrd="1" destOrd="0" presId="urn:microsoft.com/office/officeart/2018/5/layout/IconCircleLabelList"/>
    <dgm:cxn modelId="{774F4F0D-91A1-4A34-8C43-1E723690D88E}" type="presParOf" srcId="{79D540A8-33EB-426B-ADC1-652C9F8BCF26}" destId="{079B85C4-A353-4B40-9F56-DEC47299D7F8}" srcOrd="2" destOrd="0" presId="urn:microsoft.com/office/officeart/2018/5/layout/IconCircleLabelList"/>
    <dgm:cxn modelId="{5C457E91-9964-486D-8EFC-AF5A91D4DFF9}" type="presParOf" srcId="{79D540A8-33EB-426B-ADC1-652C9F8BCF26}" destId="{24FD5F66-FAE3-4933-AAAA-522A4AB9BED2}" srcOrd="3" destOrd="0" presId="urn:microsoft.com/office/officeart/2018/5/layout/IconCircleLabelList"/>
    <dgm:cxn modelId="{95E56F5A-3442-46A1-BD7B-20ECE0BAC73C}" type="presParOf" srcId="{F3AB7858-B332-4B20-8629-2347E34BCFD7}" destId="{329F0ABE-9A86-49EC-BE5A-7BF649440A02}" srcOrd="1" destOrd="0" presId="urn:microsoft.com/office/officeart/2018/5/layout/IconCircleLabelList"/>
    <dgm:cxn modelId="{39B4104D-54BB-41BC-8268-0C2956B3D399}" type="presParOf" srcId="{F3AB7858-B332-4B20-8629-2347E34BCFD7}" destId="{483B895C-9A8D-49E4-981C-D1565E561B20}" srcOrd="2" destOrd="0" presId="urn:microsoft.com/office/officeart/2018/5/layout/IconCircleLabelList"/>
    <dgm:cxn modelId="{95DAE4EE-7228-4747-9D99-10407599E653}" type="presParOf" srcId="{483B895C-9A8D-49E4-981C-D1565E561B20}" destId="{7AEDDD8A-887D-4F01-B375-07262FF90530}" srcOrd="0" destOrd="0" presId="urn:microsoft.com/office/officeart/2018/5/layout/IconCircleLabelList"/>
    <dgm:cxn modelId="{D99083D0-44B6-4AE3-8C7F-0BE2A0766FDF}" type="presParOf" srcId="{483B895C-9A8D-49E4-981C-D1565E561B20}" destId="{4B0E8550-4B56-44AD-B8DA-AB142DBC84A6}" srcOrd="1" destOrd="0" presId="urn:microsoft.com/office/officeart/2018/5/layout/IconCircleLabelList"/>
    <dgm:cxn modelId="{CAAFB855-F88A-4350-8CA9-05AF510DC9A4}" type="presParOf" srcId="{483B895C-9A8D-49E4-981C-D1565E561B20}" destId="{1716373F-4663-484E-954C-6A1F42134D4E}" srcOrd="2" destOrd="0" presId="urn:microsoft.com/office/officeart/2018/5/layout/IconCircleLabelList"/>
    <dgm:cxn modelId="{8FDA840D-4142-4A1F-8A11-F70C2948A29F}" type="presParOf" srcId="{483B895C-9A8D-49E4-981C-D1565E561B20}" destId="{1684457E-A09E-4599-A742-C65495F4118A}" srcOrd="3" destOrd="0" presId="urn:microsoft.com/office/officeart/2018/5/layout/IconCircleLabelList"/>
    <dgm:cxn modelId="{86A18216-FA91-4008-82CA-9360657D23FE}" type="presParOf" srcId="{F3AB7858-B332-4B20-8629-2347E34BCFD7}" destId="{7CDD6BD1-963D-4DCD-9EEA-09A3855D61D9}" srcOrd="3" destOrd="0" presId="urn:microsoft.com/office/officeart/2018/5/layout/IconCircleLabelList"/>
    <dgm:cxn modelId="{F53CD0E0-7585-4F18-8589-20E882ADE39B}" type="presParOf" srcId="{F3AB7858-B332-4B20-8629-2347E34BCFD7}" destId="{805E6FA5-C00D-47E1-8FD1-204609A7AF32}" srcOrd="4" destOrd="0" presId="urn:microsoft.com/office/officeart/2018/5/layout/IconCircleLabelList"/>
    <dgm:cxn modelId="{0C389146-AF9D-4591-BEE7-9B8DE03847F7}" type="presParOf" srcId="{805E6FA5-C00D-47E1-8FD1-204609A7AF32}" destId="{0ECB8DFD-0C20-4B04-A33B-FD7F40CAAEB0}" srcOrd="0" destOrd="0" presId="urn:microsoft.com/office/officeart/2018/5/layout/IconCircleLabelList"/>
    <dgm:cxn modelId="{3D9F1223-345A-47B7-AE64-B47BC3A8A108}" type="presParOf" srcId="{805E6FA5-C00D-47E1-8FD1-204609A7AF32}" destId="{220B61E2-D55F-4D59-8464-A1DD91B24571}" srcOrd="1" destOrd="0" presId="urn:microsoft.com/office/officeart/2018/5/layout/IconCircleLabelList"/>
    <dgm:cxn modelId="{ADDB814D-62B2-4B71-8846-D7446FA179DC}" type="presParOf" srcId="{805E6FA5-C00D-47E1-8FD1-204609A7AF32}" destId="{C40EDED8-AFD7-4266-97F0-CDDDD382BC4B}" srcOrd="2" destOrd="0" presId="urn:microsoft.com/office/officeart/2018/5/layout/IconCircleLabelList"/>
    <dgm:cxn modelId="{D72FDD7C-344B-4F41-97B1-97746DD1401A}" type="presParOf" srcId="{805E6FA5-C00D-47E1-8FD1-204609A7AF32}" destId="{B0E5CB1F-25A6-4C01-982B-B21227FFAF08}" srcOrd="3" destOrd="0" presId="urn:microsoft.com/office/officeart/2018/5/layout/IconCircleLabelList"/>
    <dgm:cxn modelId="{95174721-D899-4365-A96B-487A4812BB4F}" type="presParOf" srcId="{F3AB7858-B332-4B20-8629-2347E34BCFD7}" destId="{7D3D977C-C88B-441D-9786-222BEA5A6A69}" srcOrd="5" destOrd="0" presId="urn:microsoft.com/office/officeart/2018/5/layout/IconCircleLabelList"/>
    <dgm:cxn modelId="{E461AFC6-7AB0-4F67-9B8B-0AD9A97BE0C0}" type="presParOf" srcId="{F3AB7858-B332-4B20-8629-2347E34BCFD7}" destId="{3A2EF2E1-26F8-4E68-B133-8F3FE41AA53F}" srcOrd="6" destOrd="0" presId="urn:microsoft.com/office/officeart/2018/5/layout/IconCircleLabelList"/>
    <dgm:cxn modelId="{99CCAF13-2A97-4FE7-9053-12A852FE719D}" type="presParOf" srcId="{3A2EF2E1-26F8-4E68-B133-8F3FE41AA53F}" destId="{0EF3D9D9-C4BE-4718-B8A1-B4BEF2CA9911}" srcOrd="0" destOrd="0" presId="urn:microsoft.com/office/officeart/2018/5/layout/IconCircleLabelList"/>
    <dgm:cxn modelId="{1DE61194-50B8-4CB7-A664-F57186D07148}" type="presParOf" srcId="{3A2EF2E1-26F8-4E68-B133-8F3FE41AA53F}" destId="{00883D6C-DDA3-4A83-9AB3-24E6D0AE7CD7}" srcOrd="1" destOrd="0" presId="urn:microsoft.com/office/officeart/2018/5/layout/IconCircleLabelList"/>
    <dgm:cxn modelId="{7393CBE9-48B5-415F-A5FB-0C0FD08855E9}" type="presParOf" srcId="{3A2EF2E1-26F8-4E68-B133-8F3FE41AA53F}" destId="{BB648D12-DF9C-4674-81DD-DC64BB088F82}" srcOrd="2" destOrd="0" presId="urn:microsoft.com/office/officeart/2018/5/layout/IconCircleLabelList"/>
    <dgm:cxn modelId="{D1B49AF2-0ED1-4A75-8FD1-0738D9FA02E2}" type="presParOf" srcId="{3A2EF2E1-26F8-4E68-B133-8F3FE41AA53F}" destId="{94E68C12-B78A-4F6E-BD8D-A1B959E1FD8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86013B-E06B-4424-8110-50B371B34001}"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7AB47526-4C4B-4C66-8F64-C8C959D5B234}">
      <dgm:prSet custT="1"/>
      <dgm:spPr/>
      <dgm:t>
        <a:bodyPr/>
        <a:lstStyle/>
        <a:p>
          <a:pPr>
            <a:lnSpc>
              <a:spcPct val="100000"/>
            </a:lnSpc>
          </a:pPr>
          <a:r>
            <a:rPr lang="en-US" sz="1800" dirty="0"/>
            <a:t>Must attend at least 5 sessions, Session 1 &amp; 7 are mandatory.</a:t>
          </a:r>
        </a:p>
      </dgm:t>
    </dgm:pt>
    <dgm:pt modelId="{CEB57099-2085-46B4-934C-D6E1FB4AE51B}" type="parTrans" cxnId="{FAE650B5-A0C6-4183-8B6D-B7B51076CCFF}">
      <dgm:prSet/>
      <dgm:spPr/>
      <dgm:t>
        <a:bodyPr/>
        <a:lstStyle/>
        <a:p>
          <a:endParaRPr lang="en-US"/>
        </a:p>
      </dgm:t>
    </dgm:pt>
    <dgm:pt modelId="{0BD13F87-708A-4DBB-A18E-436DDAAF602A}" type="sibTrans" cxnId="{FAE650B5-A0C6-4183-8B6D-B7B51076CCFF}">
      <dgm:prSet/>
      <dgm:spPr/>
      <dgm:t>
        <a:bodyPr/>
        <a:lstStyle/>
        <a:p>
          <a:endParaRPr lang="en-US"/>
        </a:p>
      </dgm:t>
    </dgm:pt>
    <dgm:pt modelId="{8C2A3E86-9BE6-4283-B0BF-B290B87E0559}">
      <dgm:prSet custT="1"/>
      <dgm:spPr/>
      <dgm:t>
        <a:bodyPr/>
        <a:lstStyle/>
        <a:p>
          <a:pPr>
            <a:lnSpc>
              <a:spcPct val="100000"/>
            </a:lnSpc>
          </a:pPr>
          <a:r>
            <a:rPr lang="en-US" sz="1800" dirty="0"/>
            <a:t>Incremental project</a:t>
          </a:r>
        </a:p>
      </dgm:t>
    </dgm:pt>
    <dgm:pt modelId="{16C575D8-9061-4316-AF9D-BB70B56664B3}" type="parTrans" cxnId="{F767DEF0-F0EF-4E48-BAE9-6CDE13B31D1A}">
      <dgm:prSet/>
      <dgm:spPr/>
      <dgm:t>
        <a:bodyPr/>
        <a:lstStyle/>
        <a:p>
          <a:endParaRPr lang="en-US"/>
        </a:p>
      </dgm:t>
    </dgm:pt>
    <dgm:pt modelId="{D7114A35-70BE-416F-AB78-43869E7CDAA7}" type="sibTrans" cxnId="{F767DEF0-F0EF-4E48-BAE9-6CDE13B31D1A}">
      <dgm:prSet/>
      <dgm:spPr/>
      <dgm:t>
        <a:bodyPr/>
        <a:lstStyle/>
        <a:p>
          <a:endParaRPr lang="en-US"/>
        </a:p>
      </dgm:t>
    </dgm:pt>
    <dgm:pt modelId="{202EF6D1-ACBA-4D4D-BE52-4CC849A568E3}">
      <dgm:prSet custT="1"/>
      <dgm:spPr/>
      <dgm:t>
        <a:bodyPr/>
        <a:lstStyle/>
        <a:p>
          <a:pPr>
            <a:lnSpc>
              <a:spcPct val="100000"/>
            </a:lnSpc>
          </a:pPr>
          <a:r>
            <a:rPr lang="en-US" sz="1800" dirty="0"/>
            <a:t>Support will be provided by S&amp;T Committee via discord server</a:t>
          </a:r>
        </a:p>
      </dgm:t>
    </dgm:pt>
    <dgm:pt modelId="{EC9287C3-C078-4B0F-ABA0-7FCF6DB09E83}" type="parTrans" cxnId="{EC2AFAE4-9D13-439A-8A0E-420CC9639685}">
      <dgm:prSet/>
      <dgm:spPr/>
      <dgm:t>
        <a:bodyPr/>
        <a:lstStyle/>
        <a:p>
          <a:endParaRPr lang="en-US"/>
        </a:p>
      </dgm:t>
    </dgm:pt>
    <dgm:pt modelId="{24431FB3-BF0E-4758-9ED9-61B21B99F395}" type="sibTrans" cxnId="{EC2AFAE4-9D13-439A-8A0E-420CC9639685}">
      <dgm:prSet/>
      <dgm:spPr/>
      <dgm:t>
        <a:bodyPr/>
        <a:lstStyle/>
        <a:p>
          <a:endParaRPr lang="en-US"/>
        </a:p>
      </dgm:t>
    </dgm:pt>
    <dgm:pt modelId="{59C195D9-0D61-4E3F-969A-AE7E837A13AC}">
      <dgm:prSet custT="1"/>
      <dgm:spPr/>
      <dgm:t>
        <a:bodyPr/>
        <a:lstStyle/>
        <a:p>
          <a:pPr>
            <a:lnSpc>
              <a:spcPct val="100000"/>
            </a:lnSpc>
          </a:pPr>
          <a:r>
            <a:rPr lang="en-US" sz="1800" dirty="0"/>
            <a:t>Teams 5-7 Members, Form will be released on discord</a:t>
          </a:r>
        </a:p>
      </dgm:t>
    </dgm:pt>
    <dgm:pt modelId="{897A8997-0D1F-466A-A5A5-3963E662579E}" type="parTrans" cxnId="{B3CFA830-ECF2-46DE-94D6-321D341D0303}">
      <dgm:prSet/>
      <dgm:spPr/>
      <dgm:t>
        <a:bodyPr/>
        <a:lstStyle/>
        <a:p>
          <a:endParaRPr lang="en-US"/>
        </a:p>
      </dgm:t>
    </dgm:pt>
    <dgm:pt modelId="{FCB88465-D437-46EA-B0AB-CB6B6D1D7910}" type="sibTrans" cxnId="{B3CFA830-ECF2-46DE-94D6-321D341D0303}">
      <dgm:prSet/>
      <dgm:spPr/>
      <dgm:t>
        <a:bodyPr/>
        <a:lstStyle/>
        <a:p>
          <a:endParaRPr lang="en-US"/>
        </a:p>
      </dgm:t>
    </dgm:pt>
    <dgm:pt modelId="{A9C8E26D-F423-444D-89E2-3B8835740C9D}">
      <dgm:prSet custT="1"/>
      <dgm:spPr/>
      <dgm:t>
        <a:bodyPr/>
        <a:lstStyle/>
        <a:p>
          <a:pPr>
            <a:lnSpc>
              <a:spcPct val="100000"/>
            </a:lnSpc>
          </a:pPr>
          <a:r>
            <a:rPr lang="en-US" sz="1800" dirty="0"/>
            <a:t>Code Examples are in Java</a:t>
          </a:r>
        </a:p>
      </dgm:t>
    </dgm:pt>
    <dgm:pt modelId="{37C37DA6-999B-474F-BC53-1D0D881B2BD1}" type="parTrans" cxnId="{9F91CBB1-0C7A-4EBF-A0AA-FEC8E7619D4D}">
      <dgm:prSet/>
      <dgm:spPr/>
      <dgm:t>
        <a:bodyPr/>
        <a:lstStyle/>
        <a:p>
          <a:endParaRPr lang="en-US"/>
        </a:p>
      </dgm:t>
    </dgm:pt>
    <dgm:pt modelId="{DCF227E8-295B-433E-8DB1-2F7A54450B03}" type="sibTrans" cxnId="{9F91CBB1-0C7A-4EBF-A0AA-FEC8E7619D4D}">
      <dgm:prSet/>
      <dgm:spPr/>
      <dgm:t>
        <a:bodyPr/>
        <a:lstStyle/>
        <a:p>
          <a:endParaRPr lang="en-US"/>
        </a:p>
      </dgm:t>
    </dgm:pt>
    <dgm:pt modelId="{789071A6-2FA8-45EE-AED8-BEB049D5AF2C}" type="pres">
      <dgm:prSet presAssocID="{F286013B-E06B-4424-8110-50B371B34001}" presName="root" presStyleCnt="0">
        <dgm:presLayoutVars>
          <dgm:dir/>
          <dgm:resizeHandles val="exact"/>
        </dgm:presLayoutVars>
      </dgm:prSet>
      <dgm:spPr/>
    </dgm:pt>
    <dgm:pt modelId="{28C35AF8-532C-4A9B-9A3C-500802E04A77}" type="pres">
      <dgm:prSet presAssocID="{7AB47526-4C4B-4C66-8F64-C8C959D5B234}" presName="compNode" presStyleCnt="0"/>
      <dgm:spPr/>
    </dgm:pt>
    <dgm:pt modelId="{3D09ACA2-19D5-4294-9877-A2BA7C921389}" type="pres">
      <dgm:prSet presAssocID="{7AB47526-4C4B-4C66-8F64-C8C959D5B2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AA8993FC-151B-4EB8-A094-708588B72B0C}" type="pres">
      <dgm:prSet presAssocID="{7AB47526-4C4B-4C66-8F64-C8C959D5B234}" presName="spaceRect" presStyleCnt="0"/>
      <dgm:spPr/>
    </dgm:pt>
    <dgm:pt modelId="{A819D130-7750-41E0-A6B2-8BE928AC3391}" type="pres">
      <dgm:prSet presAssocID="{7AB47526-4C4B-4C66-8F64-C8C959D5B234}" presName="textRect" presStyleLbl="revTx" presStyleIdx="0" presStyleCnt="5">
        <dgm:presLayoutVars>
          <dgm:chMax val="1"/>
          <dgm:chPref val="1"/>
        </dgm:presLayoutVars>
      </dgm:prSet>
      <dgm:spPr/>
    </dgm:pt>
    <dgm:pt modelId="{94E8543D-71D0-41E6-9C61-42E646C6FFBA}" type="pres">
      <dgm:prSet presAssocID="{0BD13F87-708A-4DBB-A18E-436DDAAF602A}" presName="sibTrans" presStyleCnt="0"/>
      <dgm:spPr/>
    </dgm:pt>
    <dgm:pt modelId="{7866C5E3-5F07-434B-B4DC-3D0777714959}" type="pres">
      <dgm:prSet presAssocID="{8C2A3E86-9BE6-4283-B0BF-B290B87E0559}" presName="compNode" presStyleCnt="0"/>
      <dgm:spPr/>
    </dgm:pt>
    <dgm:pt modelId="{29F7A577-6171-46B6-BD33-16A1CD94921D}" type="pres">
      <dgm:prSet presAssocID="{8C2A3E86-9BE6-4283-B0BF-B290B87E0559}"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73854D68-D0D8-443E-BA08-A9AD96AEED8E}" type="pres">
      <dgm:prSet presAssocID="{8C2A3E86-9BE6-4283-B0BF-B290B87E0559}" presName="spaceRect" presStyleCnt="0"/>
      <dgm:spPr/>
    </dgm:pt>
    <dgm:pt modelId="{A8250885-F36C-4491-9321-570BC7551638}" type="pres">
      <dgm:prSet presAssocID="{8C2A3E86-9BE6-4283-B0BF-B290B87E0559}" presName="textRect" presStyleLbl="revTx" presStyleIdx="1" presStyleCnt="5">
        <dgm:presLayoutVars>
          <dgm:chMax val="1"/>
          <dgm:chPref val="1"/>
        </dgm:presLayoutVars>
      </dgm:prSet>
      <dgm:spPr/>
    </dgm:pt>
    <dgm:pt modelId="{F585AE46-7299-4405-8E57-89223FA41EBA}" type="pres">
      <dgm:prSet presAssocID="{D7114A35-70BE-416F-AB78-43869E7CDAA7}" presName="sibTrans" presStyleCnt="0"/>
      <dgm:spPr/>
    </dgm:pt>
    <dgm:pt modelId="{E9F24E7C-C179-4586-B1EC-3E08D47B50D1}" type="pres">
      <dgm:prSet presAssocID="{202EF6D1-ACBA-4D4D-BE52-4CC849A568E3}" presName="compNode" presStyleCnt="0"/>
      <dgm:spPr/>
    </dgm:pt>
    <dgm:pt modelId="{785219E6-6B92-47F9-A798-70314E94C7C5}" type="pres">
      <dgm:prSet presAssocID="{202EF6D1-ACBA-4D4D-BE52-4CC849A568E3}"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9F5196-AC90-4A39-A8B0-34C9311C4E1D}" type="pres">
      <dgm:prSet presAssocID="{202EF6D1-ACBA-4D4D-BE52-4CC849A568E3}" presName="spaceRect" presStyleCnt="0"/>
      <dgm:spPr/>
    </dgm:pt>
    <dgm:pt modelId="{60131831-187A-45A6-8AEF-BE243318B544}" type="pres">
      <dgm:prSet presAssocID="{202EF6D1-ACBA-4D4D-BE52-4CC849A568E3}" presName="textRect" presStyleLbl="revTx" presStyleIdx="2" presStyleCnt="5">
        <dgm:presLayoutVars>
          <dgm:chMax val="1"/>
          <dgm:chPref val="1"/>
        </dgm:presLayoutVars>
      </dgm:prSet>
      <dgm:spPr/>
    </dgm:pt>
    <dgm:pt modelId="{3EDF6403-F45B-47F6-ADBA-B58D4F52F6F4}" type="pres">
      <dgm:prSet presAssocID="{24431FB3-BF0E-4758-9ED9-61B21B99F395}" presName="sibTrans" presStyleCnt="0"/>
      <dgm:spPr/>
    </dgm:pt>
    <dgm:pt modelId="{8B78760D-34EB-45DA-8E0D-6F34BBECF4C8}" type="pres">
      <dgm:prSet presAssocID="{59C195D9-0D61-4E3F-969A-AE7E837A13AC}" presName="compNode" presStyleCnt="0"/>
      <dgm:spPr/>
    </dgm:pt>
    <dgm:pt modelId="{83EFFDCD-7B5E-4896-B1CA-A13515B88F48}" type="pres">
      <dgm:prSet presAssocID="{59C195D9-0D61-4E3F-969A-AE7E837A13AC}"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80EA2EA3-9AD8-4538-9846-49BB145627DF}" type="pres">
      <dgm:prSet presAssocID="{59C195D9-0D61-4E3F-969A-AE7E837A13AC}" presName="spaceRect" presStyleCnt="0"/>
      <dgm:spPr/>
    </dgm:pt>
    <dgm:pt modelId="{B92B3B5E-5C2E-4B8A-908E-A0A7658EC784}" type="pres">
      <dgm:prSet presAssocID="{59C195D9-0D61-4E3F-969A-AE7E837A13AC}" presName="textRect" presStyleLbl="revTx" presStyleIdx="3" presStyleCnt="5">
        <dgm:presLayoutVars>
          <dgm:chMax val="1"/>
          <dgm:chPref val="1"/>
        </dgm:presLayoutVars>
      </dgm:prSet>
      <dgm:spPr/>
    </dgm:pt>
    <dgm:pt modelId="{B4E79C26-3388-41F3-9575-585282552A87}" type="pres">
      <dgm:prSet presAssocID="{FCB88465-D437-46EA-B0AB-CB6B6D1D7910}" presName="sibTrans" presStyleCnt="0"/>
      <dgm:spPr/>
    </dgm:pt>
    <dgm:pt modelId="{9C90D1C8-323E-4899-AFA7-BEFAD48BBD1F}" type="pres">
      <dgm:prSet presAssocID="{A9C8E26D-F423-444D-89E2-3B8835740C9D}" presName="compNode" presStyleCnt="0"/>
      <dgm:spPr/>
    </dgm:pt>
    <dgm:pt modelId="{099B116A-3CD2-4293-A65B-FF3AFCD80166}" type="pres">
      <dgm:prSet presAssocID="{A9C8E26D-F423-444D-89E2-3B8835740C9D}" presName="iconRect" presStyleLbl="node1" presStyleIdx="4" presStyleCnt="5"/>
      <dgm:spPr>
        <a:blipFill>
          <a:blip xmlns:r="http://schemas.openxmlformats.org/officeDocument/2006/relationships" r:embed="rId5"/>
          <a:srcRect/>
          <a:stretch>
            <a:fillRect/>
          </a:stretch>
        </a:blipFill>
      </dgm:spPr>
    </dgm:pt>
    <dgm:pt modelId="{FF5D91B5-B7C9-4330-A9B7-3D693421FF8E}" type="pres">
      <dgm:prSet presAssocID="{A9C8E26D-F423-444D-89E2-3B8835740C9D}" presName="spaceRect" presStyleCnt="0"/>
      <dgm:spPr/>
    </dgm:pt>
    <dgm:pt modelId="{8EBB2EB0-6C55-4100-BDA9-2F188576B46C}" type="pres">
      <dgm:prSet presAssocID="{A9C8E26D-F423-444D-89E2-3B8835740C9D}" presName="textRect" presStyleLbl="revTx" presStyleIdx="4" presStyleCnt="5">
        <dgm:presLayoutVars>
          <dgm:chMax val="1"/>
          <dgm:chPref val="1"/>
        </dgm:presLayoutVars>
      </dgm:prSet>
      <dgm:spPr/>
    </dgm:pt>
  </dgm:ptLst>
  <dgm:cxnLst>
    <dgm:cxn modelId="{23DE612C-CABA-485E-8FF2-5D0DD05E144B}" type="presOf" srcId="{202EF6D1-ACBA-4D4D-BE52-4CC849A568E3}" destId="{60131831-187A-45A6-8AEF-BE243318B544}" srcOrd="0" destOrd="0" presId="urn:microsoft.com/office/officeart/2018/2/layout/IconLabelList"/>
    <dgm:cxn modelId="{B3CFA830-ECF2-46DE-94D6-321D341D0303}" srcId="{F286013B-E06B-4424-8110-50B371B34001}" destId="{59C195D9-0D61-4E3F-969A-AE7E837A13AC}" srcOrd="3" destOrd="0" parTransId="{897A8997-0D1F-466A-A5A5-3963E662579E}" sibTransId="{FCB88465-D437-46EA-B0AB-CB6B6D1D7910}"/>
    <dgm:cxn modelId="{6A77A343-B99B-4928-A8EB-D3E8498F46AC}" type="presOf" srcId="{7AB47526-4C4B-4C66-8F64-C8C959D5B234}" destId="{A819D130-7750-41E0-A6B2-8BE928AC3391}" srcOrd="0" destOrd="0" presId="urn:microsoft.com/office/officeart/2018/2/layout/IconLabelList"/>
    <dgm:cxn modelId="{8629884C-E898-4744-A16E-301D87DCCCED}" type="presOf" srcId="{8C2A3E86-9BE6-4283-B0BF-B290B87E0559}" destId="{A8250885-F36C-4491-9321-570BC7551638}" srcOrd="0" destOrd="0" presId="urn:microsoft.com/office/officeart/2018/2/layout/IconLabelList"/>
    <dgm:cxn modelId="{9F91CBB1-0C7A-4EBF-A0AA-FEC8E7619D4D}" srcId="{F286013B-E06B-4424-8110-50B371B34001}" destId="{A9C8E26D-F423-444D-89E2-3B8835740C9D}" srcOrd="4" destOrd="0" parTransId="{37C37DA6-999B-474F-BC53-1D0D881B2BD1}" sibTransId="{DCF227E8-295B-433E-8DB1-2F7A54450B03}"/>
    <dgm:cxn modelId="{FAE650B5-A0C6-4183-8B6D-B7B51076CCFF}" srcId="{F286013B-E06B-4424-8110-50B371B34001}" destId="{7AB47526-4C4B-4C66-8F64-C8C959D5B234}" srcOrd="0" destOrd="0" parTransId="{CEB57099-2085-46B4-934C-D6E1FB4AE51B}" sibTransId="{0BD13F87-708A-4DBB-A18E-436DDAAF602A}"/>
    <dgm:cxn modelId="{76E8D5CA-D71B-4394-B0FE-2EE08CB7CC78}" type="presOf" srcId="{F286013B-E06B-4424-8110-50B371B34001}" destId="{789071A6-2FA8-45EE-AED8-BEB049D5AF2C}" srcOrd="0" destOrd="0" presId="urn:microsoft.com/office/officeart/2018/2/layout/IconLabelList"/>
    <dgm:cxn modelId="{F34591E0-56AB-4149-B35C-DAD3FD9CC056}" type="presOf" srcId="{A9C8E26D-F423-444D-89E2-3B8835740C9D}" destId="{8EBB2EB0-6C55-4100-BDA9-2F188576B46C}" srcOrd="0" destOrd="0" presId="urn:microsoft.com/office/officeart/2018/2/layout/IconLabelList"/>
    <dgm:cxn modelId="{EC2AFAE4-9D13-439A-8A0E-420CC9639685}" srcId="{F286013B-E06B-4424-8110-50B371B34001}" destId="{202EF6D1-ACBA-4D4D-BE52-4CC849A568E3}" srcOrd="2" destOrd="0" parTransId="{EC9287C3-C078-4B0F-ABA0-7FCF6DB09E83}" sibTransId="{24431FB3-BF0E-4758-9ED9-61B21B99F395}"/>
    <dgm:cxn modelId="{F767DEF0-F0EF-4E48-BAE9-6CDE13B31D1A}" srcId="{F286013B-E06B-4424-8110-50B371B34001}" destId="{8C2A3E86-9BE6-4283-B0BF-B290B87E0559}" srcOrd="1" destOrd="0" parTransId="{16C575D8-9061-4316-AF9D-BB70B56664B3}" sibTransId="{D7114A35-70BE-416F-AB78-43869E7CDAA7}"/>
    <dgm:cxn modelId="{084457FD-D050-4BC8-9B70-F7ADD01F5F42}" type="presOf" srcId="{59C195D9-0D61-4E3F-969A-AE7E837A13AC}" destId="{B92B3B5E-5C2E-4B8A-908E-A0A7658EC784}" srcOrd="0" destOrd="0" presId="urn:microsoft.com/office/officeart/2018/2/layout/IconLabelList"/>
    <dgm:cxn modelId="{35815A1E-9AB9-4496-B788-8DAB8849D8BE}" type="presParOf" srcId="{789071A6-2FA8-45EE-AED8-BEB049D5AF2C}" destId="{28C35AF8-532C-4A9B-9A3C-500802E04A77}" srcOrd="0" destOrd="0" presId="urn:microsoft.com/office/officeart/2018/2/layout/IconLabelList"/>
    <dgm:cxn modelId="{479DD09B-3A0C-410D-A716-383A423671C6}" type="presParOf" srcId="{28C35AF8-532C-4A9B-9A3C-500802E04A77}" destId="{3D09ACA2-19D5-4294-9877-A2BA7C921389}" srcOrd="0" destOrd="0" presId="urn:microsoft.com/office/officeart/2018/2/layout/IconLabelList"/>
    <dgm:cxn modelId="{1C295C67-31F4-454F-8738-08DA8CB53555}" type="presParOf" srcId="{28C35AF8-532C-4A9B-9A3C-500802E04A77}" destId="{AA8993FC-151B-4EB8-A094-708588B72B0C}" srcOrd="1" destOrd="0" presId="urn:microsoft.com/office/officeart/2018/2/layout/IconLabelList"/>
    <dgm:cxn modelId="{65745C58-0B3B-4518-8146-4FEF4DFCE995}" type="presParOf" srcId="{28C35AF8-532C-4A9B-9A3C-500802E04A77}" destId="{A819D130-7750-41E0-A6B2-8BE928AC3391}" srcOrd="2" destOrd="0" presId="urn:microsoft.com/office/officeart/2018/2/layout/IconLabelList"/>
    <dgm:cxn modelId="{773D3829-0B44-4578-B069-4AB468C73284}" type="presParOf" srcId="{789071A6-2FA8-45EE-AED8-BEB049D5AF2C}" destId="{94E8543D-71D0-41E6-9C61-42E646C6FFBA}" srcOrd="1" destOrd="0" presId="urn:microsoft.com/office/officeart/2018/2/layout/IconLabelList"/>
    <dgm:cxn modelId="{9D2E728D-14B7-4529-AC1A-BDE1D43C83D6}" type="presParOf" srcId="{789071A6-2FA8-45EE-AED8-BEB049D5AF2C}" destId="{7866C5E3-5F07-434B-B4DC-3D0777714959}" srcOrd="2" destOrd="0" presId="urn:microsoft.com/office/officeart/2018/2/layout/IconLabelList"/>
    <dgm:cxn modelId="{017244A7-BE31-4193-9A95-00EDDD51AAFD}" type="presParOf" srcId="{7866C5E3-5F07-434B-B4DC-3D0777714959}" destId="{29F7A577-6171-46B6-BD33-16A1CD94921D}" srcOrd="0" destOrd="0" presId="urn:microsoft.com/office/officeart/2018/2/layout/IconLabelList"/>
    <dgm:cxn modelId="{9100A2A6-CD4D-4D80-B9B5-787D0470C980}" type="presParOf" srcId="{7866C5E3-5F07-434B-B4DC-3D0777714959}" destId="{73854D68-D0D8-443E-BA08-A9AD96AEED8E}" srcOrd="1" destOrd="0" presId="urn:microsoft.com/office/officeart/2018/2/layout/IconLabelList"/>
    <dgm:cxn modelId="{824B52F6-427C-4D93-AD1B-EA585BA1DD7D}" type="presParOf" srcId="{7866C5E3-5F07-434B-B4DC-3D0777714959}" destId="{A8250885-F36C-4491-9321-570BC7551638}" srcOrd="2" destOrd="0" presId="urn:microsoft.com/office/officeart/2018/2/layout/IconLabelList"/>
    <dgm:cxn modelId="{E64E66DA-56A6-49E7-A42F-8BAB225A545B}" type="presParOf" srcId="{789071A6-2FA8-45EE-AED8-BEB049D5AF2C}" destId="{F585AE46-7299-4405-8E57-89223FA41EBA}" srcOrd="3" destOrd="0" presId="urn:microsoft.com/office/officeart/2018/2/layout/IconLabelList"/>
    <dgm:cxn modelId="{BBF30343-C7DB-4CF4-958A-4BBE921682D7}" type="presParOf" srcId="{789071A6-2FA8-45EE-AED8-BEB049D5AF2C}" destId="{E9F24E7C-C179-4586-B1EC-3E08D47B50D1}" srcOrd="4" destOrd="0" presId="urn:microsoft.com/office/officeart/2018/2/layout/IconLabelList"/>
    <dgm:cxn modelId="{07A65A40-EDA2-463C-997F-8FD0921A7649}" type="presParOf" srcId="{E9F24E7C-C179-4586-B1EC-3E08D47B50D1}" destId="{785219E6-6B92-47F9-A798-70314E94C7C5}" srcOrd="0" destOrd="0" presId="urn:microsoft.com/office/officeart/2018/2/layout/IconLabelList"/>
    <dgm:cxn modelId="{D4B538D1-1A06-4834-837C-4AB90C9726C5}" type="presParOf" srcId="{E9F24E7C-C179-4586-B1EC-3E08D47B50D1}" destId="{F29F5196-AC90-4A39-A8B0-34C9311C4E1D}" srcOrd="1" destOrd="0" presId="urn:microsoft.com/office/officeart/2018/2/layout/IconLabelList"/>
    <dgm:cxn modelId="{DCAD8957-300E-4494-A831-132B122F022C}" type="presParOf" srcId="{E9F24E7C-C179-4586-B1EC-3E08D47B50D1}" destId="{60131831-187A-45A6-8AEF-BE243318B544}" srcOrd="2" destOrd="0" presId="urn:microsoft.com/office/officeart/2018/2/layout/IconLabelList"/>
    <dgm:cxn modelId="{01DE214A-033E-4B56-AF62-5EAA1CD90671}" type="presParOf" srcId="{789071A6-2FA8-45EE-AED8-BEB049D5AF2C}" destId="{3EDF6403-F45B-47F6-ADBA-B58D4F52F6F4}" srcOrd="5" destOrd="0" presId="urn:microsoft.com/office/officeart/2018/2/layout/IconLabelList"/>
    <dgm:cxn modelId="{2C033DE6-E57E-4FE6-9D9A-2F1F8E5E11C8}" type="presParOf" srcId="{789071A6-2FA8-45EE-AED8-BEB049D5AF2C}" destId="{8B78760D-34EB-45DA-8E0D-6F34BBECF4C8}" srcOrd="6" destOrd="0" presId="urn:microsoft.com/office/officeart/2018/2/layout/IconLabelList"/>
    <dgm:cxn modelId="{0836DC53-0320-46F5-82C2-80B59290FD73}" type="presParOf" srcId="{8B78760D-34EB-45DA-8E0D-6F34BBECF4C8}" destId="{83EFFDCD-7B5E-4896-B1CA-A13515B88F48}" srcOrd="0" destOrd="0" presId="urn:microsoft.com/office/officeart/2018/2/layout/IconLabelList"/>
    <dgm:cxn modelId="{F5C81733-6E06-4DEE-B388-9BAAB4767F24}" type="presParOf" srcId="{8B78760D-34EB-45DA-8E0D-6F34BBECF4C8}" destId="{80EA2EA3-9AD8-4538-9846-49BB145627DF}" srcOrd="1" destOrd="0" presId="urn:microsoft.com/office/officeart/2018/2/layout/IconLabelList"/>
    <dgm:cxn modelId="{AB7C0234-8C19-4872-A3F1-7BBE8A2F4423}" type="presParOf" srcId="{8B78760D-34EB-45DA-8E0D-6F34BBECF4C8}" destId="{B92B3B5E-5C2E-4B8A-908E-A0A7658EC784}" srcOrd="2" destOrd="0" presId="urn:microsoft.com/office/officeart/2018/2/layout/IconLabelList"/>
    <dgm:cxn modelId="{257D3760-B123-4FCE-B1AE-9C89BEB717E0}" type="presParOf" srcId="{789071A6-2FA8-45EE-AED8-BEB049D5AF2C}" destId="{B4E79C26-3388-41F3-9575-585282552A87}" srcOrd="7" destOrd="0" presId="urn:microsoft.com/office/officeart/2018/2/layout/IconLabelList"/>
    <dgm:cxn modelId="{EB81ECBE-3C48-49C5-A956-6FEFC326A3B9}" type="presParOf" srcId="{789071A6-2FA8-45EE-AED8-BEB049D5AF2C}" destId="{9C90D1C8-323E-4899-AFA7-BEFAD48BBD1F}" srcOrd="8" destOrd="0" presId="urn:microsoft.com/office/officeart/2018/2/layout/IconLabelList"/>
    <dgm:cxn modelId="{C4D8A291-2B71-4299-A97B-EAEB92183DAC}" type="presParOf" srcId="{9C90D1C8-323E-4899-AFA7-BEFAD48BBD1F}" destId="{099B116A-3CD2-4293-A65B-FF3AFCD80166}" srcOrd="0" destOrd="0" presId="urn:microsoft.com/office/officeart/2018/2/layout/IconLabelList"/>
    <dgm:cxn modelId="{A9BFF724-974A-46A3-BC3F-D501082B86A0}" type="presParOf" srcId="{9C90D1C8-323E-4899-AFA7-BEFAD48BBD1F}" destId="{FF5D91B5-B7C9-4330-A9B7-3D693421FF8E}" srcOrd="1" destOrd="0" presId="urn:microsoft.com/office/officeart/2018/2/layout/IconLabelList"/>
    <dgm:cxn modelId="{3784D9F6-55F5-499B-A2AD-CD0B35E86AD9}" type="presParOf" srcId="{9C90D1C8-323E-4899-AFA7-BEFAD48BBD1F}" destId="{8EBB2EB0-6C55-4100-BDA9-2F188576B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1C871-7EA2-4159-BC94-D305D939221D}">
      <dsp:nvSpPr>
        <dsp:cNvPr id="0" name=""/>
        <dsp:cNvSpPr/>
      </dsp:nvSpPr>
      <dsp:spPr>
        <a:xfrm>
          <a:off x="777500" y="268353"/>
          <a:ext cx="1074410" cy="10744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012F5-0246-4A69-8BF9-01479F62327A}">
      <dsp:nvSpPr>
        <dsp:cNvPr id="0" name=""/>
        <dsp:cNvSpPr/>
      </dsp:nvSpPr>
      <dsp:spPr>
        <a:xfrm>
          <a:off x="1006472" y="497325"/>
          <a:ext cx="616464" cy="61646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FD5F66-FAE3-4933-AAAA-522A4AB9BED2}">
      <dsp:nvSpPr>
        <dsp:cNvPr id="0" name=""/>
        <dsp:cNvSpPr/>
      </dsp:nvSpPr>
      <dsp:spPr>
        <a:xfrm>
          <a:off x="403270" y="1676384"/>
          <a:ext cx="1761328" cy="91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cap="none" dirty="0"/>
            <a:t>Common </a:t>
          </a:r>
          <a:r>
            <a:rPr lang="en-US" sz="1600" u="sng" kern="1200" cap="none" dirty="0"/>
            <a:t>interview questions.</a:t>
          </a:r>
        </a:p>
      </dsp:txBody>
      <dsp:txXfrm>
        <a:off x="403270" y="1676384"/>
        <a:ext cx="1761328" cy="912726"/>
      </dsp:txXfrm>
    </dsp:sp>
    <dsp:sp modelId="{7AEDDD8A-887D-4F01-B375-07262FF90530}">
      <dsp:nvSpPr>
        <dsp:cNvPr id="0" name=""/>
        <dsp:cNvSpPr/>
      </dsp:nvSpPr>
      <dsp:spPr>
        <a:xfrm>
          <a:off x="3699331" y="268353"/>
          <a:ext cx="1074410" cy="10744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E8550-4B56-44AD-B8DA-AB142DBC84A6}">
      <dsp:nvSpPr>
        <dsp:cNvPr id="0" name=""/>
        <dsp:cNvSpPr/>
      </dsp:nvSpPr>
      <dsp:spPr>
        <a:xfrm>
          <a:off x="3928246" y="497325"/>
          <a:ext cx="616464" cy="61646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4457E-A09E-4599-A742-C65495F4118A}">
      <dsp:nvSpPr>
        <dsp:cNvPr id="0" name=""/>
        <dsp:cNvSpPr/>
      </dsp:nvSpPr>
      <dsp:spPr>
        <a:xfrm>
          <a:off x="2503601" y="1677415"/>
          <a:ext cx="3257734" cy="91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cap="none" dirty="0"/>
            <a:t>Design patterns are a toolkit of tried and </a:t>
          </a:r>
          <a:r>
            <a:rPr lang="en-US" sz="1600" u="sng" kern="1200" cap="none" dirty="0"/>
            <a:t>tested solutions </a:t>
          </a:r>
          <a:r>
            <a:rPr lang="en-US" sz="1600" kern="1200" cap="none" dirty="0"/>
            <a:t>to common problems in software design. </a:t>
          </a:r>
        </a:p>
      </dsp:txBody>
      <dsp:txXfrm>
        <a:off x="2503601" y="1677415"/>
        <a:ext cx="3257734" cy="912726"/>
      </dsp:txXfrm>
    </dsp:sp>
    <dsp:sp modelId="{0ECB8DFD-0C20-4B04-A33B-FD7F40CAAEB0}">
      <dsp:nvSpPr>
        <dsp:cNvPr id="0" name=""/>
        <dsp:cNvSpPr/>
      </dsp:nvSpPr>
      <dsp:spPr>
        <a:xfrm>
          <a:off x="1057974" y="2735349"/>
          <a:ext cx="1074410" cy="10744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B61E2-D55F-4D59-8464-A1DD91B24571}">
      <dsp:nvSpPr>
        <dsp:cNvPr id="0" name=""/>
        <dsp:cNvSpPr/>
      </dsp:nvSpPr>
      <dsp:spPr>
        <a:xfrm>
          <a:off x="1308354" y="2964283"/>
          <a:ext cx="616464" cy="616464"/>
        </a:xfrm>
        <a:prstGeom prst="rect">
          <a:avLst/>
        </a:prstGeom>
        <a:blipFill>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5CB1F-25A6-4C01-982B-B21227FFAF08}">
      <dsp:nvSpPr>
        <dsp:cNvPr id="0" name=""/>
        <dsp:cNvSpPr/>
      </dsp:nvSpPr>
      <dsp:spPr>
        <a:xfrm>
          <a:off x="70520" y="3934691"/>
          <a:ext cx="3085001" cy="91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cap="none" dirty="0"/>
            <a:t>Teaches you how to </a:t>
          </a:r>
          <a:r>
            <a:rPr lang="en-US" sz="1600" u="sng" kern="1200" cap="none" dirty="0"/>
            <a:t>solve problems </a:t>
          </a:r>
          <a:r>
            <a:rPr lang="en-US" sz="1600" kern="1200" cap="none" dirty="0"/>
            <a:t>using principles of object-oriented design.</a:t>
          </a:r>
        </a:p>
      </dsp:txBody>
      <dsp:txXfrm>
        <a:off x="70520" y="3934691"/>
        <a:ext cx="3085001" cy="912726"/>
      </dsp:txXfrm>
    </dsp:sp>
    <dsp:sp modelId="{0EF3D9D9-C4BE-4718-B8A1-B4BEF2CA9911}">
      <dsp:nvSpPr>
        <dsp:cNvPr id="0" name=""/>
        <dsp:cNvSpPr/>
      </dsp:nvSpPr>
      <dsp:spPr>
        <a:xfrm>
          <a:off x="4320985" y="3118016"/>
          <a:ext cx="1074410" cy="10744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83D6C-DDA3-4A83-9AB3-24E6D0AE7CD7}">
      <dsp:nvSpPr>
        <dsp:cNvPr id="0" name=""/>
        <dsp:cNvSpPr/>
      </dsp:nvSpPr>
      <dsp:spPr>
        <a:xfrm>
          <a:off x="4550007" y="3346990"/>
          <a:ext cx="616464" cy="616464"/>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E68C12-B78A-4F6E-BD8D-A1B959E1FD8C}">
      <dsp:nvSpPr>
        <dsp:cNvPr id="0" name=""/>
        <dsp:cNvSpPr/>
      </dsp:nvSpPr>
      <dsp:spPr>
        <a:xfrm>
          <a:off x="3436542" y="4163979"/>
          <a:ext cx="2719155" cy="119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rtl="1">
            <a:lnSpc>
              <a:spcPct val="90000"/>
            </a:lnSpc>
            <a:spcBef>
              <a:spcPct val="0"/>
            </a:spcBef>
            <a:spcAft>
              <a:spcPct val="35000"/>
            </a:spcAft>
            <a:buNone/>
            <a:defRPr cap="all"/>
          </a:pPr>
          <a:r>
            <a:rPr lang="en-US" sz="1600" kern="1200" cap="none" dirty="0"/>
            <a:t>Design patterns define a </a:t>
          </a:r>
          <a:r>
            <a:rPr lang="en-US" sz="1600" u="sng" kern="1200" cap="none" dirty="0"/>
            <a:t>common language </a:t>
          </a:r>
          <a:r>
            <a:rPr lang="en-US" sz="1600" kern="1200" cap="none" dirty="0"/>
            <a:t>that you and your teammates can use to </a:t>
          </a:r>
          <a:r>
            <a:rPr lang="en-US" sz="1600" u="sng" kern="1200" cap="none" dirty="0"/>
            <a:t>communicate</a:t>
          </a:r>
          <a:r>
            <a:rPr lang="en-US" sz="1600" kern="1200" cap="none" dirty="0"/>
            <a:t> more efficiently.</a:t>
          </a:r>
        </a:p>
      </dsp:txBody>
      <dsp:txXfrm>
        <a:off x="3436542" y="4163979"/>
        <a:ext cx="2719155" cy="1191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ACA2-19D5-4294-9877-A2BA7C921389}">
      <dsp:nvSpPr>
        <dsp:cNvPr id="0" name=""/>
        <dsp:cNvSpPr/>
      </dsp:nvSpPr>
      <dsp:spPr>
        <a:xfrm>
          <a:off x="666906" y="3741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9D130-7750-41E0-A6B2-8BE928AC3391}">
      <dsp:nvSpPr>
        <dsp:cNvPr id="0" name=""/>
        <dsp:cNvSpPr/>
      </dsp:nvSpPr>
      <dsp:spPr>
        <a:xfrm>
          <a:off x="171906" y="1529724"/>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Must attend at least 5 sessions, Session 1 &amp; 7 are mandatory.</a:t>
          </a:r>
        </a:p>
      </dsp:txBody>
      <dsp:txXfrm>
        <a:off x="171906" y="1529724"/>
        <a:ext cx="1800000" cy="1125000"/>
      </dsp:txXfrm>
    </dsp:sp>
    <dsp:sp modelId="{29F7A577-6171-46B6-BD33-16A1CD94921D}">
      <dsp:nvSpPr>
        <dsp:cNvPr id="0" name=""/>
        <dsp:cNvSpPr/>
      </dsp:nvSpPr>
      <dsp:spPr>
        <a:xfrm>
          <a:off x="2781906" y="374157"/>
          <a:ext cx="810000" cy="810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50885-F36C-4491-9321-570BC7551638}">
      <dsp:nvSpPr>
        <dsp:cNvPr id="0" name=""/>
        <dsp:cNvSpPr/>
      </dsp:nvSpPr>
      <dsp:spPr>
        <a:xfrm>
          <a:off x="2286906" y="1529724"/>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Incremental project</a:t>
          </a:r>
        </a:p>
      </dsp:txBody>
      <dsp:txXfrm>
        <a:off x="2286906" y="1529724"/>
        <a:ext cx="1800000" cy="1125000"/>
      </dsp:txXfrm>
    </dsp:sp>
    <dsp:sp modelId="{785219E6-6B92-47F9-A798-70314E94C7C5}">
      <dsp:nvSpPr>
        <dsp:cNvPr id="0" name=""/>
        <dsp:cNvSpPr/>
      </dsp:nvSpPr>
      <dsp:spPr>
        <a:xfrm>
          <a:off x="4896906" y="37415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31831-187A-45A6-8AEF-BE243318B544}">
      <dsp:nvSpPr>
        <dsp:cNvPr id="0" name=""/>
        <dsp:cNvSpPr/>
      </dsp:nvSpPr>
      <dsp:spPr>
        <a:xfrm>
          <a:off x="4401907" y="1529724"/>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Support will be provided by S&amp;T Committee via discord server</a:t>
          </a:r>
        </a:p>
      </dsp:txBody>
      <dsp:txXfrm>
        <a:off x="4401907" y="1529724"/>
        <a:ext cx="1800000" cy="1125000"/>
      </dsp:txXfrm>
    </dsp:sp>
    <dsp:sp modelId="{83EFFDCD-7B5E-4896-B1CA-A13515B88F48}">
      <dsp:nvSpPr>
        <dsp:cNvPr id="0" name=""/>
        <dsp:cNvSpPr/>
      </dsp:nvSpPr>
      <dsp:spPr>
        <a:xfrm>
          <a:off x="1724406" y="3104725"/>
          <a:ext cx="810000" cy="81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B3B5E-5C2E-4B8A-908E-A0A7658EC784}">
      <dsp:nvSpPr>
        <dsp:cNvPr id="0" name=""/>
        <dsp:cNvSpPr/>
      </dsp:nvSpPr>
      <dsp:spPr>
        <a:xfrm>
          <a:off x="1229406" y="4260292"/>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Teams 5-7 Members, Form will be released on discord</a:t>
          </a:r>
        </a:p>
      </dsp:txBody>
      <dsp:txXfrm>
        <a:off x="1229406" y="4260292"/>
        <a:ext cx="1800000" cy="1125000"/>
      </dsp:txXfrm>
    </dsp:sp>
    <dsp:sp modelId="{099B116A-3CD2-4293-A65B-FF3AFCD80166}">
      <dsp:nvSpPr>
        <dsp:cNvPr id="0" name=""/>
        <dsp:cNvSpPr/>
      </dsp:nvSpPr>
      <dsp:spPr>
        <a:xfrm>
          <a:off x="3839407" y="3104725"/>
          <a:ext cx="810000" cy="810000"/>
        </a:xfrm>
        <a:prstGeom prst="rect">
          <a:avLst/>
        </a:prstGeom>
        <a:blipFill>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B2EB0-6C55-4100-BDA9-2F188576B46C}">
      <dsp:nvSpPr>
        <dsp:cNvPr id="0" name=""/>
        <dsp:cNvSpPr/>
      </dsp:nvSpPr>
      <dsp:spPr>
        <a:xfrm>
          <a:off x="3344406" y="4260292"/>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Code Examples are in Java</a:t>
          </a:r>
        </a:p>
      </dsp:txBody>
      <dsp:txXfrm>
        <a:off x="3344406" y="4260292"/>
        <a:ext cx="1800000" cy="11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04.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114 224,'12'-1,"1"0,0-1,23-7,23-3,-15 8,1 2,-1 2,0 3,84 14,-32-4,10 2,-65-8,0-3,1-1,74-5,-34 0,335 19,-180-5,-213-8,0 1,0 1,0 1,-1 0,28 15,-22-10,0-1,51 13,-42-19,69 1,-69-6,68 10,-22 1,1-4,148-7,-97-2,792 2,-889-2,56-9,22-3,-64 14,0 2,-1 3,1 1,97 26,-120-22,44 21,-56-22,0-1,0 0,1-2,0 0,0-1,38 4,66 5,-74-8,53 2,307-9,-384-1,-1 0,0-2,0 0,0-2,38-14,-42 14,19-6,-20 7,-1 0,29-14,-7-2,167-77,-185 87,0 0,25-18,26-14,-68 40,0 0,0 1,0-2,0 1,-1 0,1-1,3-5,-7 9,0-1,-1 0,1 0,-1 1,1-1,-1 0,1 0,-1 0,0 0,1 0,-1 0,0 0,0 0,0 0,0 0,0 0,0 0,0 0,0-1,-1 0,1 1,-1-1,0 1,0 0,0-1,0 1,0 0,0 0,0 0,0-1,0 1,0 0,-1 1,1-1,0 0,-3-1,-9-3,0 0,-1 1,1 1,-1 0,0 1,-17-1,3 0,-120-9,-208 8,184 7,126-1,-55 10,54-6,-52 2,13-8,-102 15,83-5,-182-7,156-5,-432-42,314 17,24 14,-20-2,79 4,-227 13,318 5,-133 29,71-8,83-21,-2-2,1-2,-99-8,129 1,1-1,-43-13,45 10,-1 2,1 1,-38-4,16 4,-76-17,82 13,-1 1,-70-3,-194-5,148 8,30 3,39-7,57 6,-48-2,39 6,9 1,-54 2,77 0,0-1,0 1,0 0,0 1,0 0,0-1,1 2,-1-1,1 1,-1 0,1 0,0 0,0 1,1-1,-5 6,5-5,1 1,0 0,0 0,0 1,1-1,0 0,0 1,0 0,1-1,-1 1,2 0,-1 0,0-1,1 10,0-13,1 1,-1 0,0-1,0 1,1 0,0-1,-1 1,1-1,0 1,0-1,1 1,-1-1,0 0,1 0,-1 1,1-1,0 0,0 0,0-1,0 1,0 0,0-1,0 1,0-1,1 1,-1-1,1 0,-1 0,1 0,-1-1,1 1,-1-1,5 1,13-1,1 0,-1-2,41-7,11-2,175-23,-186 22,-42 7,0 2,22-2,-3 2,0 3,0 1,0 2,63 12,-90-12,17 3,0 2,45 18,-67-23,40 20,1-3,1-1,89 21,-102-33,1 0,0-1,51 1,-39-3,0 2,0 1,56 18,-55-13,1-1,87 6,-122-16,216 15,-142-6,48 7,-75-9,0-3,113-6,-66-1,676 2,-732 3,0 2,66 15,-61-9,83 6,-8-4,-81-6,56-1,16-8,146 4,-169 12,-64-8,60 3,-63-11,0-1,48-10,-15 1,-56 10,0 0,0-2,-1 1,0-1,0 0,0-1,0 0,-1-1,1 0,-2-1,1 0,-1 0,0 0,0-1,-1-1,0 1,0-1,5-11,-2 8,0 1,0 0,1 0,20-15,-17 15,-1 0,23-27,4-2,-40 40,0 0,0-1,0 1,0 0,0-1,0 1,0 0,0-1,-1 1,1 0,0-1,0 1,0 0,0-1,-1 1,1 0,0 0,0-1,-1 1,1 0,0 0,0-1,-1 1,1 0,0 0,-1 0,1-1,0 1,-1 0,1 0,0 0,-1 0,1 0,0 0,-1 0,1 0,0 0,-1 0,1 0,0 0,-1 0,1 0,0 0,-1 0,0 1,-21-3,21 2,-34 2,0 2,-1 1,-35 10,-40 6,15-11,0-5,-143-9,139-9,65 7,-59-3,14 8,-172 4,74 20,36-2,-392-9,331-15,143 6,-67 11,36-2,9-1,-75 4,-360-14,237-2,245 3,1 1,0 2,-44 13,43-9,0-2,-69 5,-361-13,440-1,0 0,0-2,1-1,-1-1,-29-11,30 9,-19-3,-1 1,0 2,0 3,-1 1,-51 2,68 1,1-1,-33-8,30 5,-44-3,-38 9,-48-2,158 0,-1 1,1 0,-1-1,1 1,0-1,-1 0,1 0,0 0,-1 0,1 0,0 0,0 0,0-1,0 1,-2-3,4 3,-1 0,1 0,-1 1,1-1,0 0,0 0,-1 0,1 0,0 0,0 0,0 0,0 0,0 0,0 0,0 0,0 0,0 0,0 0,1 1,-1-1,0 0,1 0,-1 0,1 0,-1 0,1 1,-1-1,1 0,-1 0,1 1,0-1,0 0,-1 1,1-1,0 1,0-1,0 1,-1-1,1 1,2-1,9-5,0 0,1 1,-1 0,1 1,1 1,-1 0,0 1,17-1,16-4,68-11,-100 17,1 0,-1 1,0 0,0 2,28 5,-23-1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20.4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8888 331,'-23'0,"0"-1,0-1,0-2,0 0,0-1,-30-11,-59-18,-160-28,214 55,0 2,-1 2,-63 6,7 0,51-4,32-1,-1 2,1 1,-35 6,52-3,1 1,0 1,0 0,0 1,-24 17,-6 2,30-18,-1 0,0-1,0 0,-1-1,0-1,0 0,0-2,-24 3,-14 1,0 2,-72 21,-23 5,103-24,32-7,0-1,0 0,-23 1,32-6,10-4,11-4,17-5,0 1,1 2,56-13,109-10,-123 23,293-19,-309 28,46-9,-68 6,48 0,-40 5,-20-1,1 1,-1 2,0 0,0 2,0 1,44 13,77 26,-62-19,-23-10,1-1,66 3,-48-11,-56-5,0 2,0 0,-1 2,36 9,-18-1,-25-7,0 0,21 9,-38-14,1 0,-1 0,1 0,-1 0,0 0,1 0,-1 0,0 1,1-1,-1 0,0 0,1 0,-1 0,0 0,0 1,1-1,-1 0,0 0,1 1,-1-1,0 0,0 0,1 1,-1-1,0 0,0 1,0-1,0 0,1 1,-1-1,0 0,0 1,0-1,0 0,0 1,0-1,0 0,0 1,0-1,0 0,0 1,0-1,0 0,0 1,0-1,-1 1,-19 7,-31-3,22-3,-28-1,-66 12,71-6,-1-2,1-2,-91-8,62-7,49 6,-34-2,-161 8,-22-1,214-4,0-1,0-2,1-1,-35-15,-61-16,116 37,-40-10,0 2,-1 2,-75-1,69 12,-97 14,72-7,-1-3,-105-8,56 0,33 0,-115 5,182 1,0 2,-35 11,39-8,-1-2,-55 5,59-12,0-1,0-1,1-1,-33-8,-198-37,163 31,0 3,-133-1,-131 15,172 1,149 1,1 2,-1 2,-41 12,-36 5,-18 8,76-16,-34 0,31-7,-100 7,-7 2,109-10,-1-3,-93-4,67-1,47-1,-57-10,57 5,-55-1,63 6,1-1,-31-8,16 3,-68-18,82 17,-1 1,0 2,-39-3,-99-4,-55-1,58 0,15 1,105 12,-140 3,122 11,49-9,0 0,-23 1,-9 0,-94 22,72-5,52-15,-1-1,0 0,0-2,-27 3,-249-5,142-5,87 5,-76-4,140 2,0-1,0 1,0 0,0-1,0 1,0-1,0 1,0-1,1 0,-1 0,-2-1,4 2,0 0,-1 0,1-1,0 1,0 0,0-1,-1 1,1 0,0 0,0-1,0 1,0 0,0-1,0 1,-1 0,1-1,0 1,0 0,0-1,0 1,0-1,0 1,0 0,1-1,-1 1,0 0,0-1,0 1,0 0,0-1,0 1,1 0,-1 0,0-1,1 1,1-3,1 1,-1 0,1-1,0 1,0 1,0-1,0 0,0 1,1-1,5-1,14-2,-1 1,1 1,0 1,30 1,-25 1,0-2,36-5,-33 0,1 2,-1 1,1 2,0 1,-1 2,1 0,47 10,168 31,-114-22,-27-1,-14-2,1-3,140 2,577-18,-448 3,-304 1,-1 3,0 2,82 22,-93-22,1-2,-1-2,91-5,-44 0,757 2,-795 2,-1 2,0 2,-1 3,96 29,-103-24,0-3,1-1,1-3,-1-2,83-1,-112-6,0-2,1 0,-1-1,-1 0,1-2,20-10,19-7,-12 10,0 1,75-12,93 3,-174 19,147-18,96-5,-109 12,35 0,-197 14,52 1,91-12,-16-2,237 6,29-1,128-8,-501 18,0 1,-1 2,45 12,-39-7,64 7,-21-15,-47-2,-26 0,-8 0,-88-1,-490 2,289 26,37-2,151-21,-110 10,144-8,1-3,-1-3,-105-14,45 3,-165-23,113-10,103 22,-117-15,-702-113,648 102,-27-3,61 4,167 36,-1 2,1 2,-1 2,0 3,0 1,0 3,0 2,-92 19,62-9,-115 6,-12 2,120-8,-9 3,-190 9,257-25,0 2,0 1,0 1,1 1,0 2,0 1,-41 19,57-22,1 0,0 1,0 1,-9 8,9-8,0 1,0-2,-21 12,-72 39,45-24,-1 1,-47 25,-69 31,144-76,15-7,0-1,0 0,-1-1,0-1,0 0,0-1,0-1,-27 1,-474-7,480 1,0-2,-70-16,-16-3,12 18,76 5,1-2,-46-7,4-8,-121-43,173 52,0 2,0 1,-1 1,-29-1,-35-6,-137-24,337 33,502 2,-589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25.3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2417 194,'-18'-1,"1"0,0-2,-20-5,18 3,-1 2,-20-2,-408 2,231 5,-290-2,492-1,0 0,-1-2,-18-4,-30-5,-40-2,58 6,-70-1,95 8,0-2,-34-7,32 5,1 1,-26-1,-40 6,53 0,0-1,0-2,-47-8,28 2,-93-1,205 9,-20-1,1 2,0 2,59 11,-16 7,97 20,-128-37,101-2,-77-4,-52 1,1-1,31-8,31-3,-60 10,37-9,-40 7,0 1,31-2,302 7,-336 0,-1 1,1 1,19 5,-18-3,0-1,29 2,-27-5,1 0,-1-1,0-1,0-2,0 0,0-1,29-10,-3-1,1 1,0 3,98-8,-4 0,-103 13,0 2,0 1,83 7,-89 1,44 12,-17-2,-8-8,0-1,100-4,0 1,-60 9,-72-7,0-2,1-1,-1 0,1-2,29-2,28-9,122-2,-74 12,116 3,-133 12,-71-8,55 2,-20-8,146-18,-10-10,-176 23,52-2,-75 7,0 1,1 0,-1 0,0 1,0 1,0 0,22 9,47 16,-58-21,-1 0,27 13,-32-10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27.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29.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1T00:26:42.3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03E62-5986-4272-8CBD-D9DF0EFF9C74}" type="datetimeFigureOut">
              <a:rPr lang="en-US" smtClean="0"/>
              <a:t>08/06/2023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E6ACB-51A2-49C6-8EB3-43DCDB67D417}" type="slidenum">
              <a:rPr lang="en-US" smtClean="0"/>
              <a:t>‹#›</a:t>
            </a:fld>
            <a:endParaRPr lang="en-US"/>
          </a:p>
        </p:txBody>
      </p:sp>
    </p:spTree>
    <p:extLst>
      <p:ext uri="{BB962C8B-B14F-4D97-AF65-F5344CB8AC3E}">
        <p14:creationId xmlns:p14="http://schemas.microsoft.com/office/powerpoint/2010/main" val="362016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 welcome to the Art of design patterns + Who am I?</a:t>
            </a:r>
          </a:p>
        </p:txBody>
      </p:sp>
      <p:sp>
        <p:nvSpPr>
          <p:cNvPr id="4" name="Slide Number Placeholder 3"/>
          <p:cNvSpPr>
            <a:spLocks noGrp="1"/>
          </p:cNvSpPr>
          <p:nvPr>
            <p:ph type="sldNum" sz="quarter" idx="5"/>
          </p:nvPr>
        </p:nvSpPr>
        <p:spPr/>
        <p:txBody>
          <a:bodyPr/>
          <a:lstStyle/>
          <a:p>
            <a:fld id="{B85E6ACB-51A2-49C6-8EB3-43DCDB67D417}" type="slidenum">
              <a:rPr lang="en-US" smtClean="0"/>
              <a:t>1</a:t>
            </a:fld>
            <a:endParaRPr lang="en-US"/>
          </a:p>
        </p:txBody>
      </p:sp>
    </p:spTree>
    <p:extLst>
      <p:ext uri="{BB962C8B-B14F-4D97-AF65-F5344CB8AC3E}">
        <p14:creationId xmlns:p14="http://schemas.microsoft.com/office/powerpoint/2010/main" val="2875655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“Abstract” description right? ,It will definitely have wings, but does it fly?, it will have a peck, eat insects or fish, No distinct Animal called Bird</a:t>
            </a:r>
          </a:p>
        </p:txBody>
      </p:sp>
      <p:sp>
        <p:nvSpPr>
          <p:cNvPr id="4" name="Slide Number Placeholder 3"/>
          <p:cNvSpPr>
            <a:spLocks noGrp="1"/>
          </p:cNvSpPr>
          <p:nvPr>
            <p:ph type="sldNum" sz="quarter" idx="5"/>
          </p:nvPr>
        </p:nvSpPr>
        <p:spPr/>
        <p:txBody>
          <a:bodyPr/>
          <a:lstStyle/>
          <a:p>
            <a:fld id="{B85E6ACB-51A2-49C6-8EB3-43DCDB67D417}" type="slidenum">
              <a:rPr lang="en-US" smtClean="0"/>
              <a:t>21</a:t>
            </a:fld>
            <a:endParaRPr lang="en-US"/>
          </a:p>
        </p:txBody>
      </p:sp>
    </p:spTree>
    <p:extLst>
      <p:ext uri="{BB962C8B-B14F-4D97-AF65-F5344CB8AC3E}">
        <p14:creationId xmlns:p14="http://schemas.microsoft.com/office/powerpoint/2010/main" val="236204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definitely have wings, but does it fly?, it will have a peck, eat insects or fish, No distinct Animal called Bird</a:t>
            </a:r>
          </a:p>
        </p:txBody>
      </p:sp>
      <p:sp>
        <p:nvSpPr>
          <p:cNvPr id="4" name="Slide Number Placeholder 3"/>
          <p:cNvSpPr>
            <a:spLocks noGrp="1"/>
          </p:cNvSpPr>
          <p:nvPr>
            <p:ph type="sldNum" sz="quarter" idx="5"/>
          </p:nvPr>
        </p:nvSpPr>
        <p:spPr/>
        <p:txBody>
          <a:bodyPr/>
          <a:lstStyle/>
          <a:p>
            <a:fld id="{B85E6ACB-51A2-49C6-8EB3-43DCDB67D417}" type="slidenum">
              <a:rPr lang="en-US" smtClean="0"/>
              <a:t>22</a:t>
            </a:fld>
            <a:endParaRPr lang="en-US"/>
          </a:p>
        </p:txBody>
      </p:sp>
    </p:spTree>
    <p:extLst>
      <p:ext uri="{BB962C8B-B14F-4D97-AF65-F5344CB8AC3E}">
        <p14:creationId xmlns:p14="http://schemas.microsoft.com/office/powerpoint/2010/main" val="364234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definitely have wings, but does it fly?, it will have a peck, eat insects or fish, No distinct Animal called Bird</a:t>
            </a:r>
          </a:p>
        </p:txBody>
      </p:sp>
      <p:sp>
        <p:nvSpPr>
          <p:cNvPr id="4" name="Slide Number Placeholder 3"/>
          <p:cNvSpPr>
            <a:spLocks noGrp="1"/>
          </p:cNvSpPr>
          <p:nvPr>
            <p:ph type="sldNum" sz="quarter" idx="5"/>
          </p:nvPr>
        </p:nvSpPr>
        <p:spPr/>
        <p:txBody>
          <a:bodyPr/>
          <a:lstStyle/>
          <a:p>
            <a:fld id="{B85E6ACB-51A2-49C6-8EB3-43DCDB67D417}" type="slidenum">
              <a:rPr lang="en-US" smtClean="0"/>
              <a:t>23</a:t>
            </a:fld>
            <a:endParaRPr lang="en-US"/>
          </a:p>
        </p:txBody>
      </p:sp>
    </p:spTree>
    <p:extLst>
      <p:ext uri="{BB962C8B-B14F-4D97-AF65-F5344CB8AC3E}">
        <p14:creationId xmlns:p14="http://schemas.microsoft.com/office/powerpoint/2010/main" val="215092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E6ACB-51A2-49C6-8EB3-43DCDB67D417}" type="slidenum">
              <a:rPr lang="en-US" smtClean="0"/>
              <a:t>25</a:t>
            </a:fld>
            <a:endParaRPr lang="en-US"/>
          </a:p>
        </p:txBody>
      </p:sp>
    </p:spTree>
    <p:extLst>
      <p:ext uri="{BB962C8B-B14F-4D97-AF65-F5344CB8AC3E}">
        <p14:creationId xmlns:p14="http://schemas.microsoft.com/office/powerpoint/2010/main" val="819290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interface ensured that object passed to function must have the function </a:t>
            </a:r>
            <a:r>
              <a:rPr lang="en-US" dirty="0" err="1"/>
              <a:t>usePower</a:t>
            </a:r>
            <a:r>
              <a:rPr lang="en-US" dirty="0"/>
              <a:t>()</a:t>
            </a:r>
          </a:p>
          <a:p>
            <a:r>
              <a:rPr lang="en-US" dirty="0"/>
              <a:t>Any class &amp; Implements -&gt; generalization / inheritance, + Abstraction for using interface</a:t>
            </a:r>
          </a:p>
          <a:p>
            <a:endParaRPr lang="en-US" dirty="0"/>
          </a:p>
        </p:txBody>
      </p:sp>
      <p:sp>
        <p:nvSpPr>
          <p:cNvPr id="4" name="Slide Number Placeholder 3"/>
          <p:cNvSpPr>
            <a:spLocks noGrp="1"/>
          </p:cNvSpPr>
          <p:nvPr>
            <p:ph type="sldNum" sz="quarter" idx="5"/>
          </p:nvPr>
        </p:nvSpPr>
        <p:spPr/>
        <p:txBody>
          <a:bodyPr/>
          <a:lstStyle/>
          <a:p>
            <a:fld id="{B85E6ACB-51A2-49C6-8EB3-43DCDB67D417}" type="slidenum">
              <a:rPr lang="en-US" smtClean="0"/>
              <a:t>26</a:t>
            </a:fld>
            <a:endParaRPr lang="en-US"/>
          </a:p>
        </p:txBody>
      </p:sp>
    </p:spTree>
    <p:extLst>
      <p:ext uri="{BB962C8B-B14F-4D97-AF65-F5344CB8AC3E}">
        <p14:creationId xmlns:p14="http://schemas.microsoft.com/office/powerpoint/2010/main" val="350103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know how electricity comes from the plug, you just need to know how to use it, All manufacturers have to implement same standards, which removes need for making specific plugs for laptops, phone </a:t>
            </a:r>
            <a:r>
              <a:rPr lang="en-US" dirty="0" err="1"/>
              <a:t>etc</a:t>
            </a:r>
            <a:r>
              <a:rPr lang="en-US" dirty="0"/>
              <a:t>…</a:t>
            </a:r>
            <a:br>
              <a:rPr lang="en-US" dirty="0"/>
            </a:br>
            <a:r>
              <a:rPr lang="en-US" dirty="0"/>
              <a:t>Abstraction allow outlet to only use the Plug part of device</a:t>
            </a:r>
          </a:p>
        </p:txBody>
      </p:sp>
      <p:sp>
        <p:nvSpPr>
          <p:cNvPr id="4" name="Slide Number Placeholder 3"/>
          <p:cNvSpPr>
            <a:spLocks noGrp="1"/>
          </p:cNvSpPr>
          <p:nvPr>
            <p:ph type="sldNum" sz="quarter" idx="5"/>
          </p:nvPr>
        </p:nvSpPr>
        <p:spPr/>
        <p:txBody>
          <a:bodyPr/>
          <a:lstStyle/>
          <a:p>
            <a:fld id="{B85E6ACB-51A2-49C6-8EB3-43DCDB67D417}" type="slidenum">
              <a:rPr lang="en-US" smtClean="0"/>
              <a:t>27</a:t>
            </a:fld>
            <a:endParaRPr lang="en-US"/>
          </a:p>
        </p:txBody>
      </p:sp>
    </p:spTree>
    <p:extLst>
      <p:ext uri="{BB962C8B-B14F-4D97-AF65-F5344CB8AC3E}">
        <p14:creationId xmlns:p14="http://schemas.microsoft.com/office/powerpoint/2010/main" val="267104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know how electricity comes from the plug, you just need to know how to use it, All manufacturers have to implement same standards, which removes need for making specific plugs for laptops, phone </a:t>
            </a:r>
            <a:r>
              <a:rPr lang="en-US" dirty="0" err="1"/>
              <a:t>etc</a:t>
            </a:r>
            <a:r>
              <a:rPr lang="en-US" dirty="0"/>
              <a:t>…</a:t>
            </a:r>
            <a:br>
              <a:rPr lang="en-US" dirty="0"/>
            </a:br>
            <a:r>
              <a:rPr lang="en-US" dirty="0"/>
              <a:t>Abstraction allow outlet to only use the Plug part of device</a:t>
            </a:r>
          </a:p>
        </p:txBody>
      </p:sp>
      <p:sp>
        <p:nvSpPr>
          <p:cNvPr id="4" name="Slide Number Placeholder 3"/>
          <p:cNvSpPr>
            <a:spLocks noGrp="1"/>
          </p:cNvSpPr>
          <p:nvPr>
            <p:ph type="sldNum" sz="quarter" idx="5"/>
          </p:nvPr>
        </p:nvSpPr>
        <p:spPr/>
        <p:txBody>
          <a:bodyPr/>
          <a:lstStyle/>
          <a:p>
            <a:fld id="{B85E6ACB-51A2-49C6-8EB3-43DCDB67D417}" type="slidenum">
              <a:rPr lang="en-US" smtClean="0"/>
              <a:t>28</a:t>
            </a:fld>
            <a:endParaRPr lang="en-US"/>
          </a:p>
        </p:txBody>
      </p:sp>
    </p:spTree>
    <p:extLst>
      <p:ext uri="{BB962C8B-B14F-4D97-AF65-F5344CB8AC3E}">
        <p14:creationId xmlns:p14="http://schemas.microsoft.com/office/powerpoint/2010/main" val="267078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know how electricity comes from the plug, you just need to know how to use it, All manufacturers have to implement same standards, which removes need for making specific plugs for laptops, phone </a:t>
            </a:r>
            <a:r>
              <a:rPr lang="en-US" dirty="0" err="1"/>
              <a:t>etc</a:t>
            </a:r>
            <a:r>
              <a:rPr lang="en-US" dirty="0"/>
              <a:t>…</a:t>
            </a:r>
            <a:br>
              <a:rPr lang="en-US" dirty="0"/>
            </a:br>
            <a:r>
              <a:rPr lang="en-US" dirty="0"/>
              <a:t>Abstraction allow outlet to only use the Plug part of device</a:t>
            </a:r>
          </a:p>
        </p:txBody>
      </p:sp>
      <p:sp>
        <p:nvSpPr>
          <p:cNvPr id="4" name="Slide Number Placeholder 3"/>
          <p:cNvSpPr>
            <a:spLocks noGrp="1"/>
          </p:cNvSpPr>
          <p:nvPr>
            <p:ph type="sldNum" sz="quarter" idx="5"/>
          </p:nvPr>
        </p:nvSpPr>
        <p:spPr/>
        <p:txBody>
          <a:bodyPr/>
          <a:lstStyle/>
          <a:p>
            <a:fld id="{B85E6ACB-51A2-49C6-8EB3-43DCDB67D417}" type="slidenum">
              <a:rPr lang="en-US" smtClean="0"/>
              <a:t>29</a:t>
            </a:fld>
            <a:endParaRPr lang="en-US"/>
          </a:p>
        </p:txBody>
      </p:sp>
    </p:spTree>
    <p:extLst>
      <p:ext uri="{BB962C8B-B14F-4D97-AF65-F5344CB8AC3E}">
        <p14:creationId xmlns:p14="http://schemas.microsoft.com/office/powerpoint/2010/main" val="2226284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the behavior of child class should be similar to or subset from the behavior of parent class</a:t>
            </a:r>
          </a:p>
        </p:txBody>
      </p:sp>
      <p:sp>
        <p:nvSpPr>
          <p:cNvPr id="4" name="Slide Number Placeholder 3"/>
          <p:cNvSpPr>
            <a:spLocks noGrp="1"/>
          </p:cNvSpPr>
          <p:nvPr>
            <p:ph type="sldNum" sz="quarter" idx="5"/>
          </p:nvPr>
        </p:nvSpPr>
        <p:spPr/>
        <p:txBody>
          <a:bodyPr/>
          <a:lstStyle/>
          <a:p>
            <a:fld id="{B85E6ACB-51A2-49C6-8EB3-43DCDB67D417}" type="slidenum">
              <a:rPr lang="en-US" smtClean="0"/>
              <a:t>47</a:t>
            </a:fld>
            <a:endParaRPr lang="en-US"/>
          </a:p>
        </p:txBody>
      </p:sp>
    </p:spTree>
    <p:extLst>
      <p:ext uri="{BB962C8B-B14F-4D97-AF65-F5344CB8AC3E}">
        <p14:creationId xmlns:p14="http://schemas.microsoft.com/office/powerpoint/2010/main" val="2233198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solve this ?</a:t>
            </a:r>
          </a:p>
        </p:txBody>
      </p:sp>
      <p:sp>
        <p:nvSpPr>
          <p:cNvPr id="4" name="Slide Number Placeholder 3"/>
          <p:cNvSpPr>
            <a:spLocks noGrp="1"/>
          </p:cNvSpPr>
          <p:nvPr>
            <p:ph type="sldNum" sz="quarter" idx="5"/>
          </p:nvPr>
        </p:nvSpPr>
        <p:spPr/>
        <p:txBody>
          <a:bodyPr/>
          <a:lstStyle/>
          <a:p>
            <a:fld id="{B85E6ACB-51A2-49C6-8EB3-43DCDB67D417}" type="slidenum">
              <a:rPr lang="en-US" smtClean="0"/>
              <a:t>51</a:t>
            </a:fld>
            <a:endParaRPr lang="en-US"/>
          </a:p>
        </p:txBody>
      </p:sp>
    </p:spTree>
    <p:extLst>
      <p:ext uri="{BB962C8B-B14F-4D97-AF65-F5344CB8AC3E}">
        <p14:creationId xmlns:p14="http://schemas.microsoft.com/office/powerpoint/2010/main" val="154969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Sol</a:t>
            </a:r>
            <a:br>
              <a:rPr lang="en-US" dirty="0"/>
            </a:br>
            <a:r>
              <a:rPr lang="en-US" dirty="0"/>
              <a:t>Blueprint / Recipe</a:t>
            </a:r>
            <a:br>
              <a:rPr lang="en-US" dirty="0"/>
            </a:br>
            <a:r>
              <a:rPr lang="en-US" dirty="0"/>
              <a:t>Not a piece of code</a:t>
            </a:r>
          </a:p>
        </p:txBody>
      </p:sp>
      <p:sp>
        <p:nvSpPr>
          <p:cNvPr id="4" name="Slide Number Placeholder 3"/>
          <p:cNvSpPr>
            <a:spLocks noGrp="1"/>
          </p:cNvSpPr>
          <p:nvPr>
            <p:ph type="sldNum" sz="quarter" idx="5"/>
          </p:nvPr>
        </p:nvSpPr>
        <p:spPr/>
        <p:txBody>
          <a:bodyPr/>
          <a:lstStyle/>
          <a:p>
            <a:fld id="{B85E6ACB-51A2-49C6-8EB3-43DCDB67D417}" type="slidenum">
              <a:rPr lang="en-US" smtClean="0"/>
              <a:t>2</a:t>
            </a:fld>
            <a:endParaRPr lang="en-US"/>
          </a:p>
        </p:txBody>
      </p:sp>
    </p:spTree>
    <p:extLst>
      <p:ext uri="{BB962C8B-B14F-4D97-AF65-F5344CB8AC3E}">
        <p14:creationId xmlns:p14="http://schemas.microsoft.com/office/powerpoint/2010/main" val="1985384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think of other valid solutions ?</a:t>
            </a:r>
          </a:p>
        </p:txBody>
      </p:sp>
      <p:sp>
        <p:nvSpPr>
          <p:cNvPr id="4" name="Slide Number Placeholder 3"/>
          <p:cNvSpPr>
            <a:spLocks noGrp="1"/>
          </p:cNvSpPr>
          <p:nvPr>
            <p:ph type="sldNum" sz="quarter" idx="5"/>
          </p:nvPr>
        </p:nvSpPr>
        <p:spPr/>
        <p:txBody>
          <a:bodyPr/>
          <a:lstStyle/>
          <a:p>
            <a:fld id="{B85E6ACB-51A2-49C6-8EB3-43DCDB67D417}" type="slidenum">
              <a:rPr lang="en-US" smtClean="0"/>
              <a:t>52</a:t>
            </a:fld>
            <a:endParaRPr lang="en-US"/>
          </a:p>
        </p:txBody>
      </p:sp>
    </p:spTree>
    <p:extLst>
      <p:ext uri="{BB962C8B-B14F-4D97-AF65-F5344CB8AC3E}">
        <p14:creationId xmlns:p14="http://schemas.microsoft.com/office/powerpoint/2010/main" val="980744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think of other valid solutions ?</a:t>
            </a:r>
          </a:p>
        </p:txBody>
      </p:sp>
      <p:sp>
        <p:nvSpPr>
          <p:cNvPr id="4" name="Slide Number Placeholder 3"/>
          <p:cNvSpPr>
            <a:spLocks noGrp="1"/>
          </p:cNvSpPr>
          <p:nvPr>
            <p:ph type="sldNum" sz="quarter" idx="5"/>
          </p:nvPr>
        </p:nvSpPr>
        <p:spPr/>
        <p:txBody>
          <a:bodyPr/>
          <a:lstStyle/>
          <a:p>
            <a:fld id="{B85E6ACB-51A2-49C6-8EB3-43DCDB67D417}" type="slidenum">
              <a:rPr lang="en-US" smtClean="0"/>
              <a:t>53</a:t>
            </a:fld>
            <a:endParaRPr lang="en-US"/>
          </a:p>
        </p:txBody>
      </p:sp>
    </p:spTree>
    <p:extLst>
      <p:ext uri="{BB962C8B-B14F-4D97-AF65-F5344CB8AC3E}">
        <p14:creationId xmlns:p14="http://schemas.microsoft.com/office/powerpoint/2010/main" val="2340984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allows classes to implement up to 65535 interfaces </a:t>
            </a:r>
          </a:p>
        </p:txBody>
      </p:sp>
      <p:sp>
        <p:nvSpPr>
          <p:cNvPr id="4" name="Slide Number Placeholder 3"/>
          <p:cNvSpPr>
            <a:spLocks noGrp="1"/>
          </p:cNvSpPr>
          <p:nvPr>
            <p:ph type="sldNum" sz="quarter" idx="5"/>
          </p:nvPr>
        </p:nvSpPr>
        <p:spPr/>
        <p:txBody>
          <a:bodyPr/>
          <a:lstStyle/>
          <a:p>
            <a:fld id="{B85E6ACB-51A2-49C6-8EB3-43DCDB67D417}" type="slidenum">
              <a:rPr lang="en-US" smtClean="0"/>
              <a:t>57</a:t>
            </a:fld>
            <a:endParaRPr lang="en-US"/>
          </a:p>
        </p:txBody>
      </p:sp>
    </p:spTree>
    <p:extLst>
      <p:ext uri="{BB962C8B-B14F-4D97-AF65-F5344CB8AC3E}">
        <p14:creationId xmlns:p14="http://schemas.microsoft.com/office/powerpoint/2010/main" val="157286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need to use another database or if MySQL fails major code Refactoring will be needed</a:t>
            </a:r>
          </a:p>
        </p:txBody>
      </p:sp>
      <p:sp>
        <p:nvSpPr>
          <p:cNvPr id="4" name="Slide Number Placeholder 3"/>
          <p:cNvSpPr>
            <a:spLocks noGrp="1"/>
          </p:cNvSpPr>
          <p:nvPr>
            <p:ph type="sldNum" sz="quarter" idx="5"/>
          </p:nvPr>
        </p:nvSpPr>
        <p:spPr/>
        <p:txBody>
          <a:bodyPr/>
          <a:lstStyle/>
          <a:p>
            <a:fld id="{B85E6ACB-51A2-49C6-8EB3-43DCDB67D417}" type="slidenum">
              <a:rPr lang="en-US" smtClean="0"/>
              <a:t>67</a:t>
            </a:fld>
            <a:endParaRPr lang="en-US"/>
          </a:p>
        </p:txBody>
      </p:sp>
    </p:spTree>
    <p:extLst>
      <p:ext uri="{BB962C8B-B14F-4D97-AF65-F5344CB8AC3E}">
        <p14:creationId xmlns:p14="http://schemas.microsoft.com/office/powerpoint/2010/main" val="358145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need to use another database or if MySQL fails major code Refactoring will be needed</a:t>
            </a:r>
          </a:p>
        </p:txBody>
      </p:sp>
      <p:sp>
        <p:nvSpPr>
          <p:cNvPr id="4" name="Slide Number Placeholder 3"/>
          <p:cNvSpPr>
            <a:spLocks noGrp="1"/>
          </p:cNvSpPr>
          <p:nvPr>
            <p:ph type="sldNum" sz="quarter" idx="5"/>
          </p:nvPr>
        </p:nvSpPr>
        <p:spPr/>
        <p:txBody>
          <a:bodyPr/>
          <a:lstStyle/>
          <a:p>
            <a:fld id="{B85E6ACB-51A2-49C6-8EB3-43DCDB67D417}" type="slidenum">
              <a:rPr lang="en-US" smtClean="0"/>
              <a:t>68</a:t>
            </a:fld>
            <a:endParaRPr lang="en-US"/>
          </a:p>
        </p:txBody>
      </p:sp>
    </p:spTree>
    <p:extLst>
      <p:ext uri="{BB962C8B-B14F-4D97-AF65-F5344CB8AC3E}">
        <p14:creationId xmlns:p14="http://schemas.microsoft.com/office/powerpoint/2010/main" val="712339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principle #2</a:t>
            </a:r>
          </a:p>
        </p:txBody>
      </p:sp>
      <p:sp>
        <p:nvSpPr>
          <p:cNvPr id="4" name="Slide Number Placeholder 3"/>
          <p:cNvSpPr>
            <a:spLocks noGrp="1"/>
          </p:cNvSpPr>
          <p:nvPr>
            <p:ph type="sldNum" sz="quarter" idx="5"/>
          </p:nvPr>
        </p:nvSpPr>
        <p:spPr/>
        <p:txBody>
          <a:bodyPr/>
          <a:lstStyle/>
          <a:p>
            <a:fld id="{B85E6ACB-51A2-49C6-8EB3-43DCDB67D417}" type="slidenum">
              <a:rPr lang="en-US" smtClean="0"/>
              <a:t>69</a:t>
            </a:fld>
            <a:endParaRPr lang="en-US"/>
          </a:p>
        </p:txBody>
      </p:sp>
    </p:spTree>
    <p:extLst>
      <p:ext uri="{BB962C8B-B14F-4D97-AF65-F5344CB8AC3E}">
        <p14:creationId xmlns:p14="http://schemas.microsoft.com/office/powerpoint/2010/main" val="93444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principle #3</a:t>
            </a:r>
          </a:p>
        </p:txBody>
      </p:sp>
      <p:sp>
        <p:nvSpPr>
          <p:cNvPr id="4" name="Slide Number Placeholder 3"/>
          <p:cNvSpPr>
            <a:spLocks noGrp="1"/>
          </p:cNvSpPr>
          <p:nvPr>
            <p:ph type="sldNum" sz="quarter" idx="5"/>
          </p:nvPr>
        </p:nvSpPr>
        <p:spPr/>
        <p:txBody>
          <a:bodyPr/>
          <a:lstStyle/>
          <a:p>
            <a:fld id="{B85E6ACB-51A2-49C6-8EB3-43DCDB67D417}" type="slidenum">
              <a:rPr lang="en-US" smtClean="0"/>
              <a:t>75</a:t>
            </a:fld>
            <a:endParaRPr lang="en-US"/>
          </a:p>
        </p:txBody>
      </p:sp>
    </p:spTree>
    <p:extLst>
      <p:ext uri="{BB962C8B-B14F-4D97-AF65-F5344CB8AC3E}">
        <p14:creationId xmlns:p14="http://schemas.microsoft.com/office/powerpoint/2010/main" val="321165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444444"/>
                </a:solidFill>
                <a:effectLst/>
                <a:latin typeface="PTSans-Regular"/>
              </a:rPr>
              <a:t>You might manage to work as a programmer for many years without knowing about a single pattern. A lot of people do just that. Even in that case, though, you might be implementing some patterns without even knowing it, so why learn them ? </a:t>
            </a:r>
            <a:br>
              <a:rPr lang="en-US" dirty="0"/>
            </a:br>
            <a:endParaRPr lang="en-US" dirty="0"/>
          </a:p>
        </p:txBody>
      </p:sp>
      <p:sp>
        <p:nvSpPr>
          <p:cNvPr id="4" name="Slide Number Placeholder 3"/>
          <p:cNvSpPr>
            <a:spLocks noGrp="1"/>
          </p:cNvSpPr>
          <p:nvPr>
            <p:ph type="sldNum" sz="quarter" idx="5"/>
          </p:nvPr>
        </p:nvSpPr>
        <p:spPr/>
        <p:txBody>
          <a:bodyPr/>
          <a:lstStyle/>
          <a:p>
            <a:fld id="{B85E6ACB-51A2-49C6-8EB3-43DCDB67D417}" type="slidenum">
              <a:rPr lang="en-US" smtClean="0"/>
              <a:t>4</a:t>
            </a:fld>
            <a:endParaRPr lang="en-US"/>
          </a:p>
        </p:txBody>
      </p:sp>
    </p:spTree>
    <p:extLst>
      <p:ext uri="{BB962C8B-B14F-4D97-AF65-F5344CB8AC3E}">
        <p14:creationId xmlns:p14="http://schemas.microsoft.com/office/powerpoint/2010/main" val="216578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you maintain large projects on long term easily update legacy code and add new features </a:t>
            </a:r>
          </a:p>
        </p:txBody>
      </p:sp>
      <p:sp>
        <p:nvSpPr>
          <p:cNvPr id="4" name="Slide Number Placeholder 3"/>
          <p:cNvSpPr>
            <a:spLocks noGrp="1"/>
          </p:cNvSpPr>
          <p:nvPr>
            <p:ph type="sldNum" sz="quarter" idx="5"/>
          </p:nvPr>
        </p:nvSpPr>
        <p:spPr/>
        <p:txBody>
          <a:bodyPr/>
          <a:lstStyle/>
          <a:p>
            <a:fld id="{B85E6ACB-51A2-49C6-8EB3-43DCDB67D417}" type="slidenum">
              <a:rPr lang="en-US" smtClean="0"/>
              <a:t>6</a:t>
            </a:fld>
            <a:endParaRPr lang="en-US"/>
          </a:p>
        </p:txBody>
      </p:sp>
    </p:spTree>
    <p:extLst>
      <p:ext uri="{BB962C8B-B14F-4D97-AF65-F5344CB8AC3E}">
        <p14:creationId xmlns:p14="http://schemas.microsoft.com/office/powerpoint/2010/main" val="25942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E6ACB-51A2-49C6-8EB3-43DCDB67D417}" type="slidenum">
              <a:rPr lang="en-US" smtClean="0"/>
              <a:t>8</a:t>
            </a:fld>
            <a:endParaRPr lang="en-US"/>
          </a:p>
        </p:txBody>
      </p:sp>
    </p:spTree>
    <p:extLst>
      <p:ext uri="{BB962C8B-B14F-4D97-AF65-F5344CB8AC3E}">
        <p14:creationId xmlns:p14="http://schemas.microsoft.com/office/powerpoint/2010/main" val="209296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into details you already know OOP</a:t>
            </a:r>
          </a:p>
        </p:txBody>
      </p:sp>
      <p:sp>
        <p:nvSpPr>
          <p:cNvPr id="4" name="Slide Number Placeholder 3"/>
          <p:cNvSpPr>
            <a:spLocks noGrp="1"/>
          </p:cNvSpPr>
          <p:nvPr>
            <p:ph type="sldNum" sz="quarter" idx="5"/>
          </p:nvPr>
        </p:nvSpPr>
        <p:spPr/>
        <p:txBody>
          <a:bodyPr/>
          <a:lstStyle/>
          <a:p>
            <a:fld id="{B85E6ACB-51A2-49C6-8EB3-43DCDB67D417}" type="slidenum">
              <a:rPr lang="en-US" smtClean="0"/>
              <a:t>12</a:t>
            </a:fld>
            <a:endParaRPr lang="en-US"/>
          </a:p>
        </p:txBody>
      </p:sp>
    </p:spTree>
    <p:extLst>
      <p:ext uri="{BB962C8B-B14F-4D97-AF65-F5344CB8AC3E}">
        <p14:creationId xmlns:p14="http://schemas.microsoft.com/office/powerpoint/2010/main" val="3055102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444444"/>
                </a:solidFill>
                <a:effectLst/>
                <a:latin typeface="PTSans-Regular"/>
              </a:rPr>
              <a:t>DESIGN PRINCIPLE #1: main goal of this principle is to minimize the effect caused by changes.</a:t>
            </a:r>
            <a:r>
              <a:rPr lang="en-US" sz="2800" dirty="0"/>
              <a:t> </a:t>
            </a:r>
            <a:br>
              <a:rPr lang="en-US" sz="2800" dirty="0"/>
            </a:br>
            <a:r>
              <a:rPr lang="en-US" sz="1800" b="0" i="0" dirty="0">
                <a:solidFill>
                  <a:srgbClr val="444444"/>
                </a:solidFill>
                <a:effectLst/>
                <a:latin typeface="PTSans-Regular"/>
              </a:rPr>
              <a:t>isolate the parts of the program that vary in independent modules, protecting the rest of the code from adverse effects. As a result, you spend less time getting the program back into working shape, implementing and testing the changes. The less time you spend making changes, the more time you have for implementing features.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B85E6ACB-51A2-49C6-8EB3-43DCDB67D417}" type="slidenum">
              <a:rPr lang="en-US" smtClean="0"/>
              <a:t>17</a:t>
            </a:fld>
            <a:endParaRPr lang="en-US"/>
          </a:p>
        </p:txBody>
      </p:sp>
    </p:spTree>
    <p:extLst>
      <p:ext uri="{BB962C8B-B14F-4D97-AF65-F5344CB8AC3E}">
        <p14:creationId xmlns:p14="http://schemas.microsoft.com/office/powerpoint/2010/main" val="229364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breathe, move, eat, heal. We know that because they are “Traits” every animal should have, though there is know distinct creature called “Animal”, it’s just an “Abstract” description </a:t>
            </a:r>
          </a:p>
        </p:txBody>
      </p:sp>
      <p:sp>
        <p:nvSpPr>
          <p:cNvPr id="4" name="Slide Number Placeholder 3"/>
          <p:cNvSpPr>
            <a:spLocks noGrp="1"/>
          </p:cNvSpPr>
          <p:nvPr>
            <p:ph type="sldNum" sz="quarter" idx="5"/>
          </p:nvPr>
        </p:nvSpPr>
        <p:spPr/>
        <p:txBody>
          <a:bodyPr/>
          <a:lstStyle/>
          <a:p>
            <a:fld id="{B85E6ACB-51A2-49C6-8EB3-43DCDB67D417}" type="slidenum">
              <a:rPr lang="en-US" smtClean="0"/>
              <a:t>19</a:t>
            </a:fld>
            <a:endParaRPr lang="en-US"/>
          </a:p>
        </p:txBody>
      </p:sp>
    </p:spTree>
    <p:extLst>
      <p:ext uri="{BB962C8B-B14F-4D97-AF65-F5344CB8AC3E}">
        <p14:creationId xmlns:p14="http://schemas.microsoft.com/office/powerpoint/2010/main" val="184866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either a fish @overrides breathe() or animal, but both of them can swim()</a:t>
            </a:r>
          </a:p>
        </p:txBody>
      </p:sp>
      <p:sp>
        <p:nvSpPr>
          <p:cNvPr id="4" name="Slide Number Placeholder 3"/>
          <p:cNvSpPr>
            <a:spLocks noGrp="1"/>
          </p:cNvSpPr>
          <p:nvPr>
            <p:ph type="sldNum" sz="quarter" idx="5"/>
          </p:nvPr>
        </p:nvSpPr>
        <p:spPr/>
        <p:txBody>
          <a:bodyPr/>
          <a:lstStyle/>
          <a:p>
            <a:fld id="{B85E6ACB-51A2-49C6-8EB3-43DCDB67D417}" type="slidenum">
              <a:rPr lang="en-US" smtClean="0"/>
              <a:t>20</a:t>
            </a:fld>
            <a:endParaRPr lang="en-US"/>
          </a:p>
        </p:txBody>
      </p:sp>
    </p:spTree>
    <p:extLst>
      <p:ext uri="{BB962C8B-B14F-4D97-AF65-F5344CB8AC3E}">
        <p14:creationId xmlns:p14="http://schemas.microsoft.com/office/powerpoint/2010/main" val="242030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August 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1190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August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0257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August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71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August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36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August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584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August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56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August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501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August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092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August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622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August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943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August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612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August 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399857"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pic>
        <p:nvPicPr>
          <p:cNvPr id="7" name="Graphic 6">
            <a:extLst>
              <a:ext uri="{FF2B5EF4-FFF2-40B4-BE49-F238E27FC236}">
                <a16:creationId xmlns:a16="http://schemas.microsoft.com/office/drawing/2014/main" id="{DDBE8ADF-E81D-4AFB-DAD0-3E926861F09D}"/>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1712868" y="6277021"/>
            <a:ext cx="277544" cy="370059"/>
          </a:xfrm>
          <a:prstGeom prst="rect">
            <a:avLst/>
          </a:prstGeom>
        </p:spPr>
      </p:pic>
    </p:spTree>
    <p:extLst>
      <p:ext uri="{BB962C8B-B14F-4D97-AF65-F5344CB8AC3E}">
        <p14:creationId xmlns:p14="http://schemas.microsoft.com/office/powerpoint/2010/main" val="287039398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80.png"/><Relationship Id="rId4" Type="http://schemas.openxmlformats.org/officeDocument/2006/relationships/image" Target="../media/image250.png"/><Relationship Id="rId9" Type="http://schemas.openxmlformats.org/officeDocument/2006/relationships/customXml" Target="../ink/ink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svg"/><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3.jpeg"/><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B5733-A2E1-4BF8-B6FB-5CB106295EAF}"/>
              </a:ext>
            </a:extLst>
          </p:cNvPr>
          <p:cNvSpPr>
            <a:spLocks noGrp="1"/>
          </p:cNvSpPr>
          <p:nvPr>
            <p:ph type="ctrTitle"/>
          </p:nvPr>
        </p:nvSpPr>
        <p:spPr>
          <a:xfrm>
            <a:off x="550864" y="1051551"/>
            <a:ext cx="3565524" cy="2384898"/>
          </a:xfrm>
        </p:spPr>
        <p:txBody>
          <a:bodyPr anchor="b">
            <a:normAutofit/>
          </a:bodyPr>
          <a:lstStyle/>
          <a:p>
            <a:r>
              <a:rPr lang="en-US" sz="4800" dirty="0"/>
              <a:t>The Art of Design Patterns</a:t>
            </a:r>
          </a:p>
        </p:txBody>
      </p:sp>
      <p:sp>
        <p:nvSpPr>
          <p:cNvPr id="3" name="Subtitle 2">
            <a:extLst>
              <a:ext uri="{FF2B5EF4-FFF2-40B4-BE49-F238E27FC236}">
                <a16:creationId xmlns:a16="http://schemas.microsoft.com/office/drawing/2014/main" id="{D265FCDA-0279-4655-9004-D978B24C08D5}"/>
              </a:ext>
            </a:extLst>
          </p:cNvPr>
          <p:cNvSpPr>
            <a:spLocks noGrp="1"/>
          </p:cNvSpPr>
          <p:nvPr>
            <p:ph type="subTitle" idx="1"/>
          </p:nvPr>
        </p:nvSpPr>
        <p:spPr>
          <a:xfrm>
            <a:off x="550863" y="3569008"/>
            <a:ext cx="3565525" cy="481608"/>
          </a:xfrm>
        </p:spPr>
        <p:txBody>
          <a:bodyPr>
            <a:normAutofit/>
          </a:bodyPr>
          <a:lstStyle/>
          <a:p>
            <a:r>
              <a:rPr lang="en-US" sz="2000" dirty="0">
                <a:solidFill>
                  <a:schemeClr val="tx1">
                    <a:alpha val="60000"/>
                  </a:schemeClr>
                </a:solidFill>
              </a:rPr>
              <a:t>2023</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Background pattern&#10;&#10;Description automatically generated with medium confidence">
            <a:extLst>
              <a:ext uri="{FF2B5EF4-FFF2-40B4-BE49-F238E27FC236}">
                <a16:creationId xmlns:a16="http://schemas.microsoft.com/office/drawing/2014/main" id="{EAF2A72A-5F29-11C0-77FD-7E9FB9B835BA}"/>
              </a:ext>
            </a:extLst>
          </p:cNvPr>
          <p:cNvPicPr>
            <a:picLocks noChangeAspect="1"/>
          </p:cNvPicPr>
          <p:nvPr/>
        </p:nvPicPr>
        <p:blipFill rotWithShape="1">
          <a:blip r:embed="rId3"/>
          <a:srcRect r="-2" b="7927"/>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Graphic 4">
            <a:extLst>
              <a:ext uri="{FF2B5EF4-FFF2-40B4-BE49-F238E27FC236}">
                <a16:creationId xmlns:a16="http://schemas.microsoft.com/office/drawing/2014/main" id="{23EFB7A8-8636-E8EC-D5CA-0B6BB0221B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7590" y="5773729"/>
            <a:ext cx="533422" cy="711230"/>
          </a:xfrm>
          <a:prstGeom prst="rect">
            <a:avLst/>
          </a:prstGeom>
        </p:spPr>
      </p:pic>
      <p:sp>
        <p:nvSpPr>
          <p:cNvPr id="6" name="TextBox 5">
            <a:extLst>
              <a:ext uri="{FF2B5EF4-FFF2-40B4-BE49-F238E27FC236}">
                <a16:creationId xmlns:a16="http://schemas.microsoft.com/office/drawing/2014/main" id="{3B21CC86-C7FD-22F1-29FB-99E651FCBAA6}"/>
              </a:ext>
            </a:extLst>
          </p:cNvPr>
          <p:cNvSpPr txBox="1"/>
          <p:nvPr/>
        </p:nvSpPr>
        <p:spPr>
          <a:xfrm>
            <a:off x="453724" y="5115393"/>
            <a:ext cx="2821912" cy="954107"/>
          </a:xfrm>
          <a:prstGeom prst="rect">
            <a:avLst/>
          </a:prstGeom>
          <a:noFill/>
        </p:spPr>
        <p:txBody>
          <a:bodyPr wrap="square" rtlCol="0">
            <a:spAutoFit/>
          </a:bodyPr>
          <a:lstStyle/>
          <a:p>
            <a:r>
              <a:rPr lang="en-US" dirty="0">
                <a:latin typeface="+mj-lt"/>
              </a:rPr>
              <a:t>Prepared By:</a:t>
            </a:r>
          </a:p>
          <a:p>
            <a:br>
              <a:rPr lang="en-US" dirty="0">
                <a:latin typeface="+mj-lt"/>
              </a:rPr>
            </a:br>
            <a:r>
              <a:rPr lang="en-US" sz="2000" i="1" dirty="0">
                <a:latin typeface="+mj-lt"/>
              </a:rPr>
              <a:t>Mohamed Samy</a:t>
            </a:r>
            <a:endParaRPr lang="en-US" i="1" dirty="0">
              <a:latin typeface="+mj-lt"/>
            </a:endParaRPr>
          </a:p>
        </p:txBody>
      </p:sp>
    </p:spTree>
    <p:extLst>
      <p:ext uri="{BB962C8B-B14F-4D97-AF65-F5344CB8AC3E}">
        <p14:creationId xmlns:p14="http://schemas.microsoft.com/office/powerpoint/2010/main" val="382216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2479-B799-484B-9608-7E37600F4C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84C31D3-1ED5-43A2-943D-8076841530B8}"/>
              </a:ext>
            </a:extLst>
          </p:cNvPr>
          <p:cNvSpPr>
            <a:spLocks noGrp="1"/>
          </p:cNvSpPr>
          <p:nvPr>
            <p:ph idx="1"/>
          </p:nvPr>
        </p:nvSpPr>
        <p:spPr/>
        <p:txBody>
          <a:bodyPr/>
          <a:lstStyle/>
          <a:p>
            <a:r>
              <a:rPr lang="en-US" dirty="0"/>
              <a:t>OOP recap</a:t>
            </a:r>
          </a:p>
          <a:p>
            <a:r>
              <a:rPr lang="en-US" dirty="0"/>
              <a:t>How does good software look like “Design Principles”?</a:t>
            </a:r>
          </a:p>
          <a:p>
            <a:r>
              <a:rPr lang="en-US" dirty="0"/>
              <a:t>SOLID Principles</a:t>
            </a:r>
          </a:p>
          <a:p>
            <a:r>
              <a:rPr lang="en-US" dirty="0"/>
              <a:t>UML</a:t>
            </a:r>
          </a:p>
          <a:p>
            <a:r>
              <a:rPr lang="en-US" dirty="0"/>
              <a:t>Evaluation</a:t>
            </a:r>
          </a:p>
        </p:txBody>
      </p:sp>
    </p:spTree>
    <p:extLst>
      <p:ext uri="{BB962C8B-B14F-4D97-AF65-F5344CB8AC3E}">
        <p14:creationId xmlns:p14="http://schemas.microsoft.com/office/powerpoint/2010/main" val="298262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3" name="Oval 10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7" name="Group 10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8" name="Freeform: Shape 10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0" name="Oval 10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Oval 10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3" name="Rectangle 10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7" name="Group 104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48" name="Freeform: Shape 104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9" name="Oval 104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AB6CCD4E-A4CD-46C5-BF21-03D099928EFD}"/>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4400" dirty="0"/>
              <a:t>Object Oriented Programming </a:t>
            </a:r>
          </a:p>
        </p:txBody>
      </p:sp>
      <p:grpSp>
        <p:nvGrpSpPr>
          <p:cNvPr id="1051" name="Group 105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5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26" name="Picture 2" descr="4 Pillars of OOPs in Java - The Java Programmer">
            <a:extLst>
              <a:ext uri="{FF2B5EF4-FFF2-40B4-BE49-F238E27FC236}">
                <a16:creationId xmlns:a16="http://schemas.microsoft.com/office/drawing/2014/main" id="{1651DDCD-326B-4CFB-9EFC-53D64A3F7A2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415"/>
          <a:stretch/>
        </p:blipFill>
        <p:spPr bwMode="auto">
          <a:xfrm>
            <a:off x="4928053" y="955526"/>
            <a:ext cx="6820661" cy="3034658"/>
          </a:xfrm>
          <a:custGeom>
            <a:avLst/>
            <a:gdLst/>
            <a:ahLst/>
            <a:cxnLst/>
            <a:rect l="l" t="t" r="r" b="b"/>
            <a:pathLst>
              <a:path w="7345363" h="5761037">
                <a:moveTo>
                  <a:pt x="0" y="0"/>
                </a:moveTo>
                <a:lnTo>
                  <a:pt x="7345363" y="0"/>
                </a:lnTo>
                <a:lnTo>
                  <a:pt x="7345363"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4BA03C-23D1-402E-A573-16B4DC0DAFB9}"/>
              </a:ext>
            </a:extLst>
          </p:cNvPr>
          <p:cNvSpPr txBox="1"/>
          <p:nvPr/>
        </p:nvSpPr>
        <p:spPr>
          <a:xfrm>
            <a:off x="7524700" y="1159152"/>
            <a:ext cx="1627369" cy="830997"/>
          </a:xfrm>
          <a:prstGeom prst="rect">
            <a:avLst/>
          </a:prstGeom>
          <a:noFill/>
        </p:spPr>
        <p:txBody>
          <a:bodyPr wrap="none" rtlCol="0">
            <a:spAutoFit/>
          </a:bodyPr>
          <a:lstStyle/>
          <a:p>
            <a:r>
              <a:rPr lang="en-US" sz="4800" b="1" dirty="0">
                <a:solidFill>
                  <a:schemeClr val="tx2">
                    <a:lumMod val="10000"/>
                  </a:schemeClr>
                </a:solidFill>
              </a:rPr>
              <a:t>OOP</a:t>
            </a:r>
          </a:p>
        </p:txBody>
      </p:sp>
      <p:sp>
        <p:nvSpPr>
          <p:cNvPr id="5" name="TextBox 4">
            <a:extLst>
              <a:ext uri="{FF2B5EF4-FFF2-40B4-BE49-F238E27FC236}">
                <a16:creationId xmlns:a16="http://schemas.microsoft.com/office/drawing/2014/main" id="{DD729B37-FC65-4DCC-8F5F-E600F961C939}"/>
              </a:ext>
            </a:extLst>
          </p:cNvPr>
          <p:cNvSpPr txBox="1"/>
          <p:nvPr/>
        </p:nvSpPr>
        <p:spPr>
          <a:xfrm>
            <a:off x="4928053" y="4293411"/>
            <a:ext cx="6977076" cy="1507903"/>
          </a:xfrm>
          <a:prstGeom prst="rect">
            <a:avLst/>
          </a:prstGeom>
          <a:noFill/>
        </p:spPr>
        <p:txBody>
          <a:bodyPr wrap="square" rtlCol="0">
            <a:spAutoFit/>
          </a:bodyPr>
          <a:lstStyle/>
          <a:p>
            <a:r>
              <a:rPr lang="en-US" dirty="0"/>
              <a:t>Object-oriented programming is a paradigm based on the concept of </a:t>
            </a:r>
            <a:r>
              <a:rPr lang="en-US" b="1" dirty="0"/>
              <a:t>wrapping</a:t>
            </a:r>
            <a:r>
              <a:rPr lang="en-US" dirty="0"/>
              <a:t> pieces of data, and behavior related to that</a:t>
            </a:r>
          </a:p>
          <a:p>
            <a:r>
              <a:rPr lang="en-US" dirty="0"/>
              <a:t>data, into special bundles called objects, which are constructed from a set of “blueprints”, defined by a programmer, called</a:t>
            </a:r>
          </a:p>
          <a:p>
            <a:r>
              <a:rPr lang="en-US" dirty="0"/>
              <a:t>classes</a:t>
            </a:r>
          </a:p>
        </p:txBody>
      </p:sp>
      <p:sp>
        <p:nvSpPr>
          <p:cNvPr id="6" name="TextBox 5">
            <a:extLst>
              <a:ext uri="{FF2B5EF4-FFF2-40B4-BE49-F238E27FC236}">
                <a16:creationId xmlns:a16="http://schemas.microsoft.com/office/drawing/2014/main" id="{30427194-E57B-4975-B5C2-3BC490ED587E}"/>
              </a:ext>
            </a:extLst>
          </p:cNvPr>
          <p:cNvSpPr txBox="1"/>
          <p:nvPr/>
        </p:nvSpPr>
        <p:spPr>
          <a:xfrm>
            <a:off x="593439" y="1263956"/>
            <a:ext cx="2110514" cy="369332"/>
          </a:xfrm>
          <a:prstGeom prst="rect">
            <a:avLst/>
          </a:prstGeom>
          <a:noFill/>
        </p:spPr>
        <p:txBody>
          <a:bodyPr wrap="square" rtlCol="0">
            <a:spAutoFit/>
          </a:bodyPr>
          <a:lstStyle/>
          <a:p>
            <a:r>
              <a:rPr lang="en-US" i="1" dirty="0"/>
              <a:t>A recap on …</a:t>
            </a:r>
          </a:p>
        </p:txBody>
      </p:sp>
    </p:spTree>
    <p:extLst>
      <p:ext uri="{BB962C8B-B14F-4D97-AF65-F5344CB8AC3E}">
        <p14:creationId xmlns:p14="http://schemas.microsoft.com/office/powerpoint/2010/main" val="2763184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E6E2-4CA7-489D-BF43-155AF89B0118}"/>
              </a:ext>
            </a:extLst>
          </p:cNvPr>
          <p:cNvSpPr>
            <a:spLocks noGrp="1"/>
          </p:cNvSpPr>
          <p:nvPr>
            <p:ph type="title"/>
          </p:nvPr>
        </p:nvSpPr>
        <p:spPr/>
        <p:txBody>
          <a:bodyPr/>
          <a:lstStyle/>
          <a:p>
            <a:r>
              <a:rPr lang="en-US" dirty="0"/>
              <a:t>Polymorphism 🐛🦋</a:t>
            </a:r>
          </a:p>
        </p:txBody>
      </p:sp>
      <p:sp>
        <p:nvSpPr>
          <p:cNvPr id="3" name="Content Placeholder 2">
            <a:extLst>
              <a:ext uri="{FF2B5EF4-FFF2-40B4-BE49-F238E27FC236}">
                <a16:creationId xmlns:a16="http://schemas.microsoft.com/office/drawing/2014/main" id="{B058B152-3757-4E76-AE9C-0F792F195B04}"/>
              </a:ext>
            </a:extLst>
          </p:cNvPr>
          <p:cNvSpPr>
            <a:spLocks noGrp="1"/>
          </p:cNvSpPr>
          <p:nvPr>
            <p:ph idx="1"/>
          </p:nvPr>
        </p:nvSpPr>
        <p:spPr/>
        <p:txBody>
          <a:bodyPr>
            <a:normAutofit/>
          </a:bodyPr>
          <a:lstStyle/>
          <a:p>
            <a:r>
              <a:rPr lang="en-US" dirty="0">
                <a:solidFill>
                  <a:srgbClr val="FFFFFF"/>
                </a:solidFill>
              </a:rPr>
              <a:t>The ability of an object to “pretend” to be something else or </a:t>
            </a:r>
            <a:r>
              <a:rPr lang="en-US" i="1" u="sng" dirty="0">
                <a:solidFill>
                  <a:srgbClr val="FFFFFF"/>
                </a:solidFill>
              </a:rPr>
              <a:t>expose different forms of implementation</a:t>
            </a:r>
            <a:r>
              <a:rPr lang="en-US" dirty="0">
                <a:solidFill>
                  <a:srgbClr val="FFFFFF"/>
                </a:solidFill>
              </a:rPr>
              <a:t> of existing functionality.</a:t>
            </a:r>
          </a:p>
          <a:p>
            <a:r>
              <a:rPr lang="en-US" dirty="0">
                <a:solidFill>
                  <a:srgbClr val="FFFFFF"/>
                </a:solidFill>
              </a:rPr>
              <a:t>Facilitates having functionalities for specific use cases and </a:t>
            </a:r>
            <a:r>
              <a:rPr lang="en-US" i="1" u="sng" dirty="0">
                <a:solidFill>
                  <a:srgbClr val="FFFFFF"/>
                </a:solidFill>
              </a:rPr>
              <a:t>modifying functionalities of existing implementations</a:t>
            </a:r>
          </a:p>
          <a:p>
            <a:r>
              <a:rPr lang="en-US" dirty="0">
                <a:solidFill>
                  <a:srgbClr val="FFFFFF"/>
                </a:solidFill>
              </a:rPr>
              <a:t>Achieved by </a:t>
            </a:r>
          </a:p>
          <a:p>
            <a:pPr lvl="1"/>
            <a:r>
              <a:rPr lang="en-US" sz="2000" dirty="0">
                <a:solidFill>
                  <a:srgbClr val="FFC000"/>
                </a:solidFill>
              </a:rPr>
              <a:t>Overloading </a:t>
            </a:r>
            <a:r>
              <a:rPr lang="en-US" sz="2000" dirty="0">
                <a:solidFill>
                  <a:srgbClr val="FFFFFF"/>
                </a:solidFill>
              </a:rPr>
              <a:t>: Same Function, same class, different parameters (Compile time Binding)</a:t>
            </a:r>
          </a:p>
          <a:p>
            <a:pPr lvl="1"/>
            <a:r>
              <a:rPr lang="en-US" sz="2000" dirty="0">
                <a:solidFill>
                  <a:srgbClr val="FFC000"/>
                </a:solidFill>
              </a:rPr>
              <a:t>Overriding </a:t>
            </a:r>
            <a:r>
              <a:rPr lang="en-US" sz="2000" dirty="0">
                <a:solidFill>
                  <a:srgbClr val="FFFFFF"/>
                </a:solidFill>
              </a:rPr>
              <a:t>: Same Function, child class, same parameters (Runtime time Binding)</a:t>
            </a:r>
          </a:p>
          <a:p>
            <a:endParaRPr lang="en-US" dirty="0">
              <a:solidFill>
                <a:srgbClr val="FFFFFF"/>
              </a:solidFill>
            </a:endParaRPr>
          </a:p>
        </p:txBody>
      </p:sp>
    </p:spTree>
    <p:extLst>
      <p:ext uri="{BB962C8B-B14F-4D97-AF65-F5344CB8AC3E}">
        <p14:creationId xmlns:p14="http://schemas.microsoft.com/office/powerpoint/2010/main" val="2473701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p:txBody>
          <a:bodyPr/>
          <a:lstStyle/>
          <a:p>
            <a:r>
              <a:rPr lang="en-US" dirty="0"/>
              <a:t>Encapsulation 🔒</a:t>
            </a:r>
          </a:p>
        </p:txBody>
      </p:sp>
      <p:sp>
        <p:nvSpPr>
          <p:cNvPr id="3" name="Content Placeholder 2">
            <a:extLst>
              <a:ext uri="{FF2B5EF4-FFF2-40B4-BE49-F238E27FC236}">
                <a16:creationId xmlns:a16="http://schemas.microsoft.com/office/drawing/2014/main" id="{75DA7FDC-9D6C-440E-9D6D-603F4FCDC4E2}"/>
              </a:ext>
            </a:extLst>
          </p:cNvPr>
          <p:cNvSpPr>
            <a:spLocks noGrp="1"/>
          </p:cNvSpPr>
          <p:nvPr>
            <p:ph idx="1"/>
          </p:nvPr>
        </p:nvSpPr>
        <p:spPr>
          <a:xfrm>
            <a:off x="747631" y="1823832"/>
            <a:ext cx="11090274" cy="3979625"/>
          </a:xfrm>
        </p:spPr>
        <p:txBody>
          <a:bodyPr/>
          <a:lstStyle/>
          <a:p>
            <a:r>
              <a:rPr lang="en-US" dirty="0">
                <a:solidFill>
                  <a:srgbClr val="FFFFFF"/>
                </a:solidFill>
              </a:rPr>
              <a:t>The ability of an object to:</a:t>
            </a:r>
          </a:p>
          <a:p>
            <a:r>
              <a:rPr lang="en-US" dirty="0">
                <a:solidFill>
                  <a:srgbClr val="FFFFFF"/>
                </a:solidFill>
              </a:rPr>
              <a:t>hide its:	</a:t>
            </a:r>
            <a:r>
              <a:rPr lang="en-US" b="1" u="sng" dirty="0">
                <a:solidFill>
                  <a:srgbClr val="FFC000"/>
                </a:solidFill>
              </a:rPr>
              <a:t>State</a:t>
            </a:r>
            <a:r>
              <a:rPr lang="en-US" dirty="0">
                <a:solidFill>
                  <a:srgbClr val="FFFFFF"/>
                </a:solidFill>
              </a:rPr>
              <a:t> -&gt; (Field Values) and </a:t>
            </a:r>
            <a:br>
              <a:rPr lang="en-US" dirty="0">
                <a:solidFill>
                  <a:srgbClr val="FFFFFF"/>
                </a:solidFill>
              </a:rPr>
            </a:br>
            <a:r>
              <a:rPr lang="en-US" dirty="0">
                <a:solidFill>
                  <a:srgbClr val="FFFFFF"/>
                </a:solidFill>
              </a:rPr>
              <a:t>		</a:t>
            </a:r>
            <a:r>
              <a:rPr lang="en-US" b="1" u="sng" dirty="0">
                <a:solidFill>
                  <a:srgbClr val="FFC000"/>
                </a:solidFill>
              </a:rPr>
              <a:t>Behavior</a:t>
            </a:r>
            <a:r>
              <a:rPr lang="en-US" dirty="0">
                <a:solidFill>
                  <a:srgbClr val="FFFFFF"/>
                </a:solidFill>
              </a:rPr>
              <a:t> -&gt; (Functions &amp; Constructors) </a:t>
            </a:r>
            <a:br>
              <a:rPr lang="en-US" dirty="0">
                <a:solidFill>
                  <a:srgbClr val="FFFFFF"/>
                </a:solidFill>
              </a:rPr>
            </a:br>
            <a:r>
              <a:rPr lang="en-US" u="sng" dirty="0">
                <a:solidFill>
                  <a:srgbClr val="FFFFFF"/>
                </a:solidFill>
              </a:rPr>
              <a:t>From other objects</a:t>
            </a:r>
            <a:r>
              <a:rPr lang="en-US" dirty="0">
                <a:solidFill>
                  <a:srgbClr val="FFFFFF"/>
                </a:solidFill>
              </a:rPr>
              <a:t>.</a:t>
            </a:r>
          </a:p>
          <a:p>
            <a:r>
              <a:rPr lang="en-US" dirty="0">
                <a:solidFill>
                  <a:srgbClr val="FFFFFF"/>
                </a:solidFill>
              </a:rPr>
              <a:t>Expose only the required interfaces -&gt; (Like setters and getters)</a:t>
            </a:r>
          </a:p>
          <a:p>
            <a:r>
              <a:rPr lang="en-US" dirty="0">
                <a:solidFill>
                  <a:srgbClr val="FFFFFF"/>
                </a:solidFill>
              </a:rPr>
              <a:t>Achieved using  -&gt; </a:t>
            </a:r>
            <a:r>
              <a:rPr lang="en-US" dirty="0">
                <a:solidFill>
                  <a:srgbClr val="FFC000"/>
                </a:solidFill>
              </a:rPr>
              <a:t>Access modifiers</a:t>
            </a:r>
            <a:r>
              <a:rPr lang="en-US" dirty="0">
                <a:solidFill>
                  <a:srgbClr val="FFFFFF"/>
                </a:solidFill>
              </a:rPr>
              <a:t> (Public , Private) </a:t>
            </a:r>
            <a:r>
              <a:rPr lang="en-US" sz="1400" dirty="0">
                <a:solidFill>
                  <a:schemeClr val="tx2">
                    <a:lumMod val="75000"/>
                  </a:schemeClr>
                </a:solidFill>
              </a:rPr>
              <a:t>and Class Scopes</a:t>
            </a:r>
            <a:endParaRPr lang="en-US" dirty="0">
              <a:solidFill>
                <a:schemeClr val="tx2">
                  <a:lumMod val="75000"/>
                </a:schemeClr>
              </a:solidFill>
            </a:endParaRPr>
          </a:p>
        </p:txBody>
      </p:sp>
    </p:spTree>
    <p:extLst>
      <p:ext uri="{BB962C8B-B14F-4D97-AF65-F5344CB8AC3E}">
        <p14:creationId xmlns:p14="http://schemas.microsoft.com/office/powerpoint/2010/main" val="295495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1971-D223-4DE5-B5D9-7861BFCB2181}"/>
              </a:ext>
            </a:extLst>
          </p:cNvPr>
          <p:cNvSpPr>
            <a:spLocks noGrp="1"/>
          </p:cNvSpPr>
          <p:nvPr>
            <p:ph type="title"/>
          </p:nvPr>
        </p:nvSpPr>
        <p:spPr>
          <a:xfrm>
            <a:off x="263991" y="258900"/>
            <a:ext cx="5060484" cy="1531799"/>
          </a:xfrm>
        </p:spPr>
        <p:txBody>
          <a:bodyPr>
            <a:normAutofit/>
          </a:bodyPr>
          <a:lstStyle/>
          <a:p>
            <a:r>
              <a:rPr lang="en-US" dirty="0"/>
              <a:t>Code Example🚗</a:t>
            </a:r>
          </a:p>
        </p:txBody>
      </p:sp>
      <p:sp>
        <p:nvSpPr>
          <p:cNvPr id="7" name="TextBox 6">
            <a:extLst>
              <a:ext uri="{FF2B5EF4-FFF2-40B4-BE49-F238E27FC236}">
                <a16:creationId xmlns:a16="http://schemas.microsoft.com/office/drawing/2014/main" id="{E8C4B542-F7C7-4FB7-84B1-802A3D43522F}"/>
              </a:ext>
            </a:extLst>
          </p:cNvPr>
          <p:cNvSpPr txBox="1"/>
          <p:nvPr/>
        </p:nvSpPr>
        <p:spPr>
          <a:xfrm>
            <a:off x="5545138" y="258901"/>
            <a:ext cx="6096000" cy="6340197"/>
          </a:xfrm>
          <a:prstGeom prst="rect">
            <a:avLst/>
          </a:prstGeom>
          <a:noFill/>
        </p:spPr>
        <p:txBody>
          <a:bodyPr wrap="square">
            <a:spAutoFit/>
          </a:bodyPr>
          <a:lstStyle/>
          <a:p>
            <a:r>
              <a:rPr lang="en-US" sz="1400" b="0" dirty="0">
                <a:solidFill>
                  <a:srgbClr val="C678DD"/>
                </a:solidFill>
                <a:effectLst/>
                <a:latin typeface="Consolas" panose="020B0609020204030204" pitchFamily="49" charset="0"/>
              </a:rPr>
              <a:t>public</a:t>
            </a:r>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class</a:t>
            </a:r>
            <a:r>
              <a:rPr lang="en-US" sz="1400" b="0" dirty="0">
                <a:solidFill>
                  <a:srgbClr val="E06C75"/>
                </a:solidFill>
                <a:effectLst/>
                <a:latin typeface="Consolas" panose="020B0609020204030204" pitchFamily="49" charset="0"/>
              </a:rPr>
              <a:t> </a:t>
            </a:r>
            <a:r>
              <a:rPr lang="en-US" sz="1400" b="0" dirty="0">
                <a:solidFill>
                  <a:srgbClr val="E5C07B"/>
                </a:solidFill>
                <a:effectLst/>
                <a:latin typeface="Consolas" panose="020B0609020204030204" pitchFamily="49" charset="0"/>
              </a:rPr>
              <a:t>Car</a:t>
            </a:r>
            <a:r>
              <a:rPr lang="en-US" sz="1400" b="0" dirty="0">
                <a:solidFill>
                  <a:srgbClr val="E06C75"/>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private</a:t>
            </a:r>
            <a:r>
              <a:rPr lang="en-US" sz="1400" b="0" dirty="0">
                <a:solidFill>
                  <a:srgbClr val="E06C75"/>
                </a:solidFill>
                <a:effectLst/>
                <a:latin typeface="Consolas" panose="020B0609020204030204" pitchFamily="49" charset="0"/>
              </a:rPr>
              <a:t> </a:t>
            </a:r>
            <a:r>
              <a:rPr lang="en-US" sz="1400" b="0" dirty="0">
                <a:solidFill>
                  <a:srgbClr val="E5C07B"/>
                </a:solidFill>
                <a:effectLst/>
                <a:latin typeface="Consolas" panose="020B0609020204030204" pitchFamily="49" charset="0"/>
              </a:rPr>
              <a:t>String</a:t>
            </a:r>
            <a:r>
              <a:rPr lang="en-US" sz="1400" b="0" dirty="0">
                <a:solidFill>
                  <a:srgbClr val="E06C75"/>
                </a:solidFill>
                <a:effectLst/>
                <a:latin typeface="Consolas" panose="020B0609020204030204" pitchFamily="49" charset="0"/>
              </a:rPr>
              <a:t> name</a:t>
            </a:r>
            <a:r>
              <a:rPr lang="en-US" sz="1400" b="0" dirty="0">
                <a:solidFill>
                  <a:srgbClr val="ABB2BF"/>
                </a:solidFill>
                <a:effectLst/>
                <a:latin typeface="Consolas" panose="020B0609020204030204" pitchFamily="49" charset="0"/>
              </a:rPr>
              <a:t>;</a:t>
            </a: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private</a:t>
            </a:r>
            <a:r>
              <a:rPr lang="en-US" sz="1400" b="0" dirty="0">
                <a:solidFill>
                  <a:srgbClr val="E06C75"/>
                </a:solidFill>
                <a:effectLst/>
                <a:latin typeface="Consolas" panose="020B0609020204030204" pitchFamily="49" charset="0"/>
              </a:rPr>
              <a:t> </a:t>
            </a:r>
            <a:r>
              <a:rPr lang="en-US" sz="1400" b="0" dirty="0">
                <a:solidFill>
                  <a:srgbClr val="E5C07B"/>
                </a:solidFill>
                <a:effectLst/>
                <a:latin typeface="Consolas" panose="020B0609020204030204" pitchFamily="49" charset="0"/>
              </a:rPr>
              <a:t>String</a:t>
            </a:r>
            <a:r>
              <a:rPr lang="en-US" sz="1400" b="0" dirty="0">
                <a:solidFill>
                  <a:srgbClr val="E06C75"/>
                </a:solidFill>
                <a:effectLst/>
                <a:latin typeface="Consolas" panose="020B0609020204030204" pitchFamily="49" charset="0"/>
              </a:rPr>
              <a:t> color</a:t>
            </a:r>
            <a:r>
              <a:rPr lang="en-US" sz="1400" b="0" dirty="0">
                <a:solidFill>
                  <a:srgbClr val="ABB2BF"/>
                </a:solidFill>
                <a:effectLst/>
                <a:latin typeface="Consolas" panose="020B0609020204030204" pitchFamily="49" charset="0"/>
              </a:rPr>
              <a:t>;</a:t>
            </a: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private</a:t>
            </a:r>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int</a:t>
            </a:r>
            <a:r>
              <a:rPr lang="en-US" sz="1400" b="0" dirty="0">
                <a:solidFill>
                  <a:srgbClr val="E06C75"/>
                </a:solidFill>
                <a:effectLst/>
                <a:latin typeface="Consolas" panose="020B0609020204030204" pitchFamily="49" charset="0"/>
              </a:rPr>
              <a:t> speed</a:t>
            </a:r>
            <a:r>
              <a:rPr lang="en-US" sz="1400" b="0" dirty="0">
                <a:solidFill>
                  <a:srgbClr val="ABB2BF"/>
                </a:solidFill>
                <a:effectLst/>
                <a:latin typeface="Consolas" panose="020B0609020204030204" pitchFamily="49" charset="0"/>
              </a:rPr>
              <a:t>;</a:t>
            </a:r>
          </a:p>
          <a:p>
            <a:br>
              <a:rPr lang="en-US" sz="1400" b="0" dirty="0">
                <a:solidFill>
                  <a:srgbClr val="ABB2BF"/>
                </a:solidFill>
                <a:effectLst/>
                <a:latin typeface="Consolas" panose="020B0609020204030204" pitchFamily="49" charset="0"/>
              </a:rPr>
            </a:br>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public</a:t>
            </a:r>
            <a:r>
              <a:rPr lang="en-US" sz="1400" b="0" dirty="0">
                <a:solidFill>
                  <a:srgbClr val="61AFEF"/>
                </a:solidFill>
                <a:effectLst/>
                <a:latin typeface="Consolas" panose="020B0609020204030204" pitchFamily="49" charset="0"/>
              </a:rPr>
              <a:t> Car</a:t>
            </a:r>
            <a:r>
              <a:rPr lang="en-US" sz="1400" b="0" dirty="0">
                <a:solidFill>
                  <a:srgbClr val="ABB2BF"/>
                </a:solidFill>
                <a:effectLst/>
                <a:latin typeface="Consolas" panose="020B0609020204030204" pitchFamily="49" charset="0"/>
              </a:rPr>
              <a:t>(</a:t>
            </a:r>
            <a:r>
              <a:rPr lang="en-US" sz="1400" b="0" dirty="0">
                <a:solidFill>
                  <a:srgbClr val="E5C07B"/>
                </a:solidFill>
                <a:effectLst/>
                <a:latin typeface="Consolas" panose="020B0609020204030204" pitchFamily="49" charset="0"/>
              </a:rPr>
              <a:t>String</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name</a:t>
            </a:r>
            <a:r>
              <a:rPr lang="en-US" sz="1400" b="0" dirty="0">
                <a:solidFill>
                  <a:srgbClr val="ABB2BF"/>
                </a:solidFill>
                <a:effectLst/>
                <a:latin typeface="Consolas" panose="020B0609020204030204" pitchFamily="49" charset="0"/>
              </a:rPr>
              <a:t>, </a:t>
            </a:r>
            <a:r>
              <a:rPr lang="en-US" sz="1400" b="0" dirty="0">
                <a:solidFill>
                  <a:srgbClr val="E5C07B"/>
                </a:solidFill>
                <a:effectLst/>
                <a:latin typeface="Consolas" panose="020B0609020204030204" pitchFamily="49" charset="0"/>
              </a:rPr>
              <a:t>String</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int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speed</a:t>
            </a:r>
            <a:r>
              <a:rPr lang="en-US" sz="1400" b="0" dirty="0">
                <a:solidFill>
                  <a:srgbClr val="ABB2BF"/>
                </a:solidFill>
                <a:effectLst/>
                <a:latin typeface="Consolas" panose="020B0609020204030204" pitchFamily="49" charset="0"/>
              </a:rPr>
              <a:t>)</a:t>
            </a:r>
            <a:r>
              <a:rPr lang="en-US" sz="1400" b="0" dirty="0">
                <a:solidFill>
                  <a:srgbClr val="61AFEF"/>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E5C07B"/>
                </a:solidFill>
                <a:effectLst/>
                <a:latin typeface="Consolas" panose="020B0609020204030204" pitchFamily="49" charset="0"/>
              </a:rPr>
              <a:t>this</a:t>
            </a:r>
            <a:r>
              <a:rPr lang="en-US" sz="1400" b="0" dirty="0">
                <a:solidFill>
                  <a:srgbClr val="ABB2BF"/>
                </a:solidFill>
                <a:effectLst/>
                <a:latin typeface="Consolas" panose="020B0609020204030204" pitchFamily="49" charset="0"/>
              </a:rPr>
              <a:t>.</a:t>
            </a:r>
            <a:r>
              <a:rPr lang="en-US" sz="1400" b="0" dirty="0">
                <a:solidFill>
                  <a:srgbClr val="E06C75"/>
                </a:solidFill>
                <a:effectLst/>
                <a:latin typeface="Consolas" panose="020B0609020204030204" pitchFamily="49" charset="0"/>
              </a:rPr>
              <a:t>name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name</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this</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this</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speed</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speed</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p>
          <a:p>
            <a:r>
              <a:rPr lang="en-US" sz="1400" b="0" dirty="0">
                <a:solidFill>
                  <a:srgbClr val="E06C75"/>
                </a:solidFill>
                <a:effectLst/>
                <a:latin typeface="Consolas" panose="020B0609020204030204" pitchFamily="49" charset="0"/>
              </a:rPr>
              <a:t>    </a:t>
            </a:r>
            <a:endParaRPr lang="en-US" sz="1400" b="0" dirty="0">
              <a:solidFill>
                <a:srgbClr val="ABB2BF"/>
              </a:solidFill>
              <a:effectLst/>
              <a:latin typeface="Consolas" panose="020B0609020204030204" pitchFamily="49" charset="0"/>
            </a:endParaRP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public</a:t>
            </a:r>
            <a:r>
              <a:rPr lang="en-US" sz="1400" b="0" dirty="0">
                <a:solidFill>
                  <a:srgbClr val="61AFEF"/>
                </a:solidFill>
                <a:effectLst/>
                <a:latin typeface="Consolas" panose="020B0609020204030204" pitchFamily="49" charset="0"/>
              </a:rPr>
              <a:t> </a:t>
            </a:r>
            <a:r>
              <a:rPr lang="en-US" sz="1400" b="0" dirty="0">
                <a:solidFill>
                  <a:srgbClr val="E5C07B"/>
                </a:solidFill>
                <a:effectLst/>
                <a:latin typeface="Consolas" panose="020B0609020204030204" pitchFamily="49" charset="0"/>
              </a:rPr>
              <a:t>String</a:t>
            </a:r>
            <a:r>
              <a:rPr lang="en-US" sz="1400" b="0" dirty="0">
                <a:solidFill>
                  <a:srgbClr val="61AFEF"/>
                </a:solidFill>
                <a:effectLst/>
                <a:latin typeface="Consolas" panose="020B0609020204030204" pitchFamily="49" charset="0"/>
              </a:rPr>
              <a:t> </a:t>
            </a:r>
            <a:r>
              <a:rPr lang="en-US" sz="1400" b="0" dirty="0" err="1">
                <a:solidFill>
                  <a:srgbClr val="61AFEF"/>
                </a:solidFill>
                <a:effectLst/>
                <a:latin typeface="Consolas" panose="020B0609020204030204" pitchFamily="49" charset="0"/>
              </a:rPr>
              <a:t>getColor</a:t>
            </a:r>
            <a:r>
              <a:rPr lang="en-US" sz="1400" b="0" dirty="0">
                <a:solidFill>
                  <a:srgbClr val="ABB2BF"/>
                </a:solidFill>
                <a:effectLst/>
                <a:latin typeface="Consolas" panose="020B0609020204030204" pitchFamily="49" charset="0"/>
              </a:rPr>
              <a:t>()</a:t>
            </a:r>
            <a:r>
              <a:rPr lang="en-US" sz="1400" b="0" dirty="0">
                <a:solidFill>
                  <a:srgbClr val="61AFEF"/>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return</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p>
          <a:p>
            <a:r>
              <a:rPr lang="en-US" sz="1400" b="0" dirty="0">
                <a:solidFill>
                  <a:srgbClr val="E06C75"/>
                </a:solidFill>
                <a:effectLst/>
                <a:latin typeface="Consolas" panose="020B0609020204030204" pitchFamily="49" charset="0"/>
              </a:rPr>
              <a:t>    </a:t>
            </a:r>
            <a:endParaRPr lang="en-US" sz="1400" b="0" dirty="0">
              <a:solidFill>
                <a:srgbClr val="ABB2BF"/>
              </a:solidFill>
              <a:effectLst/>
              <a:latin typeface="Consolas" panose="020B0609020204030204" pitchFamily="49" charset="0"/>
            </a:endParaRP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public</a:t>
            </a:r>
            <a:r>
              <a:rPr lang="en-US" sz="1400" b="0" dirty="0">
                <a:solidFill>
                  <a:srgbClr val="61AFEF"/>
                </a:solidFill>
                <a:effectLst/>
                <a:latin typeface="Consolas" panose="020B0609020204030204" pitchFamily="49" charset="0"/>
              </a:rPr>
              <a:t> </a:t>
            </a:r>
            <a:r>
              <a:rPr lang="en-US" sz="1400" b="0" dirty="0">
                <a:solidFill>
                  <a:srgbClr val="C678DD"/>
                </a:solidFill>
                <a:effectLst/>
                <a:latin typeface="Consolas" panose="020B0609020204030204" pitchFamily="49" charset="0"/>
              </a:rPr>
              <a:t>void</a:t>
            </a:r>
            <a:r>
              <a:rPr lang="en-US" sz="1400" b="0" dirty="0">
                <a:solidFill>
                  <a:srgbClr val="61AFEF"/>
                </a:solidFill>
                <a:effectLst/>
                <a:latin typeface="Consolas" panose="020B0609020204030204" pitchFamily="49" charset="0"/>
              </a:rPr>
              <a:t> </a:t>
            </a:r>
            <a:r>
              <a:rPr lang="en-US" sz="1400" b="0" dirty="0" err="1">
                <a:solidFill>
                  <a:srgbClr val="61AFEF"/>
                </a:solidFill>
                <a:effectLst/>
                <a:latin typeface="Consolas" panose="020B0609020204030204" pitchFamily="49" charset="0"/>
              </a:rPr>
              <a:t>setColor</a:t>
            </a:r>
            <a:r>
              <a:rPr lang="en-US" sz="1400" b="0" dirty="0">
                <a:solidFill>
                  <a:srgbClr val="ABB2BF"/>
                </a:solidFill>
                <a:effectLst/>
                <a:latin typeface="Consolas" panose="020B0609020204030204" pitchFamily="49" charset="0"/>
              </a:rPr>
              <a:t>(</a:t>
            </a:r>
            <a:r>
              <a:rPr lang="en-US" sz="1400" b="0" dirty="0">
                <a:solidFill>
                  <a:srgbClr val="E5C07B"/>
                </a:solidFill>
                <a:effectLst/>
                <a:latin typeface="Consolas" panose="020B0609020204030204" pitchFamily="49" charset="0"/>
              </a:rPr>
              <a:t>String</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a:t>
            </a:r>
            <a:r>
              <a:rPr lang="en-US" sz="1400" b="0" dirty="0">
                <a:solidFill>
                  <a:srgbClr val="61AFEF"/>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if</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color</a:t>
            </a:r>
            <a:r>
              <a:rPr lang="en-US" sz="1400" b="0" dirty="0" err="1">
                <a:solidFill>
                  <a:srgbClr val="ABB2BF"/>
                </a:solidFill>
                <a:effectLst/>
                <a:latin typeface="Consolas" panose="020B0609020204030204" pitchFamily="49" charset="0"/>
              </a:rPr>
              <a:t>.</a:t>
            </a:r>
            <a:r>
              <a:rPr lang="en-US" sz="1400" b="0" dirty="0" err="1">
                <a:solidFill>
                  <a:srgbClr val="61AFEF"/>
                </a:solidFill>
                <a:effectLst/>
                <a:latin typeface="Consolas" panose="020B0609020204030204" pitchFamily="49" charset="0"/>
              </a:rPr>
              <a:t>equals</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"red"</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color</a:t>
            </a:r>
            <a:r>
              <a:rPr lang="en-US" sz="1400" b="0" dirty="0" err="1">
                <a:solidFill>
                  <a:srgbClr val="ABB2BF"/>
                </a:solidFill>
                <a:effectLst/>
                <a:latin typeface="Consolas" panose="020B0609020204030204" pitchFamily="49" charset="0"/>
              </a:rPr>
              <a:t>.</a:t>
            </a:r>
            <a:r>
              <a:rPr lang="en-US" sz="1400" b="0" dirty="0" err="1">
                <a:solidFill>
                  <a:srgbClr val="61AFEF"/>
                </a:solidFill>
                <a:effectLst/>
                <a:latin typeface="Consolas" panose="020B0609020204030204" pitchFamily="49" charset="0"/>
              </a:rPr>
              <a:t>equals</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"blue"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err="1">
                <a:solidFill>
                  <a:srgbClr val="E06C75"/>
                </a:solidFill>
                <a:effectLst/>
                <a:latin typeface="Consolas" panose="020B0609020204030204" pitchFamily="49" charset="0"/>
              </a:rPr>
              <a:t>color</a:t>
            </a:r>
            <a:r>
              <a:rPr lang="en-US" sz="1400" b="0" dirty="0" err="1">
                <a:solidFill>
                  <a:srgbClr val="ABB2BF"/>
                </a:solidFill>
                <a:effectLst/>
                <a:latin typeface="Consolas" panose="020B0609020204030204" pitchFamily="49" charset="0"/>
              </a:rPr>
              <a:t>.</a:t>
            </a:r>
            <a:r>
              <a:rPr lang="en-US" sz="1400" b="0" dirty="0" err="1">
                <a:solidFill>
                  <a:srgbClr val="61AFEF"/>
                </a:solidFill>
                <a:effectLst/>
                <a:latin typeface="Consolas" panose="020B0609020204030204" pitchFamily="49" charset="0"/>
              </a:rPr>
              <a:t>equals</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"green"</a:t>
            </a:r>
            <a:r>
              <a:rPr lang="en-US" sz="1400" b="0" dirty="0">
                <a:solidFill>
                  <a:srgbClr val="ABB2BF"/>
                </a:solidFill>
                <a:effectLst/>
                <a:latin typeface="Consolas" panose="020B0609020204030204" pitchFamily="49" charset="0"/>
              </a:rPr>
              <a:t>)) {</a:t>
            </a:r>
          </a:p>
          <a:p>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this</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 </a:t>
            </a:r>
            <a:r>
              <a:rPr lang="en-US" sz="1400" b="0" dirty="0">
                <a:solidFill>
                  <a:srgbClr val="C678DD"/>
                </a:solidFill>
                <a:effectLst/>
                <a:latin typeface="Consolas" panose="020B0609020204030204" pitchFamily="49" charset="0"/>
              </a:rPr>
              <a:t>else</a:t>
            </a:r>
            <a:r>
              <a:rPr lang="en-US" sz="1400" b="0" dirty="0">
                <a:solidFill>
                  <a:srgbClr val="ABB2BF"/>
                </a:solidFill>
                <a:effectLst/>
                <a:latin typeface="Consolas" panose="020B0609020204030204" pitchFamily="49" charset="0"/>
              </a:rPr>
              <a:t> {</a:t>
            </a:r>
          </a:p>
          <a:p>
            <a:r>
              <a:rPr lang="en-US" sz="1400" b="0" dirty="0">
                <a:solidFill>
                  <a:srgbClr val="ABB2BF"/>
                </a:solidFill>
                <a:effectLst/>
                <a:latin typeface="Consolas" panose="020B0609020204030204" pitchFamily="49" charset="0"/>
              </a:rPr>
              <a:t>            </a:t>
            </a:r>
            <a:r>
              <a:rPr lang="en-US" sz="1400" b="0" dirty="0" err="1">
                <a:solidFill>
                  <a:srgbClr val="E5C07B"/>
                </a:solidFill>
                <a:effectLst/>
                <a:latin typeface="Consolas" panose="020B0609020204030204" pitchFamily="49" charset="0"/>
              </a:rPr>
              <a:t>System</a:t>
            </a:r>
            <a:r>
              <a:rPr lang="en-US" sz="1400" b="0" dirty="0" err="1">
                <a:solidFill>
                  <a:srgbClr val="ABB2BF"/>
                </a:solidFill>
                <a:effectLst/>
                <a:latin typeface="Consolas" panose="020B0609020204030204" pitchFamily="49" charset="0"/>
              </a:rPr>
              <a:t>.</a:t>
            </a:r>
            <a:r>
              <a:rPr lang="en-US" sz="1400" b="0" dirty="0" err="1">
                <a:solidFill>
                  <a:srgbClr val="E06C75"/>
                </a:solidFill>
                <a:effectLst/>
                <a:latin typeface="Consolas" panose="020B0609020204030204" pitchFamily="49" charset="0"/>
              </a:rPr>
              <a:t>out</a:t>
            </a:r>
            <a:r>
              <a:rPr lang="en-US" sz="1400" b="0" dirty="0" err="1">
                <a:solidFill>
                  <a:srgbClr val="ABB2BF"/>
                </a:solidFill>
                <a:effectLst/>
                <a:latin typeface="Consolas" panose="020B0609020204030204" pitchFamily="49" charset="0"/>
              </a:rPr>
              <a:t>.</a:t>
            </a:r>
            <a:r>
              <a:rPr lang="en-US" sz="1400" b="0" dirty="0" err="1">
                <a:solidFill>
                  <a:srgbClr val="61AFEF"/>
                </a:solidFill>
                <a:effectLst/>
                <a:latin typeface="Consolas" panose="020B0609020204030204" pitchFamily="49" charset="0"/>
              </a:rPr>
              <a:t>println</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"Invalid color"</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p>
          <a:p>
            <a:r>
              <a:rPr lang="en-US" sz="1400" b="0" dirty="0">
                <a:solidFill>
                  <a:srgbClr val="ABB2BF"/>
                </a:solidFill>
                <a:effectLst/>
                <a:latin typeface="Consolas" panose="020B0609020204030204" pitchFamily="49" charset="0"/>
              </a:rPr>
              <a:t>    }</a:t>
            </a:r>
          </a:p>
          <a:p>
            <a:r>
              <a:rPr lang="en-US" sz="1400" b="0" dirty="0">
                <a:solidFill>
                  <a:srgbClr val="E06C75"/>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r>
              <a:rPr lang="en-US" sz="1400" b="0" dirty="0">
                <a:solidFill>
                  <a:srgbClr val="E5C07B"/>
                </a:solidFill>
                <a:effectLst/>
                <a:latin typeface="Consolas" panose="020B0609020204030204" pitchFamily="49" charset="0"/>
              </a:rPr>
              <a:t>Override</a:t>
            </a:r>
            <a:endParaRPr lang="en-US" sz="1400" b="0" dirty="0">
              <a:solidFill>
                <a:srgbClr val="ABB2BF"/>
              </a:solidFill>
              <a:effectLst/>
              <a:latin typeface="Consolas" panose="020B0609020204030204" pitchFamily="49" charset="0"/>
            </a:endParaRPr>
          </a:p>
          <a:p>
            <a:r>
              <a:rPr lang="en-US" sz="1400" b="0" dirty="0">
                <a:solidFill>
                  <a:srgbClr val="E06C75"/>
                </a:solidFill>
                <a:effectLst/>
                <a:latin typeface="Consolas" panose="020B0609020204030204" pitchFamily="49" charset="0"/>
              </a:rPr>
              <a:t>    </a:t>
            </a:r>
            <a:r>
              <a:rPr lang="en-US" sz="1400" b="0" dirty="0">
                <a:solidFill>
                  <a:srgbClr val="C678DD"/>
                </a:solidFill>
                <a:effectLst/>
                <a:latin typeface="Consolas" panose="020B0609020204030204" pitchFamily="49" charset="0"/>
              </a:rPr>
              <a:t>public</a:t>
            </a:r>
            <a:r>
              <a:rPr lang="en-US" sz="1400" b="0" dirty="0">
                <a:solidFill>
                  <a:srgbClr val="61AFEF"/>
                </a:solidFill>
                <a:effectLst/>
                <a:latin typeface="Consolas" panose="020B0609020204030204" pitchFamily="49" charset="0"/>
              </a:rPr>
              <a:t> </a:t>
            </a:r>
            <a:r>
              <a:rPr lang="en-US" sz="1400" b="0" dirty="0">
                <a:solidFill>
                  <a:srgbClr val="E5C07B"/>
                </a:solidFill>
                <a:effectLst/>
                <a:latin typeface="Consolas" panose="020B0609020204030204" pitchFamily="49" charset="0"/>
              </a:rPr>
              <a:t>String</a:t>
            </a:r>
            <a:r>
              <a:rPr lang="en-US" sz="1400" b="0" dirty="0">
                <a:solidFill>
                  <a:srgbClr val="61AFEF"/>
                </a:solidFill>
                <a:effectLst/>
                <a:latin typeface="Consolas" panose="020B0609020204030204" pitchFamily="49" charset="0"/>
              </a:rPr>
              <a:t> </a:t>
            </a:r>
            <a:r>
              <a:rPr lang="en-US" sz="1400" b="0" dirty="0" err="1">
                <a:solidFill>
                  <a:srgbClr val="61AFEF"/>
                </a:solidFill>
                <a:effectLst/>
                <a:latin typeface="Consolas" panose="020B0609020204030204" pitchFamily="49" charset="0"/>
              </a:rPr>
              <a:t>toString</a:t>
            </a:r>
            <a:r>
              <a:rPr lang="en-US" sz="1400" b="0" dirty="0">
                <a:solidFill>
                  <a:srgbClr val="ABB2BF"/>
                </a:solidFill>
                <a:effectLst/>
                <a:latin typeface="Consolas" panose="020B0609020204030204" pitchFamily="49" charset="0"/>
              </a:rPr>
              <a:t>()</a:t>
            </a:r>
            <a:r>
              <a:rPr lang="en-US" sz="1400" b="0" dirty="0">
                <a:solidFill>
                  <a:srgbClr val="61AFEF"/>
                </a:solidFill>
                <a:effectLst/>
                <a:latin typeface="Consolas" panose="020B0609020204030204" pitchFamily="49" charset="0"/>
              </a:rPr>
              <a:t> </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return</a:t>
            </a:r>
            <a:r>
              <a:rPr lang="en-US" sz="1400" b="0" dirty="0">
                <a:solidFill>
                  <a:srgbClr val="ABB2BF"/>
                </a:solidFill>
                <a:effectLst/>
                <a:latin typeface="Consolas" panose="020B0609020204030204" pitchFamily="49" charset="0"/>
              </a:rPr>
              <a:t> </a:t>
            </a:r>
            <a:r>
              <a:rPr lang="en-US" sz="1400" b="0" dirty="0">
                <a:solidFill>
                  <a:srgbClr val="98C379"/>
                </a:solidFill>
                <a:effectLst/>
                <a:latin typeface="Consolas" panose="020B0609020204030204" pitchFamily="49" charset="0"/>
              </a:rPr>
              <a:t>"Car [color="</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color</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98C379"/>
                </a:solidFill>
                <a:effectLst/>
                <a:latin typeface="Consolas" panose="020B0609020204030204" pitchFamily="49" charset="0"/>
              </a:rPr>
              <a:t>", name="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name</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98C379"/>
                </a:solidFill>
                <a:effectLst/>
                <a:latin typeface="Consolas" panose="020B0609020204030204" pitchFamily="49" charset="0"/>
              </a:rPr>
              <a:t>", speed="</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E06C75"/>
                </a:solidFill>
                <a:effectLst/>
                <a:latin typeface="Consolas" panose="020B0609020204030204" pitchFamily="49" charset="0"/>
              </a:rPr>
              <a:t>speed</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a:t>
            </a:r>
            <a:r>
              <a:rPr lang="en-US" sz="1400" b="0" dirty="0">
                <a:solidFill>
                  <a:srgbClr val="ABB2BF"/>
                </a:solidFill>
                <a:effectLst/>
                <a:latin typeface="Consolas" panose="020B0609020204030204" pitchFamily="49" charset="0"/>
              </a:rPr>
              <a:t> </a:t>
            </a:r>
            <a:r>
              <a:rPr lang="en-US" sz="1400" b="0" dirty="0">
                <a:solidFill>
                  <a:srgbClr val="98C379"/>
                </a:solidFill>
                <a:effectLst/>
                <a:latin typeface="Consolas" panose="020B0609020204030204" pitchFamily="49" charset="0"/>
              </a:rPr>
              <a:t>"]"</a:t>
            </a:r>
            <a:r>
              <a:rPr lang="en-US" sz="1400" b="0" dirty="0">
                <a:solidFill>
                  <a:srgbClr val="ABB2BF"/>
                </a:solidFill>
                <a:effectLst/>
                <a:latin typeface="Consolas" panose="020B0609020204030204" pitchFamily="49" charset="0"/>
              </a:rPr>
              <a:t>;</a:t>
            </a:r>
          </a:p>
          <a:p>
            <a:r>
              <a:rPr lang="en-US" sz="1400" b="0" dirty="0">
                <a:solidFill>
                  <a:srgbClr val="ABB2BF"/>
                </a:solidFill>
                <a:effectLst/>
                <a:latin typeface="Consolas" panose="020B0609020204030204" pitchFamily="49" charset="0"/>
              </a:rPr>
              <a:t>    }</a:t>
            </a:r>
          </a:p>
          <a:p>
            <a:r>
              <a:rPr lang="en-US" sz="1400" b="0" dirty="0">
                <a:solidFill>
                  <a:srgbClr val="E06C75"/>
                </a:solidFill>
                <a:effectLst/>
                <a:latin typeface="Consolas" panose="020B0609020204030204" pitchFamily="49" charset="0"/>
              </a:rPr>
              <a:t>    </a:t>
            </a:r>
            <a:endParaRPr lang="en-US" sz="14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42301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C4B542-F7C7-4FB7-84B1-802A3D43522F}"/>
              </a:ext>
            </a:extLst>
          </p:cNvPr>
          <p:cNvSpPr txBox="1"/>
          <p:nvPr/>
        </p:nvSpPr>
        <p:spPr>
          <a:xfrm>
            <a:off x="4137678" y="258901"/>
            <a:ext cx="7794346" cy="6786473"/>
          </a:xfrm>
          <a:prstGeom prst="rect">
            <a:avLst/>
          </a:prstGeom>
          <a:noFill/>
        </p:spPr>
        <p:txBody>
          <a:bodyPr wrap="square">
            <a:spAutoFit/>
          </a:bodyPr>
          <a:lstStyle/>
          <a:p>
            <a:r>
              <a:rPr lang="en-US" sz="1500" b="0" dirty="0">
                <a:solidFill>
                  <a:srgbClr val="C678DD"/>
                </a:solidFill>
                <a:effectLst/>
                <a:latin typeface="Consolas" panose="020B0609020204030204" pitchFamily="49" charset="0"/>
              </a:rPr>
              <a:t>public</a:t>
            </a: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class</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Car</a:t>
            </a:r>
            <a:r>
              <a:rPr lang="en-US" sz="1500" b="0" dirty="0">
                <a:solidFill>
                  <a:srgbClr val="E06C75"/>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E06C75"/>
                </a:solidFill>
                <a:effectLst/>
                <a:latin typeface="Consolas" panose="020B0609020204030204" pitchFamily="49" charset="0"/>
              </a:rPr>
              <a:t> name</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E06C75"/>
                </a:solidFill>
                <a:effectLst/>
                <a:latin typeface="Consolas" panose="020B0609020204030204" pitchFamily="49" charset="0"/>
              </a:rPr>
              <a:t> color</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int</a:t>
            </a:r>
            <a:r>
              <a:rPr lang="en-US" sz="1500" b="0" dirty="0">
                <a:solidFill>
                  <a:srgbClr val="E06C75"/>
                </a:solidFill>
                <a:effectLst/>
                <a:latin typeface="Consolas" panose="020B0609020204030204" pitchFamily="49" charset="0"/>
              </a:rPr>
              <a:t> speed</a:t>
            </a:r>
            <a:r>
              <a:rPr lang="en-US" sz="1500" b="0" dirty="0">
                <a:solidFill>
                  <a:srgbClr val="ABB2BF"/>
                </a:solidFill>
                <a:effectLst/>
                <a:latin typeface="Consolas" panose="020B0609020204030204" pitchFamily="49" charset="0"/>
              </a:rPr>
              <a:t>;</a:t>
            </a:r>
          </a:p>
          <a:p>
            <a:br>
              <a:rPr lang="en-US" sz="1500" b="0" dirty="0">
                <a:solidFill>
                  <a:srgbClr val="ABB2BF"/>
                </a:solidFill>
                <a:effectLst/>
                <a:latin typeface="Consolas" panose="020B0609020204030204" pitchFamily="49" charset="0"/>
              </a:rPr>
            </a:b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Car</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int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E5C07B"/>
                </a:solidFill>
                <a:effectLst/>
                <a:latin typeface="Consolas" panose="020B0609020204030204" pitchFamily="49" charset="0"/>
              </a:rPr>
              <a:t>this</a:t>
            </a:r>
            <a:r>
              <a:rPr lang="en-US" sz="1500" b="0" dirty="0">
                <a:solidFill>
                  <a:srgbClr val="ABB2BF"/>
                </a:solidFill>
                <a:effectLst/>
                <a:latin typeface="Consolas" panose="020B0609020204030204" pitchFamily="49" charset="0"/>
              </a:rPr>
              <a:t>.</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getColor</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return</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C678DD"/>
                </a:solidFill>
                <a:effectLst/>
                <a:latin typeface="Consolas" panose="020B0609020204030204" pitchFamily="49" charset="0"/>
              </a:rPr>
              <a:t>void</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setColor</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if</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"red"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"blue"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"green"</a:t>
            </a:r>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 </a:t>
            </a:r>
            <a:r>
              <a:rPr lang="en-US" sz="1500" b="0" dirty="0">
                <a:solidFill>
                  <a:srgbClr val="C678DD"/>
                </a:solidFill>
                <a:effectLst/>
                <a:latin typeface="Consolas" panose="020B0609020204030204" pitchFamily="49" charset="0"/>
              </a:rPr>
              <a:t>else</a:t>
            </a:r>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System</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out</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println</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"Invalid 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Override</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toString</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return</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"Car [color="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 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 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p:txBody>
      </p:sp>
      <p:sp>
        <p:nvSpPr>
          <p:cNvPr id="6" name="Left Brace 5">
            <a:extLst>
              <a:ext uri="{FF2B5EF4-FFF2-40B4-BE49-F238E27FC236}">
                <a16:creationId xmlns:a16="http://schemas.microsoft.com/office/drawing/2014/main" id="{3EED70BC-B7C8-440B-ACE5-B05F52B6FD16}"/>
              </a:ext>
            </a:extLst>
          </p:cNvPr>
          <p:cNvSpPr/>
          <p:nvPr/>
        </p:nvSpPr>
        <p:spPr>
          <a:xfrm>
            <a:off x="3191440" y="385482"/>
            <a:ext cx="865560" cy="6213617"/>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BA5D0C2-384D-49DD-8944-E42637492077}"/>
              </a:ext>
            </a:extLst>
          </p:cNvPr>
          <p:cNvSpPr txBox="1"/>
          <p:nvPr/>
        </p:nvSpPr>
        <p:spPr>
          <a:xfrm>
            <a:off x="376527" y="2676975"/>
            <a:ext cx="2734235" cy="1569660"/>
          </a:xfrm>
          <a:prstGeom prst="rect">
            <a:avLst/>
          </a:prstGeom>
          <a:noFill/>
        </p:spPr>
        <p:txBody>
          <a:bodyPr wrap="square" rtlCol="0">
            <a:spAutoFit/>
          </a:bodyPr>
          <a:lstStyle/>
          <a:p>
            <a:r>
              <a:rPr lang="en-US" sz="2400" dirty="0"/>
              <a:t>All Data related to the Object are groped together in the class scope</a:t>
            </a:r>
          </a:p>
        </p:txBody>
      </p:sp>
    </p:spTree>
    <p:extLst>
      <p:ext uri="{BB962C8B-B14F-4D97-AF65-F5344CB8AC3E}">
        <p14:creationId xmlns:p14="http://schemas.microsoft.com/office/powerpoint/2010/main" val="1167599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C4B542-F7C7-4FB7-84B1-802A3D43522F}"/>
              </a:ext>
            </a:extLst>
          </p:cNvPr>
          <p:cNvSpPr txBox="1"/>
          <p:nvPr/>
        </p:nvSpPr>
        <p:spPr>
          <a:xfrm>
            <a:off x="1080153" y="258901"/>
            <a:ext cx="7794346" cy="6786473"/>
          </a:xfrm>
          <a:prstGeom prst="rect">
            <a:avLst/>
          </a:prstGeom>
          <a:noFill/>
        </p:spPr>
        <p:txBody>
          <a:bodyPr wrap="square">
            <a:spAutoFit/>
          </a:bodyPr>
          <a:lstStyle/>
          <a:p>
            <a:r>
              <a:rPr lang="en-US" sz="1500" b="0" dirty="0">
                <a:solidFill>
                  <a:srgbClr val="C678DD"/>
                </a:solidFill>
                <a:effectLst/>
                <a:latin typeface="Consolas" panose="020B0609020204030204" pitchFamily="49" charset="0"/>
              </a:rPr>
              <a:t>public</a:t>
            </a: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class</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Car</a:t>
            </a:r>
            <a:r>
              <a:rPr lang="en-US" sz="1500" b="0" dirty="0">
                <a:solidFill>
                  <a:srgbClr val="E06C75"/>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E06C75"/>
                </a:solidFill>
                <a:effectLst/>
                <a:latin typeface="Consolas" panose="020B0609020204030204" pitchFamily="49" charset="0"/>
              </a:rPr>
              <a:t> name</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E06C75"/>
                </a:solidFill>
                <a:effectLst/>
                <a:latin typeface="Consolas" panose="020B0609020204030204" pitchFamily="49" charset="0"/>
              </a:rPr>
              <a:t> color</a:t>
            </a:r>
            <a:r>
              <a:rPr lang="en-US" sz="1500" b="0" dirty="0">
                <a:solidFill>
                  <a:srgbClr val="ABB2BF"/>
                </a:solidFill>
                <a:effectLst/>
                <a:latin typeface="Consolas" panose="020B0609020204030204" pitchFamily="49" charset="0"/>
              </a:rPr>
              <a:t>;</a:t>
            </a: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private</a:t>
            </a: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int</a:t>
            </a:r>
            <a:r>
              <a:rPr lang="en-US" sz="1500" b="0" dirty="0">
                <a:solidFill>
                  <a:srgbClr val="E06C75"/>
                </a:solidFill>
                <a:effectLst/>
                <a:latin typeface="Consolas" panose="020B0609020204030204" pitchFamily="49" charset="0"/>
              </a:rPr>
              <a:t> speed</a:t>
            </a:r>
            <a:r>
              <a:rPr lang="en-US" sz="1500" b="0" dirty="0">
                <a:solidFill>
                  <a:srgbClr val="ABB2BF"/>
                </a:solidFill>
                <a:effectLst/>
                <a:latin typeface="Consolas" panose="020B0609020204030204" pitchFamily="49" charset="0"/>
              </a:rPr>
              <a:t>;</a:t>
            </a:r>
          </a:p>
          <a:p>
            <a:br>
              <a:rPr lang="en-US" sz="1500" b="0" dirty="0">
                <a:solidFill>
                  <a:srgbClr val="ABB2BF"/>
                </a:solidFill>
                <a:effectLst/>
                <a:latin typeface="Consolas" panose="020B0609020204030204" pitchFamily="49" charset="0"/>
              </a:rPr>
            </a:br>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Car</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int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E5C07B"/>
                </a:solidFill>
                <a:effectLst/>
                <a:latin typeface="Consolas" panose="020B0609020204030204" pitchFamily="49" charset="0"/>
              </a:rPr>
              <a:t>this</a:t>
            </a:r>
            <a:r>
              <a:rPr lang="en-US" sz="1500" b="0" dirty="0">
                <a:solidFill>
                  <a:srgbClr val="ABB2BF"/>
                </a:solidFill>
                <a:effectLst/>
                <a:latin typeface="Consolas" panose="020B0609020204030204" pitchFamily="49" charset="0"/>
              </a:rPr>
              <a:t>.</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getColor</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return</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C678DD"/>
                </a:solidFill>
                <a:effectLst/>
                <a:latin typeface="Consolas" panose="020B0609020204030204" pitchFamily="49" charset="0"/>
              </a:rPr>
              <a:t>void</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setColor</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String</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if</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"red"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"blue"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color</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equals</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"green"</a:t>
            </a:r>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this</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 </a:t>
            </a:r>
            <a:r>
              <a:rPr lang="en-US" sz="1500" b="0" dirty="0">
                <a:solidFill>
                  <a:srgbClr val="C678DD"/>
                </a:solidFill>
                <a:effectLst/>
                <a:latin typeface="Consolas" panose="020B0609020204030204" pitchFamily="49" charset="0"/>
              </a:rPr>
              <a:t>else</a:t>
            </a:r>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r>
              <a:rPr lang="en-US" sz="1500" b="0" dirty="0" err="1">
                <a:solidFill>
                  <a:srgbClr val="E5C07B"/>
                </a:solidFill>
                <a:effectLst/>
                <a:latin typeface="Consolas" panose="020B0609020204030204" pitchFamily="49" charset="0"/>
              </a:rPr>
              <a:t>System</a:t>
            </a:r>
            <a:r>
              <a:rPr lang="en-US" sz="1500" b="0" dirty="0" err="1">
                <a:solidFill>
                  <a:srgbClr val="ABB2BF"/>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out</a:t>
            </a:r>
            <a:r>
              <a:rPr lang="en-US" sz="1500" b="0" dirty="0" err="1">
                <a:solidFill>
                  <a:srgbClr val="ABB2BF"/>
                </a:solidFill>
                <a:effectLst/>
                <a:latin typeface="Consolas" panose="020B0609020204030204" pitchFamily="49" charset="0"/>
              </a:rPr>
              <a:t>.</a:t>
            </a:r>
            <a:r>
              <a:rPr lang="en-US" sz="1500" b="0" dirty="0" err="1">
                <a:solidFill>
                  <a:srgbClr val="61AFEF"/>
                </a:solidFill>
                <a:effectLst/>
                <a:latin typeface="Consolas" panose="020B0609020204030204" pitchFamily="49" charset="0"/>
              </a:rPr>
              <a:t>println</a:t>
            </a:r>
            <a:r>
              <a:rPr lang="en-US" sz="1500" b="0" dirty="0">
                <a:solidFill>
                  <a:srgbClr val="ABB2BF"/>
                </a:solidFill>
                <a:effectLst/>
                <a:latin typeface="Consolas" panose="020B0609020204030204" pitchFamily="49" charset="0"/>
              </a:rPr>
              <a:t>(</a:t>
            </a:r>
            <a:r>
              <a:rPr lang="en-US" sz="1500" b="0" dirty="0">
                <a:solidFill>
                  <a:srgbClr val="98C379"/>
                </a:solidFill>
                <a:effectLst/>
                <a:latin typeface="Consolas" panose="020B0609020204030204" pitchFamily="49" charset="0"/>
              </a:rPr>
              <a:t>"Invalid color"</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r>
              <a:rPr lang="en-US" sz="1500" b="0" dirty="0">
                <a:solidFill>
                  <a:srgbClr val="E5C07B"/>
                </a:solidFill>
                <a:effectLst/>
                <a:latin typeface="Consolas" panose="020B0609020204030204" pitchFamily="49" charset="0"/>
              </a:rPr>
              <a:t>Override</a:t>
            </a:r>
            <a:endParaRPr lang="en-US" sz="1500" b="0" dirty="0">
              <a:solidFill>
                <a:srgbClr val="ABB2BF"/>
              </a:solidFill>
              <a:effectLst/>
              <a:latin typeface="Consolas" panose="020B0609020204030204" pitchFamily="49" charset="0"/>
            </a:endParaRPr>
          </a:p>
          <a:p>
            <a:r>
              <a:rPr lang="en-US" sz="1500" b="0" dirty="0">
                <a:solidFill>
                  <a:srgbClr val="E06C75"/>
                </a:solidFill>
                <a:effectLst/>
                <a:latin typeface="Consolas" panose="020B0609020204030204" pitchFamily="49" charset="0"/>
              </a:rPr>
              <a:t>    </a:t>
            </a:r>
            <a:r>
              <a:rPr lang="en-US" sz="1500" b="0" dirty="0">
                <a:solidFill>
                  <a:srgbClr val="C678DD"/>
                </a:solidFill>
                <a:effectLst/>
                <a:latin typeface="Consolas" panose="020B0609020204030204" pitchFamily="49" charset="0"/>
              </a:rPr>
              <a:t>public</a:t>
            </a:r>
            <a:r>
              <a:rPr lang="en-US" sz="1500" b="0" dirty="0">
                <a:solidFill>
                  <a:srgbClr val="61AFEF"/>
                </a:solidFill>
                <a:effectLst/>
                <a:latin typeface="Consolas" panose="020B0609020204030204" pitchFamily="49" charset="0"/>
              </a:rPr>
              <a:t> </a:t>
            </a:r>
            <a:r>
              <a:rPr lang="en-US" sz="1500" b="0" dirty="0">
                <a:solidFill>
                  <a:srgbClr val="E5C07B"/>
                </a:solidFill>
                <a:effectLst/>
                <a:latin typeface="Consolas" panose="020B0609020204030204" pitchFamily="49" charset="0"/>
              </a:rPr>
              <a:t>String</a:t>
            </a:r>
            <a:r>
              <a:rPr lang="en-US" sz="1500" b="0" dirty="0">
                <a:solidFill>
                  <a:srgbClr val="61AFEF"/>
                </a:solidFill>
                <a:effectLst/>
                <a:latin typeface="Consolas" panose="020B0609020204030204" pitchFamily="49" charset="0"/>
              </a:rPr>
              <a:t> </a:t>
            </a:r>
            <a:r>
              <a:rPr lang="en-US" sz="1500" b="0" dirty="0" err="1">
                <a:solidFill>
                  <a:srgbClr val="61AFEF"/>
                </a:solidFill>
                <a:effectLst/>
                <a:latin typeface="Consolas" panose="020B0609020204030204" pitchFamily="49" charset="0"/>
              </a:rPr>
              <a:t>toString</a:t>
            </a:r>
            <a:r>
              <a:rPr lang="en-US" sz="1500" b="0" dirty="0">
                <a:solidFill>
                  <a:srgbClr val="ABB2BF"/>
                </a:solidFill>
                <a:effectLst/>
                <a:latin typeface="Consolas" panose="020B0609020204030204" pitchFamily="49" charset="0"/>
              </a:rPr>
              <a:t>()</a:t>
            </a:r>
            <a:r>
              <a:rPr lang="en-US" sz="1500" b="0" dirty="0">
                <a:solidFill>
                  <a:srgbClr val="61AFEF"/>
                </a:solidFill>
                <a:effectLst/>
                <a:latin typeface="Consolas" panose="020B0609020204030204" pitchFamily="49" charset="0"/>
              </a:rPr>
              <a:t> </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r>
              <a:rPr lang="en-US" sz="1500" b="0" dirty="0">
                <a:solidFill>
                  <a:srgbClr val="C678DD"/>
                </a:solidFill>
                <a:effectLst/>
                <a:latin typeface="Consolas" panose="020B0609020204030204" pitchFamily="49" charset="0"/>
              </a:rPr>
              <a:t>return</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"Car [color="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color</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 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name</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 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speed</a:t>
            </a:r>
            <a:r>
              <a:rPr lang="en-US" sz="1500" b="0" dirty="0">
                <a:solidFill>
                  <a:srgbClr val="ABB2BF"/>
                </a:solidFill>
                <a:effectLst/>
                <a:latin typeface="Consolas" panose="020B0609020204030204" pitchFamily="49" charset="0"/>
              </a:rPr>
              <a:t> </a:t>
            </a:r>
            <a:r>
              <a:rPr lang="en-US" sz="1500" b="0" dirty="0">
                <a:solidFill>
                  <a:srgbClr val="56B6C2"/>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98C379"/>
                </a:solidFill>
                <a:effectLst/>
                <a:latin typeface="Consolas" panose="020B0609020204030204" pitchFamily="49" charset="0"/>
              </a:rPr>
              <a:t>"]"</a:t>
            </a:r>
            <a:r>
              <a:rPr lang="en-US" sz="1500" b="0" dirty="0">
                <a:solidFill>
                  <a:srgbClr val="ABB2BF"/>
                </a:solidFill>
                <a:effectLst/>
                <a:latin typeface="Consolas" panose="020B0609020204030204" pitchFamily="49" charset="0"/>
              </a:rPr>
              <a:t>;</a:t>
            </a:r>
          </a:p>
          <a:p>
            <a:r>
              <a:rPr lang="en-US" sz="1500" b="0" dirty="0">
                <a:solidFill>
                  <a:srgbClr val="ABB2BF"/>
                </a:solidFill>
                <a:effectLst/>
                <a:latin typeface="Consolas" panose="020B0609020204030204" pitchFamily="49" charset="0"/>
              </a:rPr>
              <a:t>    }</a:t>
            </a:r>
          </a:p>
          <a:p>
            <a:r>
              <a:rPr lang="en-US" sz="1500" b="0" dirty="0">
                <a:solidFill>
                  <a:srgbClr val="E06C75"/>
                </a:solidFill>
                <a:effectLst/>
                <a:latin typeface="Consolas" panose="020B0609020204030204" pitchFamily="49" charset="0"/>
              </a:rPr>
              <a:t>    </a:t>
            </a:r>
            <a:endParaRPr lang="en-US" sz="1500" b="0" dirty="0">
              <a:solidFill>
                <a:srgbClr val="ABB2BF"/>
              </a:solidFill>
              <a:effectLst/>
              <a:latin typeface="Consolas" panose="020B0609020204030204" pitchFamily="49" charset="0"/>
            </a:endParaRPr>
          </a:p>
        </p:txBody>
      </p:sp>
      <p:sp>
        <p:nvSpPr>
          <p:cNvPr id="2" name="Right Brace 1">
            <a:extLst>
              <a:ext uri="{FF2B5EF4-FFF2-40B4-BE49-F238E27FC236}">
                <a16:creationId xmlns:a16="http://schemas.microsoft.com/office/drawing/2014/main" id="{2C872ED0-BAAF-4AD2-90BE-1455F5B6E34F}"/>
              </a:ext>
            </a:extLst>
          </p:cNvPr>
          <p:cNvSpPr/>
          <p:nvPr/>
        </p:nvSpPr>
        <p:spPr>
          <a:xfrm>
            <a:off x="3917017" y="537882"/>
            <a:ext cx="358588" cy="726142"/>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88E4AE75-A802-4721-BC90-B5B834526C54}"/>
              </a:ext>
            </a:extLst>
          </p:cNvPr>
          <p:cNvSpPr/>
          <p:nvPr/>
        </p:nvSpPr>
        <p:spPr>
          <a:xfrm>
            <a:off x="7072593" y="1515035"/>
            <a:ext cx="277905" cy="923364"/>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69A46880-4508-4A35-982B-F72EE2FD755D}"/>
              </a:ext>
            </a:extLst>
          </p:cNvPr>
          <p:cNvSpPr/>
          <p:nvPr/>
        </p:nvSpPr>
        <p:spPr>
          <a:xfrm>
            <a:off x="7328646" y="3694532"/>
            <a:ext cx="424704" cy="175376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748C5553-90C6-4E2F-9855-2C0A27CE945F}"/>
              </a:ext>
            </a:extLst>
          </p:cNvPr>
          <p:cNvSpPr txBox="1"/>
          <p:nvPr/>
        </p:nvSpPr>
        <p:spPr>
          <a:xfrm>
            <a:off x="4482482" y="537881"/>
            <a:ext cx="3270868" cy="646331"/>
          </a:xfrm>
          <a:prstGeom prst="rect">
            <a:avLst/>
          </a:prstGeom>
          <a:noFill/>
        </p:spPr>
        <p:txBody>
          <a:bodyPr wrap="square" rtlCol="0">
            <a:spAutoFit/>
          </a:bodyPr>
          <a:lstStyle/>
          <a:p>
            <a:r>
              <a:rPr lang="en-US" dirty="0"/>
              <a:t>All needed attributes are defined and usually </a:t>
            </a:r>
            <a:r>
              <a:rPr lang="en-US" b="1" i="1" dirty="0"/>
              <a:t>private</a:t>
            </a:r>
          </a:p>
        </p:txBody>
      </p:sp>
      <p:sp>
        <p:nvSpPr>
          <p:cNvPr id="13" name="TextBox 12">
            <a:extLst>
              <a:ext uri="{FF2B5EF4-FFF2-40B4-BE49-F238E27FC236}">
                <a16:creationId xmlns:a16="http://schemas.microsoft.com/office/drawing/2014/main" id="{E4B5A1AF-ADB2-4AD1-BCB0-FA10A481B49D}"/>
              </a:ext>
            </a:extLst>
          </p:cNvPr>
          <p:cNvSpPr txBox="1"/>
          <p:nvPr/>
        </p:nvSpPr>
        <p:spPr>
          <a:xfrm>
            <a:off x="7463807" y="1502140"/>
            <a:ext cx="2004096" cy="1200329"/>
          </a:xfrm>
          <a:prstGeom prst="rect">
            <a:avLst/>
          </a:prstGeom>
          <a:noFill/>
        </p:spPr>
        <p:txBody>
          <a:bodyPr wrap="square" rtlCol="0">
            <a:spAutoFit/>
          </a:bodyPr>
          <a:lstStyle/>
          <a:p>
            <a:r>
              <a:rPr lang="en-US" dirty="0"/>
              <a:t>Constructor is public to allow instantiating </a:t>
            </a:r>
            <a:r>
              <a:rPr lang="en-US" b="1" i="1" dirty="0"/>
              <a:t>new</a:t>
            </a:r>
            <a:r>
              <a:rPr lang="en-US" dirty="0"/>
              <a:t> objects</a:t>
            </a:r>
          </a:p>
        </p:txBody>
      </p:sp>
      <p:sp>
        <p:nvSpPr>
          <p:cNvPr id="14" name="TextBox 13">
            <a:extLst>
              <a:ext uri="{FF2B5EF4-FFF2-40B4-BE49-F238E27FC236}">
                <a16:creationId xmlns:a16="http://schemas.microsoft.com/office/drawing/2014/main" id="{47F8B7E4-81F2-4B31-952B-30BC21D89B9B}"/>
              </a:ext>
            </a:extLst>
          </p:cNvPr>
          <p:cNvSpPr txBox="1"/>
          <p:nvPr/>
        </p:nvSpPr>
        <p:spPr>
          <a:xfrm>
            <a:off x="7826987" y="3771542"/>
            <a:ext cx="2004096" cy="1754326"/>
          </a:xfrm>
          <a:prstGeom prst="rect">
            <a:avLst/>
          </a:prstGeom>
          <a:noFill/>
        </p:spPr>
        <p:txBody>
          <a:bodyPr wrap="square" rtlCol="0">
            <a:spAutoFit/>
          </a:bodyPr>
          <a:lstStyle/>
          <a:p>
            <a:r>
              <a:rPr lang="en-US" dirty="0"/>
              <a:t>Encapsulation allowed us to </a:t>
            </a:r>
            <a:r>
              <a:rPr lang="en-US" b="1" i="1" dirty="0"/>
              <a:t>enforce constraints </a:t>
            </a:r>
            <a:r>
              <a:rPr lang="en-US" dirty="0"/>
              <a:t>on the possible values</a:t>
            </a:r>
          </a:p>
        </p:txBody>
      </p:sp>
      <p:sp>
        <p:nvSpPr>
          <p:cNvPr id="15" name="Right Brace 14">
            <a:extLst>
              <a:ext uri="{FF2B5EF4-FFF2-40B4-BE49-F238E27FC236}">
                <a16:creationId xmlns:a16="http://schemas.microsoft.com/office/drawing/2014/main" id="{9AD39637-7FC4-492B-877D-CBA1F8451F99}"/>
              </a:ext>
            </a:extLst>
          </p:cNvPr>
          <p:cNvSpPr/>
          <p:nvPr/>
        </p:nvSpPr>
        <p:spPr>
          <a:xfrm>
            <a:off x="9469446" y="1400176"/>
            <a:ext cx="673400" cy="5210176"/>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423254E-BD2B-4AF1-9366-A7F3CCAC3A24}"/>
              </a:ext>
            </a:extLst>
          </p:cNvPr>
          <p:cNvSpPr txBox="1"/>
          <p:nvPr/>
        </p:nvSpPr>
        <p:spPr>
          <a:xfrm>
            <a:off x="10187904" y="3388916"/>
            <a:ext cx="1794546" cy="1477328"/>
          </a:xfrm>
          <a:prstGeom prst="rect">
            <a:avLst/>
          </a:prstGeom>
          <a:noFill/>
        </p:spPr>
        <p:txBody>
          <a:bodyPr wrap="square" rtlCol="0">
            <a:spAutoFit/>
          </a:bodyPr>
          <a:lstStyle/>
          <a:p>
            <a:r>
              <a:rPr lang="en-US" dirty="0"/>
              <a:t>Interfaces that we need to interact with object are made </a:t>
            </a:r>
            <a:r>
              <a:rPr lang="en-US" b="1" i="1" dirty="0"/>
              <a:t>public</a:t>
            </a:r>
            <a:r>
              <a:rPr lang="en-US" dirty="0"/>
              <a:t> </a:t>
            </a:r>
          </a:p>
        </p:txBody>
      </p:sp>
    </p:spTree>
    <p:extLst>
      <p:ext uri="{BB962C8B-B14F-4D97-AF65-F5344CB8AC3E}">
        <p14:creationId xmlns:p14="http://schemas.microsoft.com/office/powerpoint/2010/main" val="313291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animBg="1"/>
      <p:bldP spid="3" grpId="0"/>
      <p:bldP spid="13" grpId="0"/>
      <p:bldP spid="14"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5909E-6F00-1C3D-A35F-39BC494F3BE2}"/>
              </a:ext>
            </a:extLst>
          </p:cNvPr>
          <p:cNvSpPr>
            <a:spLocks noGrp="1"/>
          </p:cNvSpPr>
          <p:nvPr>
            <p:ph type="title"/>
          </p:nvPr>
        </p:nvSpPr>
        <p:spPr>
          <a:xfrm>
            <a:off x="1487488" y="549275"/>
            <a:ext cx="5437187" cy="2448761"/>
          </a:xfrm>
        </p:spPr>
        <p:txBody>
          <a:bodyPr vert="horz" wrap="square" lIns="0" tIns="0" rIns="0" bIns="0" rtlCol="0" anchor="b" anchorCtr="0">
            <a:normAutofit/>
          </a:bodyPr>
          <a:lstStyle/>
          <a:p>
            <a:r>
              <a:rPr lang="en-US" sz="6400" dirty="0"/>
              <a:t>Encapsulate What Varies</a:t>
            </a:r>
          </a:p>
        </p:txBody>
      </p:sp>
      <p:sp>
        <p:nvSpPr>
          <p:cNvPr id="3" name="Content Placeholder 2">
            <a:extLst>
              <a:ext uri="{FF2B5EF4-FFF2-40B4-BE49-F238E27FC236}">
                <a16:creationId xmlns:a16="http://schemas.microsoft.com/office/drawing/2014/main" id="{D903D832-55DC-27B6-7861-CCED0B2EE48F}"/>
              </a:ext>
            </a:extLst>
          </p:cNvPr>
          <p:cNvSpPr>
            <a:spLocks noGrp="1"/>
          </p:cNvSpPr>
          <p:nvPr>
            <p:ph idx="1"/>
          </p:nvPr>
        </p:nvSpPr>
        <p:spPr>
          <a:xfrm>
            <a:off x="1487488" y="3885795"/>
            <a:ext cx="6466276" cy="2010949"/>
          </a:xfrm>
        </p:spPr>
        <p:txBody>
          <a:bodyPr vert="horz" wrap="square" lIns="0" tIns="0" rIns="0" bIns="0" rtlCol="0">
            <a:normAutofit lnSpcReduction="10000"/>
          </a:bodyPr>
          <a:lstStyle/>
          <a:p>
            <a:pPr marL="0" indent="0">
              <a:lnSpc>
                <a:spcPct val="100000"/>
              </a:lnSpc>
              <a:buNone/>
            </a:pPr>
            <a:r>
              <a:rPr lang="en-US" sz="3600" dirty="0">
                <a:solidFill>
                  <a:srgbClr val="FFFFFF"/>
                </a:solidFill>
              </a:rPr>
              <a:t>“Identify the aspects of your application that vary and separate them from what stays the same”</a:t>
            </a:r>
          </a:p>
        </p:txBody>
      </p:sp>
      <p:sp>
        <p:nvSpPr>
          <p:cNvPr id="22" name="Freeform: Shape 21">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25" name="Freeform: Shape 24">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8" name="Group 27">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29"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3003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D2D6-3C6C-44BF-89D0-4EE1C700DD0E}"/>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7AB64420-A5F2-438A-8650-E1C1EA50E899}"/>
              </a:ext>
            </a:extLst>
          </p:cNvPr>
          <p:cNvSpPr>
            <a:spLocks noGrp="1"/>
          </p:cNvSpPr>
          <p:nvPr>
            <p:ph idx="1"/>
          </p:nvPr>
        </p:nvSpPr>
        <p:spPr>
          <a:xfrm>
            <a:off x="550863" y="2113199"/>
            <a:ext cx="11090274" cy="4287601"/>
          </a:xfrm>
        </p:spPr>
        <p:txBody>
          <a:bodyPr/>
          <a:lstStyle/>
          <a:p>
            <a:r>
              <a:rPr lang="en-US" dirty="0">
                <a:solidFill>
                  <a:srgbClr val="FFFFFF"/>
                </a:solidFill>
              </a:rPr>
              <a:t>Abstraction is a model of a real-world object or phenomenon </a:t>
            </a:r>
            <a:r>
              <a:rPr lang="en-US" i="1" u="sng" dirty="0">
                <a:solidFill>
                  <a:srgbClr val="FFFFFF"/>
                </a:solidFill>
              </a:rPr>
              <a:t>limited to a specific context</a:t>
            </a:r>
            <a:r>
              <a:rPr lang="en-US" i="1" dirty="0">
                <a:solidFill>
                  <a:srgbClr val="FFFFFF"/>
                </a:solidFill>
              </a:rPr>
              <a:t>, </a:t>
            </a:r>
            <a:r>
              <a:rPr lang="en-US" dirty="0">
                <a:solidFill>
                  <a:srgbClr val="FFFFFF"/>
                </a:solidFill>
              </a:rPr>
              <a:t>which represents all details relevant to this context with high accuracy and omits all the rest.</a:t>
            </a:r>
          </a:p>
          <a:p>
            <a:r>
              <a:rPr lang="en-US" u="sng" dirty="0">
                <a:solidFill>
                  <a:srgbClr val="FFFFFF"/>
                </a:solidFill>
              </a:rPr>
              <a:t>Hide implementation details</a:t>
            </a:r>
            <a:r>
              <a:rPr lang="en-US" dirty="0">
                <a:solidFill>
                  <a:srgbClr val="FFFFFF"/>
                </a:solidFill>
              </a:rPr>
              <a:t> from classes that depend on it</a:t>
            </a:r>
          </a:p>
          <a:p>
            <a:r>
              <a:rPr lang="en-US" dirty="0">
                <a:solidFill>
                  <a:srgbClr val="FFFFFF"/>
                </a:solidFill>
              </a:rPr>
              <a:t>Used to </a:t>
            </a:r>
            <a:r>
              <a:rPr lang="en-US" i="1" u="sng" dirty="0">
                <a:solidFill>
                  <a:srgbClr val="FFFFFF"/>
                </a:solidFill>
              </a:rPr>
              <a:t>enforce some design constraints </a:t>
            </a:r>
            <a:r>
              <a:rPr lang="en-US" dirty="0">
                <a:solidFill>
                  <a:srgbClr val="FFFFFF"/>
                </a:solidFill>
              </a:rPr>
              <a:t>on object</a:t>
            </a:r>
          </a:p>
          <a:p>
            <a:pPr lvl="1"/>
            <a:r>
              <a:rPr lang="en-US" dirty="0">
                <a:solidFill>
                  <a:srgbClr val="FFFFFF"/>
                </a:solidFill>
              </a:rPr>
              <a:t>EX: Every Animal can Breathe()</a:t>
            </a:r>
          </a:p>
          <a:p>
            <a:r>
              <a:rPr lang="en-US" dirty="0">
                <a:solidFill>
                  <a:srgbClr val="FFFFFF"/>
                </a:solidFill>
              </a:rPr>
              <a:t>Achieved using -&gt; </a:t>
            </a:r>
            <a:r>
              <a:rPr lang="en-US" dirty="0">
                <a:solidFill>
                  <a:srgbClr val="FFC000"/>
                </a:solidFill>
              </a:rPr>
              <a:t>Interfaces</a:t>
            </a:r>
            <a:r>
              <a:rPr lang="en-US" dirty="0">
                <a:solidFill>
                  <a:srgbClr val="FFFFFF"/>
                </a:solidFill>
              </a:rPr>
              <a:t> and </a:t>
            </a:r>
            <a:r>
              <a:rPr lang="en-US" dirty="0">
                <a:solidFill>
                  <a:srgbClr val="FFC000"/>
                </a:solidFill>
              </a:rPr>
              <a:t>Abstract Classes</a:t>
            </a:r>
          </a:p>
          <a:p>
            <a:pPr marL="0" indent="0">
              <a:buNone/>
            </a:pPr>
            <a:r>
              <a:rPr lang="en-US" i="1" u="sng" dirty="0">
                <a:solidFill>
                  <a:srgbClr val="FFC000"/>
                </a:solidFill>
              </a:rPr>
              <a:t>Note</a:t>
            </a:r>
            <a:r>
              <a:rPr lang="en-US" dirty="0">
                <a:solidFill>
                  <a:srgbClr val="FFC000"/>
                </a:solidFill>
              </a:rPr>
              <a:t>: </a:t>
            </a:r>
            <a:r>
              <a:rPr lang="en-US" b="1" dirty="0">
                <a:solidFill>
                  <a:srgbClr val="FFFFFF"/>
                </a:solidFill>
              </a:rPr>
              <a:t>Abstract</a:t>
            </a:r>
            <a:r>
              <a:rPr lang="en-US" dirty="0">
                <a:solidFill>
                  <a:srgbClr val="FFFFFF"/>
                </a:solidFill>
              </a:rPr>
              <a:t> -&gt; No implementation Vs. </a:t>
            </a:r>
            <a:r>
              <a:rPr lang="en-US" b="1" dirty="0">
                <a:solidFill>
                  <a:srgbClr val="FFFFFF"/>
                </a:solidFill>
              </a:rPr>
              <a:t>Concrete</a:t>
            </a:r>
            <a:r>
              <a:rPr lang="en-US" dirty="0">
                <a:solidFill>
                  <a:srgbClr val="FFFFFF"/>
                </a:solidFill>
              </a:rPr>
              <a:t> -&gt; Have implementation</a:t>
            </a:r>
          </a:p>
        </p:txBody>
      </p:sp>
      <p:pic>
        <p:nvPicPr>
          <p:cNvPr id="3076" name="Picture 4" descr="3D Mask PNG Photo - PNG All">
            <a:extLst>
              <a:ext uri="{FF2B5EF4-FFF2-40B4-BE49-F238E27FC236}">
                <a16:creationId xmlns:a16="http://schemas.microsoft.com/office/drawing/2014/main" id="{55D6E94D-49C2-43E3-90A3-05CA8A618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320" y="555510"/>
            <a:ext cx="792480" cy="79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6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cartoon penguin with orange feet&#10;&#10;Description automatically generated">
            <a:extLst>
              <a:ext uri="{FF2B5EF4-FFF2-40B4-BE49-F238E27FC236}">
                <a16:creationId xmlns:a16="http://schemas.microsoft.com/office/drawing/2014/main" id="{B8E62044-689A-180C-30FA-3C3A0210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890" y="876427"/>
            <a:ext cx="3027903" cy="3027903"/>
          </a:xfrm>
          <a:prstGeom prst="rect">
            <a:avLst/>
          </a:prstGeom>
        </p:spPr>
      </p:pic>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02657A6-1AA1-EDED-BF3E-A84B52B8576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Let’s play a game!</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box with a white tape&#10;&#10;Description automatically generated">
            <a:extLst>
              <a:ext uri="{FF2B5EF4-FFF2-40B4-BE49-F238E27FC236}">
                <a16:creationId xmlns:a16="http://schemas.microsoft.com/office/drawing/2014/main" id="{01561783-9655-B353-EE37-79F6BC494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41681"/>
            <a:ext cx="3727684" cy="3727684"/>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TextBox 5">
            <a:extLst>
              <a:ext uri="{FF2B5EF4-FFF2-40B4-BE49-F238E27FC236}">
                <a16:creationId xmlns:a16="http://schemas.microsoft.com/office/drawing/2014/main" id="{6638DEC2-C81D-795F-7690-FC70D0AEBC14}"/>
              </a:ext>
            </a:extLst>
          </p:cNvPr>
          <p:cNvSpPr txBox="1"/>
          <p:nvPr/>
        </p:nvSpPr>
        <p:spPr>
          <a:xfrm>
            <a:off x="5813653" y="4780757"/>
            <a:ext cx="4823209" cy="1569660"/>
          </a:xfrm>
          <a:prstGeom prst="rect">
            <a:avLst/>
          </a:prstGeom>
          <a:noFill/>
        </p:spPr>
        <p:txBody>
          <a:bodyPr wrap="square" rtlCol="0">
            <a:spAutoFit/>
          </a:bodyPr>
          <a:lstStyle/>
          <a:p>
            <a:r>
              <a:rPr lang="en-US" sz="2400" dirty="0"/>
              <a:t>Under this box there is an animal, what can you know about it without revealing what is under the box?</a:t>
            </a:r>
          </a:p>
        </p:txBody>
      </p:sp>
    </p:spTree>
    <p:extLst>
      <p:ext uri="{BB962C8B-B14F-4D97-AF65-F5344CB8AC3E}">
        <p14:creationId xmlns:p14="http://schemas.microsoft.com/office/powerpoint/2010/main" val="223830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6269B-37AB-C4A6-22D6-5AF78F7DEFE6}"/>
              </a:ext>
            </a:extLst>
          </p:cNvPr>
          <p:cNvSpPr>
            <a:spLocks noGrp="1"/>
          </p:cNvSpPr>
          <p:nvPr>
            <p:ph type="title"/>
          </p:nvPr>
        </p:nvSpPr>
        <p:spPr>
          <a:xfrm>
            <a:off x="550863" y="1520825"/>
            <a:ext cx="4535487" cy="3779838"/>
          </a:xfrm>
        </p:spPr>
        <p:txBody>
          <a:bodyPr anchor="ctr">
            <a:normAutofit/>
          </a:bodyPr>
          <a:lstStyle/>
          <a:p>
            <a:r>
              <a:rPr lang="en-US" sz="6400" dirty="0"/>
              <a:t>What is a Design Pattern🤔?</a:t>
            </a:r>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9C2E64A8-AA2F-1CA8-3A2A-413333E14F59}"/>
              </a:ext>
            </a:extLst>
          </p:cNvPr>
          <p:cNvGrpSpPr/>
          <p:nvPr/>
        </p:nvGrpSpPr>
        <p:grpSpPr>
          <a:xfrm>
            <a:off x="5267324" y="525670"/>
            <a:ext cx="6442291" cy="1606278"/>
            <a:chOff x="5267324" y="525670"/>
            <a:chExt cx="6442291" cy="1606278"/>
          </a:xfrm>
        </p:grpSpPr>
        <p:sp>
          <p:nvSpPr>
            <p:cNvPr id="10" name="Rectangle: Rounded Corners 9">
              <a:extLst>
                <a:ext uri="{FF2B5EF4-FFF2-40B4-BE49-F238E27FC236}">
                  <a16:creationId xmlns:a16="http://schemas.microsoft.com/office/drawing/2014/main" id="{C47B10CB-718D-931C-2241-D7568267600F}"/>
                </a:ext>
              </a:extLst>
            </p:cNvPr>
            <p:cNvSpPr/>
            <p:nvPr/>
          </p:nvSpPr>
          <p:spPr>
            <a:xfrm>
              <a:off x="5267324" y="525670"/>
              <a:ext cx="6442291" cy="1606278"/>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tangle 13">
              <a:extLst>
                <a:ext uri="{FF2B5EF4-FFF2-40B4-BE49-F238E27FC236}">
                  <a16:creationId xmlns:a16="http://schemas.microsoft.com/office/drawing/2014/main" id="{F221CEF2-C158-CCCD-6C38-AC3C1823E13C}"/>
                </a:ext>
              </a:extLst>
            </p:cNvPr>
            <p:cNvSpPr/>
            <p:nvPr/>
          </p:nvSpPr>
          <p:spPr>
            <a:xfrm>
              <a:off x="5753223" y="887083"/>
              <a:ext cx="883453" cy="883453"/>
            </a:xfrm>
            <a:prstGeom prst="rect">
              <a:avLst/>
            </a:prstGeom>
            <a:blipFill>
              <a:blip r:embed="rId3">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alpha val="0"/>
                <a:hueOff val="0"/>
                <a:satOff val="0"/>
                <a:lumOff val="0"/>
                <a:alphaOff val="0"/>
              </a:schemeClr>
            </a:lnRef>
            <a:fillRef idx="1">
              <a:scrgbClr r="0" g="0" b="0"/>
            </a:fillRef>
            <a:effectRef idx="2">
              <a:schemeClr val="accent2">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925D0E56-E185-4BFF-9F2C-8C78E2B325AF}"/>
                </a:ext>
              </a:extLst>
            </p:cNvPr>
            <p:cNvSpPr/>
            <p:nvPr/>
          </p:nvSpPr>
          <p:spPr>
            <a:xfrm>
              <a:off x="7122575" y="525670"/>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Design patterns are</a:t>
              </a:r>
              <a:r>
                <a:rPr lang="en-US" sz="1900" b="0" kern="1200" dirty="0"/>
                <a:t> </a:t>
              </a:r>
              <a:r>
                <a:rPr lang="en-US" sz="1900" b="0" u="sng" kern="1200" dirty="0"/>
                <a:t>Typical Solutions </a:t>
              </a:r>
              <a:r>
                <a:rPr lang="en-US" sz="1900" kern="1200" dirty="0"/>
                <a:t>to commonly occurring problems in software design. </a:t>
              </a:r>
            </a:p>
          </p:txBody>
        </p:sp>
      </p:grpSp>
      <p:grpSp>
        <p:nvGrpSpPr>
          <p:cNvPr id="31" name="Group 30">
            <a:extLst>
              <a:ext uri="{FF2B5EF4-FFF2-40B4-BE49-F238E27FC236}">
                <a16:creationId xmlns:a16="http://schemas.microsoft.com/office/drawing/2014/main" id="{308D6F16-D262-58C0-19F0-B4CFB133B84B}"/>
              </a:ext>
            </a:extLst>
          </p:cNvPr>
          <p:cNvGrpSpPr/>
          <p:nvPr/>
        </p:nvGrpSpPr>
        <p:grpSpPr>
          <a:xfrm>
            <a:off x="5267324" y="4541366"/>
            <a:ext cx="6442291" cy="1766906"/>
            <a:chOff x="5267324" y="4541366"/>
            <a:chExt cx="6442291" cy="1766906"/>
          </a:xfrm>
        </p:grpSpPr>
        <p:grpSp>
          <p:nvGrpSpPr>
            <p:cNvPr id="28" name="Group 27">
              <a:extLst>
                <a:ext uri="{FF2B5EF4-FFF2-40B4-BE49-F238E27FC236}">
                  <a16:creationId xmlns:a16="http://schemas.microsoft.com/office/drawing/2014/main" id="{891E3D90-CB8F-6346-3BBD-2D2027B1A650}"/>
                </a:ext>
              </a:extLst>
            </p:cNvPr>
            <p:cNvGrpSpPr/>
            <p:nvPr/>
          </p:nvGrpSpPr>
          <p:grpSpPr>
            <a:xfrm>
              <a:off x="5267324" y="4541366"/>
              <a:ext cx="6442291" cy="1766906"/>
              <a:chOff x="5267324" y="4541366"/>
              <a:chExt cx="6442291" cy="1766906"/>
            </a:xfrm>
          </p:grpSpPr>
          <p:sp>
            <p:nvSpPr>
              <p:cNvPr id="23" name="Rectangle: Rounded Corners 22">
                <a:extLst>
                  <a:ext uri="{FF2B5EF4-FFF2-40B4-BE49-F238E27FC236}">
                    <a16:creationId xmlns:a16="http://schemas.microsoft.com/office/drawing/2014/main" id="{9D1F40DB-7CBD-14AD-DA7D-B6256088D99E}"/>
                  </a:ext>
                </a:extLst>
              </p:cNvPr>
              <p:cNvSpPr/>
              <p:nvPr/>
            </p:nvSpPr>
            <p:spPr>
              <a:xfrm>
                <a:off x="5267324" y="4541366"/>
                <a:ext cx="6442291" cy="176690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068C52C-1EBE-710C-7325-0A885C6A4F65}"/>
                  </a:ext>
                </a:extLst>
              </p:cNvPr>
              <p:cNvSpPr/>
              <p:nvPr/>
            </p:nvSpPr>
            <p:spPr>
              <a:xfrm>
                <a:off x="7122575" y="4621680"/>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You can’t just find a pattern and copy it into your program like functions or libraries. </a:t>
                </a:r>
                <a:r>
                  <a:rPr lang="en-US" sz="1900" u="sng" kern="1200" dirty="0"/>
                  <a:t>The pattern is not a specific piece of code, but a general concept</a:t>
                </a:r>
              </a:p>
            </p:txBody>
          </p:sp>
        </p:grpSp>
        <p:pic>
          <p:nvPicPr>
            <p:cNvPr id="30" name="Picture 29" descr="A computer with colorful text on the screen&#10;&#10;Description automatically generated">
              <a:extLst>
                <a:ext uri="{FF2B5EF4-FFF2-40B4-BE49-F238E27FC236}">
                  <a16:creationId xmlns:a16="http://schemas.microsoft.com/office/drawing/2014/main" id="{00B840AF-0B7C-FEB6-6BB5-73C23842D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223" y="4946041"/>
              <a:ext cx="1024876" cy="1024876"/>
            </a:xfrm>
            <a:prstGeom prst="rect">
              <a:avLst/>
            </a:prstGeom>
          </p:spPr>
        </p:pic>
      </p:grpSp>
      <p:grpSp>
        <p:nvGrpSpPr>
          <p:cNvPr id="33" name="Group 32">
            <a:extLst>
              <a:ext uri="{FF2B5EF4-FFF2-40B4-BE49-F238E27FC236}">
                <a16:creationId xmlns:a16="http://schemas.microsoft.com/office/drawing/2014/main" id="{A7FC941E-F80A-57EC-104D-2D7E790FFE4E}"/>
              </a:ext>
            </a:extLst>
          </p:cNvPr>
          <p:cNvGrpSpPr/>
          <p:nvPr/>
        </p:nvGrpSpPr>
        <p:grpSpPr>
          <a:xfrm>
            <a:off x="5267324" y="2533518"/>
            <a:ext cx="6442291" cy="1606278"/>
            <a:chOff x="5267324" y="2533518"/>
            <a:chExt cx="6442291" cy="1606278"/>
          </a:xfrm>
        </p:grpSpPr>
        <p:grpSp>
          <p:nvGrpSpPr>
            <p:cNvPr id="27" name="Group 26">
              <a:extLst>
                <a:ext uri="{FF2B5EF4-FFF2-40B4-BE49-F238E27FC236}">
                  <a16:creationId xmlns:a16="http://schemas.microsoft.com/office/drawing/2014/main" id="{5D2B06D1-56AB-7BD0-DF20-8B5DDE51D758}"/>
                </a:ext>
              </a:extLst>
            </p:cNvPr>
            <p:cNvGrpSpPr/>
            <p:nvPr/>
          </p:nvGrpSpPr>
          <p:grpSpPr>
            <a:xfrm>
              <a:off x="5267324" y="2533518"/>
              <a:ext cx="6442291" cy="1606278"/>
              <a:chOff x="5267324" y="2533518"/>
              <a:chExt cx="6442291" cy="1606278"/>
            </a:xfrm>
          </p:grpSpPr>
          <p:sp>
            <p:nvSpPr>
              <p:cNvPr id="18" name="Rectangle: Rounded Corners 17">
                <a:extLst>
                  <a:ext uri="{FF2B5EF4-FFF2-40B4-BE49-F238E27FC236}">
                    <a16:creationId xmlns:a16="http://schemas.microsoft.com/office/drawing/2014/main" id="{D706237A-1457-38DC-05C1-916E576AF0C2}"/>
                  </a:ext>
                </a:extLst>
              </p:cNvPr>
              <p:cNvSpPr/>
              <p:nvPr/>
            </p:nvSpPr>
            <p:spPr>
              <a:xfrm>
                <a:off x="5267324" y="2533518"/>
                <a:ext cx="6442291" cy="1606278"/>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D4441DBE-13D3-867B-AE21-69EF0B451F39}"/>
                  </a:ext>
                </a:extLst>
              </p:cNvPr>
              <p:cNvSpPr/>
              <p:nvPr/>
            </p:nvSpPr>
            <p:spPr>
              <a:xfrm>
                <a:off x="7122575" y="2533518"/>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They are like pre-made </a:t>
                </a:r>
                <a:r>
                  <a:rPr lang="en-US" sz="1900" b="0" u="sng" kern="1200" dirty="0"/>
                  <a:t>Blueprints / Recipes</a:t>
                </a:r>
                <a:r>
                  <a:rPr lang="en-US" sz="1900" b="0" kern="1200" dirty="0"/>
                  <a:t> </a:t>
                </a:r>
                <a:r>
                  <a:rPr lang="en-US" sz="1900" kern="1200" dirty="0"/>
                  <a:t>that you can customize to solve a </a:t>
                </a:r>
                <a:r>
                  <a:rPr lang="en-US" sz="1900" i="1" kern="1200" dirty="0"/>
                  <a:t>recurring design problem </a:t>
                </a:r>
                <a:r>
                  <a:rPr lang="en-US" sz="1900" kern="1200" dirty="0"/>
                  <a:t>in your code.</a:t>
                </a:r>
              </a:p>
            </p:txBody>
          </p:sp>
        </p:grpSp>
        <p:pic>
          <p:nvPicPr>
            <p:cNvPr id="32" name="Picture 31" descr="A blueprint with a pencil and ruler&#10;&#10;Description automatically generated">
              <a:extLst>
                <a:ext uri="{FF2B5EF4-FFF2-40B4-BE49-F238E27FC236}">
                  <a16:creationId xmlns:a16="http://schemas.microsoft.com/office/drawing/2014/main" id="{4BF5DEF6-AB07-9538-113E-8F7514297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0922" y="2889111"/>
              <a:ext cx="1007177" cy="872661"/>
            </a:xfrm>
            <a:prstGeom prst="rect">
              <a:avLst/>
            </a:prstGeom>
          </p:spPr>
        </p:pic>
      </p:grpSp>
    </p:spTree>
    <p:extLst>
      <p:ext uri="{BB962C8B-B14F-4D97-AF65-F5344CB8AC3E}">
        <p14:creationId xmlns:p14="http://schemas.microsoft.com/office/powerpoint/2010/main" val="303495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cartoon penguin with orange feet&#10;&#10;Description automatically generated">
            <a:extLst>
              <a:ext uri="{FF2B5EF4-FFF2-40B4-BE49-F238E27FC236}">
                <a16:creationId xmlns:a16="http://schemas.microsoft.com/office/drawing/2014/main" id="{B8E62044-689A-180C-30FA-3C3A0210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890" y="876427"/>
            <a:ext cx="3027903" cy="3027903"/>
          </a:xfrm>
          <a:prstGeom prst="rect">
            <a:avLst/>
          </a:prstGeom>
        </p:spPr>
      </p:pic>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02657A6-1AA1-EDED-BF3E-A84B52B8576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Let’s play a game!</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box with a white tape&#10;&#10;Description automatically generated">
            <a:extLst>
              <a:ext uri="{FF2B5EF4-FFF2-40B4-BE49-F238E27FC236}">
                <a16:creationId xmlns:a16="http://schemas.microsoft.com/office/drawing/2014/main" id="{01561783-9655-B353-EE37-79F6BC494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41681"/>
            <a:ext cx="3727684" cy="3727684"/>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TextBox 5">
            <a:extLst>
              <a:ext uri="{FF2B5EF4-FFF2-40B4-BE49-F238E27FC236}">
                <a16:creationId xmlns:a16="http://schemas.microsoft.com/office/drawing/2014/main" id="{6638DEC2-C81D-795F-7690-FC70D0AEBC14}"/>
              </a:ext>
            </a:extLst>
          </p:cNvPr>
          <p:cNvSpPr txBox="1"/>
          <p:nvPr/>
        </p:nvSpPr>
        <p:spPr>
          <a:xfrm>
            <a:off x="5813653" y="4780757"/>
            <a:ext cx="4823209" cy="461665"/>
          </a:xfrm>
          <a:prstGeom prst="rect">
            <a:avLst/>
          </a:prstGeom>
          <a:noFill/>
        </p:spPr>
        <p:txBody>
          <a:bodyPr wrap="square" rtlCol="0">
            <a:spAutoFit/>
          </a:bodyPr>
          <a:lstStyle/>
          <a:p>
            <a:r>
              <a:rPr lang="en-US" sz="2400" dirty="0"/>
              <a:t>What if I told you it can swim?</a:t>
            </a:r>
          </a:p>
        </p:txBody>
      </p:sp>
    </p:spTree>
    <p:extLst>
      <p:ext uri="{BB962C8B-B14F-4D97-AF65-F5344CB8AC3E}">
        <p14:creationId xmlns:p14="http://schemas.microsoft.com/office/powerpoint/2010/main" val="732180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cartoon penguin with orange feet&#10;&#10;Description automatically generated">
            <a:extLst>
              <a:ext uri="{FF2B5EF4-FFF2-40B4-BE49-F238E27FC236}">
                <a16:creationId xmlns:a16="http://schemas.microsoft.com/office/drawing/2014/main" id="{B8E62044-689A-180C-30FA-3C3A0210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890" y="876427"/>
            <a:ext cx="3027903" cy="3027903"/>
          </a:xfrm>
          <a:prstGeom prst="rect">
            <a:avLst/>
          </a:prstGeom>
        </p:spPr>
      </p:pic>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02657A6-1AA1-EDED-BF3E-A84B52B8576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Let’s play a game!</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box with a white tape&#10;&#10;Description automatically generated">
            <a:extLst>
              <a:ext uri="{FF2B5EF4-FFF2-40B4-BE49-F238E27FC236}">
                <a16:creationId xmlns:a16="http://schemas.microsoft.com/office/drawing/2014/main" id="{01561783-9655-B353-EE37-79F6BC494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41681"/>
            <a:ext cx="3727684" cy="3727684"/>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TextBox 5">
            <a:extLst>
              <a:ext uri="{FF2B5EF4-FFF2-40B4-BE49-F238E27FC236}">
                <a16:creationId xmlns:a16="http://schemas.microsoft.com/office/drawing/2014/main" id="{6638DEC2-C81D-795F-7690-FC70D0AEBC14}"/>
              </a:ext>
            </a:extLst>
          </p:cNvPr>
          <p:cNvSpPr txBox="1"/>
          <p:nvPr/>
        </p:nvSpPr>
        <p:spPr>
          <a:xfrm>
            <a:off x="6205539" y="4780757"/>
            <a:ext cx="4823209" cy="461665"/>
          </a:xfrm>
          <a:prstGeom prst="rect">
            <a:avLst/>
          </a:prstGeom>
          <a:noFill/>
        </p:spPr>
        <p:txBody>
          <a:bodyPr wrap="square" rtlCol="0">
            <a:spAutoFit/>
          </a:bodyPr>
          <a:lstStyle/>
          <a:p>
            <a:r>
              <a:rPr lang="en-US" sz="2400" dirty="0"/>
              <a:t>What if I told you it’s a bird?</a:t>
            </a:r>
          </a:p>
        </p:txBody>
      </p:sp>
    </p:spTree>
    <p:extLst>
      <p:ext uri="{BB962C8B-B14F-4D97-AF65-F5344CB8AC3E}">
        <p14:creationId xmlns:p14="http://schemas.microsoft.com/office/powerpoint/2010/main" val="1093864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02657A6-1AA1-EDED-BF3E-A84B52B85767}"/>
              </a:ext>
            </a:extLst>
          </p:cNvPr>
          <p:cNvSpPr>
            <a:spLocks noGrp="1"/>
          </p:cNvSpPr>
          <p:nvPr>
            <p:ph type="title"/>
          </p:nvPr>
        </p:nvSpPr>
        <p:spPr>
          <a:xfrm>
            <a:off x="522128" y="1295010"/>
            <a:ext cx="3565524" cy="3034657"/>
          </a:xfrm>
        </p:spPr>
        <p:txBody>
          <a:bodyPr vert="horz" wrap="square" lIns="0" tIns="0" rIns="0" bIns="0" rtlCol="0" anchor="b" anchorCtr="0">
            <a:normAutofit/>
          </a:bodyPr>
          <a:lstStyle/>
          <a:p>
            <a:r>
              <a:rPr lang="en-US"/>
              <a:t>Did you know what it was?</a:t>
            </a:r>
            <a:endParaRPr lang="en-US" dirty="0"/>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descr="A cartoon penguin with orange feet&#10;&#10;Description automatically generated">
            <a:extLst>
              <a:ext uri="{FF2B5EF4-FFF2-40B4-BE49-F238E27FC236}">
                <a16:creationId xmlns:a16="http://schemas.microsoft.com/office/drawing/2014/main" id="{B8E62044-689A-180C-30FA-3C3A0210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367" y="1748266"/>
            <a:ext cx="3269590" cy="3269590"/>
          </a:xfrm>
          <a:prstGeom prst="rect">
            <a:avLst/>
          </a:prstGeom>
        </p:spPr>
      </p:pic>
      <p:sp>
        <p:nvSpPr>
          <p:cNvPr id="11" name="TextBox 10">
            <a:extLst>
              <a:ext uri="{FF2B5EF4-FFF2-40B4-BE49-F238E27FC236}">
                <a16:creationId xmlns:a16="http://schemas.microsoft.com/office/drawing/2014/main" id="{B0C6D618-F9D5-3E77-08A7-660C84ED5EF8}"/>
              </a:ext>
            </a:extLst>
          </p:cNvPr>
          <p:cNvSpPr txBox="1"/>
          <p:nvPr/>
        </p:nvSpPr>
        <p:spPr>
          <a:xfrm>
            <a:off x="6959166" y="5031858"/>
            <a:ext cx="2691993" cy="523220"/>
          </a:xfrm>
          <a:prstGeom prst="rect">
            <a:avLst/>
          </a:prstGeom>
          <a:noFill/>
        </p:spPr>
        <p:txBody>
          <a:bodyPr wrap="square" rtlCol="0">
            <a:spAutoFit/>
          </a:bodyPr>
          <a:lstStyle/>
          <a:p>
            <a:r>
              <a:rPr lang="en-US" sz="2800" dirty="0"/>
              <a:t>A Penguin 🐧!!</a:t>
            </a:r>
          </a:p>
        </p:txBody>
      </p:sp>
      <p:pic>
        <p:nvPicPr>
          <p:cNvPr id="5" name="Picture 4" descr="A box with a white tape&#10;&#10;Description automatically generated">
            <a:extLst>
              <a:ext uri="{FF2B5EF4-FFF2-40B4-BE49-F238E27FC236}">
                <a16:creationId xmlns:a16="http://schemas.microsoft.com/office/drawing/2014/main" id="{01561783-9655-B353-EE37-79F6BC494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790" y="1084581"/>
            <a:ext cx="5376792" cy="5376792"/>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4042207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02657A6-1AA1-EDED-BF3E-A84B52B85767}"/>
              </a:ext>
            </a:extLst>
          </p:cNvPr>
          <p:cNvSpPr>
            <a:spLocks noGrp="1"/>
          </p:cNvSpPr>
          <p:nvPr>
            <p:ph type="title"/>
          </p:nvPr>
        </p:nvSpPr>
        <p:spPr>
          <a:xfrm>
            <a:off x="522128" y="1295010"/>
            <a:ext cx="3565524" cy="3034657"/>
          </a:xfrm>
        </p:spPr>
        <p:txBody>
          <a:bodyPr vert="horz" wrap="square" lIns="0" tIns="0" rIns="0" bIns="0" rtlCol="0" anchor="b" anchorCtr="0">
            <a:normAutofit/>
          </a:bodyPr>
          <a:lstStyle/>
          <a:p>
            <a:r>
              <a:rPr lang="en-US"/>
              <a:t>Did you know what it was?</a:t>
            </a:r>
            <a:endParaRPr lang="en-US" dirty="0"/>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descr="A cartoon penguin with orange feet&#10;&#10;Description automatically generated">
            <a:extLst>
              <a:ext uri="{FF2B5EF4-FFF2-40B4-BE49-F238E27FC236}">
                <a16:creationId xmlns:a16="http://schemas.microsoft.com/office/drawing/2014/main" id="{B8E62044-689A-180C-30FA-3C3A0210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367" y="1748266"/>
            <a:ext cx="3269590" cy="3269590"/>
          </a:xfrm>
          <a:prstGeom prst="rect">
            <a:avLst/>
          </a:prstGeom>
        </p:spPr>
      </p:pic>
      <p:sp>
        <p:nvSpPr>
          <p:cNvPr id="11" name="TextBox 10">
            <a:extLst>
              <a:ext uri="{FF2B5EF4-FFF2-40B4-BE49-F238E27FC236}">
                <a16:creationId xmlns:a16="http://schemas.microsoft.com/office/drawing/2014/main" id="{B0C6D618-F9D5-3E77-08A7-660C84ED5EF8}"/>
              </a:ext>
            </a:extLst>
          </p:cNvPr>
          <p:cNvSpPr txBox="1"/>
          <p:nvPr/>
        </p:nvSpPr>
        <p:spPr>
          <a:xfrm>
            <a:off x="6959166" y="5031858"/>
            <a:ext cx="2691993" cy="523220"/>
          </a:xfrm>
          <a:prstGeom prst="rect">
            <a:avLst/>
          </a:prstGeom>
          <a:noFill/>
        </p:spPr>
        <p:txBody>
          <a:bodyPr wrap="square" rtlCol="0">
            <a:spAutoFit/>
          </a:bodyPr>
          <a:lstStyle/>
          <a:p>
            <a:r>
              <a:rPr lang="en-US" sz="2800" dirty="0"/>
              <a:t>A Penguin 🐧!!</a:t>
            </a:r>
          </a:p>
        </p:txBody>
      </p:sp>
      <p:pic>
        <p:nvPicPr>
          <p:cNvPr id="5" name="Picture 4" descr="A box with a white tape&#10;&#10;Description automatically generated">
            <a:extLst>
              <a:ext uri="{FF2B5EF4-FFF2-40B4-BE49-F238E27FC236}">
                <a16:creationId xmlns:a16="http://schemas.microsoft.com/office/drawing/2014/main" id="{01561783-9655-B353-EE37-79F6BC494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6766" y="-5773419"/>
            <a:ext cx="5376792" cy="5376792"/>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0819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6505-D180-49B8-A81C-05A185526BE8}"/>
              </a:ext>
            </a:extLst>
          </p:cNvPr>
          <p:cNvSpPr>
            <a:spLocks noGrp="1"/>
          </p:cNvSpPr>
          <p:nvPr>
            <p:ph type="title"/>
          </p:nvPr>
        </p:nvSpPr>
        <p:spPr/>
        <p:txBody>
          <a:bodyPr/>
          <a:lstStyle/>
          <a:p>
            <a:r>
              <a:rPr lang="en-US" dirty="0"/>
              <a:t>Inheritance 👨‍👩‍👧‍👦</a:t>
            </a:r>
          </a:p>
        </p:txBody>
      </p:sp>
      <p:sp>
        <p:nvSpPr>
          <p:cNvPr id="3" name="Content Placeholder 2">
            <a:extLst>
              <a:ext uri="{FF2B5EF4-FFF2-40B4-BE49-F238E27FC236}">
                <a16:creationId xmlns:a16="http://schemas.microsoft.com/office/drawing/2014/main" id="{3104A93A-1512-4D98-BE75-32C488A84623}"/>
              </a:ext>
            </a:extLst>
          </p:cNvPr>
          <p:cNvSpPr>
            <a:spLocks noGrp="1"/>
          </p:cNvSpPr>
          <p:nvPr>
            <p:ph idx="1"/>
          </p:nvPr>
        </p:nvSpPr>
        <p:spPr/>
        <p:txBody>
          <a:bodyPr>
            <a:normAutofit lnSpcReduction="10000"/>
          </a:bodyPr>
          <a:lstStyle/>
          <a:p>
            <a:r>
              <a:rPr lang="en-US" dirty="0">
                <a:solidFill>
                  <a:srgbClr val="FFFFFF"/>
                </a:solidFill>
              </a:rPr>
              <a:t>The ability to build new classes based on existing ones.</a:t>
            </a:r>
          </a:p>
          <a:p>
            <a:r>
              <a:rPr lang="en-US" dirty="0">
                <a:solidFill>
                  <a:srgbClr val="FFFFFF"/>
                </a:solidFill>
              </a:rPr>
              <a:t>Facilitates </a:t>
            </a:r>
            <a:r>
              <a:rPr lang="en-US" b="1" i="1" dirty="0">
                <a:solidFill>
                  <a:srgbClr val="FFFFFF"/>
                </a:solidFill>
              </a:rPr>
              <a:t>Code reuse </a:t>
            </a:r>
            <a:r>
              <a:rPr lang="en-US" dirty="0">
                <a:solidFill>
                  <a:srgbClr val="FFFFFF"/>
                </a:solidFill>
              </a:rPr>
              <a:t>by extending the current classes and adding or modifying the existing functionality to a new one.</a:t>
            </a:r>
          </a:p>
          <a:p>
            <a:r>
              <a:rPr lang="en-US" dirty="0">
                <a:solidFill>
                  <a:srgbClr val="FFFFFF"/>
                </a:solidFill>
              </a:rPr>
              <a:t>If a superclass implements an interface or abstract class, all its subclasses must either </a:t>
            </a:r>
            <a:r>
              <a:rPr lang="en-US" b="1" i="1" dirty="0">
                <a:solidFill>
                  <a:srgbClr val="FFFFFF"/>
                </a:solidFill>
              </a:rPr>
              <a:t>implement it or be abstract</a:t>
            </a:r>
            <a:r>
              <a:rPr lang="en-US" dirty="0">
                <a:solidFill>
                  <a:srgbClr val="FFFFFF"/>
                </a:solidFill>
              </a:rPr>
              <a:t>. </a:t>
            </a:r>
          </a:p>
          <a:p>
            <a:r>
              <a:rPr lang="en-US" dirty="0">
                <a:solidFill>
                  <a:srgbClr val="FFFFFF"/>
                </a:solidFill>
              </a:rPr>
              <a:t>Most languages allow to inherit from only </a:t>
            </a:r>
            <a:r>
              <a:rPr lang="en-US" b="1" i="1" dirty="0">
                <a:solidFill>
                  <a:srgbClr val="FFFFFF"/>
                </a:solidFill>
              </a:rPr>
              <a:t>one superclass</a:t>
            </a:r>
            <a:r>
              <a:rPr lang="en-US" i="1" dirty="0">
                <a:solidFill>
                  <a:srgbClr val="FFFFFF"/>
                </a:solidFill>
              </a:rPr>
              <a:t> </a:t>
            </a:r>
            <a:r>
              <a:rPr lang="en-US" dirty="0">
                <a:solidFill>
                  <a:srgbClr val="FFFFFF"/>
                </a:solidFill>
              </a:rPr>
              <a:t>and </a:t>
            </a:r>
            <a:r>
              <a:rPr lang="en-US" b="1" i="1" dirty="0">
                <a:solidFill>
                  <a:srgbClr val="FFFFFF"/>
                </a:solidFill>
              </a:rPr>
              <a:t>multiple interfaces</a:t>
            </a:r>
            <a:r>
              <a:rPr lang="en-US" i="1" dirty="0">
                <a:solidFill>
                  <a:srgbClr val="FFFFFF"/>
                </a:solidFill>
              </a:rPr>
              <a:t>.</a:t>
            </a:r>
          </a:p>
          <a:p>
            <a:r>
              <a:rPr lang="en-US" dirty="0">
                <a:solidFill>
                  <a:srgbClr val="FFFFFF"/>
                </a:solidFill>
              </a:rPr>
              <a:t>Achieved by -&gt; </a:t>
            </a:r>
            <a:r>
              <a:rPr lang="en-US" dirty="0">
                <a:solidFill>
                  <a:srgbClr val="FFC000"/>
                </a:solidFill>
              </a:rPr>
              <a:t>Extending existing classes , Implementing Interfaces</a:t>
            </a:r>
          </a:p>
        </p:txBody>
      </p:sp>
    </p:spTree>
    <p:extLst>
      <p:ext uri="{BB962C8B-B14F-4D97-AF65-F5344CB8AC3E}">
        <p14:creationId xmlns:p14="http://schemas.microsoft.com/office/powerpoint/2010/main" val="428893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C09C-9853-0FF4-5A68-D86BD3C29DF8}"/>
              </a:ext>
            </a:extLst>
          </p:cNvPr>
          <p:cNvSpPr>
            <a:spLocks noGrp="1"/>
          </p:cNvSpPr>
          <p:nvPr>
            <p:ph type="title"/>
          </p:nvPr>
        </p:nvSpPr>
        <p:spPr/>
        <p:txBody>
          <a:bodyPr>
            <a:normAutofit fontScale="90000"/>
          </a:bodyPr>
          <a:lstStyle/>
          <a:p>
            <a:r>
              <a:rPr lang="en-US" dirty="0"/>
              <a:t>Code Example on abstraction and inheritance </a:t>
            </a:r>
          </a:p>
        </p:txBody>
      </p:sp>
      <p:pic>
        <p:nvPicPr>
          <p:cNvPr id="15" name="Picture 14" descr="A green electrical plug with a yellow lightning bolt&#10;&#10;Description automatically generated">
            <a:extLst>
              <a:ext uri="{FF2B5EF4-FFF2-40B4-BE49-F238E27FC236}">
                <a16:creationId xmlns:a16="http://schemas.microsoft.com/office/drawing/2014/main" id="{2B8B9BC9-0B2E-F69B-8E86-869FCB4D2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71093" y="2172181"/>
            <a:ext cx="3187547" cy="3187547"/>
          </a:xfrm>
          <a:prstGeom prst="rect">
            <a:avLst/>
          </a:prstGeom>
        </p:spPr>
      </p:pic>
      <p:sp>
        <p:nvSpPr>
          <p:cNvPr id="3" name="TextBox 2">
            <a:extLst>
              <a:ext uri="{FF2B5EF4-FFF2-40B4-BE49-F238E27FC236}">
                <a16:creationId xmlns:a16="http://schemas.microsoft.com/office/drawing/2014/main" id="{8B30B77B-72A8-45B3-1C86-C209618B7838}"/>
              </a:ext>
            </a:extLst>
          </p:cNvPr>
          <p:cNvSpPr txBox="1"/>
          <p:nvPr/>
        </p:nvSpPr>
        <p:spPr>
          <a:xfrm>
            <a:off x="2251744" y="5061107"/>
            <a:ext cx="1026243" cy="584775"/>
          </a:xfrm>
          <a:prstGeom prst="rect">
            <a:avLst/>
          </a:prstGeom>
          <a:noFill/>
        </p:spPr>
        <p:txBody>
          <a:bodyPr wrap="none" rtlCol="0">
            <a:spAutoFit/>
          </a:bodyPr>
          <a:lstStyle/>
          <a:p>
            <a:r>
              <a:rPr lang="en-US" sz="3200" dirty="0"/>
              <a:t>Plug</a:t>
            </a:r>
          </a:p>
        </p:txBody>
      </p:sp>
      <p:pic>
        <p:nvPicPr>
          <p:cNvPr id="7" name="Picture 6" descr="A white outlet with black dots&#10;&#10;Description automatically generated">
            <a:extLst>
              <a:ext uri="{FF2B5EF4-FFF2-40B4-BE49-F238E27FC236}">
                <a16:creationId xmlns:a16="http://schemas.microsoft.com/office/drawing/2014/main" id="{A6D51364-CDEC-C1EA-84D7-D3A2B82C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880" y="2463088"/>
            <a:ext cx="2605734" cy="2605734"/>
          </a:xfrm>
          <a:prstGeom prst="rect">
            <a:avLst/>
          </a:prstGeom>
        </p:spPr>
      </p:pic>
      <p:sp>
        <p:nvSpPr>
          <p:cNvPr id="4" name="TextBox 3">
            <a:extLst>
              <a:ext uri="{FF2B5EF4-FFF2-40B4-BE49-F238E27FC236}">
                <a16:creationId xmlns:a16="http://schemas.microsoft.com/office/drawing/2014/main" id="{AA8FFBB1-9A4F-A0C1-01BF-2F30C92CCE0B}"/>
              </a:ext>
            </a:extLst>
          </p:cNvPr>
          <p:cNvSpPr txBox="1"/>
          <p:nvPr/>
        </p:nvSpPr>
        <p:spPr>
          <a:xfrm>
            <a:off x="8547303" y="5129782"/>
            <a:ext cx="1370888" cy="584775"/>
          </a:xfrm>
          <a:prstGeom prst="rect">
            <a:avLst/>
          </a:prstGeom>
          <a:noFill/>
        </p:spPr>
        <p:txBody>
          <a:bodyPr wrap="none" rtlCol="0">
            <a:spAutoFit/>
          </a:bodyPr>
          <a:lstStyle/>
          <a:p>
            <a:r>
              <a:rPr lang="en-US" sz="3200" dirty="0"/>
              <a:t>Outlet</a:t>
            </a:r>
          </a:p>
        </p:txBody>
      </p:sp>
    </p:spTree>
    <p:extLst>
      <p:ext uri="{BB962C8B-B14F-4D97-AF65-F5344CB8AC3E}">
        <p14:creationId xmlns:p14="http://schemas.microsoft.com/office/powerpoint/2010/main" val="3427896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C09C-9853-0FF4-5A68-D86BD3C29DF8}"/>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A5DEAAF7-6337-6D61-2676-58AF01BDA0BF}"/>
              </a:ext>
            </a:extLst>
          </p:cNvPr>
          <p:cNvPicPr>
            <a:picLocks noChangeAspect="1"/>
          </p:cNvPicPr>
          <p:nvPr/>
        </p:nvPicPr>
        <p:blipFill>
          <a:blip r:embed="rId3"/>
          <a:stretch>
            <a:fillRect/>
          </a:stretch>
        </p:blipFill>
        <p:spPr>
          <a:xfrm>
            <a:off x="77765" y="1551987"/>
            <a:ext cx="6151630" cy="4361133"/>
          </a:xfrm>
          <a:prstGeom prst="rect">
            <a:avLst/>
          </a:prstGeom>
        </p:spPr>
      </p:pic>
      <p:pic>
        <p:nvPicPr>
          <p:cNvPr id="15" name="Picture 14" descr="A green electrical plug with a yellow lightning bolt&#10;&#10;Description automatically generated">
            <a:extLst>
              <a:ext uri="{FF2B5EF4-FFF2-40B4-BE49-F238E27FC236}">
                <a16:creationId xmlns:a16="http://schemas.microsoft.com/office/drawing/2014/main" id="{2B8B9BC9-0B2E-F69B-8E86-869FCB4D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987460" y="1584218"/>
            <a:ext cx="886827" cy="886827"/>
          </a:xfrm>
          <a:prstGeom prst="rect">
            <a:avLst/>
          </a:prstGeom>
        </p:spPr>
      </p:pic>
      <p:sp>
        <p:nvSpPr>
          <p:cNvPr id="8" name="Oval 7">
            <a:extLst>
              <a:ext uri="{FF2B5EF4-FFF2-40B4-BE49-F238E27FC236}">
                <a16:creationId xmlns:a16="http://schemas.microsoft.com/office/drawing/2014/main" id="{2CDBD828-F595-5B3D-7F2B-E98052723CA9}"/>
              </a:ext>
            </a:extLst>
          </p:cNvPr>
          <p:cNvSpPr/>
          <p:nvPr/>
        </p:nvSpPr>
        <p:spPr>
          <a:xfrm>
            <a:off x="1818640" y="2440565"/>
            <a:ext cx="670560" cy="412942"/>
          </a:xfrm>
          <a:prstGeom prst="ellipse">
            <a:avLst/>
          </a:prstGeom>
          <a:noFill/>
          <a:ln w="3810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20B441-0268-A209-AA58-0C8D563BA955}"/>
              </a:ext>
            </a:extLst>
          </p:cNvPr>
          <p:cNvPicPr>
            <a:picLocks noChangeAspect="1"/>
          </p:cNvPicPr>
          <p:nvPr/>
        </p:nvPicPr>
        <p:blipFill>
          <a:blip r:embed="rId5"/>
          <a:stretch>
            <a:fillRect/>
          </a:stretch>
        </p:blipFill>
        <p:spPr>
          <a:xfrm>
            <a:off x="6229395" y="1488294"/>
            <a:ext cx="5948157" cy="2829705"/>
          </a:xfrm>
          <a:prstGeom prst="rect">
            <a:avLst/>
          </a:prstGeom>
        </p:spPr>
      </p:pic>
      <p:pic>
        <p:nvPicPr>
          <p:cNvPr id="7" name="Picture 6" descr="A white outlet with black dots&#10;&#10;Description automatically generated">
            <a:extLst>
              <a:ext uri="{FF2B5EF4-FFF2-40B4-BE49-F238E27FC236}">
                <a16:creationId xmlns:a16="http://schemas.microsoft.com/office/drawing/2014/main" id="{A6D51364-CDEC-C1EA-84D7-D3A2B82C7D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7336" y="1881275"/>
            <a:ext cx="670968" cy="670968"/>
          </a:xfrm>
          <a:prstGeom prst="rect">
            <a:avLst/>
          </a:prstGeom>
        </p:spPr>
      </p:pic>
      <p:sp>
        <p:nvSpPr>
          <p:cNvPr id="9" name="Oval 8">
            <a:extLst>
              <a:ext uri="{FF2B5EF4-FFF2-40B4-BE49-F238E27FC236}">
                <a16:creationId xmlns:a16="http://schemas.microsoft.com/office/drawing/2014/main" id="{69E61362-0E05-ED23-F66D-4D6F669551BF}"/>
              </a:ext>
            </a:extLst>
          </p:cNvPr>
          <p:cNvSpPr/>
          <p:nvPr/>
        </p:nvSpPr>
        <p:spPr>
          <a:xfrm>
            <a:off x="9890227" y="2797526"/>
            <a:ext cx="1752235" cy="473993"/>
          </a:xfrm>
          <a:prstGeom prst="ellipse">
            <a:avLst/>
          </a:prstGeom>
          <a:noFill/>
          <a:ln w="3810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F245F25-5A42-58C5-2663-1E8CEDE8F404}"/>
              </a:ext>
            </a:extLst>
          </p:cNvPr>
          <p:cNvCxnSpPr/>
          <p:nvPr/>
        </p:nvCxnSpPr>
        <p:spPr>
          <a:xfrm>
            <a:off x="7904480" y="3556000"/>
            <a:ext cx="281432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A1DBBB-5621-4A31-585D-72D662FBC077}"/>
              </a:ext>
            </a:extLst>
          </p:cNvPr>
          <p:cNvSpPr txBox="1"/>
          <p:nvPr/>
        </p:nvSpPr>
        <p:spPr>
          <a:xfrm>
            <a:off x="6229395" y="4683760"/>
            <a:ext cx="5779725" cy="2031325"/>
          </a:xfrm>
          <a:prstGeom prst="rect">
            <a:avLst/>
          </a:prstGeom>
          <a:noFill/>
        </p:spPr>
        <p:txBody>
          <a:bodyPr wrap="square" rtlCol="0">
            <a:spAutoFit/>
          </a:bodyPr>
          <a:lstStyle/>
          <a:p>
            <a:r>
              <a:rPr lang="en-US" dirty="0"/>
              <a:t>- This means that objects of </a:t>
            </a:r>
            <a:r>
              <a:rPr lang="en-US" b="1" u="sng" dirty="0"/>
              <a:t>any class </a:t>
            </a:r>
            <a:r>
              <a:rPr lang="en-US" dirty="0"/>
              <a:t>that </a:t>
            </a:r>
            <a:r>
              <a:rPr lang="en-US" i="1" u="sng" dirty="0"/>
              <a:t>implements</a:t>
            </a:r>
            <a:r>
              <a:rPr lang="en-US" dirty="0"/>
              <a:t> the interface Plug can be passed to this function.</a:t>
            </a:r>
          </a:p>
          <a:p>
            <a:r>
              <a:rPr lang="en-US" dirty="0"/>
              <a:t>- The function charge() knows that the device object will always have the </a:t>
            </a:r>
            <a:r>
              <a:rPr lang="en-US" dirty="0" err="1"/>
              <a:t>usePower</a:t>
            </a:r>
            <a:r>
              <a:rPr lang="en-US" dirty="0"/>
              <a:t>() function implemented regardless of the concrete implementation</a:t>
            </a:r>
          </a:p>
        </p:txBody>
      </p:sp>
    </p:spTree>
    <p:extLst>
      <p:ext uri="{BB962C8B-B14F-4D97-AF65-F5344CB8AC3E}">
        <p14:creationId xmlns:p14="http://schemas.microsoft.com/office/powerpoint/2010/main" val="412432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25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C09C-9853-0FF4-5A68-D86BD3C29DF8}"/>
              </a:ext>
            </a:extLst>
          </p:cNvPr>
          <p:cNvSpPr>
            <a:spLocks noGrp="1"/>
          </p:cNvSpPr>
          <p:nvPr>
            <p:ph type="title"/>
          </p:nvPr>
        </p:nvSpPr>
        <p:spPr/>
        <p:txBody>
          <a:bodyPr/>
          <a:lstStyle/>
          <a:p>
            <a:r>
              <a:rPr lang="en-US" dirty="0"/>
              <a:t>Example</a:t>
            </a:r>
          </a:p>
        </p:txBody>
      </p:sp>
      <p:pic>
        <p:nvPicPr>
          <p:cNvPr id="7" name="Picture 6" descr="A white outlet with black dots&#10;&#10;Description automatically generated">
            <a:extLst>
              <a:ext uri="{FF2B5EF4-FFF2-40B4-BE49-F238E27FC236}">
                <a16:creationId xmlns:a16="http://schemas.microsoft.com/office/drawing/2014/main" id="{A6D51364-CDEC-C1EA-84D7-D3A2B82C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32" y="5540113"/>
            <a:ext cx="1025854" cy="1025854"/>
          </a:xfrm>
          <a:prstGeom prst="rect">
            <a:avLst/>
          </a:prstGeom>
        </p:spPr>
      </p:pic>
      <p:grpSp>
        <p:nvGrpSpPr>
          <p:cNvPr id="17" name="Group 16">
            <a:extLst>
              <a:ext uri="{FF2B5EF4-FFF2-40B4-BE49-F238E27FC236}">
                <a16:creationId xmlns:a16="http://schemas.microsoft.com/office/drawing/2014/main" id="{9D8F6FC7-C8AF-3D02-7B08-D8D67E3BC5AD}"/>
              </a:ext>
            </a:extLst>
          </p:cNvPr>
          <p:cNvGrpSpPr/>
          <p:nvPr/>
        </p:nvGrpSpPr>
        <p:grpSpPr>
          <a:xfrm>
            <a:off x="10904" y="1520758"/>
            <a:ext cx="6085096" cy="3813242"/>
            <a:chOff x="10904" y="1520758"/>
            <a:chExt cx="5779035" cy="3549081"/>
          </a:xfrm>
        </p:grpSpPr>
        <p:pic>
          <p:nvPicPr>
            <p:cNvPr id="13" name="Picture 12">
              <a:extLst>
                <a:ext uri="{FF2B5EF4-FFF2-40B4-BE49-F238E27FC236}">
                  <a16:creationId xmlns:a16="http://schemas.microsoft.com/office/drawing/2014/main" id="{B7C134E0-EB60-F01D-0E69-880129252EE0}"/>
                </a:ext>
              </a:extLst>
            </p:cNvPr>
            <p:cNvPicPr>
              <a:picLocks noChangeAspect="1"/>
            </p:cNvPicPr>
            <p:nvPr/>
          </p:nvPicPr>
          <p:blipFill>
            <a:blip r:embed="rId4"/>
            <a:stretch>
              <a:fillRect/>
            </a:stretch>
          </p:blipFill>
          <p:spPr>
            <a:xfrm>
              <a:off x="10904" y="1520758"/>
              <a:ext cx="5779035" cy="3549081"/>
            </a:xfrm>
            <a:prstGeom prst="rect">
              <a:avLst/>
            </a:prstGeom>
          </p:spPr>
        </p:pic>
        <p:pic>
          <p:nvPicPr>
            <p:cNvPr id="4" name="Picture 3" descr="A computer with colorful stripes on the screen&#10;&#10;Description automatically generated">
              <a:extLst>
                <a:ext uri="{FF2B5EF4-FFF2-40B4-BE49-F238E27FC236}">
                  <a16:creationId xmlns:a16="http://schemas.microsoft.com/office/drawing/2014/main" id="{5A11C52A-8812-60B6-067E-CC8E77F5E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937" y="1582440"/>
              <a:ext cx="369433" cy="369433"/>
            </a:xfrm>
            <a:prstGeom prst="rect">
              <a:avLst/>
            </a:prstGeom>
          </p:spPr>
        </p:pic>
      </p:grpSp>
      <p:grpSp>
        <p:nvGrpSpPr>
          <p:cNvPr id="18" name="Group 17">
            <a:extLst>
              <a:ext uri="{FF2B5EF4-FFF2-40B4-BE49-F238E27FC236}">
                <a16:creationId xmlns:a16="http://schemas.microsoft.com/office/drawing/2014/main" id="{D4CA5EAF-1F83-3A02-CAC6-2AEB02E04397}"/>
              </a:ext>
            </a:extLst>
          </p:cNvPr>
          <p:cNvGrpSpPr/>
          <p:nvPr/>
        </p:nvGrpSpPr>
        <p:grpSpPr>
          <a:xfrm>
            <a:off x="6200324" y="1520758"/>
            <a:ext cx="5788476" cy="3701482"/>
            <a:chOff x="6495429" y="1520759"/>
            <a:chExt cx="5440814" cy="3455967"/>
          </a:xfrm>
        </p:grpSpPr>
        <p:pic>
          <p:nvPicPr>
            <p:cNvPr id="16" name="Picture 15">
              <a:extLst>
                <a:ext uri="{FF2B5EF4-FFF2-40B4-BE49-F238E27FC236}">
                  <a16:creationId xmlns:a16="http://schemas.microsoft.com/office/drawing/2014/main" id="{95C92C70-46AC-E73D-A1BB-F8BCA9EA36FB}"/>
                </a:ext>
              </a:extLst>
            </p:cNvPr>
            <p:cNvPicPr>
              <a:picLocks noChangeAspect="1"/>
            </p:cNvPicPr>
            <p:nvPr/>
          </p:nvPicPr>
          <p:blipFill>
            <a:blip r:embed="rId6"/>
            <a:stretch>
              <a:fillRect/>
            </a:stretch>
          </p:blipFill>
          <p:spPr>
            <a:xfrm>
              <a:off x="6495429" y="1520759"/>
              <a:ext cx="5440814" cy="3455967"/>
            </a:xfrm>
            <a:prstGeom prst="rect">
              <a:avLst/>
            </a:prstGeom>
          </p:spPr>
        </p:pic>
        <p:pic>
          <p:nvPicPr>
            <p:cNvPr id="6" name="Picture 5" descr="A cellphone with a screen&#10;&#10;Description automatically generated">
              <a:extLst>
                <a:ext uri="{FF2B5EF4-FFF2-40B4-BE49-F238E27FC236}">
                  <a16:creationId xmlns:a16="http://schemas.microsoft.com/office/drawing/2014/main" id="{F5E875A5-8FC2-A148-135C-8844FED1B1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80271" y="1658838"/>
              <a:ext cx="397051" cy="397051"/>
            </a:xfrm>
            <a:prstGeom prst="rect">
              <a:avLst/>
            </a:prstGeom>
          </p:spPr>
        </p:pic>
      </p:grpSp>
      <p:cxnSp>
        <p:nvCxnSpPr>
          <p:cNvPr id="20" name="Straight Connector 19">
            <a:extLst>
              <a:ext uri="{FF2B5EF4-FFF2-40B4-BE49-F238E27FC236}">
                <a16:creationId xmlns:a16="http://schemas.microsoft.com/office/drawing/2014/main" id="{F7A59216-F169-7989-04EA-4ADB75AB5D91}"/>
              </a:ext>
            </a:extLst>
          </p:cNvPr>
          <p:cNvCxnSpPr/>
          <p:nvPr/>
        </p:nvCxnSpPr>
        <p:spPr>
          <a:xfrm>
            <a:off x="1940560" y="2315836"/>
            <a:ext cx="16459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067367-C317-FF9E-A73A-FB094A7F7F62}"/>
              </a:ext>
            </a:extLst>
          </p:cNvPr>
          <p:cNvCxnSpPr>
            <a:cxnSpLocks/>
          </p:cNvCxnSpPr>
          <p:nvPr/>
        </p:nvCxnSpPr>
        <p:spPr>
          <a:xfrm>
            <a:off x="8199120" y="2700531"/>
            <a:ext cx="171840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2" descr="A computer with colorful stripes on the screen&#10;&#10;Description automatically generated">
            <a:extLst>
              <a:ext uri="{FF2B5EF4-FFF2-40B4-BE49-F238E27FC236}">
                <a16:creationId xmlns:a16="http://schemas.microsoft.com/office/drawing/2014/main" id="{FC263BC4-E796-2FC4-DBCE-970E2263D7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610" y="5539371"/>
            <a:ext cx="1025853" cy="1046771"/>
          </a:xfrm>
          <a:prstGeom prst="rect">
            <a:avLst/>
          </a:prstGeom>
        </p:spPr>
      </p:pic>
      <p:pic>
        <p:nvPicPr>
          <p:cNvPr id="24" name="Picture 23" descr="A cellphone with a screen&#10;&#10;Description automatically generated">
            <a:extLst>
              <a:ext uri="{FF2B5EF4-FFF2-40B4-BE49-F238E27FC236}">
                <a16:creationId xmlns:a16="http://schemas.microsoft.com/office/drawing/2014/main" id="{DED3D9C4-E628-743C-2E0F-B815EEF0B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0324" y="5670624"/>
            <a:ext cx="886627" cy="892579"/>
          </a:xfrm>
          <a:prstGeom prst="rect">
            <a:avLst/>
          </a:prstGeom>
        </p:spPr>
      </p:pic>
      <p:sp>
        <p:nvSpPr>
          <p:cNvPr id="25" name="Arrow: Right 24">
            <a:extLst>
              <a:ext uri="{FF2B5EF4-FFF2-40B4-BE49-F238E27FC236}">
                <a16:creationId xmlns:a16="http://schemas.microsoft.com/office/drawing/2014/main" id="{C055E8AA-286D-23A3-5CB6-933E9AAF15A5}"/>
              </a:ext>
            </a:extLst>
          </p:cNvPr>
          <p:cNvSpPr/>
          <p:nvPr/>
        </p:nvSpPr>
        <p:spPr>
          <a:xfrm>
            <a:off x="3053452" y="5963920"/>
            <a:ext cx="1221297" cy="341563"/>
          </a:xfrm>
          <a:prstGeom prst="rightArrow">
            <a:avLst/>
          </a:prstGeom>
          <a:solidFill>
            <a:srgbClr val="FDC55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1448CB-55FB-9717-D6DE-DE8D076D642D}"/>
              </a:ext>
            </a:extLst>
          </p:cNvPr>
          <p:cNvSpPr txBox="1"/>
          <p:nvPr/>
        </p:nvSpPr>
        <p:spPr>
          <a:xfrm>
            <a:off x="3053452" y="5683708"/>
            <a:ext cx="1221296" cy="369332"/>
          </a:xfrm>
          <a:prstGeom prst="rect">
            <a:avLst/>
          </a:prstGeom>
          <a:noFill/>
        </p:spPr>
        <p:txBody>
          <a:bodyPr wrap="square" rtlCol="0">
            <a:spAutoFit/>
          </a:bodyPr>
          <a:lstStyle/>
          <a:p>
            <a:r>
              <a:rPr lang="en-US" dirty="0"/>
              <a:t>charge()</a:t>
            </a:r>
          </a:p>
        </p:txBody>
      </p:sp>
      <p:sp>
        <p:nvSpPr>
          <p:cNvPr id="28" name="TextBox 27">
            <a:extLst>
              <a:ext uri="{FF2B5EF4-FFF2-40B4-BE49-F238E27FC236}">
                <a16:creationId xmlns:a16="http://schemas.microsoft.com/office/drawing/2014/main" id="{9307AB57-986E-0EAF-3DFB-7460C79F4368}"/>
              </a:ext>
            </a:extLst>
          </p:cNvPr>
          <p:cNvSpPr txBox="1"/>
          <p:nvPr/>
        </p:nvSpPr>
        <p:spPr>
          <a:xfrm>
            <a:off x="7284720" y="5539371"/>
            <a:ext cx="4265835" cy="923330"/>
          </a:xfrm>
          <a:prstGeom prst="rect">
            <a:avLst/>
          </a:prstGeom>
          <a:noFill/>
        </p:spPr>
        <p:txBody>
          <a:bodyPr wrap="square" rtlCol="0">
            <a:spAutoFit/>
          </a:bodyPr>
          <a:lstStyle/>
          <a:p>
            <a:r>
              <a:rPr lang="en-US" dirty="0"/>
              <a:t>The Outlet does not care about what else can the object do other than </a:t>
            </a:r>
            <a:r>
              <a:rPr lang="en-US" dirty="0" err="1"/>
              <a:t>usePower</a:t>
            </a:r>
            <a:r>
              <a:rPr lang="en-US" dirty="0"/>
              <a:t>()</a:t>
            </a:r>
          </a:p>
        </p:txBody>
      </p:sp>
      <p:sp>
        <p:nvSpPr>
          <p:cNvPr id="29" name="Oval 28">
            <a:extLst>
              <a:ext uri="{FF2B5EF4-FFF2-40B4-BE49-F238E27FC236}">
                <a16:creationId xmlns:a16="http://schemas.microsoft.com/office/drawing/2014/main" id="{DF93B0A5-C3D3-169B-CE3C-618CFF6F56B1}"/>
              </a:ext>
            </a:extLst>
          </p:cNvPr>
          <p:cNvSpPr/>
          <p:nvPr/>
        </p:nvSpPr>
        <p:spPr>
          <a:xfrm>
            <a:off x="7067993" y="4308927"/>
            <a:ext cx="4175760" cy="599438"/>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847371C-B712-F1D3-C26D-BD7C9910CAAC}"/>
              </a:ext>
            </a:extLst>
          </p:cNvPr>
          <p:cNvSpPr/>
          <p:nvPr/>
        </p:nvSpPr>
        <p:spPr>
          <a:xfrm>
            <a:off x="857693" y="4573224"/>
            <a:ext cx="4175760" cy="599438"/>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646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C09C-9853-0FF4-5A68-D86BD3C29DF8}"/>
              </a:ext>
            </a:extLst>
          </p:cNvPr>
          <p:cNvSpPr>
            <a:spLocks noGrp="1"/>
          </p:cNvSpPr>
          <p:nvPr>
            <p:ph type="title"/>
          </p:nvPr>
        </p:nvSpPr>
        <p:spPr/>
        <p:txBody>
          <a:bodyPr/>
          <a:lstStyle/>
          <a:p>
            <a:r>
              <a:rPr lang="en-US" dirty="0"/>
              <a:t>Example</a:t>
            </a:r>
          </a:p>
        </p:txBody>
      </p:sp>
      <p:pic>
        <p:nvPicPr>
          <p:cNvPr id="7" name="Picture 6" descr="A white outlet with black dots&#10;&#10;Description automatically generated">
            <a:extLst>
              <a:ext uri="{FF2B5EF4-FFF2-40B4-BE49-F238E27FC236}">
                <a16:creationId xmlns:a16="http://schemas.microsoft.com/office/drawing/2014/main" id="{A6D51364-CDEC-C1EA-84D7-D3A2B82C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177" y="1900663"/>
            <a:ext cx="2218965" cy="2218965"/>
          </a:xfrm>
          <a:prstGeom prst="rect">
            <a:avLst/>
          </a:prstGeom>
        </p:spPr>
      </p:pic>
      <p:pic>
        <p:nvPicPr>
          <p:cNvPr id="23" name="Picture 22" descr="A computer with colorful stripes on the screen&#10;&#10;Description automatically generated">
            <a:extLst>
              <a:ext uri="{FF2B5EF4-FFF2-40B4-BE49-F238E27FC236}">
                <a16:creationId xmlns:a16="http://schemas.microsoft.com/office/drawing/2014/main" id="{FC263BC4-E796-2FC4-DBCE-970E2263D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744" y="1765629"/>
            <a:ext cx="2174623" cy="2218965"/>
          </a:xfrm>
          <a:prstGeom prst="rect">
            <a:avLst/>
          </a:prstGeom>
        </p:spPr>
      </p:pic>
      <p:pic>
        <p:nvPicPr>
          <p:cNvPr id="24" name="Picture 23" descr="A cellphone with a screen&#10;&#10;Description automatically generated">
            <a:extLst>
              <a:ext uri="{FF2B5EF4-FFF2-40B4-BE49-F238E27FC236}">
                <a16:creationId xmlns:a16="http://schemas.microsoft.com/office/drawing/2014/main" id="{DED3D9C4-E628-743C-2E0F-B815EEF0B2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9288" y="1871834"/>
            <a:ext cx="1993174" cy="2006554"/>
          </a:xfrm>
          <a:prstGeom prst="rect">
            <a:avLst/>
          </a:prstGeom>
        </p:spPr>
      </p:pic>
      <p:sp>
        <p:nvSpPr>
          <p:cNvPr id="25" name="Arrow: Right 24">
            <a:extLst>
              <a:ext uri="{FF2B5EF4-FFF2-40B4-BE49-F238E27FC236}">
                <a16:creationId xmlns:a16="http://schemas.microsoft.com/office/drawing/2014/main" id="{C055E8AA-286D-23A3-5CB6-933E9AAF15A5}"/>
              </a:ext>
            </a:extLst>
          </p:cNvPr>
          <p:cNvSpPr/>
          <p:nvPr/>
        </p:nvSpPr>
        <p:spPr>
          <a:xfrm>
            <a:off x="4785795" y="3649883"/>
            <a:ext cx="1543028" cy="551727"/>
          </a:xfrm>
          <a:prstGeom prst="rightArrow">
            <a:avLst/>
          </a:prstGeom>
          <a:solidFill>
            <a:srgbClr val="FDC55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1448CB-55FB-9717-D6DE-DE8D076D642D}"/>
              </a:ext>
            </a:extLst>
          </p:cNvPr>
          <p:cNvSpPr txBox="1"/>
          <p:nvPr/>
        </p:nvSpPr>
        <p:spPr>
          <a:xfrm>
            <a:off x="4785795" y="3184968"/>
            <a:ext cx="1543028" cy="461665"/>
          </a:xfrm>
          <a:prstGeom prst="rect">
            <a:avLst/>
          </a:prstGeom>
          <a:noFill/>
        </p:spPr>
        <p:txBody>
          <a:bodyPr wrap="square" rtlCol="0">
            <a:spAutoFit/>
          </a:bodyPr>
          <a:lstStyle/>
          <a:p>
            <a:r>
              <a:rPr lang="en-US" sz="2400" dirty="0"/>
              <a:t>charge()</a:t>
            </a:r>
          </a:p>
        </p:txBody>
      </p:sp>
      <p:sp>
        <p:nvSpPr>
          <p:cNvPr id="3" name="TextBox 2">
            <a:extLst>
              <a:ext uri="{FF2B5EF4-FFF2-40B4-BE49-F238E27FC236}">
                <a16:creationId xmlns:a16="http://schemas.microsoft.com/office/drawing/2014/main" id="{D59E98B9-4E9C-5393-3468-C9380F1DD418}"/>
              </a:ext>
            </a:extLst>
          </p:cNvPr>
          <p:cNvSpPr txBox="1"/>
          <p:nvPr/>
        </p:nvSpPr>
        <p:spPr>
          <a:xfrm>
            <a:off x="1462653" y="4976726"/>
            <a:ext cx="10088881" cy="830997"/>
          </a:xfrm>
          <a:prstGeom prst="rect">
            <a:avLst/>
          </a:prstGeom>
          <a:noFill/>
        </p:spPr>
        <p:txBody>
          <a:bodyPr wrap="square" rtlCol="0">
            <a:spAutoFit/>
          </a:bodyPr>
          <a:lstStyle/>
          <a:p>
            <a:r>
              <a:rPr lang="en-US" sz="2400" dirty="0"/>
              <a:t>By </a:t>
            </a:r>
            <a:r>
              <a:rPr lang="en-US" sz="2400" b="1" dirty="0"/>
              <a:t>Inheritance</a:t>
            </a:r>
            <a:r>
              <a:rPr lang="en-US" sz="2400" dirty="0"/>
              <a:t>, we can consider that both Laptop &amp; Phone </a:t>
            </a:r>
            <a:r>
              <a:rPr lang="en-US" sz="2400" b="1" i="1" u="sng" dirty="0"/>
              <a:t>IS-A</a:t>
            </a:r>
            <a:r>
              <a:rPr lang="en-US" sz="2400" dirty="0"/>
              <a:t> Plug,</a:t>
            </a:r>
          </a:p>
          <a:p>
            <a:r>
              <a:rPr lang="en-US" sz="2400" dirty="0"/>
              <a:t>Therefore it can </a:t>
            </a:r>
            <a:r>
              <a:rPr lang="en-US" sz="2400" dirty="0" err="1"/>
              <a:t>usePower</a:t>
            </a:r>
            <a:r>
              <a:rPr lang="en-US" sz="2400" dirty="0"/>
              <a:t>()</a:t>
            </a:r>
          </a:p>
        </p:txBody>
      </p:sp>
      <p:sp>
        <p:nvSpPr>
          <p:cNvPr id="5" name="TextBox 4">
            <a:extLst>
              <a:ext uri="{FF2B5EF4-FFF2-40B4-BE49-F238E27FC236}">
                <a16:creationId xmlns:a16="http://schemas.microsoft.com/office/drawing/2014/main" id="{FABEFF2A-6E58-169D-B213-F7F9289B698F}"/>
              </a:ext>
            </a:extLst>
          </p:cNvPr>
          <p:cNvSpPr txBox="1"/>
          <p:nvPr/>
        </p:nvSpPr>
        <p:spPr>
          <a:xfrm>
            <a:off x="2064029" y="4327972"/>
            <a:ext cx="1435260" cy="523220"/>
          </a:xfrm>
          <a:prstGeom prst="rect">
            <a:avLst/>
          </a:prstGeom>
          <a:noFill/>
        </p:spPr>
        <p:txBody>
          <a:bodyPr wrap="square" rtlCol="0">
            <a:spAutoFit/>
          </a:bodyPr>
          <a:lstStyle/>
          <a:p>
            <a:r>
              <a:rPr lang="en-US" sz="2800" dirty="0"/>
              <a:t>Outlet</a:t>
            </a:r>
          </a:p>
        </p:txBody>
      </p:sp>
      <p:sp>
        <p:nvSpPr>
          <p:cNvPr id="8" name="TextBox 7">
            <a:extLst>
              <a:ext uri="{FF2B5EF4-FFF2-40B4-BE49-F238E27FC236}">
                <a16:creationId xmlns:a16="http://schemas.microsoft.com/office/drawing/2014/main" id="{E0ADC390-739B-4E8D-0717-109D7E403DE1}"/>
              </a:ext>
            </a:extLst>
          </p:cNvPr>
          <p:cNvSpPr txBox="1"/>
          <p:nvPr/>
        </p:nvSpPr>
        <p:spPr>
          <a:xfrm>
            <a:off x="7235608" y="3957440"/>
            <a:ext cx="1435260" cy="523220"/>
          </a:xfrm>
          <a:prstGeom prst="rect">
            <a:avLst/>
          </a:prstGeom>
          <a:noFill/>
        </p:spPr>
        <p:txBody>
          <a:bodyPr wrap="square" rtlCol="0">
            <a:spAutoFit/>
          </a:bodyPr>
          <a:lstStyle/>
          <a:p>
            <a:r>
              <a:rPr lang="en-US" sz="2800" dirty="0"/>
              <a:t>Laptop </a:t>
            </a:r>
          </a:p>
        </p:txBody>
      </p:sp>
      <p:sp>
        <p:nvSpPr>
          <p:cNvPr id="9" name="TextBox 8">
            <a:extLst>
              <a:ext uri="{FF2B5EF4-FFF2-40B4-BE49-F238E27FC236}">
                <a16:creationId xmlns:a16="http://schemas.microsoft.com/office/drawing/2014/main" id="{81C962AA-D853-004F-35B6-D2D91C7A4C71}"/>
              </a:ext>
            </a:extLst>
          </p:cNvPr>
          <p:cNvSpPr txBox="1"/>
          <p:nvPr/>
        </p:nvSpPr>
        <p:spPr>
          <a:xfrm>
            <a:off x="9980392" y="3984594"/>
            <a:ext cx="1330966" cy="523220"/>
          </a:xfrm>
          <a:prstGeom prst="rect">
            <a:avLst/>
          </a:prstGeom>
          <a:noFill/>
        </p:spPr>
        <p:txBody>
          <a:bodyPr wrap="square" rtlCol="0">
            <a:spAutoFit/>
          </a:bodyPr>
          <a:lstStyle/>
          <a:p>
            <a:r>
              <a:rPr lang="en-US" sz="2800" dirty="0"/>
              <a:t>Phone</a:t>
            </a:r>
          </a:p>
        </p:txBody>
      </p:sp>
    </p:spTree>
    <p:extLst>
      <p:ext uri="{BB962C8B-B14F-4D97-AF65-F5344CB8AC3E}">
        <p14:creationId xmlns:p14="http://schemas.microsoft.com/office/powerpoint/2010/main" val="366441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C09C-9853-0FF4-5A68-D86BD3C29DF8}"/>
              </a:ext>
            </a:extLst>
          </p:cNvPr>
          <p:cNvSpPr>
            <a:spLocks noGrp="1"/>
          </p:cNvSpPr>
          <p:nvPr>
            <p:ph type="title"/>
          </p:nvPr>
        </p:nvSpPr>
        <p:spPr>
          <a:xfrm>
            <a:off x="550200" y="568663"/>
            <a:ext cx="11091600" cy="1332000"/>
          </a:xfrm>
        </p:spPr>
        <p:txBody>
          <a:bodyPr/>
          <a:lstStyle/>
          <a:p>
            <a:r>
              <a:rPr lang="en-US" dirty="0"/>
              <a:t>Example</a:t>
            </a:r>
          </a:p>
        </p:txBody>
      </p:sp>
      <p:pic>
        <p:nvPicPr>
          <p:cNvPr id="7" name="Picture 6" descr="A white outlet with black dots&#10;&#10;Description automatically generated">
            <a:extLst>
              <a:ext uri="{FF2B5EF4-FFF2-40B4-BE49-F238E27FC236}">
                <a16:creationId xmlns:a16="http://schemas.microsoft.com/office/drawing/2014/main" id="{A6D51364-CDEC-C1EA-84D7-D3A2B82C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177" y="1900663"/>
            <a:ext cx="2218965" cy="2218965"/>
          </a:xfrm>
          <a:prstGeom prst="rect">
            <a:avLst/>
          </a:prstGeom>
        </p:spPr>
      </p:pic>
      <p:sp>
        <p:nvSpPr>
          <p:cNvPr id="25" name="Arrow: Right 24">
            <a:extLst>
              <a:ext uri="{FF2B5EF4-FFF2-40B4-BE49-F238E27FC236}">
                <a16:creationId xmlns:a16="http://schemas.microsoft.com/office/drawing/2014/main" id="{C055E8AA-286D-23A3-5CB6-933E9AAF15A5}"/>
              </a:ext>
            </a:extLst>
          </p:cNvPr>
          <p:cNvSpPr/>
          <p:nvPr/>
        </p:nvSpPr>
        <p:spPr>
          <a:xfrm>
            <a:off x="4785795" y="3649883"/>
            <a:ext cx="1543028" cy="551727"/>
          </a:xfrm>
          <a:prstGeom prst="rightArrow">
            <a:avLst/>
          </a:prstGeom>
          <a:solidFill>
            <a:srgbClr val="FDC55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1448CB-55FB-9717-D6DE-DE8D076D642D}"/>
              </a:ext>
            </a:extLst>
          </p:cNvPr>
          <p:cNvSpPr txBox="1"/>
          <p:nvPr/>
        </p:nvSpPr>
        <p:spPr>
          <a:xfrm>
            <a:off x="4785795" y="3184968"/>
            <a:ext cx="1543028" cy="461665"/>
          </a:xfrm>
          <a:prstGeom prst="rect">
            <a:avLst/>
          </a:prstGeom>
          <a:noFill/>
        </p:spPr>
        <p:txBody>
          <a:bodyPr wrap="square" rtlCol="0">
            <a:spAutoFit/>
          </a:bodyPr>
          <a:lstStyle/>
          <a:p>
            <a:r>
              <a:rPr lang="en-US" sz="2400" dirty="0"/>
              <a:t>charge()</a:t>
            </a:r>
          </a:p>
        </p:txBody>
      </p:sp>
      <p:sp>
        <p:nvSpPr>
          <p:cNvPr id="3" name="TextBox 2">
            <a:extLst>
              <a:ext uri="{FF2B5EF4-FFF2-40B4-BE49-F238E27FC236}">
                <a16:creationId xmlns:a16="http://schemas.microsoft.com/office/drawing/2014/main" id="{D59E98B9-4E9C-5393-3468-C9380F1DD418}"/>
              </a:ext>
            </a:extLst>
          </p:cNvPr>
          <p:cNvSpPr txBox="1"/>
          <p:nvPr/>
        </p:nvSpPr>
        <p:spPr>
          <a:xfrm>
            <a:off x="1672177" y="5180976"/>
            <a:ext cx="10088881" cy="1200329"/>
          </a:xfrm>
          <a:prstGeom prst="rect">
            <a:avLst/>
          </a:prstGeom>
          <a:noFill/>
        </p:spPr>
        <p:txBody>
          <a:bodyPr wrap="square" rtlCol="0">
            <a:spAutoFit/>
          </a:bodyPr>
          <a:lstStyle/>
          <a:p>
            <a:r>
              <a:rPr lang="en-US" sz="2400" dirty="0"/>
              <a:t>By </a:t>
            </a:r>
            <a:r>
              <a:rPr lang="en-US" sz="2400" b="1" dirty="0"/>
              <a:t>Abstraction</a:t>
            </a:r>
            <a:r>
              <a:rPr lang="en-US" sz="2400" dirty="0"/>
              <a:t>, we don’t have to know anything about the “device” as long as it </a:t>
            </a:r>
            <a:r>
              <a:rPr lang="en-US" sz="2400" b="1" i="1" u="sng" dirty="0"/>
              <a:t>implements</a:t>
            </a:r>
            <a:r>
              <a:rPr lang="en-US" sz="2400" dirty="0"/>
              <a:t> the required functionality, </a:t>
            </a:r>
            <a:r>
              <a:rPr lang="en-US" sz="2400" u="sng" dirty="0"/>
              <a:t>we also don’t care How it was implemented</a:t>
            </a:r>
            <a:r>
              <a:rPr lang="en-US" sz="2400" dirty="0"/>
              <a:t> </a:t>
            </a:r>
          </a:p>
        </p:txBody>
      </p:sp>
      <p:sp>
        <p:nvSpPr>
          <p:cNvPr id="5" name="TextBox 4">
            <a:extLst>
              <a:ext uri="{FF2B5EF4-FFF2-40B4-BE49-F238E27FC236}">
                <a16:creationId xmlns:a16="http://schemas.microsoft.com/office/drawing/2014/main" id="{FABEFF2A-6E58-169D-B213-F7F9289B698F}"/>
              </a:ext>
            </a:extLst>
          </p:cNvPr>
          <p:cNvSpPr txBox="1"/>
          <p:nvPr/>
        </p:nvSpPr>
        <p:spPr>
          <a:xfrm>
            <a:off x="2064029" y="4327972"/>
            <a:ext cx="1435260" cy="523220"/>
          </a:xfrm>
          <a:prstGeom prst="rect">
            <a:avLst/>
          </a:prstGeom>
          <a:noFill/>
        </p:spPr>
        <p:txBody>
          <a:bodyPr wrap="square" rtlCol="0">
            <a:spAutoFit/>
          </a:bodyPr>
          <a:lstStyle/>
          <a:p>
            <a:r>
              <a:rPr lang="en-US" sz="2800" dirty="0"/>
              <a:t>Outlet</a:t>
            </a:r>
          </a:p>
        </p:txBody>
      </p:sp>
      <p:pic>
        <p:nvPicPr>
          <p:cNvPr id="10" name="Picture 9" descr="A green electrical plug with a yellow lightning bolt&#10;&#10;Description automatically generated">
            <a:extLst>
              <a:ext uri="{FF2B5EF4-FFF2-40B4-BE49-F238E27FC236}">
                <a16:creationId xmlns:a16="http://schemas.microsoft.com/office/drawing/2014/main" id="{A2E75408-93C1-7A97-303D-729A86FA35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047114" y="2052961"/>
            <a:ext cx="1543028" cy="1543028"/>
          </a:xfrm>
          <a:prstGeom prst="rect">
            <a:avLst/>
          </a:prstGeom>
        </p:spPr>
      </p:pic>
      <p:sp>
        <p:nvSpPr>
          <p:cNvPr id="11" name="TextBox 10">
            <a:extLst>
              <a:ext uri="{FF2B5EF4-FFF2-40B4-BE49-F238E27FC236}">
                <a16:creationId xmlns:a16="http://schemas.microsoft.com/office/drawing/2014/main" id="{ED4AE235-C086-126D-A7C0-84314DD79D2E}"/>
              </a:ext>
            </a:extLst>
          </p:cNvPr>
          <p:cNvSpPr txBox="1"/>
          <p:nvPr/>
        </p:nvSpPr>
        <p:spPr>
          <a:xfrm>
            <a:off x="7223476" y="3712006"/>
            <a:ext cx="1026243" cy="584775"/>
          </a:xfrm>
          <a:prstGeom prst="rect">
            <a:avLst/>
          </a:prstGeom>
          <a:noFill/>
        </p:spPr>
        <p:txBody>
          <a:bodyPr wrap="square" rtlCol="0">
            <a:spAutoFit/>
          </a:bodyPr>
          <a:lstStyle/>
          <a:p>
            <a:r>
              <a:rPr lang="en-US" sz="3200" dirty="0"/>
              <a:t>Plug</a:t>
            </a:r>
          </a:p>
        </p:txBody>
      </p:sp>
      <p:pic>
        <p:nvPicPr>
          <p:cNvPr id="12" name="Picture 11" descr="A green electrical plug with a yellow lightning bolt&#10;&#10;Description automatically generated">
            <a:extLst>
              <a:ext uri="{FF2B5EF4-FFF2-40B4-BE49-F238E27FC236}">
                <a16:creationId xmlns:a16="http://schemas.microsoft.com/office/drawing/2014/main" id="{FF2EDB56-0854-7682-AB02-2010A9389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484795" y="2018490"/>
            <a:ext cx="1543028" cy="1543028"/>
          </a:xfrm>
          <a:prstGeom prst="rect">
            <a:avLst/>
          </a:prstGeom>
        </p:spPr>
      </p:pic>
      <p:sp>
        <p:nvSpPr>
          <p:cNvPr id="14" name="TextBox 13">
            <a:extLst>
              <a:ext uri="{FF2B5EF4-FFF2-40B4-BE49-F238E27FC236}">
                <a16:creationId xmlns:a16="http://schemas.microsoft.com/office/drawing/2014/main" id="{A9751FE7-B254-1205-DEE6-0439BB2B77A9}"/>
              </a:ext>
            </a:extLst>
          </p:cNvPr>
          <p:cNvSpPr txBox="1"/>
          <p:nvPr/>
        </p:nvSpPr>
        <p:spPr>
          <a:xfrm>
            <a:off x="9661157" y="3654385"/>
            <a:ext cx="1026243" cy="584775"/>
          </a:xfrm>
          <a:prstGeom prst="rect">
            <a:avLst/>
          </a:prstGeom>
          <a:noFill/>
        </p:spPr>
        <p:txBody>
          <a:bodyPr wrap="square" rtlCol="0">
            <a:spAutoFit/>
          </a:bodyPr>
          <a:lstStyle/>
          <a:p>
            <a:r>
              <a:rPr lang="en-US" sz="3200" dirty="0"/>
              <a:t>Plug</a:t>
            </a:r>
          </a:p>
        </p:txBody>
      </p:sp>
      <p:sp>
        <p:nvSpPr>
          <p:cNvPr id="15" name="TextBox 14">
            <a:extLst>
              <a:ext uri="{FF2B5EF4-FFF2-40B4-BE49-F238E27FC236}">
                <a16:creationId xmlns:a16="http://schemas.microsoft.com/office/drawing/2014/main" id="{BDCFD05A-47D3-A461-5681-E611074003E9}"/>
              </a:ext>
            </a:extLst>
          </p:cNvPr>
          <p:cNvSpPr txBox="1"/>
          <p:nvPr/>
        </p:nvSpPr>
        <p:spPr>
          <a:xfrm>
            <a:off x="6430600" y="4266003"/>
            <a:ext cx="2776055" cy="646331"/>
          </a:xfrm>
          <a:prstGeom prst="rect">
            <a:avLst/>
          </a:prstGeom>
          <a:noFill/>
        </p:spPr>
        <p:txBody>
          <a:bodyPr wrap="square" rtlCol="0">
            <a:spAutoFit/>
          </a:bodyPr>
          <a:lstStyle/>
          <a:p>
            <a:r>
              <a:rPr lang="en-US" dirty="0"/>
              <a:t>“Laptop implementation of </a:t>
            </a:r>
            <a:r>
              <a:rPr lang="en-US" dirty="0" err="1"/>
              <a:t>usePower</a:t>
            </a:r>
            <a:r>
              <a:rPr lang="en-US" dirty="0"/>
              <a:t>()”</a:t>
            </a:r>
          </a:p>
        </p:txBody>
      </p:sp>
      <p:sp>
        <p:nvSpPr>
          <p:cNvPr id="19" name="TextBox 18">
            <a:extLst>
              <a:ext uri="{FF2B5EF4-FFF2-40B4-BE49-F238E27FC236}">
                <a16:creationId xmlns:a16="http://schemas.microsoft.com/office/drawing/2014/main" id="{9352F63D-76FF-2630-F1E3-B5915BFBADDC}"/>
              </a:ext>
            </a:extLst>
          </p:cNvPr>
          <p:cNvSpPr txBox="1"/>
          <p:nvPr/>
        </p:nvSpPr>
        <p:spPr>
          <a:xfrm>
            <a:off x="9206655" y="4218621"/>
            <a:ext cx="2776055" cy="646331"/>
          </a:xfrm>
          <a:prstGeom prst="rect">
            <a:avLst/>
          </a:prstGeom>
          <a:noFill/>
        </p:spPr>
        <p:txBody>
          <a:bodyPr wrap="square" rtlCol="0">
            <a:spAutoFit/>
          </a:bodyPr>
          <a:lstStyle/>
          <a:p>
            <a:r>
              <a:rPr lang="en-US" dirty="0"/>
              <a:t>“Phone implementation of </a:t>
            </a:r>
            <a:r>
              <a:rPr lang="en-US" dirty="0" err="1"/>
              <a:t>usePower</a:t>
            </a:r>
            <a:r>
              <a:rPr lang="en-US" dirty="0"/>
              <a:t>()”</a:t>
            </a:r>
          </a:p>
        </p:txBody>
      </p:sp>
    </p:spTree>
    <p:extLst>
      <p:ext uri="{BB962C8B-B14F-4D97-AF65-F5344CB8AC3E}">
        <p14:creationId xmlns:p14="http://schemas.microsoft.com/office/powerpoint/2010/main" val="1938993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37E53-F6AC-EC09-8450-D62F76999734}"/>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4100"/>
              <a:t>Design Patterns Vs Algorithms </a:t>
            </a:r>
          </a:p>
        </p:txBody>
      </p:sp>
      <p:sp>
        <p:nvSpPr>
          <p:cNvPr id="16" name="Rectangle 15">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920525-D9BB-61B7-A90D-629F7FF05256}"/>
              </a:ext>
            </a:extLst>
          </p:cNvPr>
          <p:cNvSpPr>
            <a:spLocks noGrp="1"/>
          </p:cNvSpPr>
          <p:nvPr>
            <p:ph idx="1"/>
          </p:nvPr>
        </p:nvSpPr>
        <p:spPr>
          <a:xfrm>
            <a:off x="1411787" y="2624135"/>
            <a:ext cx="9368428" cy="757074"/>
          </a:xfrm>
        </p:spPr>
        <p:txBody>
          <a:bodyPr/>
          <a:lstStyle/>
          <a:p>
            <a:pPr marL="192024" indent="-192024" defTabSz="768096">
              <a:spcBef>
                <a:spcPts val="840"/>
              </a:spcBef>
              <a:spcAft>
                <a:spcPts val="672"/>
              </a:spcAft>
            </a:pPr>
            <a:r>
              <a:rPr lang="en-US" sz="2016" kern="1200">
                <a:solidFill>
                  <a:srgbClr val="FFFFFF"/>
                </a:solidFill>
                <a:latin typeface="+mn-lt"/>
                <a:ea typeface="+mn-ea"/>
                <a:cs typeface="+mn-cs"/>
              </a:rPr>
              <a:t>Patterns are often confused with algorithms, </a:t>
            </a:r>
            <a:r>
              <a:rPr lang="en-US" sz="2016" i="1" kern="1200">
                <a:solidFill>
                  <a:srgbClr val="FFFFFF"/>
                </a:solidFill>
                <a:latin typeface="+mn-lt"/>
                <a:ea typeface="+mn-ea"/>
                <a:cs typeface="+mn-cs"/>
              </a:rPr>
              <a:t>both concepts describe typical solutions to some known problems</a:t>
            </a:r>
            <a:r>
              <a:rPr lang="en-US" sz="2016" kern="1200">
                <a:solidFill>
                  <a:srgbClr val="FFFFFF"/>
                </a:solidFill>
                <a:latin typeface="+mn-lt"/>
                <a:ea typeface="+mn-ea"/>
                <a:cs typeface="+mn-cs"/>
              </a:rPr>
              <a:t>.</a:t>
            </a:r>
            <a:endParaRPr lang="en-US">
              <a:solidFill>
                <a:srgbClr val="FFFFFF"/>
              </a:solidFill>
            </a:endParaRPr>
          </a:p>
        </p:txBody>
      </p:sp>
      <p:grpSp>
        <p:nvGrpSpPr>
          <p:cNvPr id="13" name="Group 12">
            <a:extLst>
              <a:ext uri="{FF2B5EF4-FFF2-40B4-BE49-F238E27FC236}">
                <a16:creationId xmlns:a16="http://schemas.microsoft.com/office/drawing/2014/main" id="{72596359-6641-1EC8-ACDF-84481F805182}"/>
              </a:ext>
            </a:extLst>
          </p:cNvPr>
          <p:cNvGrpSpPr/>
          <p:nvPr/>
        </p:nvGrpSpPr>
        <p:grpSpPr>
          <a:xfrm>
            <a:off x="1904007" y="3577126"/>
            <a:ext cx="3339324" cy="2438144"/>
            <a:chOff x="1904007" y="3577126"/>
            <a:chExt cx="3339324" cy="2438144"/>
          </a:xfrm>
        </p:grpSpPr>
        <p:pic>
          <p:nvPicPr>
            <p:cNvPr id="5" name="Picture 4" descr="A brain with circuit board&#10;&#10;Description automatically generated">
              <a:extLst>
                <a:ext uri="{FF2B5EF4-FFF2-40B4-BE49-F238E27FC236}">
                  <a16:creationId xmlns:a16="http://schemas.microsoft.com/office/drawing/2014/main" id="{F536D373-653E-1868-9AC9-D2756F592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995" y="3577126"/>
              <a:ext cx="1226564" cy="1226564"/>
            </a:xfrm>
            <a:prstGeom prst="rect">
              <a:avLst/>
            </a:prstGeom>
          </p:spPr>
        </p:pic>
        <p:sp>
          <p:nvSpPr>
            <p:cNvPr id="8" name="TextBox 7">
              <a:extLst>
                <a:ext uri="{FF2B5EF4-FFF2-40B4-BE49-F238E27FC236}">
                  <a16:creationId xmlns:a16="http://schemas.microsoft.com/office/drawing/2014/main" id="{4EA0F915-D25E-AAA1-71D5-4DD461A97DF0}"/>
                </a:ext>
              </a:extLst>
            </p:cNvPr>
            <p:cNvSpPr txBox="1"/>
            <p:nvPr/>
          </p:nvSpPr>
          <p:spPr>
            <a:xfrm>
              <a:off x="1904007" y="4999607"/>
              <a:ext cx="3339324" cy="1015663"/>
            </a:xfrm>
            <a:prstGeom prst="rect">
              <a:avLst/>
            </a:prstGeom>
            <a:noFill/>
          </p:spPr>
          <p:txBody>
            <a:bodyPr wrap="square" rtlCol="0">
              <a:spAutoFit/>
            </a:bodyPr>
            <a:lstStyle/>
            <a:p>
              <a:pPr defTabSz="768096">
                <a:spcAft>
                  <a:spcPts val="600"/>
                </a:spcAft>
              </a:pPr>
              <a:r>
                <a:rPr lang="en-US" sz="2000" b="1" kern="1200" dirty="0">
                  <a:solidFill>
                    <a:schemeClr val="tx1"/>
                  </a:solidFill>
                  <a:latin typeface="+mn-lt"/>
                  <a:ea typeface="+mn-ea"/>
                  <a:cs typeface="+mn-cs"/>
                </a:rPr>
                <a:t>Algorithm</a:t>
              </a:r>
              <a:r>
                <a:rPr lang="en-US" sz="2000" kern="1200" dirty="0">
                  <a:solidFill>
                    <a:schemeClr val="tx1"/>
                  </a:solidFill>
                  <a:latin typeface="+mn-lt"/>
                  <a:ea typeface="+mn-ea"/>
                  <a:cs typeface="+mn-cs"/>
                </a:rPr>
                <a:t> always defines a </a:t>
              </a:r>
              <a:r>
                <a:rPr lang="en-US" sz="2000" u="sng" kern="1200" dirty="0">
                  <a:solidFill>
                    <a:schemeClr val="tx1"/>
                  </a:solidFill>
                  <a:latin typeface="+mn-lt"/>
                  <a:ea typeface="+mn-ea"/>
                  <a:cs typeface="+mn-cs"/>
                </a:rPr>
                <a:t>clear set of actions </a:t>
              </a:r>
              <a:r>
                <a:rPr lang="en-US" sz="2000" kern="1200" dirty="0">
                  <a:solidFill>
                    <a:schemeClr val="tx1"/>
                  </a:solidFill>
                  <a:latin typeface="+mn-lt"/>
                  <a:ea typeface="+mn-ea"/>
                  <a:cs typeface="+mn-cs"/>
                </a:rPr>
                <a:t>that can achieve some goal.</a:t>
              </a:r>
              <a:endParaRPr lang="en-US" sz="2800" dirty="0"/>
            </a:p>
          </p:txBody>
        </p:sp>
      </p:grpSp>
      <p:grpSp>
        <p:nvGrpSpPr>
          <p:cNvPr id="15" name="Group 14">
            <a:extLst>
              <a:ext uri="{FF2B5EF4-FFF2-40B4-BE49-F238E27FC236}">
                <a16:creationId xmlns:a16="http://schemas.microsoft.com/office/drawing/2014/main" id="{57C00577-BCC8-2E07-E72D-54F44A6FFFCD}"/>
              </a:ext>
            </a:extLst>
          </p:cNvPr>
          <p:cNvGrpSpPr/>
          <p:nvPr/>
        </p:nvGrpSpPr>
        <p:grpSpPr>
          <a:xfrm>
            <a:off x="6740040" y="3577126"/>
            <a:ext cx="4811494" cy="3099863"/>
            <a:chOff x="6740040" y="3577126"/>
            <a:chExt cx="4811494" cy="3099863"/>
          </a:xfrm>
        </p:grpSpPr>
        <p:pic>
          <p:nvPicPr>
            <p:cNvPr id="7" name="Picture 6" descr="A blueprint with a pencil and ruler&#10;&#10;Description automatically generated">
              <a:extLst>
                <a:ext uri="{FF2B5EF4-FFF2-40B4-BE49-F238E27FC236}">
                  <a16:creationId xmlns:a16="http://schemas.microsoft.com/office/drawing/2014/main" id="{C139302B-B84E-57F0-7F0B-A27C824B8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920" y="3577126"/>
              <a:ext cx="1226564" cy="1062747"/>
            </a:xfrm>
            <a:prstGeom prst="rect">
              <a:avLst/>
            </a:prstGeom>
          </p:spPr>
        </p:pic>
        <p:sp>
          <p:nvSpPr>
            <p:cNvPr id="9" name="TextBox 8">
              <a:extLst>
                <a:ext uri="{FF2B5EF4-FFF2-40B4-BE49-F238E27FC236}">
                  <a16:creationId xmlns:a16="http://schemas.microsoft.com/office/drawing/2014/main" id="{69ADC5D7-B883-AD0C-E77E-7697CDF63E05}"/>
                </a:ext>
              </a:extLst>
            </p:cNvPr>
            <p:cNvSpPr txBox="1"/>
            <p:nvPr/>
          </p:nvSpPr>
          <p:spPr>
            <a:xfrm>
              <a:off x="6740040" y="4999607"/>
              <a:ext cx="4811494" cy="1677382"/>
            </a:xfrm>
            <a:prstGeom prst="rect">
              <a:avLst/>
            </a:prstGeom>
            <a:noFill/>
          </p:spPr>
          <p:txBody>
            <a:bodyPr wrap="square" rtlCol="0">
              <a:spAutoFit/>
            </a:bodyPr>
            <a:lstStyle/>
            <a:p>
              <a:pPr defTabSz="768096">
                <a:spcAft>
                  <a:spcPts val="600"/>
                </a:spcAft>
              </a:pPr>
              <a:r>
                <a:rPr lang="en-US" sz="2000" b="1" kern="1200" dirty="0">
                  <a:solidFill>
                    <a:schemeClr val="tx1"/>
                  </a:solidFill>
                  <a:latin typeface="+mn-lt"/>
                  <a:ea typeface="+mn-ea"/>
                  <a:cs typeface="+mn-cs"/>
                </a:rPr>
                <a:t>Pattern</a:t>
              </a:r>
              <a:r>
                <a:rPr lang="en-US" sz="2000" kern="1200" dirty="0">
                  <a:solidFill>
                    <a:schemeClr val="tx1"/>
                  </a:solidFill>
                  <a:latin typeface="+mn-lt"/>
                  <a:ea typeface="+mn-ea"/>
                  <a:cs typeface="+mn-cs"/>
                </a:rPr>
                <a:t> is a </a:t>
              </a:r>
              <a:r>
                <a:rPr lang="en-US" sz="2000" u="sng" kern="1200" dirty="0">
                  <a:solidFill>
                    <a:schemeClr val="tx1"/>
                  </a:solidFill>
                  <a:latin typeface="+mn-lt"/>
                  <a:ea typeface="+mn-ea"/>
                  <a:cs typeface="+mn-cs"/>
                </a:rPr>
                <a:t>more high-level description</a:t>
              </a:r>
              <a:r>
                <a:rPr lang="en-US" sz="2000" kern="1200" dirty="0">
                  <a:solidFill>
                    <a:schemeClr val="tx1"/>
                  </a:solidFill>
                  <a:latin typeface="+mn-lt"/>
                  <a:ea typeface="+mn-ea"/>
                  <a:cs typeface="+mn-cs"/>
                </a:rPr>
                <a:t> of a solution. The code of the same pattern applied to two different programs may be different.</a:t>
              </a:r>
            </a:p>
            <a:p>
              <a:pPr>
                <a:spcAft>
                  <a:spcPts val="600"/>
                </a:spcAft>
              </a:pPr>
              <a:endParaRPr lang="en-US" dirty="0"/>
            </a:p>
          </p:txBody>
        </p:sp>
      </p:grpSp>
    </p:spTree>
    <p:extLst>
      <p:ext uri="{BB962C8B-B14F-4D97-AF65-F5344CB8AC3E}">
        <p14:creationId xmlns:p14="http://schemas.microsoft.com/office/powerpoint/2010/main" val="311135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1AB57A-88B9-40E1-A6E4-95AFD1D69918}"/>
              </a:ext>
            </a:extLst>
          </p:cNvPr>
          <p:cNvSpPr txBox="1"/>
          <p:nvPr/>
        </p:nvSpPr>
        <p:spPr>
          <a:xfrm>
            <a:off x="657225" y="395049"/>
            <a:ext cx="4705350" cy="2031325"/>
          </a:xfrm>
          <a:prstGeom prst="rect">
            <a:avLst/>
          </a:prstGeom>
          <a:noFill/>
        </p:spPr>
        <p:txBody>
          <a:bodyPr wrap="square">
            <a:spAutoFit/>
          </a:bodyPr>
          <a:lstStyle/>
          <a:p>
            <a:br>
              <a:rPr lang="en-US" b="0" dirty="0">
                <a:solidFill>
                  <a:srgbClr val="ABB2BF"/>
                </a:solidFill>
                <a:effectLst/>
                <a:latin typeface="Consolas" panose="020B0609020204030204" pitchFamily="49" charset="0"/>
              </a:rPr>
            </a:br>
            <a:r>
              <a:rPr lang="en-US" b="0" dirty="0">
                <a:solidFill>
                  <a:srgbClr val="C678DD"/>
                </a:solidFill>
                <a:effectLst/>
                <a:latin typeface="Consolas" panose="020B0609020204030204" pitchFamily="49" charset="0"/>
              </a:rPr>
              <a:t>abstract</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class</a:t>
            </a:r>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Vehicle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name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color</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E06C75"/>
                </a:solidFill>
                <a:effectLst/>
                <a:latin typeface="Consolas" panose="020B0609020204030204" pitchFamily="49" charset="0"/>
              </a:rPr>
              <a:t> speed</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abstract</a:t>
            </a:r>
            <a:r>
              <a:rPr lang="en-US" b="0" dirty="0">
                <a:solidFill>
                  <a:srgbClr val="61AFEF"/>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61AFEF"/>
                </a:solidFill>
                <a:effectLst/>
                <a:latin typeface="Consolas" panose="020B0609020204030204" pitchFamily="49" charset="0"/>
              </a:rPr>
              <a:t> </a:t>
            </a:r>
            <a:r>
              <a:rPr lang="en-US" b="0" dirty="0" err="1">
                <a:solidFill>
                  <a:srgbClr val="61AFEF"/>
                </a:solidFill>
                <a:effectLst/>
                <a:latin typeface="Consolas" panose="020B0609020204030204" pitchFamily="49" charset="0"/>
              </a:rPr>
              <a:t>calculateSpeed</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72331D2-8D1A-4B61-91F3-B76677F5C64B}"/>
              </a:ext>
            </a:extLst>
          </p:cNvPr>
          <p:cNvSpPr txBox="1"/>
          <p:nvPr/>
        </p:nvSpPr>
        <p:spPr>
          <a:xfrm>
            <a:off x="6829427" y="395048"/>
            <a:ext cx="4629150" cy="2031325"/>
          </a:xfrm>
          <a:prstGeom prst="rect">
            <a:avLst/>
          </a:prstGeom>
          <a:noFill/>
        </p:spPr>
        <p:txBody>
          <a:bodyPr wrap="square">
            <a:spAutoFit/>
          </a:bodyPr>
          <a:lstStyle/>
          <a:p>
            <a:br>
              <a:rPr lang="en-US" b="0" dirty="0">
                <a:solidFill>
                  <a:srgbClr val="ABB2BF"/>
                </a:solidFill>
                <a:effectLst/>
                <a:latin typeface="Consolas" panose="020B0609020204030204" pitchFamily="49" charset="0"/>
              </a:rPr>
            </a:br>
            <a:r>
              <a:rPr lang="en-US" b="0" dirty="0">
                <a:solidFill>
                  <a:srgbClr val="C678DD"/>
                </a:solidFill>
                <a:effectLst/>
                <a:latin typeface="Consolas" panose="020B0609020204030204" pitchFamily="49" charset="0"/>
              </a:rPr>
              <a:t>interface</a:t>
            </a:r>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Vehicle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name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color</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E06C75"/>
                </a:solidFill>
                <a:effectLst/>
                <a:latin typeface="Consolas" panose="020B0609020204030204" pitchFamily="49" charset="0"/>
              </a:rPr>
              <a:t> speed</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61AFEF"/>
                </a:solidFill>
                <a:effectLst/>
                <a:latin typeface="Consolas" panose="020B0609020204030204" pitchFamily="49" charset="0"/>
              </a:rPr>
              <a:t> </a:t>
            </a:r>
            <a:r>
              <a:rPr lang="en-US" b="0" dirty="0" err="1">
                <a:solidFill>
                  <a:srgbClr val="61AFEF"/>
                </a:solidFill>
                <a:effectLst/>
                <a:latin typeface="Consolas" panose="020B0609020204030204" pitchFamily="49" charset="0"/>
              </a:rPr>
              <a:t>calculateSpeed</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a:t>
            </a:r>
          </a:p>
        </p:txBody>
      </p:sp>
      <p:sp>
        <p:nvSpPr>
          <p:cNvPr id="2" name="TextBox 1">
            <a:extLst>
              <a:ext uri="{FF2B5EF4-FFF2-40B4-BE49-F238E27FC236}">
                <a16:creationId xmlns:a16="http://schemas.microsoft.com/office/drawing/2014/main" id="{4CF11356-769D-4397-A276-608923C48A63}"/>
              </a:ext>
            </a:extLst>
          </p:cNvPr>
          <p:cNvSpPr txBox="1"/>
          <p:nvPr/>
        </p:nvSpPr>
        <p:spPr>
          <a:xfrm>
            <a:off x="657225" y="2971800"/>
            <a:ext cx="5353050" cy="3046988"/>
          </a:xfrm>
          <a:prstGeom prst="rect">
            <a:avLst/>
          </a:prstGeom>
          <a:noFill/>
        </p:spPr>
        <p:txBody>
          <a:bodyPr wrap="square" rtlCol="0">
            <a:spAutoFit/>
          </a:bodyPr>
          <a:lstStyle/>
          <a:p>
            <a:r>
              <a:rPr lang="en-US" sz="2400" dirty="0"/>
              <a:t>Abstract classes:</a:t>
            </a:r>
          </a:p>
          <a:p>
            <a:pPr marL="285750" indent="-285750">
              <a:buFont typeface="Arial" panose="020B0604020202020204" pitchFamily="34" charset="0"/>
              <a:buChar char="•"/>
            </a:pPr>
            <a:r>
              <a:rPr lang="en-US" sz="2400" dirty="0"/>
              <a:t>Have both abstract and concrete methods</a:t>
            </a:r>
          </a:p>
          <a:p>
            <a:pPr marL="285750" indent="-285750">
              <a:buFont typeface="Arial" panose="020B0604020202020204" pitchFamily="34" charset="0"/>
              <a:buChar char="•"/>
            </a:pPr>
            <a:r>
              <a:rPr lang="en-US" sz="2400" dirty="0"/>
              <a:t>Need to use abstract keyword before functions</a:t>
            </a:r>
          </a:p>
          <a:p>
            <a:pPr marL="285750" indent="-285750">
              <a:buFont typeface="Arial" panose="020B0604020202020204" pitchFamily="34" charset="0"/>
              <a:buChar char="•"/>
            </a:pPr>
            <a:r>
              <a:rPr lang="en-US" sz="2400" dirty="0"/>
              <a:t>No multiple inheritance</a:t>
            </a:r>
          </a:p>
          <a:p>
            <a:pPr marL="285750" indent="-285750">
              <a:buFont typeface="Arial" panose="020B0604020202020204" pitchFamily="34" charset="0"/>
              <a:buChar char="•"/>
            </a:pPr>
            <a:r>
              <a:rPr lang="en-US" sz="2400" dirty="0"/>
              <a:t>Use “Default (Package-Local)” as a default access modifier</a:t>
            </a:r>
          </a:p>
        </p:txBody>
      </p:sp>
      <p:sp>
        <p:nvSpPr>
          <p:cNvPr id="6" name="TextBox 5">
            <a:extLst>
              <a:ext uri="{FF2B5EF4-FFF2-40B4-BE49-F238E27FC236}">
                <a16:creationId xmlns:a16="http://schemas.microsoft.com/office/drawing/2014/main" id="{7D37553F-6693-4A5F-8B33-59DF8F16D394}"/>
              </a:ext>
            </a:extLst>
          </p:cNvPr>
          <p:cNvSpPr txBox="1"/>
          <p:nvPr/>
        </p:nvSpPr>
        <p:spPr>
          <a:xfrm>
            <a:off x="6738939" y="2971800"/>
            <a:ext cx="4810125" cy="2677656"/>
          </a:xfrm>
          <a:prstGeom prst="rect">
            <a:avLst/>
          </a:prstGeom>
          <a:noFill/>
        </p:spPr>
        <p:txBody>
          <a:bodyPr wrap="square" rtlCol="0">
            <a:spAutoFit/>
          </a:bodyPr>
          <a:lstStyle/>
          <a:p>
            <a:r>
              <a:rPr lang="en-US" sz="2400" dirty="0"/>
              <a:t>Interfaces :</a:t>
            </a:r>
          </a:p>
          <a:p>
            <a:pPr marL="285750" indent="-285750">
              <a:buFont typeface="Arial" panose="020B0604020202020204" pitchFamily="34" charset="0"/>
              <a:buChar char="•"/>
            </a:pPr>
            <a:r>
              <a:rPr lang="en-US" sz="2400" dirty="0"/>
              <a:t>Have only abstract methods</a:t>
            </a:r>
          </a:p>
          <a:p>
            <a:pPr marL="285750" indent="-285750">
              <a:buFont typeface="Arial" panose="020B0604020202020204" pitchFamily="34" charset="0"/>
              <a:buChar char="•"/>
            </a:pPr>
            <a:r>
              <a:rPr lang="en-US" sz="2400" dirty="0"/>
              <a:t>No need to use abstract keyword before functions</a:t>
            </a:r>
          </a:p>
          <a:p>
            <a:pPr marL="285750" indent="-285750">
              <a:buFont typeface="Arial" panose="020B0604020202020204" pitchFamily="34" charset="0"/>
              <a:buChar char="•"/>
            </a:pPr>
            <a:r>
              <a:rPr lang="en-US" sz="2400" dirty="0"/>
              <a:t>Multiple inheritance</a:t>
            </a:r>
          </a:p>
          <a:p>
            <a:pPr marL="285750" indent="-285750">
              <a:buFont typeface="Arial" panose="020B0604020202020204" pitchFamily="34" charset="0"/>
              <a:buChar char="•"/>
            </a:pPr>
            <a:r>
              <a:rPr lang="en-US" sz="2400" dirty="0"/>
              <a:t>Use “Public static final” as a default access modifiers</a:t>
            </a:r>
          </a:p>
        </p:txBody>
      </p:sp>
    </p:spTree>
    <p:extLst>
      <p:ext uri="{BB962C8B-B14F-4D97-AF65-F5344CB8AC3E}">
        <p14:creationId xmlns:p14="http://schemas.microsoft.com/office/powerpoint/2010/main" val="762751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07325-EEE8-6FE0-3AD8-E99CD0884596}"/>
              </a:ext>
            </a:extLst>
          </p:cNvPr>
          <p:cNvSpPr>
            <a:spLocks noGrp="1"/>
          </p:cNvSpPr>
          <p:nvPr>
            <p:ph type="title"/>
          </p:nvPr>
        </p:nvSpPr>
        <p:spPr>
          <a:xfrm>
            <a:off x="550864" y="549275"/>
            <a:ext cx="3565524" cy="1997855"/>
          </a:xfrm>
        </p:spPr>
        <p:txBody>
          <a:bodyPr wrap="square" anchor="b">
            <a:normAutofit/>
          </a:bodyPr>
          <a:lstStyle/>
          <a:p>
            <a:r>
              <a:rPr lang="en-US" dirty="0"/>
              <a:t>Design Principles</a:t>
            </a:r>
          </a:p>
        </p:txBody>
      </p:sp>
      <p:sp>
        <p:nvSpPr>
          <p:cNvPr id="3" name="Content Placeholder 2">
            <a:extLst>
              <a:ext uri="{FF2B5EF4-FFF2-40B4-BE49-F238E27FC236}">
                <a16:creationId xmlns:a16="http://schemas.microsoft.com/office/drawing/2014/main" id="{68E70CC8-47D0-EE45-9CFE-38A9A9EA84DC}"/>
              </a:ext>
            </a:extLst>
          </p:cNvPr>
          <p:cNvSpPr>
            <a:spLocks noGrp="1"/>
          </p:cNvSpPr>
          <p:nvPr>
            <p:ph idx="1"/>
          </p:nvPr>
        </p:nvSpPr>
        <p:spPr>
          <a:xfrm>
            <a:off x="550863" y="2678400"/>
            <a:ext cx="3565525" cy="3414425"/>
          </a:xfrm>
        </p:spPr>
        <p:txBody>
          <a:bodyPr anchor="t">
            <a:normAutofit/>
          </a:bodyPr>
          <a:lstStyle/>
          <a:p>
            <a:endParaRPr lang="en-US" sz="1600"/>
          </a:p>
        </p:txBody>
      </p:sp>
      <p:pic>
        <p:nvPicPr>
          <p:cNvPr id="5" name="Picture 4" descr="Light bulb on yellow background with sketched light beams and cord">
            <a:extLst>
              <a:ext uri="{FF2B5EF4-FFF2-40B4-BE49-F238E27FC236}">
                <a16:creationId xmlns:a16="http://schemas.microsoft.com/office/drawing/2014/main" id="{CA0EBA91-7AC4-ED6A-FB3C-B0B05D9411C1}"/>
              </a:ext>
            </a:extLst>
          </p:cNvPr>
          <p:cNvPicPr>
            <a:picLocks noChangeAspect="1"/>
          </p:cNvPicPr>
          <p:nvPr/>
        </p:nvPicPr>
        <p:blipFill rotWithShape="1">
          <a:blip r:embed="rId2"/>
          <a:srcRect l="31477"/>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341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ffee on white background">
            <a:extLst>
              <a:ext uri="{FF2B5EF4-FFF2-40B4-BE49-F238E27FC236}">
                <a16:creationId xmlns:a16="http://schemas.microsoft.com/office/drawing/2014/main" id="{41546E01-BA4D-457D-A1B2-37977A270E34}"/>
              </a:ext>
            </a:extLst>
          </p:cNvPr>
          <p:cNvPicPr>
            <a:picLocks noChangeAspect="1"/>
          </p:cNvPicPr>
          <p:nvPr/>
        </p:nvPicPr>
        <p:blipFill rotWithShape="1">
          <a:blip r:embed="rId2"/>
          <a:srcRect t="8736" b="6994"/>
          <a:stretch/>
        </p:blipFill>
        <p:spPr>
          <a:xfrm>
            <a:off x="20" y="-190917"/>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CF318-4F82-2B1B-10D6-8FAB77AC8CFF}"/>
              </a:ext>
            </a:extLst>
          </p:cNvPr>
          <p:cNvSpPr>
            <a:spLocks noGrp="1"/>
          </p:cNvSpPr>
          <p:nvPr>
            <p:ph type="title"/>
          </p:nvPr>
        </p:nvSpPr>
        <p:spPr>
          <a:xfrm>
            <a:off x="8075613" y="549275"/>
            <a:ext cx="3565524" cy="2887174"/>
          </a:xfrm>
        </p:spPr>
        <p:txBody>
          <a:bodyPr vert="horz" wrap="square" lIns="0" tIns="0" rIns="0" bIns="0" rtlCol="0" anchor="b" anchorCtr="0">
            <a:normAutofit/>
          </a:bodyPr>
          <a:lstStyle/>
          <a:p>
            <a:r>
              <a:rPr lang="en-US" kern="1200">
                <a:solidFill>
                  <a:schemeClr val="tx1"/>
                </a:solidFill>
                <a:latin typeface="+mj-lt"/>
                <a:ea typeface="+mj-ea"/>
                <a:cs typeface="+mj-cs"/>
              </a:rPr>
              <a:t>BREAK</a:t>
            </a:r>
          </a:p>
        </p:txBody>
      </p:sp>
      <p:sp>
        <p:nvSpPr>
          <p:cNvPr id="25" name="Rectangle 2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35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BB6A-DB1E-4E1B-B0D4-10BAE16D5968}"/>
              </a:ext>
            </a:extLst>
          </p:cNvPr>
          <p:cNvSpPr>
            <a:spLocks noGrp="1"/>
          </p:cNvSpPr>
          <p:nvPr>
            <p:ph type="title"/>
          </p:nvPr>
        </p:nvSpPr>
        <p:spPr>
          <a:xfrm>
            <a:off x="550200" y="542407"/>
            <a:ext cx="10404671" cy="2003569"/>
          </a:xfrm>
        </p:spPr>
        <p:txBody>
          <a:bodyPr>
            <a:noAutofit/>
          </a:bodyPr>
          <a:lstStyle/>
          <a:p>
            <a:r>
              <a:rPr lang="en-US" sz="5400" dirty="0"/>
              <a:t>A Solid understanding of 				           ?</a:t>
            </a:r>
          </a:p>
        </p:txBody>
      </p:sp>
      <mc:AlternateContent xmlns:mc="http://schemas.openxmlformats.org/markup-compatibility/2006">
        <mc:Choice xmlns:am3d="http://schemas.microsoft.com/office/drawing/2017/model3d" Requires="am3d">
          <p:graphicFrame>
            <p:nvGraphicFramePr>
              <p:cNvPr id="4" name="Content Placeholder 3">
                <a:extLst>
                  <a:ext uri="{FF2B5EF4-FFF2-40B4-BE49-F238E27FC236}">
                    <a16:creationId xmlns:a16="http://schemas.microsoft.com/office/drawing/2014/main" id="{34229F94-0BF6-49A4-B25B-29B719DB643E}"/>
                  </a:ext>
                </a:extLst>
              </p:cNvPr>
              <p:cNvGraphicFramePr>
                <a:graphicFrameLocks noGrp="1" noChangeAspect="1"/>
              </p:cNvGraphicFramePr>
              <p:nvPr>
                <p:ph idx="1"/>
                <p:extLst>
                  <p:ext uri="{D42A27DB-BD31-4B8C-83A1-F6EECF244321}">
                    <p14:modId xmlns:p14="http://schemas.microsoft.com/office/powerpoint/2010/main" val="1952195860"/>
                  </p:ext>
                </p:extLst>
              </p:nvPr>
            </p:nvGraphicFramePr>
            <p:xfrm>
              <a:off x="628027" y="1400090"/>
              <a:ext cx="2554444" cy="706022"/>
            </p:xfrm>
            <a:graphic>
              <a:graphicData uri="http://schemas.microsoft.com/office/drawing/2017/model3d">
                <am3d:model3d r:embed="rId2">
                  <am3d:spPr>
                    <a:xfrm>
                      <a:off x="0" y="0"/>
                      <a:ext cx="2554444" cy="706022"/>
                    </a:xfrm>
                    <a:prstGeom prst="rect">
                      <a:avLst/>
                    </a:prstGeom>
                  </am3d:spPr>
                  <am3d:camera>
                    <am3d:pos x="0" y="0" z="48982007"/>
                    <am3d:up dx="0" dy="36000000" dz="0"/>
                    <am3d:lookAt x="0" y="0" z="0"/>
                    <am3d:perspective fov="2700000"/>
                  </am3d:camera>
                  <am3d:trans>
                    <am3d:meterPerModelUnit n="4786302" d="1000000"/>
                    <am3d:preTrans dx="3261081" dy="-10304513" dz="-43078920"/>
                    <am3d:scale>
                      <am3d:sx n="1000000" d="1000000"/>
                      <am3d:sy n="1000000" d="1000000"/>
                      <am3d:sz n="1000000" d="1000000"/>
                    </am3d:scale>
                    <am3d:rot/>
                    <am3d:postTrans dx="0" dy="0" dz="0"/>
                  </am3d:trans>
                  <am3d:raster rName="Office3DRenderer" rVer="16.0.8326">
                    <am3d:blip r:embed="rId3"/>
                  </am3d:raster>
                  <am3d:objViewport viewportSz="27843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3">
                <a:extLst>
                  <a:ext uri="{FF2B5EF4-FFF2-40B4-BE49-F238E27FC236}">
                    <a16:creationId xmlns:a16="http://schemas.microsoft.com/office/drawing/2014/main" id="{34229F94-0BF6-49A4-B25B-29B719DB643E}"/>
                  </a:ext>
                </a:extLst>
              </p:cNvPr>
              <p:cNvPicPr>
                <a:picLocks noGrp="1" noRot="1" noChangeAspect="1" noMove="1" noResize="1" noEditPoints="1" noAdjustHandles="1" noChangeArrowheads="1" noChangeShapeType="1" noCrop="1"/>
              </p:cNvPicPr>
              <p:nvPr/>
            </p:nvPicPr>
            <p:blipFill>
              <a:blip r:embed="rId3"/>
              <a:stretch>
                <a:fillRect/>
              </a:stretch>
            </p:blipFill>
            <p:spPr>
              <a:xfrm>
                <a:off x="628027" y="1400090"/>
                <a:ext cx="2554444" cy="706022"/>
              </a:xfrm>
              <a:prstGeom prst="rect">
                <a:avLst/>
              </a:prstGeom>
            </p:spPr>
          </p:pic>
        </mc:Fallback>
      </mc:AlternateContent>
      <p:sp>
        <p:nvSpPr>
          <p:cNvPr id="5" name="TextBox 4">
            <a:extLst>
              <a:ext uri="{FF2B5EF4-FFF2-40B4-BE49-F238E27FC236}">
                <a16:creationId xmlns:a16="http://schemas.microsoft.com/office/drawing/2014/main" id="{D70CBCA4-D45B-4CA6-AF2D-F8EE8286A24E}"/>
              </a:ext>
            </a:extLst>
          </p:cNvPr>
          <p:cNvSpPr txBox="1"/>
          <p:nvPr/>
        </p:nvSpPr>
        <p:spPr>
          <a:xfrm>
            <a:off x="628026" y="2420469"/>
            <a:ext cx="7345935" cy="3108543"/>
          </a:xfrm>
          <a:prstGeom prst="rect">
            <a:avLst/>
          </a:prstGeom>
          <a:noFill/>
        </p:spPr>
        <p:txBody>
          <a:bodyPr wrap="square" rtlCol="0">
            <a:spAutoFit/>
          </a:bodyPr>
          <a:lstStyle/>
          <a:p>
            <a:r>
              <a:rPr lang="en-US" sz="2800" dirty="0"/>
              <a:t>A set of 5 software design principles intended to make software designs more understandable, flexible and maintainable </a:t>
            </a:r>
          </a:p>
          <a:p>
            <a:endParaRPr lang="en-US" sz="2800" dirty="0"/>
          </a:p>
          <a:p>
            <a:r>
              <a:rPr lang="en-US" sz="2800" b="0" i="0" dirty="0">
                <a:solidFill>
                  <a:srgbClr val="E8EAED"/>
                </a:solidFill>
                <a:effectLst/>
                <a:latin typeface="Google Sans"/>
              </a:rPr>
              <a:t>The SOLID principles were developed by </a:t>
            </a:r>
            <a:r>
              <a:rPr lang="en-US" sz="2800" b="0" i="0" dirty="0">
                <a:solidFill>
                  <a:srgbClr val="E2EEFF"/>
                </a:solidFill>
                <a:effectLst/>
                <a:latin typeface="Google Sans"/>
              </a:rPr>
              <a:t>Robert C. Martin</a:t>
            </a:r>
            <a:r>
              <a:rPr lang="en-US" sz="2800" b="0" i="0" dirty="0">
                <a:solidFill>
                  <a:srgbClr val="E8EAED"/>
                </a:solidFill>
                <a:effectLst/>
                <a:latin typeface="Google Sans"/>
              </a:rPr>
              <a:t> in a 2000 essay, “Design Principles and Design Patterns” </a:t>
            </a:r>
            <a:endParaRPr lang="en-US" sz="2800" dirty="0"/>
          </a:p>
        </p:txBody>
      </p:sp>
    </p:spTree>
    <p:extLst>
      <p:ext uri="{BB962C8B-B14F-4D97-AF65-F5344CB8AC3E}">
        <p14:creationId xmlns:p14="http://schemas.microsoft.com/office/powerpoint/2010/main" val="1971443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mph" presetSubtype="2" fill="hold" nodeType="withEffect">
                                  <p:stCondLst>
                                    <p:cond delay="0"/>
                                  </p:stCondLst>
                                  <p:childTnLst>
                                    <p:anim calcmode="lin" valueType="num">
                                      <p:cBhvr additive="sum">
                                        <p:cTn id="6" dur="1750" fill="hold"/>
                                        <p:tgtEl>
                                          <p:spTgt spid="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7" dur="1750" fill="hold"/>
                                        <p:tgtEl>
                                          <p:spTgt spid="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8" dur="1750" fill="hold"/>
                                        <p:tgtEl>
                                          <p:spTgt spid="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9" dur="1750" fill="hold"/>
                                        <p:tgtEl>
                                          <p:spTgt spid="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0" dur="1750" fill="hold"/>
                                        <p:tgtEl>
                                          <p:spTgt spid="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Content Placeholder 3">
                <a:extLst>
                  <a:ext uri="{FF2B5EF4-FFF2-40B4-BE49-F238E27FC236}">
                    <a16:creationId xmlns:a16="http://schemas.microsoft.com/office/drawing/2014/main" id="{34229F94-0BF6-49A4-B25B-29B719DB643E}"/>
                  </a:ext>
                </a:extLst>
              </p:cNvPr>
              <p:cNvGraphicFramePr>
                <a:graphicFrameLocks noGrp="1" noChangeAspect="1"/>
              </p:cNvGraphicFramePr>
              <p:nvPr>
                <p:ph idx="1"/>
                <p:extLst>
                  <p:ext uri="{D42A27DB-BD31-4B8C-83A1-F6EECF244321}">
                    <p14:modId xmlns:p14="http://schemas.microsoft.com/office/powerpoint/2010/main" val="232159809"/>
                  </p:ext>
                </p:extLst>
              </p:nvPr>
            </p:nvGraphicFramePr>
            <p:xfrm>
              <a:off x="7068581" y="464633"/>
              <a:ext cx="2384107" cy="658941"/>
            </p:xfrm>
            <a:graphic>
              <a:graphicData uri="http://schemas.microsoft.com/office/drawing/2017/model3d">
                <am3d:model3d r:embed="rId2">
                  <am3d:spPr>
                    <a:xfrm>
                      <a:off x="0" y="0"/>
                      <a:ext cx="2384107" cy="658941"/>
                    </a:xfrm>
                    <a:prstGeom prst="rect">
                      <a:avLst/>
                    </a:prstGeom>
                  </am3d:spPr>
                  <am3d:camera>
                    <am3d:pos x="0" y="0" z="48982007"/>
                    <am3d:up dx="0" dy="36000000" dz="0"/>
                    <am3d:lookAt x="0" y="0" z="0"/>
                    <am3d:perspective fov="2700000"/>
                  </am3d:camera>
                  <am3d:trans>
                    <am3d:meterPerModelUnit n="4786302" d="1000000"/>
                    <am3d:preTrans dx="3261081" dy="-10304513" dz="-43078920"/>
                    <am3d:scale>
                      <am3d:sx n="1000000" d="1000000"/>
                      <am3d:sy n="1000000" d="1000000"/>
                      <am3d:sz n="1000000" d="1000000"/>
                    </am3d:scale>
                    <am3d:rot/>
                    <am3d:postTrans dx="0" dy="0" dz="0"/>
                  </am3d:trans>
                  <am3d:raster rName="Office3DRenderer" rVer="16.0.8326">
                    <am3d:blip r:embed="rId3"/>
                  </am3d:raster>
                  <am3d:objViewport viewportSz="25986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3">
                <a:extLst>
                  <a:ext uri="{FF2B5EF4-FFF2-40B4-BE49-F238E27FC236}">
                    <a16:creationId xmlns:a16="http://schemas.microsoft.com/office/drawing/2014/main" id="{34229F94-0BF6-49A4-B25B-29B719DB643E}"/>
                  </a:ext>
                </a:extLst>
              </p:cNvPr>
              <p:cNvPicPr>
                <a:picLocks noGrp="1" noRot="1" noChangeAspect="1" noMove="1" noResize="1" noEditPoints="1" noAdjustHandles="1" noChangeArrowheads="1" noChangeShapeType="1" noCrop="1"/>
              </p:cNvPicPr>
              <p:nvPr/>
            </p:nvPicPr>
            <p:blipFill>
              <a:blip r:embed="rId3"/>
              <a:stretch>
                <a:fillRect/>
              </a:stretch>
            </p:blipFill>
            <p:spPr>
              <a:xfrm>
                <a:off x="7068581" y="464633"/>
                <a:ext cx="2384107" cy="658941"/>
              </a:xfrm>
              <a:prstGeom prst="rect">
                <a:avLst/>
              </a:prstGeom>
            </p:spPr>
          </p:pic>
        </mc:Fallback>
      </mc:AlternateContent>
      <p:sp>
        <p:nvSpPr>
          <p:cNvPr id="2" name="Title 1">
            <a:extLst>
              <a:ext uri="{FF2B5EF4-FFF2-40B4-BE49-F238E27FC236}">
                <a16:creationId xmlns:a16="http://schemas.microsoft.com/office/drawing/2014/main" id="{30B1BB6A-DB1E-4E1B-B0D4-10BAE16D5968}"/>
              </a:ext>
            </a:extLst>
          </p:cNvPr>
          <p:cNvSpPr>
            <a:spLocks noGrp="1"/>
          </p:cNvSpPr>
          <p:nvPr>
            <p:ph type="title"/>
          </p:nvPr>
        </p:nvSpPr>
        <p:spPr>
          <a:xfrm>
            <a:off x="408989" y="464633"/>
            <a:ext cx="11091600" cy="2378752"/>
          </a:xfrm>
        </p:spPr>
        <p:txBody>
          <a:bodyPr>
            <a:noAutofit/>
          </a:bodyPr>
          <a:lstStyle/>
          <a:p>
            <a:r>
              <a:rPr lang="en-US" sz="4400" dirty="0"/>
              <a:t>A Solid understanding of</a:t>
            </a:r>
            <a:r>
              <a:rPr lang="en-US" sz="800" dirty="0"/>
              <a:t> 				  </a:t>
            </a:r>
            <a:r>
              <a:rPr lang="en-US" sz="4400" dirty="0"/>
              <a:t>?</a:t>
            </a:r>
          </a:p>
        </p:txBody>
      </p:sp>
      <p:sp>
        <p:nvSpPr>
          <p:cNvPr id="3" name="TextBox 2">
            <a:extLst>
              <a:ext uri="{FF2B5EF4-FFF2-40B4-BE49-F238E27FC236}">
                <a16:creationId xmlns:a16="http://schemas.microsoft.com/office/drawing/2014/main" id="{2E66F50A-2C39-4D21-943D-B15D08784331}"/>
              </a:ext>
            </a:extLst>
          </p:cNvPr>
          <p:cNvSpPr txBox="1"/>
          <p:nvPr/>
        </p:nvSpPr>
        <p:spPr>
          <a:xfrm>
            <a:off x="691410" y="1654009"/>
            <a:ext cx="626401" cy="769441"/>
          </a:xfrm>
          <a:prstGeom prst="rect">
            <a:avLst/>
          </a:prstGeom>
          <a:noFill/>
        </p:spPr>
        <p:txBody>
          <a:bodyPr wrap="square" rtlCol="0">
            <a:spAutoFit/>
          </a:bodyPr>
          <a:lstStyle/>
          <a:p>
            <a:r>
              <a:rPr lang="en-US" sz="4400" dirty="0">
                <a:solidFill>
                  <a:srgbClr val="FFC000"/>
                </a:solidFill>
              </a:rPr>
              <a:t>S</a:t>
            </a:r>
          </a:p>
        </p:txBody>
      </p:sp>
      <p:sp>
        <p:nvSpPr>
          <p:cNvPr id="5" name="TextBox 4">
            <a:extLst>
              <a:ext uri="{FF2B5EF4-FFF2-40B4-BE49-F238E27FC236}">
                <a16:creationId xmlns:a16="http://schemas.microsoft.com/office/drawing/2014/main" id="{FE45C52B-716C-4E31-94E2-EE5CCC0EF273}"/>
              </a:ext>
            </a:extLst>
          </p:cNvPr>
          <p:cNvSpPr txBox="1"/>
          <p:nvPr/>
        </p:nvSpPr>
        <p:spPr>
          <a:xfrm>
            <a:off x="993394" y="1793850"/>
            <a:ext cx="5614037" cy="584775"/>
          </a:xfrm>
          <a:prstGeom prst="rect">
            <a:avLst/>
          </a:prstGeom>
          <a:noFill/>
        </p:spPr>
        <p:txBody>
          <a:bodyPr wrap="none" rtlCol="0">
            <a:spAutoFit/>
          </a:bodyPr>
          <a:lstStyle/>
          <a:p>
            <a:r>
              <a:rPr lang="en-US" sz="3200" dirty="0"/>
              <a:t>ingle </a:t>
            </a:r>
            <a:r>
              <a:rPr lang="en-US" sz="3200" dirty="0">
                <a:solidFill>
                  <a:srgbClr val="FFC000"/>
                </a:solidFill>
              </a:rPr>
              <a:t>R</a:t>
            </a:r>
            <a:r>
              <a:rPr lang="en-US" sz="3200" dirty="0"/>
              <a:t>esponsibility </a:t>
            </a:r>
            <a:r>
              <a:rPr lang="en-US" sz="3200" dirty="0">
                <a:solidFill>
                  <a:srgbClr val="FFC000"/>
                </a:solidFill>
              </a:rPr>
              <a:t>P</a:t>
            </a:r>
            <a:r>
              <a:rPr lang="en-US" sz="3200" dirty="0"/>
              <a:t>rinciple</a:t>
            </a:r>
          </a:p>
        </p:txBody>
      </p:sp>
      <p:sp>
        <p:nvSpPr>
          <p:cNvPr id="6" name="TextBox 5">
            <a:extLst>
              <a:ext uri="{FF2B5EF4-FFF2-40B4-BE49-F238E27FC236}">
                <a16:creationId xmlns:a16="http://schemas.microsoft.com/office/drawing/2014/main" id="{14B8761C-D9D2-43B1-B1E0-B4514E61D85C}"/>
              </a:ext>
            </a:extLst>
          </p:cNvPr>
          <p:cNvSpPr txBox="1"/>
          <p:nvPr/>
        </p:nvSpPr>
        <p:spPr>
          <a:xfrm>
            <a:off x="691410" y="2593798"/>
            <a:ext cx="10704177" cy="1077218"/>
          </a:xfrm>
          <a:prstGeom prst="rect">
            <a:avLst/>
          </a:prstGeom>
          <a:noFill/>
        </p:spPr>
        <p:txBody>
          <a:bodyPr wrap="square" rtlCol="0">
            <a:spAutoFit/>
          </a:bodyPr>
          <a:lstStyle/>
          <a:p>
            <a:r>
              <a:rPr lang="en-US" sz="2800" i="1" dirty="0"/>
              <a:t>“</a:t>
            </a:r>
            <a:r>
              <a:rPr lang="en-US" sz="3200" i="1" dirty="0"/>
              <a:t>A class should do </a:t>
            </a:r>
            <a:r>
              <a:rPr lang="en-US" sz="3200" i="1" dirty="0">
                <a:solidFill>
                  <a:srgbClr val="FFC000"/>
                </a:solidFill>
              </a:rPr>
              <a:t>one thing </a:t>
            </a:r>
            <a:r>
              <a:rPr lang="en-US" sz="3200" i="1" dirty="0"/>
              <a:t>and therefore it should have only a single reason to change</a:t>
            </a:r>
            <a:r>
              <a:rPr lang="en-US" sz="2800" i="1" dirty="0"/>
              <a:t>.”</a:t>
            </a:r>
          </a:p>
        </p:txBody>
      </p:sp>
      <p:sp>
        <p:nvSpPr>
          <p:cNvPr id="7" name="TextBox 6">
            <a:extLst>
              <a:ext uri="{FF2B5EF4-FFF2-40B4-BE49-F238E27FC236}">
                <a16:creationId xmlns:a16="http://schemas.microsoft.com/office/drawing/2014/main" id="{FDEE07D7-C27D-4D89-B3E2-1BCA1C0E971C}"/>
              </a:ext>
            </a:extLst>
          </p:cNvPr>
          <p:cNvSpPr txBox="1"/>
          <p:nvPr/>
        </p:nvSpPr>
        <p:spPr>
          <a:xfrm>
            <a:off x="702256" y="3820926"/>
            <a:ext cx="6588727" cy="1569660"/>
          </a:xfrm>
          <a:prstGeom prst="rect">
            <a:avLst/>
          </a:prstGeom>
          <a:noFill/>
        </p:spPr>
        <p:txBody>
          <a:bodyPr wrap="none" rtlCol="0">
            <a:spAutoFit/>
          </a:bodyPr>
          <a:lstStyle/>
          <a:p>
            <a:r>
              <a:rPr lang="en-US" sz="2400" dirty="0"/>
              <a:t>And therefore, you need to:</a:t>
            </a:r>
          </a:p>
          <a:p>
            <a:endParaRPr lang="en-US" sz="2400" dirty="0"/>
          </a:p>
          <a:p>
            <a:pPr marL="285750" indent="-285750">
              <a:buFontTx/>
              <a:buChar char="-"/>
            </a:pPr>
            <a:r>
              <a:rPr lang="en-US" sz="2400" dirty="0"/>
              <a:t>Make a class responsible for </a:t>
            </a:r>
            <a:r>
              <a:rPr lang="en-US" sz="2400" u="sng" dirty="0"/>
              <a:t>only one thing.</a:t>
            </a:r>
          </a:p>
          <a:p>
            <a:pPr marL="285750" indent="-285750">
              <a:buFontTx/>
              <a:buChar char="-"/>
            </a:pPr>
            <a:r>
              <a:rPr lang="en-US" sz="2400" dirty="0"/>
              <a:t>Put separate logic in </a:t>
            </a:r>
            <a:r>
              <a:rPr lang="en-US" sz="2400"/>
              <a:t>separate class</a:t>
            </a:r>
            <a:endParaRPr lang="en-US" sz="2400" dirty="0"/>
          </a:p>
        </p:txBody>
      </p:sp>
    </p:spTree>
    <p:extLst>
      <p:ext uri="{BB962C8B-B14F-4D97-AF65-F5344CB8AC3E}">
        <p14:creationId xmlns:p14="http://schemas.microsoft.com/office/powerpoint/2010/main" val="394783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C4C37-5EA6-4C55-910D-B2B38CF77137}"/>
              </a:ext>
            </a:extLst>
          </p:cNvPr>
          <p:cNvSpPr txBox="1"/>
          <p:nvPr/>
        </p:nvSpPr>
        <p:spPr>
          <a:xfrm>
            <a:off x="609600" y="418743"/>
            <a:ext cx="5972175" cy="2585323"/>
          </a:xfrm>
          <a:prstGeom prst="rect">
            <a:avLst/>
          </a:prstGeom>
          <a:noFill/>
        </p:spPr>
        <p:txBody>
          <a:bodyPr wrap="square">
            <a:spAutoFit/>
          </a:bodyPr>
          <a:lstStyle/>
          <a:p>
            <a:br>
              <a:rPr lang="en-US" b="0" dirty="0">
                <a:solidFill>
                  <a:srgbClr val="ABB2BF"/>
                </a:solidFill>
                <a:effectLst/>
                <a:latin typeface="Consolas" panose="020B0609020204030204" pitchFamily="49" charset="0"/>
              </a:rPr>
            </a:br>
            <a:r>
              <a:rPr lang="en-US" b="0" dirty="0">
                <a:solidFill>
                  <a:srgbClr val="C678DD"/>
                </a:solidFill>
                <a:effectLst/>
                <a:latin typeface="Consolas" panose="020B0609020204030204" pitchFamily="49" charset="0"/>
              </a:rPr>
              <a:t>class</a:t>
            </a:r>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Book</a:t>
            </a:r>
            <a:r>
              <a:rPr lang="en-US" b="0" dirty="0">
                <a:solidFill>
                  <a:srgbClr val="E06C75"/>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name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String</a:t>
            </a:r>
            <a:r>
              <a:rPr lang="en-US" b="0" dirty="0">
                <a:solidFill>
                  <a:srgbClr val="E06C75"/>
                </a:solidFill>
                <a:effectLst/>
                <a:latin typeface="Consolas" panose="020B0609020204030204" pitchFamily="49" charset="0"/>
              </a:rPr>
              <a:t> </a:t>
            </a:r>
            <a:r>
              <a:rPr lang="en-US" b="0" dirty="0" err="1">
                <a:solidFill>
                  <a:srgbClr val="E06C75"/>
                </a:solidFill>
                <a:effectLst/>
                <a:latin typeface="Consolas" panose="020B0609020204030204" pitchFamily="49" charset="0"/>
              </a:rPr>
              <a:t>authorName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E06C75"/>
                </a:solidFill>
                <a:effectLst/>
                <a:latin typeface="Consolas" panose="020B0609020204030204" pitchFamily="49" charset="0"/>
              </a:rPr>
              <a:t> year</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E06C75"/>
                </a:solidFill>
                <a:effectLst/>
                <a:latin typeface="Consolas" panose="020B0609020204030204" pitchFamily="49" charset="0"/>
              </a:rPr>
              <a:t> price</a:t>
            </a:r>
            <a:r>
              <a:rPr lang="en-US" b="0" dirty="0">
                <a:solidFill>
                  <a:srgbClr val="ABB2BF"/>
                </a:solidFill>
                <a:effectLst/>
                <a:latin typeface="Consolas" panose="020B0609020204030204" pitchFamily="49" charset="0"/>
              </a:rPr>
              <a:t>;</a:t>
            </a:r>
          </a:p>
          <a:p>
            <a:br>
              <a:rPr lang="en-US" b="0" dirty="0">
                <a:solidFill>
                  <a:srgbClr val="ABB2BF"/>
                </a:solidFill>
                <a:effectLst/>
                <a:latin typeface="Consolas" panose="020B0609020204030204" pitchFamily="49" charset="0"/>
              </a:rPr>
            </a:b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public</a:t>
            </a:r>
            <a:r>
              <a:rPr lang="en-US" b="0" dirty="0">
                <a:solidFill>
                  <a:srgbClr val="61AFEF"/>
                </a:solidFill>
                <a:effectLst/>
                <a:latin typeface="Consolas" panose="020B0609020204030204" pitchFamily="49" charset="0"/>
              </a:rPr>
              <a:t> Book</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0F3C9E2-55D0-4908-97A8-93D7F0535ED9}"/>
              </a:ext>
            </a:extLst>
          </p:cNvPr>
          <p:cNvSpPr txBox="1"/>
          <p:nvPr/>
        </p:nvSpPr>
        <p:spPr>
          <a:xfrm>
            <a:off x="634952" y="3742730"/>
            <a:ext cx="4021699" cy="2677656"/>
          </a:xfrm>
          <a:prstGeom prst="rect">
            <a:avLst/>
          </a:prstGeom>
          <a:noFill/>
        </p:spPr>
        <p:txBody>
          <a:bodyPr wrap="square" rtlCol="0">
            <a:spAutoFit/>
          </a:bodyPr>
          <a:lstStyle/>
          <a:p>
            <a:r>
              <a:rPr lang="en-US" sz="2800" dirty="0"/>
              <a:t>A </a:t>
            </a:r>
            <a:r>
              <a:rPr lang="en-US" sz="2800" b="1" i="1" dirty="0"/>
              <a:t>Model class</a:t>
            </a:r>
            <a:r>
              <a:rPr lang="en-US" sz="2800" dirty="0"/>
              <a:t> used to </a:t>
            </a:r>
            <a:r>
              <a:rPr lang="en-US" sz="2800" i="1" u="sng" dirty="0"/>
              <a:t>hold the book data</a:t>
            </a:r>
            <a:br>
              <a:rPr lang="en-US" sz="2800" i="1" u="sng" dirty="0"/>
            </a:br>
            <a:r>
              <a:rPr lang="en-US" sz="2800" dirty="0"/>
              <a:t>Usually looks like the structure of data in the database and</a:t>
            </a:r>
            <a:r>
              <a:rPr lang="en-US" sz="2800" b="1" i="1" u="sng" dirty="0"/>
              <a:t> mostly contains fields</a:t>
            </a:r>
          </a:p>
        </p:txBody>
      </p:sp>
      <p:sp>
        <p:nvSpPr>
          <p:cNvPr id="8" name="TextBox 7">
            <a:extLst>
              <a:ext uri="{FF2B5EF4-FFF2-40B4-BE49-F238E27FC236}">
                <a16:creationId xmlns:a16="http://schemas.microsoft.com/office/drawing/2014/main" id="{52D8A6FC-6E45-40AE-AB1D-BF06AF8C2370}"/>
              </a:ext>
            </a:extLst>
          </p:cNvPr>
          <p:cNvSpPr txBox="1"/>
          <p:nvPr/>
        </p:nvSpPr>
        <p:spPr>
          <a:xfrm>
            <a:off x="6305550" y="418743"/>
            <a:ext cx="5276850" cy="3970318"/>
          </a:xfrm>
          <a:prstGeom prst="rect">
            <a:avLst/>
          </a:prstGeom>
          <a:noFill/>
        </p:spPr>
        <p:txBody>
          <a:bodyPr wrap="square">
            <a:spAutoFit/>
          </a:bodyPr>
          <a:lstStyle/>
          <a:p>
            <a:br>
              <a:rPr lang="en-US" b="0" dirty="0">
                <a:solidFill>
                  <a:srgbClr val="ABB2BF"/>
                </a:solidFill>
                <a:effectLst/>
                <a:latin typeface="Consolas" panose="020B0609020204030204" pitchFamily="49" charset="0"/>
              </a:rPr>
            </a:br>
            <a:r>
              <a:rPr lang="en-US" b="0" dirty="0">
                <a:solidFill>
                  <a:srgbClr val="C678DD"/>
                </a:solidFill>
                <a:effectLst/>
                <a:latin typeface="Consolas" panose="020B0609020204030204" pitchFamily="49" charset="0"/>
              </a:rPr>
              <a:t>public</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class</a:t>
            </a:r>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Invoice</a:t>
            </a:r>
            <a:r>
              <a:rPr lang="en-US" b="0" dirty="0">
                <a:solidFill>
                  <a:srgbClr val="E06C75"/>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br>
              <a:rPr lang="en-US" b="0" dirty="0">
                <a:solidFill>
                  <a:srgbClr val="ABB2BF"/>
                </a:solidFill>
                <a:effectLst/>
                <a:latin typeface="Consolas" panose="020B0609020204030204" pitchFamily="49" charset="0"/>
              </a:rPr>
            </a:b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private</a:t>
            </a:r>
            <a:r>
              <a:rPr lang="en-US" b="0" dirty="0">
                <a:solidFill>
                  <a:srgbClr val="E06C75"/>
                </a:solidFill>
                <a:effectLst/>
                <a:latin typeface="Consolas" panose="020B0609020204030204" pitchFamily="49" charset="0"/>
              </a:rPr>
              <a:t> </a:t>
            </a:r>
            <a:r>
              <a:rPr lang="en-US" b="0" dirty="0">
                <a:solidFill>
                  <a:srgbClr val="E5C07B"/>
                </a:solidFill>
                <a:effectLst/>
                <a:latin typeface="Consolas" panose="020B0609020204030204" pitchFamily="49" charset="0"/>
              </a:rPr>
              <a:t>Book</a:t>
            </a:r>
            <a:r>
              <a:rPr lang="en-US" b="0" dirty="0">
                <a:solidFill>
                  <a:srgbClr val="E06C75"/>
                </a:solidFill>
                <a:effectLst/>
                <a:latin typeface="Consolas" panose="020B0609020204030204" pitchFamily="49" charset="0"/>
              </a:rPr>
              <a:t> </a:t>
            </a:r>
            <a:r>
              <a:rPr lang="en-US" b="0" dirty="0" err="1">
                <a:solidFill>
                  <a:srgbClr val="E06C75"/>
                </a:solidFill>
                <a:effectLst/>
                <a:latin typeface="Consolas" panose="020B0609020204030204" pitchFamily="49" charset="0"/>
              </a:rPr>
              <a:t>book</a:t>
            </a:r>
            <a:r>
              <a:rPr lang="en-US" b="0" dirty="0">
                <a:solidFill>
                  <a:srgbClr val="ABB2BF"/>
                </a:solidFill>
                <a:effectLst/>
                <a:latin typeface="Consolas" panose="020B0609020204030204" pitchFamily="49" charset="0"/>
              </a:rPr>
              <a:t>; </a:t>
            </a:r>
            <a:r>
              <a:rPr lang="en-US" b="0" dirty="0">
                <a:solidFill>
                  <a:srgbClr val="ABB2BF"/>
                </a:solidFill>
                <a:effectLst/>
                <a:latin typeface="Consolas" panose="020B0609020204030204" pitchFamily="49" charset="0"/>
                <a:sym typeface="Wingdings" panose="05000000000000000000" pitchFamily="2" charset="2"/>
              </a:rPr>
              <a:t></a:t>
            </a:r>
            <a:endParaRPr lang="en-US" b="0" dirty="0">
              <a:solidFill>
                <a:srgbClr val="ABB2BF"/>
              </a:solidFill>
              <a:effectLst/>
              <a:latin typeface="Consolas" panose="020B0609020204030204" pitchFamily="49" charset="0"/>
            </a:endParaRP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private</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int</a:t>
            </a:r>
            <a:r>
              <a:rPr lang="en-US" b="0" dirty="0">
                <a:solidFill>
                  <a:srgbClr val="E06C75"/>
                </a:solidFill>
                <a:effectLst/>
                <a:latin typeface="Consolas" panose="020B0609020204030204" pitchFamily="49" charset="0"/>
              </a:rPr>
              <a:t> quantity</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private</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double</a:t>
            </a:r>
            <a:r>
              <a:rPr lang="en-US" b="0" dirty="0">
                <a:solidFill>
                  <a:srgbClr val="E06C75"/>
                </a:solidFill>
                <a:effectLst/>
                <a:latin typeface="Consolas" panose="020B0609020204030204" pitchFamily="49" charset="0"/>
              </a:rPr>
              <a:t> </a:t>
            </a:r>
            <a:r>
              <a:rPr lang="en-US" b="0" dirty="0" err="1">
                <a:solidFill>
                  <a:srgbClr val="E06C75"/>
                </a:solidFill>
                <a:effectLst/>
                <a:latin typeface="Consolas" panose="020B0609020204030204" pitchFamily="49" charset="0"/>
              </a:rPr>
              <a:t>discountRate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private</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double</a:t>
            </a:r>
            <a:r>
              <a:rPr lang="en-US" b="0" dirty="0">
                <a:solidFill>
                  <a:srgbClr val="E06C75"/>
                </a:solidFill>
                <a:effectLst/>
                <a:latin typeface="Consolas" panose="020B0609020204030204" pitchFamily="49" charset="0"/>
              </a:rPr>
              <a:t> </a:t>
            </a:r>
            <a:r>
              <a:rPr lang="en-US" b="0" dirty="0" err="1">
                <a:solidFill>
                  <a:srgbClr val="E06C75"/>
                </a:solidFill>
                <a:effectLst/>
                <a:latin typeface="Consolas" panose="020B0609020204030204" pitchFamily="49" charset="0"/>
              </a:rPr>
              <a:t>taxRate</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private</a:t>
            </a: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double</a:t>
            </a:r>
            <a:r>
              <a:rPr lang="en-US" b="0" dirty="0">
                <a:solidFill>
                  <a:srgbClr val="E06C75"/>
                </a:solidFill>
                <a:effectLst/>
                <a:latin typeface="Consolas" panose="020B0609020204030204" pitchFamily="49" charset="0"/>
              </a:rPr>
              <a:t> total</a:t>
            </a:r>
            <a:r>
              <a:rPr lang="en-US" b="0" dirty="0">
                <a:solidFill>
                  <a:srgbClr val="ABB2BF"/>
                </a:solidFill>
                <a:effectLst/>
                <a:latin typeface="Consolas" panose="020B0609020204030204" pitchFamily="49" charset="0"/>
              </a:rPr>
              <a:t>;</a:t>
            </a:r>
          </a:p>
          <a:p>
            <a:br>
              <a:rPr lang="en-US" b="0" dirty="0">
                <a:solidFill>
                  <a:srgbClr val="ABB2BF"/>
                </a:solidFill>
                <a:effectLst/>
                <a:latin typeface="Consolas" panose="020B0609020204030204" pitchFamily="49" charset="0"/>
              </a:rPr>
            </a:br>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public</a:t>
            </a:r>
            <a:r>
              <a:rPr lang="en-US" b="0" dirty="0">
                <a:solidFill>
                  <a:srgbClr val="61AFEF"/>
                </a:solidFill>
                <a:effectLst/>
                <a:latin typeface="Consolas" panose="020B0609020204030204" pitchFamily="49" charset="0"/>
              </a:rPr>
              <a:t> Invoice</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public</a:t>
            </a:r>
            <a:r>
              <a:rPr lang="en-US" b="0" dirty="0">
                <a:solidFill>
                  <a:srgbClr val="61AFEF"/>
                </a:solidFill>
                <a:effectLst/>
                <a:latin typeface="Consolas" panose="020B0609020204030204" pitchFamily="49" charset="0"/>
              </a:rPr>
              <a:t> </a:t>
            </a:r>
            <a:r>
              <a:rPr lang="en-US" b="0" dirty="0">
                <a:solidFill>
                  <a:srgbClr val="C678DD"/>
                </a:solidFill>
                <a:effectLst/>
                <a:latin typeface="Consolas" panose="020B0609020204030204" pitchFamily="49" charset="0"/>
              </a:rPr>
              <a:t>double</a:t>
            </a:r>
            <a:r>
              <a:rPr lang="en-US" b="0" dirty="0">
                <a:solidFill>
                  <a:srgbClr val="61AFEF"/>
                </a:solidFill>
                <a:effectLst/>
                <a:latin typeface="Consolas" panose="020B0609020204030204" pitchFamily="49" charset="0"/>
              </a:rPr>
              <a:t> </a:t>
            </a:r>
            <a:r>
              <a:rPr lang="en-US" b="0" dirty="0" err="1">
                <a:solidFill>
                  <a:srgbClr val="61AFEF"/>
                </a:solidFill>
                <a:effectLst/>
                <a:latin typeface="Consolas" panose="020B0609020204030204" pitchFamily="49" charset="0"/>
              </a:rPr>
              <a:t>calculateTotal</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public</a:t>
            </a:r>
            <a:r>
              <a:rPr lang="en-US" b="0" dirty="0">
                <a:solidFill>
                  <a:srgbClr val="61AFEF"/>
                </a:solidFill>
                <a:effectLst/>
                <a:latin typeface="Consolas" panose="020B0609020204030204" pitchFamily="49" charset="0"/>
              </a:rPr>
              <a:t> </a:t>
            </a:r>
            <a:r>
              <a:rPr lang="en-US" b="0" dirty="0">
                <a:solidFill>
                  <a:srgbClr val="C678DD"/>
                </a:solidFill>
                <a:effectLst/>
                <a:latin typeface="Consolas" panose="020B0609020204030204" pitchFamily="49" charset="0"/>
              </a:rPr>
              <a:t>void</a:t>
            </a:r>
            <a:r>
              <a:rPr lang="en-US" b="0" dirty="0">
                <a:solidFill>
                  <a:srgbClr val="61AFEF"/>
                </a:solidFill>
                <a:effectLst/>
                <a:latin typeface="Consolas" panose="020B0609020204030204" pitchFamily="49" charset="0"/>
              </a:rPr>
              <a:t> </a:t>
            </a:r>
            <a:r>
              <a:rPr lang="en-US" b="0" dirty="0" err="1">
                <a:solidFill>
                  <a:srgbClr val="61AFEF"/>
                </a:solidFill>
                <a:effectLst/>
                <a:latin typeface="Consolas" panose="020B0609020204030204" pitchFamily="49" charset="0"/>
              </a:rPr>
              <a:t>printInvoice</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E06C75"/>
                </a:solidFill>
                <a:effectLst/>
                <a:latin typeface="Consolas" panose="020B0609020204030204" pitchFamily="49" charset="0"/>
              </a:rPr>
              <a:t>    </a:t>
            </a:r>
            <a:r>
              <a:rPr lang="en-US" b="0" dirty="0">
                <a:solidFill>
                  <a:srgbClr val="C678DD"/>
                </a:solidFill>
                <a:effectLst/>
                <a:latin typeface="Consolas" panose="020B0609020204030204" pitchFamily="49" charset="0"/>
              </a:rPr>
              <a:t>public</a:t>
            </a:r>
            <a:r>
              <a:rPr lang="en-US" b="0" dirty="0">
                <a:solidFill>
                  <a:srgbClr val="61AFEF"/>
                </a:solidFill>
                <a:effectLst/>
                <a:latin typeface="Consolas" panose="020B0609020204030204" pitchFamily="49" charset="0"/>
              </a:rPr>
              <a:t> </a:t>
            </a:r>
            <a:r>
              <a:rPr lang="en-US" b="0" dirty="0">
                <a:solidFill>
                  <a:srgbClr val="C678DD"/>
                </a:solidFill>
                <a:effectLst/>
                <a:latin typeface="Consolas" panose="020B0609020204030204" pitchFamily="49" charset="0"/>
              </a:rPr>
              <a:t>void</a:t>
            </a:r>
            <a:r>
              <a:rPr lang="en-US" b="0" dirty="0">
                <a:solidFill>
                  <a:srgbClr val="61AFEF"/>
                </a:solidFill>
                <a:effectLst/>
                <a:latin typeface="Consolas" panose="020B0609020204030204" pitchFamily="49" charset="0"/>
              </a:rPr>
              <a:t> </a:t>
            </a:r>
            <a:r>
              <a:rPr lang="en-US" b="0" dirty="0" err="1">
                <a:solidFill>
                  <a:srgbClr val="61AFEF"/>
                </a:solidFill>
                <a:effectLst/>
                <a:latin typeface="Consolas" panose="020B0609020204030204" pitchFamily="49" charset="0"/>
              </a:rPr>
              <a:t>saveToFile</a:t>
            </a:r>
            <a:r>
              <a:rPr lang="en-US" b="0" dirty="0">
                <a:solidFill>
                  <a:srgbClr val="ABB2BF"/>
                </a:solidFill>
                <a:effectLst/>
                <a:latin typeface="Consolas" panose="020B0609020204030204" pitchFamily="49" charset="0"/>
              </a:rPr>
              <a:t>(</a:t>
            </a:r>
            <a:r>
              <a:rPr lang="en-US" dirty="0">
                <a:solidFill>
                  <a:srgbClr val="E5C07B"/>
                </a:solidFill>
                <a:latin typeface="Consolas" panose="020B0609020204030204" pitchFamily="49" charset="0"/>
              </a:rPr>
              <a:t>…</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 </a:t>
            </a:r>
            <a:r>
              <a:rPr lang="en-US" b="0" dirty="0">
                <a:solidFill>
                  <a:srgbClr val="ABB2BF"/>
                </a:solidFill>
                <a:effectLst/>
                <a:latin typeface="Consolas" panose="020B0609020204030204" pitchFamily="49" charset="0"/>
              </a:rPr>
              <a:t>{…}</a:t>
            </a:r>
            <a:br>
              <a:rPr lang="en-US" b="0" dirty="0">
                <a:solidFill>
                  <a:srgbClr val="ABB2BF"/>
                </a:solidFill>
                <a:effectLst/>
                <a:latin typeface="Consolas" panose="020B0609020204030204" pitchFamily="49" charset="0"/>
              </a:rPr>
            </a:br>
            <a:r>
              <a:rPr lang="en-US" b="0" dirty="0">
                <a:solidFill>
                  <a:srgbClr val="ABB2BF"/>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2AF4518-CC31-4B5D-8794-022591FCEA6F}"/>
              </a:ext>
            </a:extLst>
          </p:cNvPr>
          <p:cNvSpPr txBox="1"/>
          <p:nvPr/>
        </p:nvSpPr>
        <p:spPr>
          <a:xfrm>
            <a:off x="6763978" y="4422432"/>
            <a:ext cx="4661105" cy="1815882"/>
          </a:xfrm>
          <a:prstGeom prst="rect">
            <a:avLst/>
          </a:prstGeom>
          <a:noFill/>
        </p:spPr>
        <p:txBody>
          <a:bodyPr wrap="square" rtlCol="0">
            <a:spAutoFit/>
          </a:bodyPr>
          <a:lstStyle/>
          <a:p>
            <a:r>
              <a:rPr lang="en-US" sz="2800" dirty="0"/>
              <a:t>A </a:t>
            </a:r>
            <a:r>
              <a:rPr lang="en-US" sz="2800" b="1" i="1" dirty="0"/>
              <a:t>Business logic class</a:t>
            </a:r>
            <a:r>
              <a:rPr lang="en-US" sz="2800" dirty="0"/>
              <a:t> used to </a:t>
            </a:r>
            <a:r>
              <a:rPr lang="en-US" sz="2800" i="1" u="sng" dirty="0"/>
              <a:t>Calculate price, print receipts …</a:t>
            </a:r>
            <a:r>
              <a:rPr lang="en-US" sz="2800" i="1" dirty="0"/>
              <a:t> </a:t>
            </a:r>
            <a:r>
              <a:rPr lang="en-US" sz="2800" dirty="0"/>
              <a:t>and</a:t>
            </a:r>
          </a:p>
          <a:p>
            <a:r>
              <a:rPr lang="en-US" sz="2800" b="1" i="1" u="sng" dirty="0"/>
              <a:t>mostly Contains functions </a:t>
            </a:r>
          </a:p>
        </p:txBody>
      </p:sp>
    </p:spTree>
    <p:extLst>
      <p:ext uri="{BB962C8B-B14F-4D97-AF65-F5344CB8AC3E}">
        <p14:creationId xmlns:p14="http://schemas.microsoft.com/office/powerpoint/2010/main" val="2347881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0C18387-94C4-4D97-88D5-634EE9F52402}"/>
              </a:ext>
            </a:extLst>
          </p:cNvPr>
          <p:cNvSpPr txBox="1"/>
          <p:nvPr/>
        </p:nvSpPr>
        <p:spPr>
          <a:xfrm>
            <a:off x="8660449" y="433540"/>
            <a:ext cx="3029565" cy="1815882"/>
          </a:xfrm>
          <a:prstGeom prst="rect">
            <a:avLst/>
          </a:prstGeom>
          <a:noFill/>
        </p:spPr>
        <p:txBody>
          <a:bodyPr wrap="square" rtlCol="0">
            <a:spAutoFit/>
          </a:bodyPr>
          <a:lstStyle/>
          <a:p>
            <a:r>
              <a:rPr lang="en-US" sz="2800" dirty="0"/>
              <a:t>Challenge: </a:t>
            </a:r>
          </a:p>
          <a:p>
            <a:r>
              <a:rPr lang="en-US" sz="2800" dirty="0"/>
              <a:t>Find mistakes / Anti-patterns that violate SRP</a:t>
            </a:r>
          </a:p>
        </p:txBody>
      </p:sp>
      <p:pic>
        <p:nvPicPr>
          <p:cNvPr id="2" name="Picture 1">
            <a:extLst>
              <a:ext uri="{FF2B5EF4-FFF2-40B4-BE49-F238E27FC236}">
                <a16:creationId xmlns:a16="http://schemas.microsoft.com/office/drawing/2014/main" id="{7920AA35-7395-F2F4-A2E7-A8E6C2E052F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4920" t="3255" r="1351"/>
          <a:stretch/>
        </p:blipFill>
        <p:spPr>
          <a:xfrm>
            <a:off x="108696" y="35520"/>
            <a:ext cx="7493351" cy="6822480"/>
          </a:xfrm>
          <a:prstGeom prst="rect">
            <a:avLst/>
          </a:prstGeom>
        </p:spPr>
      </p:pic>
    </p:spTree>
    <p:extLst>
      <p:ext uri="{BB962C8B-B14F-4D97-AF65-F5344CB8AC3E}">
        <p14:creationId xmlns:p14="http://schemas.microsoft.com/office/powerpoint/2010/main" val="352189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8A016C1-330B-4262-87E7-8674F195E5B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4920" t="3255" r="1351"/>
          <a:stretch/>
        </p:blipFill>
        <p:spPr>
          <a:xfrm>
            <a:off x="108696" y="35520"/>
            <a:ext cx="7493351" cy="6822480"/>
          </a:xfrm>
          <a:prstGeom prst="rect">
            <a:avLst/>
          </a:prstGeom>
        </p:spPr>
      </p:pic>
      <p:sp>
        <p:nvSpPr>
          <p:cNvPr id="2" name="Right Brace 1">
            <a:extLst>
              <a:ext uri="{FF2B5EF4-FFF2-40B4-BE49-F238E27FC236}">
                <a16:creationId xmlns:a16="http://schemas.microsoft.com/office/drawing/2014/main" id="{D48DC59A-2804-4EB5-8AEE-63F0E20736DC}"/>
              </a:ext>
            </a:extLst>
          </p:cNvPr>
          <p:cNvSpPr/>
          <p:nvPr/>
        </p:nvSpPr>
        <p:spPr>
          <a:xfrm>
            <a:off x="5199529" y="394447"/>
            <a:ext cx="421342" cy="25280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0847D4B9-F499-43C7-A2D6-982FE0B55A53}"/>
              </a:ext>
            </a:extLst>
          </p:cNvPr>
          <p:cNvSpPr/>
          <p:nvPr/>
        </p:nvSpPr>
        <p:spPr>
          <a:xfrm>
            <a:off x="7628964" y="3424521"/>
            <a:ext cx="412377" cy="9502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8108BB9D-C4D8-41EB-B878-DD68BE9B6C04}"/>
              </a:ext>
            </a:extLst>
          </p:cNvPr>
          <p:cNvSpPr/>
          <p:nvPr/>
        </p:nvSpPr>
        <p:spPr>
          <a:xfrm>
            <a:off x="7602047" y="4688540"/>
            <a:ext cx="412377" cy="12371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B4895E45-F600-46DD-ACF0-3DA1B45547D8}"/>
              </a:ext>
            </a:extLst>
          </p:cNvPr>
          <p:cNvSpPr/>
          <p:nvPr/>
        </p:nvSpPr>
        <p:spPr>
          <a:xfrm>
            <a:off x="7606530" y="5985739"/>
            <a:ext cx="295835" cy="7261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FAFD619-9DB1-4B5B-B079-9A52EECE630C}"/>
              </a:ext>
            </a:extLst>
          </p:cNvPr>
          <p:cNvSpPr txBox="1"/>
          <p:nvPr/>
        </p:nvSpPr>
        <p:spPr>
          <a:xfrm>
            <a:off x="5620871" y="1308242"/>
            <a:ext cx="2214282" cy="646331"/>
          </a:xfrm>
          <a:prstGeom prst="rect">
            <a:avLst/>
          </a:prstGeom>
          <a:noFill/>
        </p:spPr>
        <p:txBody>
          <a:bodyPr wrap="square" rtlCol="0">
            <a:spAutoFit/>
          </a:bodyPr>
          <a:lstStyle/>
          <a:p>
            <a:r>
              <a:rPr lang="en-US" dirty="0"/>
              <a:t>Class model data and constructor ✅</a:t>
            </a:r>
          </a:p>
        </p:txBody>
      </p:sp>
      <p:sp>
        <p:nvSpPr>
          <p:cNvPr id="9" name="TextBox 8">
            <a:extLst>
              <a:ext uri="{FF2B5EF4-FFF2-40B4-BE49-F238E27FC236}">
                <a16:creationId xmlns:a16="http://schemas.microsoft.com/office/drawing/2014/main" id="{86874616-8323-4A12-BD8A-F6592CA00995}"/>
              </a:ext>
            </a:extLst>
          </p:cNvPr>
          <p:cNvSpPr txBox="1"/>
          <p:nvPr/>
        </p:nvSpPr>
        <p:spPr>
          <a:xfrm>
            <a:off x="8050282" y="3630269"/>
            <a:ext cx="2492211" cy="646331"/>
          </a:xfrm>
          <a:prstGeom prst="rect">
            <a:avLst/>
          </a:prstGeom>
          <a:noFill/>
        </p:spPr>
        <p:txBody>
          <a:bodyPr wrap="square" rtlCol="0">
            <a:spAutoFit/>
          </a:bodyPr>
          <a:lstStyle/>
          <a:p>
            <a:r>
              <a:rPr lang="en-US" dirty="0"/>
              <a:t>Class business logic (main purpose) ✅</a:t>
            </a:r>
          </a:p>
        </p:txBody>
      </p:sp>
      <p:sp>
        <p:nvSpPr>
          <p:cNvPr id="10" name="TextBox 9">
            <a:extLst>
              <a:ext uri="{FF2B5EF4-FFF2-40B4-BE49-F238E27FC236}">
                <a16:creationId xmlns:a16="http://schemas.microsoft.com/office/drawing/2014/main" id="{B9A82AB5-9CEC-4EB2-AE19-CDE216707A66}"/>
              </a:ext>
            </a:extLst>
          </p:cNvPr>
          <p:cNvSpPr txBox="1"/>
          <p:nvPr/>
        </p:nvSpPr>
        <p:spPr>
          <a:xfrm>
            <a:off x="8014424" y="5122439"/>
            <a:ext cx="2752188" cy="369332"/>
          </a:xfrm>
          <a:prstGeom prst="rect">
            <a:avLst/>
          </a:prstGeom>
          <a:noFill/>
        </p:spPr>
        <p:txBody>
          <a:bodyPr wrap="square" rtlCol="0">
            <a:spAutoFit/>
          </a:bodyPr>
          <a:lstStyle/>
          <a:p>
            <a:r>
              <a:rPr lang="en-US" dirty="0"/>
              <a:t>Printing logic ❌</a:t>
            </a:r>
          </a:p>
        </p:txBody>
      </p:sp>
      <p:sp>
        <p:nvSpPr>
          <p:cNvPr id="12" name="TextBox 11">
            <a:extLst>
              <a:ext uri="{FF2B5EF4-FFF2-40B4-BE49-F238E27FC236}">
                <a16:creationId xmlns:a16="http://schemas.microsoft.com/office/drawing/2014/main" id="{3CB58826-6B11-49F3-B153-9DA5A23BC138}"/>
              </a:ext>
            </a:extLst>
          </p:cNvPr>
          <p:cNvSpPr txBox="1"/>
          <p:nvPr/>
        </p:nvSpPr>
        <p:spPr>
          <a:xfrm>
            <a:off x="8014423" y="6187024"/>
            <a:ext cx="3200400" cy="369332"/>
          </a:xfrm>
          <a:prstGeom prst="rect">
            <a:avLst/>
          </a:prstGeom>
          <a:noFill/>
        </p:spPr>
        <p:txBody>
          <a:bodyPr wrap="square" rtlCol="0">
            <a:spAutoFit/>
          </a:bodyPr>
          <a:lstStyle/>
          <a:p>
            <a:r>
              <a:rPr lang="en-US" dirty="0"/>
              <a:t>Persistence logic ❌</a:t>
            </a:r>
          </a:p>
        </p:txBody>
      </p:sp>
    </p:spTree>
    <p:extLst>
      <p:ext uri="{BB962C8B-B14F-4D97-AF65-F5344CB8AC3E}">
        <p14:creationId xmlns:p14="http://schemas.microsoft.com/office/powerpoint/2010/main" val="2259888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8A016C1-330B-4262-87E7-8674F195E5B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4920" t="3255" r="1351"/>
          <a:stretch/>
        </p:blipFill>
        <p:spPr>
          <a:xfrm>
            <a:off x="-13482" y="-3200767"/>
            <a:ext cx="11084893" cy="10092475"/>
          </a:xfrm>
          <a:prstGeom prst="rect">
            <a:avLst/>
          </a:prstGeom>
        </p:spPr>
      </p:pic>
      <p:sp>
        <p:nvSpPr>
          <p:cNvPr id="18" name="TextBox 17">
            <a:extLst>
              <a:ext uri="{FF2B5EF4-FFF2-40B4-BE49-F238E27FC236}">
                <a16:creationId xmlns:a16="http://schemas.microsoft.com/office/drawing/2014/main" id="{40C18387-94C4-4D97-88D5-634EE9F52402}"/>
              </a:ext>
            </a:extLst>
          </p:cNvPr>
          <p:cNvSpPr txBox="1"/>
          <p:nvPr/>
        </p:nvSpPr>
        <p:spPr>
          <a:xfrm>
            <a:off x="7174566" y="214254"/>
            <a:ext cx="5017434" cy="1631216"/>
          </a:xfrm>
          <a:prstGeom prst="rect">
            <a:avLst/>
          </a:prstGeom>
          <a:noFill/>
        </p:spPr>
        <p:txBody>
          <a:bodyPr wrap="square" rtlCol="0">
            <a:spAutoFit/>
          </a:bodyPr>
          <a:lstStyle/>
          <a:p>
            <a:r>
              <a:rPr lang="en-US" sz="2000" dirty="0"/>
              <a:t>if we wanted to change the printing format, we would need to change the class. Therefore, we should not have </a:t>
            </a:r>
            <a:r>
              <a:rPr lang="en-US" sz="2000" b="1" i="1" u="sng" dirty="0"/>
              <a:t>printing logic mixed with business logic </a:t>
            </a:r>
            <a:r>
              <a:rPr lang="en-US" sz="2000" dirty="0"/>
              <a:t>in the same class.</a:t>
            </a:r>
          </a:p>
        </p:txBody>
      </p:sp>
      <p:sp>
        <p:nvSpPr>
          <p:cNvPr id="2" name="Oval 1">
            <a:extLst>
              <a:ext uri="{FF2B5EF4-FFF2-40B4-BE49-F238E27FC236}">
                <a16:creationId xmlns:a16="http://schemas.microsoft.com/office/drawing/2014/main" id="{89FF07A9-1EFB-4369-8D17-75FDBD2CF2F0}"/>
              </a:ext>
            </a:extLst>
          </p:cNvPr>
          <p:cNvSpPr/>
          <p:nvPr/>
        </p:nvSpPr>
        <p:spPr>
          <a:xfrm>
            <a:off x="5316070" y="4688541"/>
            <a:ext cx="1281954"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6D98DD4-0DEA-45D0-B864-93E73706644C}"/>
              </a:ext>
            </a:extLst>
          </p:cNvPr>
          <p:cNvSpPr/>
          <p:nvPr/>
        </p:nvSpPr>
        <p:spPr>
          <a:xfrm>
            <a:off x="5957047" y="4365812"/>
            <a:ext cx="1281954"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0C652F3-E225-4786-BE7E-90FA2E4A8009}"/>
              </a:ext>
            </a:extLst>
          </p:cNvPr>
          <p:cNvSpPr/>
          <p:nvPr/>
        </p:nvSpPr>
        <p:spPr>
          <a:xfrm>
            <a:off x="6598024" y="4043083"/>
            <a:ext cx="1855694"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55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8A016C1-330B-4262-87E7-8674F195E5B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4920" t="3255" r="1351"/>
          <a:stretch/>
        </p:blipFill>
        <p:spPr>
          <a:xfrm>
            <a:off x="0" y="-6589426"/>
            <a:ext cx="11506235" cy="10476095"/>
          </a:xfrm>
          <a:prstGeom prst="rect">
            <a:avLst/>
          </a:prstGeom>
        </p:spPr>
      </p:pic>
      <p:sp>
        <p:nvSpPr>
          <p:cNvPr id="18" name="TextBox 17">
            <a:extLst>
              <a:ext uri="{FF2B5EF4-FFF2-40B4-BE49-F238E27FC236}">
                <a16:creationId xmlns:a16="http://schemas.microsoft.com/office/drawing/2014/main" id="{40C18387-94C4-4D97-88D5-634EE9F52402}"/>
              </a:ext>
            </a:extLst>
          </p:cNvPr>
          <p:cNvSpPr txBox="1"/>
          <p:nvPr/>
        </p:nvSpPr>
        <p:spPr>
          <a:xfrm>
            <a:off x="970991" y="4140796"/>
            <a:ext cx="3529292" cy="1569660"/>
          </a:xfrm>
          <a:prstGeom prst="rect">
            <a:avLst/>
          </a:prstGeom>
          <a:noFill/>
        </p:spPr>
        <p:txBody>
          <a:bodyPr wrap="square" rtlCol="0">
            <a:spAutoFit/>
          </a:bodyPr>
          <a:lstStyle/>
          <a:p>
            <a:r>
              <a:rPr lang="en-US" sz="2400" dirty="0"/>
              <a:t>It is also a very common mistake to mix persistence logic with business logic.</a:t>
            </a:r>
          </a:p>
        </p:txBody>
      </p:sp>
      <p:sp>
        <p:nvSpPr>
          <p:cNvPr id="7" name="Oval 6">
            <a:extLst>
              <a:ext uri="{FF2B5EF4-FFF2-40B4-BE49-F238E27FC236}">
                <a16:creationId xmlns:a16="http://schemas.microsoft.com/office/drawing/2014/main" id="{735BCA96-9B42-42D2-9DD5-969ABF7624A1}"/>
              </a:ext>
            </a:extLst>
          </p:cNvPr>
          <p:cNvSpPr/>
          <p:nvPr/>
        </p:nvSpPr>
        <p:spPr>
          <a:xfrm>
            <a:off x="0" y="2241176"/>
            <a:ext cx="8561294" cy="164549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694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2E769-A0C0-7192-A323-867244C96741}"/>
              </a:ext>
            </a:extLst>
          </p:cNvPr>
          <p:cNvSpPr>
            <a:spLocks noGrp="1"/>
          </p:cNvSpPr>
          <p:nvPr>
            <p:ph type="title"/>
          </p:nvPr>
        </p:nvSpPr>
        <p:spPr>
          <a:xfrm>
            <a:off x="550863" y="1520825"/>
            <a:ext cx="5437188" cy="3779838"/>
          </a:xfrm>
        </p:spPr>
        <p:txBody>
          <a:bodyPr anchor="ctr">
            <a:normAutofit/>
          </a:bodyPr>
          <a:lstStyle/>
          <a:p>
            <a:pPr>
              <a:lnSpc>
                <a:spcPct val="90000"/>
              </a:lnSpc>
            </a:pPr>
            <a:r>
              <a:rPr lang="en-US" sz="6800" dirty="0"/>
              <a:t>Why Should you learn Design Patterns?</a:t>
            </a:r>
          </a:p>
        </p:txBody>
      </p:sp>
      <p:sp>
        <p:nvSpPr>
          <p:cNvPr id="31" name="Freeform: Shape 30">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3" name="Group 32">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34"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8" name="Group 37">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39" name="Freeform: Shape 38">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045C4D4C-B64E-0E97-A75D-0C3D4BDBAB87}"/>
              </a:ext>
            </a:extLst>
          </p:cNvPr>
          <p:cNvGraphicFramePr>
            <a:graphicFrameLocks noGrp="1"/>
          </p:cNvGraphicFramePr>
          <p:nvPr>
            <p:ph idx="1"/>
            <p:extLst>
              <p:ext uri="{D42A27DB-BD31-4B8C-83A1-F6EECF244321}">
                <p14:modId xmlns:p14="http://schemas.microsoft.com/office/powerpoint/2010/main" val="3336424407"/>
              </p:ext>
            </p:extLst>
          </p:nvPr>
        </p:nvGraphicFramePr>
        <p:xfrm>
          <a:off x="5445761" y="549274"/>
          <a:ext cx="6195378" cy="5760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78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0C18387-94C4-4D97-88D5-634EE9F52402}"/>
              </a:ext>
            </a:extLst>
          </p:cNvPr>
          <p:cNvSpPr txBox="1"/>
          <p:nvPr/>
        </p:nvSpPr>
        <p:spPr>
          <a:xfrm>
            <a:off x="809627" y="716278"/>
            <a:ext cx="3529292" cy="1569660"/>
          </a:xfrm>
          <a:prstGeom prst="rect">
            <a:avLst/>
          </a:prstGeom>
          <a:noFill/>
        </p:spPr>
        <p:txBody>
          <a:bodyPr wrap="square" rtlCol="0">
            <a:spAutoFit/>
          </a:bodyPr>
          <a:lstStyle/>
          <a:p>
            <a:r>
              <a:rPr lang="en-US" sz="2400" dirty="0"/>
              <a:t>It is also an extremely common mistake to mix persistence logic with business logic.</a:t>
            </a:r>
          </a:p>
        </p:txBody>
      </p:sp>
      <p:sp>
        <p:nvSpPr>
          <p:cNvPr id="5" name="Arrow: Right 4">
            <a:extLst>
              <a:ext uri="{FF2B5EF4-FFF2-40B4-BE49-F238E27FC236}">
                <a16:creationId xmlns:a16="http://schemas.microsoft.com/office/drawing/2014/main" id="{E9789231-18BC-434A-8311-F7A286E82602}"/>
              </a:ext>
            </a:extLst>
          </p:cNvPr>
          <p:cNvSpPr/>
          <p:nvPr/>
        </p:nvSpPr>
        <p:spPr>
          <a:xfrm>
            <a:off x="4598893" y="1198309"/>
            <a:ext cx="2043953" cy="605598"/>
          </a:xfrm>
          <a:prstGeom prst="rightArrow">
            <a:avLst>
              <a:gd name="adj1" fmla="val 50000"/>
              <a:gd name="adj2" fmla="val 79787"/>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Persistence ?</a:t>
            </a:r>
            <a:endParaRPr lang="en-US" dirty="0"/>
          </a:p>
        </p:txBody>
      </p:sp>
      <p:sp>
        <p:nvSpPr>
          <p:cNvPr id="6" name="TextBox 5">
            <a:extLst>
              <a:ext uri="{FF2B5EF4-FFF2-40B4-BE49-F238E27FC236}">
                <a16:creationId xmlns:a16="http://schemas.microsoft.com/office/drawing/2014/main" id="{15EBEA27-F372-4189-8E02-686F78B06B5A}"/>
              </a:ext>
            </a:extLst>
          </p:cNvPr>
          <p:cNvSpPr txBox="1"/>
          <p:nvPr/>
        </p:nvSpPr>
        <p:spPr>
          <a:xfrm>
            <a:off x="6902820" y="796960"/>
            <a:ext cx="3529292" cy="1200329"/>
          </a:xfrm>
          <a:prstGeom prst="rect">
            <a:avLst/>
          </a:prstGeom>
          <a:noFill/>
        </p:spPr>
        <p:txBody>
          <a:bodyPr wrap="square" rtlCol="0">
            <a:spAutoFit/>
          </a:bodyPr>
          <a:lstStyle/>
          <a:p>
            <a:r>
              <a:rPr lang="en-US" sz="2400" dirty="0"/>
              <a:t>Persistence is to save data to a permanent datastore</a:t>
            </a:r>
          </a:p>
        </p:txBody>
      </p:sp>
      <p:sp>
        <p:nvSpPr>
          <p:cNvPr id="8" name="TextBox 7">
            <a:extLst>
              <a:ext uri="{FF2B5EF4-FFF2-40B4-BE49-F238E27FC236}">
                <a16:creationId xmlns:a16="http://schemas.microsoft.com/office/drawing/2014/main" id="{E06087ED-61E5-4095-B9E3-D611F6FE8CB9}"/>
              </a:ext>
            </a:extLst>
          </p:cNvPr>
          <p:cNvSpPr txBox="1"/>
          <p:nvPr/>
        </p:nvSpPr>
        <p:spPr>
          <a:xfrm>
            <a:off x="809626" y="2589898"/>
            <a:ext cx="10432115" cy="3785652"/>
          </a:xfrm>
          <a:prstGeom prst="rect">
            <a:avLst/>
          </a:prstGeom>
          <a:noFill/>
        </p:spPr>
        <p:txBody>
          <a:bodyPr wrap="square" rtlCol="0">
            <a:spAutoFit/>
          </a:bodyPr>
          <a:lstStyle/>
          <a:p>
            <a:r>
              <a:rPr lang="en-US" sz="2400" dirty="0"/>
              <a:t>Examples:</a:t>
            </a:r>
          </a:p>
          <a:p>
            <a:endParaRPr lang="en-US" sz="2400" dirty="0"/>
          </a:p>
          <a:p>
            <a:pPr marL="342900" indent="-342900">
              <a:buFont typeface="Arial" panose="020B0604020202020204" pitchFamily="34" charset="0"/>
              <a:buChar char="•"/>
            </a:pPr>
            <a:r>
              <a:rPr lang="en-US" sz="2400" dirty="0"/>
              <a:t>Writing to local file (</a:t>
            </a:r>
            <a:r>
              <a:rPr lang="en-US" sz="2400" dirty="0" err="1"/>
              <a:t>filestreams</a:t>
            </a:r>
            <a:r>
              <a:rPr lang="en-US" sz="2400" dirty="0"/>
              <a:t>) common with desktop apps</a:t>
            </a:r>
          </a:p>
          <a:p>
            <a:endParaRPr lang="en-US" sz="2400" dirty="0"/>
          </a:p>
          <a:p>
            <a:pPr marL="342900" indent="-342900">
              <a:buFont typeface="Arial" panose="020B0604020202020204" pitchFamily="34" charset="0"/>
              <a:buChar char="•"/>
            </a:pPr>
            <a:r>
              <a:rPr lang="en-US" sz="2400" dirty="0"/>
              <a:t>Writing to a local database (SQLite , </a:t>
            </a:r>
            <a:r>
              <a:rPr lang="en-US" sz="2400" dirty="0" err="1"/>
              <a:t>RoomDB</a:t>
            </a:r>
            <a:r>
              <a:rPr lang="en-US" sz="2400" dirty="0"/>
              <a:t>, </a:t>
            </a:r>
            <a:r>
              <a:rPr lang="en-US" sz="2400" dirty="0" err="1"/>
              <a:t>SQLFlite</a:t>
            </a:r>
            <a:r>
              <a:rPr lang="en-US" sz="2400" dirty="0"/>
              <a:t>) common with mobile apps and small desktop apps</a:t>
            </a:r>
          </a:p>
          <a:p>
            <a:endParaRPr lang="en-US" sz="2400" dirty="0"/>
          </a:p>
          <a:p>
            <a:pPr marL="342900" indent="-342900">
              <a:buFont typeface="Arial" panose="020B0604020202020204" pitchFamily="34" charset="0"/>
              <a:buChar char="•"/>
            </a:pPr>
            <a:r>
              <a:rPr lang="en-US" sz="2400" dirty="0"/>
              <a:t>Making an API call (PUT, UPDATE, DELETE) common with web apps         -usually called Controller class-</a:t>
            </a:r>
          </a:p>
          <a:p>
            <a:pPr marL="342900" indent="-342900">
              <a:buFont typeface="Arial" panose="020B0604020202020204" pitchFamily="34" charset="0"/>
              <a:buChar char="•"/>
            </a:pPr>
            <a:endParaRPr lang="en-US" sz="2400" dirty="0"/>
          </a:p>
        </p:txBody>
      </p:sp>
      <p:pic>
        <p:nvPicPr>
          <p:cNvPr id="1026" name="Picture 2" descr="Database Clipart Powerpoint - Database Icon - Free Transparent PNG Clipart  Images Download">
            <a:extLst>
              <a:ext uri="{FF2B5EF4-FFF2-40B4-BE49-F238E27FC236}">
                <a16:creationId xmlns:a16="http://schemas.microsoft.com/office/drawing/2014/main" id="{35F94AA5-EE91-4B86-A5EF-CDDAD45F2992}"/>
              </a:ext>
            </a:extLst>
          </p:cNvPr>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8995" b="89947" l="10000" r="90000">
                        <a14:foregroundMark x1="44405" y1="8995" x2="44405" y2="8995"/>
                        <a14:foregroundMark x1="42262" y1="51146" x2="42262" y2="51146"/>
                        <a14:foregroundMark x1="39524" y1="63492" x2="39524" y2="63492"/>
                        <a14:foregroundMark x1="43214" y1="88007" x2="43214" y2="88007"/>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746751" y="2676545"/>
            <a:ext cx="1271244" cy="858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utter – Medium">
            <a:extLst>
              <a:ext uri="{FF2B5EF4-FFF2-40B4-BE49-F238E27FC236}">
                <a16:creationId xmlns:a16="http://schemas.microsoft.com/office/drawing/2014/main" id="{79E912A7-5418-4716-9A52-047DC1B9F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4932" y="3621282"/>
            <a:ext cx="654884" cy="6548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are APIs and how do they work | Elemental">
            <a:extLst>
              <a:ext uri="{FF2B5EF4-FFF2-40B4-BE49-F238E27FC236}">
                <a16:creationId xmlns:a16="http://schemas.microsoft.com/office/drawing/2014/main" id="{D98667D7-2CCC-48CC-9260-375B8CDD5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4460" y="4649648"/>
            <a:ext cx="1215827" cy="98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74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081C-E141-4F8F-89D0-0BD4E36FF3FD}"/>
              </a:ext>
            </a:extLst>
          </p:cNvPr>
          <p:cNvSpPr>
            <a:spLocks noGrp="1"/>
          </p:cNvSpPr>
          <p:nvPr>
            <p:ph type="title"/>
          </p:nvPr>
        </p:nvSpPr>
        <p:spPr/>
        <p:txBody>
          <a:bodyPr/>
          <a:lstStyle/>
          <a:p>
            <a:r>
              <a:rPr lang="en-US" dirty="0"/>
              <a:t>How to fix that?</a:t>
            </a:r>
          </a:p>
        </p:txBody>
      </p:sp>
      <p:sp>
        <p:nvSpPr>
          <p:cNvPr id="3" name="Content Placeholder 2">
            <a:extLst>
              <a:ext uri="{FF2B5EF4-FFF2-40B4-BE49-F238E27FC236}">
                <a16:creationId xmlns:a16="http://schemas.microsoft.com/office/drawing/2014/main" id="{BA3433AE-154B-440C-81D2-A72142C1C689}"/>
              </a:ext>
            </a:extLst>
          </p:cNvPr>
          <p:cNvSpPr>
            <a:spLocks noGrp="1"/>
          </p:cNvSpPr>
          <p:nvPr>
            <p:ph idx="1"/>
          </p:nvPr>
        </p:nvSpPr>
        <p:spPr/>
        <p:txBody>
          <a:bodyPr/>
          <a:lstStyle/>
          <a:p>
            <a:r>
              <a:rPr lang="en-US" dirty="0">
                <a:solidFill>
                  <a:srgbClr val="FFFFFF"/>
                </a:solidFill>
              </a:rPr>
              <a:t>Make every class responsible for a single part of the functionality provided by the software, and make that responsibility entirely encapsulated by the class.</a:t>
            </a:r>
          </a:p>
          <a:p>
            <a:r>
              <a:rPr lang="en-US" dirty="0">
                <a:solidFill>
                  <a:srgbClr val="FFFFFF"/>
                </a:solidFill>
              </a:rPr>
              <a:t>Make each function do only one thing</a:t>
            </a:r>
          </a:p>
        </p:txBody>
      </p:sp>
    </p:spTree>
    <p:extLst>
      <p:ext uri="{BB962C8B-B14F-4D97-AF65-F5344CB8AC3E}">
        <p14:creationId xmlns:p14="http://schemas.microsoft.com/office/powerpoint/2010/main" val="120589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D83AB609-5CA0-5250-25BD-94F214DC7BBF}"/>
              </a:ext>
            </a:extLst>
          </p:cNvPr>
          <p:cNvPicPr>
            <a:picLocks noChangeAspect="1"/>
          </p:cNvPicPr>
          <p:nvPr/>
        </p:nvPicPr>
        <p:blipFill rotWithShape="1">
          <a:blip r:embed="rId2"/>
          <a:srcRect t="5981" b="974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2" name="Rectangle 21">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AA2F8-31FC-4626-B72F-11D9F904A37B}"/>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kern="1200" dirty="0">
                <a:solidFill>
                  <a:schemeClr val="tx1"/>
                </a:solidFill>
                <a:latin typeface="+mj-lt"/>
                <a:ea typeface="+mj-ea"/>
                <a:cs typeface="+mj-cs"/>
              </a:rPr>
              <a:t>Fixed code</a:t>
            </a:r>
          </a:p>
        </p:txBody>
      </p:sp>
      <p:sp>
        <p:nvSpPr>
          <p:cNvPr id="24" name="Rectangle 23">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Text&#10;&#10;Description automatically generated">
            <a:extLst>
              <a:ext uri="{FF2B5EF4-FFF2-40B4-BE49-F238E27FC236}">
                <a16:creationId xmlns:a16="http://schemas.microsoft.com/office/drawing/2014/main" id="{6D44519B-90F2-4F88-8655-CDEA340BB236}"/>
              </a:ext>
            </a:extLst>
          </p:cNvPr>
          <p:cNvPicPr>
            <a:picLocks noChangeAspect="1"/>
          </p:cNvPicPr>
          <p:nvPr/>
        </p:nvPicPr>
        <p:blipFill rotWithShape="1">
          <a:blip r:embed="rId3">
            <a:extLst>
              <a:ext uri="{28A0092B-C50C-407E-A947-70E740481C1C}">
                <a14:useLocalDpi xmlns:a14="http://schemas.microsoft.com/office/drawing/2010/main" val="0"/>
              </a:ext>
            </a:extLst>
          </a:blip>
          <a:srcRect l="6653" t="8009" r="9079" b="9421"/>
          <a:stretch/>
        </p:blipFill>
        <p:spPr>
          <a:xfrm>
            <a:off x="4116388" y="75401"/>
            <a:ext cx="8038364" cy="6705340"/>
          </a:xfrm>
          <a:prstGeom prst="rect">
            <a:avLst/>
          </a:prstGeom>
        </p:spPr>
      </p:pic>
    </p:spTree>
    <p:extLst>
      <p:ext uri="{BB962C8B-B14F-4D97-AF65-F5344CB8AC3E}">
        <p14:creationId xmlns:p14="http://schemas.microsoft.com/office/powerpoint/2010/main" val="350989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186-6543-48B4-9412-633511084BEC}"/>
              </a:ext>
            </a:extLst>
          </p:cNvPr>
          <p:cNvSpPr>
            <a:spLocks noGrp="1"/>
          </p:cNvSpPr>
          <p:nvPr>
            <p:ph type="title"/>
          </p:nvPr>
        </p:nvSpPr>
        <p:spPr/>
        <p:txBody>
          <a:bodyPr/>
          <a:lstStyle/>
          <a:p>
            <a:r>
              <a:rPr lang="en-US" dirty="0">
                <a:solidFill>
                  <a:srgbClr val="FFC000"/>
                </a:solidFill>
              </a:rPr>
              <a:t>O</a:t>
            </a:r>
            <a:r>
              <a:rPr lang="en-US" dirty="0"/>
              <a:t>pen-</a:t>
            </a:r>
            <a:r>
              <a:rPr lang="en-US" dirty="0">
                <a:solidFill>
                  <a:srgbClr val="FFC000"/>
                </a:solidFill>
              </a:rPr>
              <a:t>C</a:t>
            </a:r>
            <a:r>
              <a:rPr lang="en-US" dirty="0"/>
              <a:t>losed </a:t>
            </a:r>
            <a:r>
              <a:rPr lang="en-US" dirty="0">
                <a:solidFill>
                  <a:srgbClr val="FFC000"/>
                </a:solidFill>
              </a:rPr>
              <a:t>P</a:t>
            </a:r>
            <a:r>
              <a:rPr lang="en-US" dirty="0"/>
              <a:t>rinciple (</a:t>
            </a:r>
            <a:r>
              <a:rPr lang="en-US" dirty="0">
                <a:solidFill>
                  <a:srgbClr val="FDC555"/>
                </a:solidFill>
              </a:rPr>
              <a:t>OCP</a:t>
            </a:r>
            <a:r>
              <a:rPr lang="en-US" dirty="0"/>
              <a:t>)</a:t>
            </a:r>
          </a:p>
        </p:txBody>
      </p:sp>
      <p:sp>
        <p:nvSpPr>
          <p:cNvPr id="6" name="TextBox 5">
            <a:extLst>
              <a:ext uri="{FF2B5EF4-FFF2-40B4-BE49-F238E27FC236}">
                <a16:creationId xmlns:a16="http://schemas.microsoft.com/office/drawing/2014/main" id="{FABD9796-7644-4D90-8569-A30522B9DADF}"/>
              </a:ext>
            </a:extLst>
          </p:cNvPr>
          <p:cNvSpPr txBox="1"/>
          <p:nvPr/>
        </p:nvSpPr>
        <p:spPr>
          <a:xfrm>
            <a:off x="1416423" y="2351782"/>
            <a:ext cx="9502589" cy="1077218"/>
          </a:xfrm>
          <a:prstGeom prst="rect">
            <a:avLst/>
          </a:prstGeom>
          <a:noFill/>
        </p:spPr>
        <p:txBody>
          <a:bodyPr wrap="square" rtlCol="0">
            <a:spAutoFit/>
          </a:bodyPr>
          <a:lstStyle/>
          <a:p>
            <a:r>
              <a:rPr lang="en-US" sz="3200" dirty="0"/>
              <a:t>“Classes should be open for extension and closed to modification.”</a:t>
            </a:r>
          </a:p>
        </p:txBody>
      </p:sp>
    </p:spTree>
    <p:extLst>
      <p:ext uri="{BB962C8B-B14F-4D97-AF65-F5344CB8AC3E}">
        <p14:creationId xmlns:p14="http://schemas.microsoft.com/office/powerpoint/2010/main" val="428722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C917-0950-42A3-B6F0-503A9D9C88A7}"/>
              </a:ext>
            </a:extLst>
          </p:cNvPr>
          <p:cNvSpPr>
            <a:spLocks noGrp="1"/>
          </p:cNvSpPr>
          <p:nvPr>
            <p:ph type="title"/>
          </p:nvPr>
        </p:nvSpPr>
        <p:spPr/>
        <p:txBody>
          <a:bodyPr/>
          <a:lstStyle/>
          <a:p>
            <a:r>
              <a:rPr lang="en-US" dirty="0"/>
              <a:t>Why </a:t>
            </a:r>
            <a:r>
              <a:rPr lang="en-US" dirty="0">
                <a:solidFill>
                  <a:srgbClr val="FFC000"/>
                </a:solidFill>
              </a:rPr>
              <a:t>OCP</a:t>
            </a:r>
            <a:r>
              <a:rPr lang="en-US" dirty="0"/>
              <a:t>?</a:t>
            </a:r>
          </a:p>
        </p:txBody>
      </p:sp>
      <p:sp>
        <p:nvSpPr>
          <p:cNvPr id="3" name="Content Placeholder 2">
            <a:extLst>
              <a:ext uri="{FF2B5EF4-FFF2-40B4-BE49-F238E27FC236}">
                <a16:creationId xmlns:a16="http://schemas.microsoft.com/office/drawing/2014/main" id="{23E52DB2-0DC6-4ECE-BA3F-A115EBB1F18C}"/>
              </a:ext>
            </a:extLst>
          </p:cNvPr>
          <p:cNvSpPr>
            <a:spLocks noGrp="1"/>
          </p:cNvSpPr>
          <p:nvPr>
            <p:ph idx="1"/>
          </p:nvPr>
        </p:nvSpPr>
        <p:spPr/>
        <p:txBody>
          <a:bodyPr/>
          <a:lstStyle/>
          <a:p>
            <a:r>
              <a:rPr lang="en-US" dirty="0">
                <a:solidFill>
                  <a:srgbClr val="FFFFFF"/>
                </a:solidFill>
              </a:rPr>
              <a:t>We should be able to add new functionality without touching the existing code for the class. </a:t>
            </a:r>
          </a:p>
          <a:p>
            <a:r>
              <a:rPr lang="en-US" dirty="0">
                <a:solidFill>
                  <a:srgbClr val="FFFFFF"/>
                </a:solidFill>
              </a:rPr>
              <a:t>Modifying existing code could potentially break existing functionality </a:t>
            </a:r>
          </a:p>
          <a:p>
            <a:r>
              <a:rPr lang="en-US" dirty="0">
                <a:solidFill>
                  <a:srgbClr val="FFFFFF"/>
                </a:solidFill>
              </a:rPr>
              <a:t>Avoid touching the tested and reliable production code as long as possible.</a:t>
            </a:r>
          </a:p>
          <a:p>
            <a:r>
              <a:rPr lang="en-US" dirty="0">
                <a:solidFill>
                  <a:srgbClr val="FFFFFF"/>
                </a:solidFill>
              </a:rPr>
              <a:t>Changes in a parent class may break classes derived (inherited) from it.</a:t>
            </a:r>
          </a:p>
        </p:txBody>
      </p:sp>
    </p:spTree>
    <p:extLst>
      <p:ext uri="{BB962C8B-B14F-4D97-AF65-F5344CB8AC3E}">
        <p14:creationId xmlns:p14="http://schemas.microsoft.com/office/powerpoint/2010/main" val="233326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9DB5-ACC7-463D-BCAE-FEB7D586AF3A}"/>
              </a:ext>
            </a:extLst>
          </p:cNvPr>
          <p:cNvSpPr>
            <a:spLocks noGrp="1"/>
          </p:cNvSpPr>
          <p:nvPr>
            <p:ph type="title"/>
          </p:nvPr>
        </p:nvSpPr>
        <p:spPr/>
        <p:txBody>
          <a:bodyPr/>
          <a:lstStyle/>
          <a:p>
            <a:r>
              <a:rPr lang="en-US" dirty="0"/>
              <a:t>Open Class vs Closed Class</a:t>
            </a:r>
          </a:p>
        </p:txBody>
      </p:sp>
      <p:sp>
        <p:nvSpPr>
          <p:cNvPr id="3" name="Content Placeholder 2">
            <a:extLst>
              <a:ext uri="{FF2B5EF4-FFF2-40B4-BE49-F238E27FC236}">
                <a16:creationId xmlns:a16="http://schemas.microsoft.com/office/drawing/2014/main" id="{4D624F2C-B943-4C10-BCDE-91F37E63867A}"/>
              </a:ext>
            </a:extLst>
          </p:cNvPr>
          <p:cNvSpPr>
            <a:spLocks noGrp="1"/>
          </p:cNvSpPr>
          <p:nvPr>
            <p:ph idx="1"/>
          </p:nvPr>
        </p:nvSpPr>
        <p:spPr/>
        <p:txBody>
          <a:bodyPr/>
          <a:lstStyle/>
          <a:p>
            <a:r>
              <a:rPr lang="en-US" dirty="0">
                <a:solidFill>
                  <a:srgbClr val="FFFFFF"/>
                </a:solidFill>
              </a:rPr>
              <a:t>Class is open if :</a:t>
            </a:r>
          </a:p>
          <a:p>
            <a:pPr>
              <a:buFontTx/>
              <a:buChar char="-"/>
            </a:pPr>
            <a:r>
              <a:rPr lang="en-US" dirty="0">
                <a:solidFill>
                  <a:srgbClr val="FFFFFF"/>
                </a:solidFill>
              </a:rPr>
              <a:t>You can extend it, produce a subclass (Not final) and do whatever you want with it—add new methods or fields, override base behavior</a:t>
            </a:r>
          </a:p>
          <a:p>
            <a:r>
              <a:rPr lang="en-US" dirty="0">
                <a:solidFill>
                  <a:srgbClr val="FFFFFF"/>
                </a:solidFill>
              </a:rPr>
              <a:t>Class is closed if:</a:t>
            </a:r>
          </a:p>
          <a:p>
            <a:r>
              <a:rPr lang="en-US" dirty="0">
                <a:solidFill>
                  <a:srgbClr val="FFFFFF"/>
                </a:solidFill>
              </a:rPr>
              <a:t>Class is closed (complete) if it’s 100% ready to be used by other classes—its interface is clearly defined and won’t be changed in the future.</a:t>
            </a:r>
          </a:p>
        </p:txBody>
      </p:sp>
    </p:spTree>
    <p:extLst>
      <p:ext uri="{BB962C8B-B14F-4D97-AF65-F5344CB8AC3E}">
        <p14:creationId xmlns:p14="http://schemas.microsoft.com/office/powerpoint/2010/main" val="854550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CF50-5D18-4B5D-BC2D-7E24F2558D45}"/>
              </a:ext>
            </a:extLst>
          </p:cNvPr>
          <p:cNvSpPr>
            <a:spLocks noGrp="1"/>
          </p:cNvSpPr>
          <p:nvPr>
            <p:ph type="title"/>
          </p:nvPr>
        </p:nvSpPr>
        <p:spPr/>
        <p:txBody>
          <a:bodyPr/>
          <a:lstStyle/>
          <a:p>
            <a:r>
              <a:rPr lang="en-US" dirty="0"/>
              <a:t>How does it work ?</a:t>
            </a:r>
          </a:p>
        </p:txBody>
      </p:sp>
      <p:sp>
        <p:nvSpPr>
          <p:cNvPr id="3" name="Content Placeholder 2">
            <a:extLst>
              <a:ext uri="{FF2B5EF4-FFF2-40B4-BE49-F238E27FC236}">
                <a16:creationId xmlns:a16="http://schemas.microsoft.com/office/drawing/2014/main" id="{26ABD67B-D1A1-4BD2-99DA-F796150C29B5}"/>
              </a:ext>
            </a:extLst>
          </p:cNvPr>
          <p:cNvSpPr>
            <a:spLocks noGrp="1"/>
          </p:cNvSpPr>
          <p:nvPr>
            <p:ph idx="1"/>
          </p:nvPr>
        </p:nvSpPr>
        <p:spPr/>
        <p:txBody>
          <a:bodyPr/>
          <a:lstStyle/>
          <a:p>
            <a:r>
              <a:rPr lang="en-US" dirty="0">
                <a:solidFill>
                  <a:srgbClr val="FFFFFF"/>
                </a:solidFill>
              </a:rPr>
              <a:t>Instead of changing the code of the class directly, you can:</a:t>
            </a:r>
          </a:p>
          <a:p>
            <a:pPr>
              <a:buFontTx/>
              <a:buChar char="-"/>
            </a:pPr>
            <a:r>
              <a:rPr lang="en-US" i="1" u="sng" dirty="0">
                <a:solidFill>
                  <a:srgbClr val="FFFFFF"/>
                </a:solidFill>
              </a:rPr>
              <a:t>Create a subclass and override </a:t>
            </a:r>
            <a:r>
              <a:rPr lang="en-US" dirty="0">
                <a:solidFill>
                  <a:srgbClr val="FFFFFF"/>
                </a:solidFill>
              </a:rPr>
              <a:t>parts of the original class that you want to behave differently. You’ll achieve your goal but also won’t break any existing clients of the original class.</a:t>
            </a:r>
          </a:p>
          <a:p>
            <a:pPr>
              <a:buFontTx/>
              <a:buChar char="-"/>
            </a:pPr>
            <a:r>
              <a:rPr lang="en-US" b="1" i="1" dirty="0">
                <a:solidFill>
                  <a:srgbClr val="FFFFFF"/>
                </a:solidFill>
              </a:rPr>
              <a:t>Note</a:t>
            </a:r>
            <a:r>
              <a:rPr lang="en-US" dirty="0">
                <a:solidFill>
                  <a:srgbClr val="FFFFFF"/>
                </a:solidFill>
              </a:rPr>
              <a:t>: This principle isn’t meant to be applied for all changes to a class. If you know that there’s a bug in the class, just go on and fix it</a:t>
            </a:r>
          </a:p>
          <a:p>
            <a:pPr marL="0" indent="0">
              <a:buNone/>
            </a:pPr>
            <a:endParaRPr lang="en-US" dirty="0">
              <a:solidFill>
                <a:srgbClr val="FFFFFF"/>
              </a:solidFill>
            </a:endParaRPr>
          </a:p>
        </p:txBody>
      </p:sp>
    </p:spTree>
    <p:extLst>
      <p:ext uri="{BB962C8B-B14F-4D97-AF65-F5344CB8AC3E}">
        <p14:creationId xmlns:p14="http://schemas.microsoft.com/office/powerpoint/2010/main" val="382953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186-6543-48B4-9412-633511084BEC}"/>
              </a:ext>
            </a:extLst>
          </p:cNvPr>
          <p:cNvSpPr>
            <a:spLocks noGrp="1"/>
          </p:cNvSpPr>
          <p:nvPr>
            <p:ph type="title"/>
          </p:nvPr>
        </p:nvSpPr>
        <p:spPr/>
        <p:txBody>
          <a:bodyPr/>
          <a:lstStyle/>
          <a:p>
            <a:r>
              <a:rPr lang="en-US" dirty="0" err="1">
                <a:solidFill>
                  <a:srgbClr val="FFC000"/>
                </a:solidFill>
              </a:rPr>
              <a:t>L</a:t>
            </a:r>
            <a:r>
              <a:rPr lang="en-US" dirty="0" err="1"/>
              <a:t>iskov</a:t>
            </a:r>
            <a:r>
              <a:rPr lang="en-US" dirty="0"/>
              <a:t> Substitution Principle</a:t>
            </a:r>
          </a:p>
        </p:txBody>
      </p:sp>
      <p:sp>
        <p:nvSpPr>
          <p:cNvPr id="6" name="TextBox 5">
            <a:extLst>
              <a:ext uri="{FF2B5EF4-FFF2-40B4-BE49-F238E27FC236}">
                <a16:creationId xmlns:a16="http://schemas.microsoft.com/office/drawing/2014/main" id="{FABD9796-7644-4D90-8569-A30522B9DADF}"/>
              </a:ext>
            </a:extLst>
          </p:cNvPr>
          <p:cNvSpPr txBox="1"/>
          <p:nvPr/>
        </p:nvSpPr>
        <p:spPr>
          <a:xfrm>
            <a:off x="995082" y="2395091"/>
            <a:ext cx="10058401" cy="2067818"/>
          </a:xfrm>
          <a:prstGeom prst="rect">
            <a:avLst/>
          </a:prstGeom>
          <a:noFill/>
        </p:spPr>
        <p:txBody>
          <a:bodyPr wrap="square" rtlCol="0">
            <a:spAutoFit/>
          </a:bodyPr>
          <a:lstStyle/>
          <a:p>
            <a:r>
              <a:rPr lang="en-US" sz="3200" dirty="0"/>
              <a:t>“When extending a class, remember that you should be able to pass objects of the subclass in place of objects of the parent class without breaking the client code.”</a:t>
            </a:r>
          </a:p>
        </p:txBody>
      </p:sp>
      <p:sp>
        <p:nvSpPr>
          <p:cNvPr id="3" name="TextBox 2">
            <a:extLst>
              <a:ext uri="{FF2B5EF4-FFF2-40B4-BE49-F238E27FC236}">
                <a16:creationId xmlns:a16="http://schemas.microsoft.com/office/drawing/2014/main" id="{6DC22AFD-0FF1-4F71-B93F-74E8FD31233E}"/>
              </a:ext>
            </a:extLst>
          </p:cNvPr>
          <p:cNvSpPr txBox="1"/>
          <p:nvPr/>
        </p:nvSpPr>
        <p:spPr>
          <a:xfrm>
            <a:off x="995082" y="4822463"/>
            <a:ext cx="10146400" cy="1200329"/>
          </a:xfrm>
          <a:prstGeom prst="rect">
            <a:avLst/>
          </a:prstGeom>
          <a:noFill/>
        </p:spPr>
        <p:txBody>
          <a:bodyPr wrap="square" rtlCol="0">
            <a:spAutoFit/>
          </a:bodyPr>
          <a:lstStyle/>
          <a:p>
            <a:r>
              <a:rPr lang="en-US" dirty="0"/>
              <a:t>This means that the subclass should remain compatible with the behavior of the superclass.</a:t>
            </a:r>
          </a:p>
          <a:p>
            <a:r>
              <a:rPr lang="en-US" dirty="0"/>
              <a:t>When overriding a method, extend the base behavior rather than replacing it with something else entirely.</a:t>
            </a:r>
          </a:p>
          <a:p>
            <a:endParaRPr lang="en-US" dirty="0"/>
          </a:p>
        </p:txBody>
      </p:sp>
    </p:spTree>
    <p:extLst>
      <p:ext uri="{BB962C8B-B14F-4D97-AF65-F5344CB8AC3E}">
        <p14:creationId xmlns:p14="http://schemas.microsoft.com/office/powerpoint/2010/main" val="77412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A32C16A8-77C5-2DF3-09E8-6CAFF01E677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90000"/>
              </a:lnSpc>
            </a:pPr>
            <a:r>
              <a:rPr lang="en-US" sz="3400" dirty="0"/>
              <a:t>Passing a child in the place of its parent </a:t>
            </a:r>
            <a:r>
              <a:rPr lang="en-US" sz="3400" u="sng" dirty="0"/>
              <a:t>should never break the code or logic</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ABDC54AF-BB81-5C87-8710-6C2D1885B662}"/>
              </a:ext>
            </a:extLst>
          </p:cNvPr>
          <p:cNvPicPr>
            <a:picLocks noChangeAspect="1"/>
          </p:cNvPicPr>
          <p:nvPr/>
        </p:nvPicPr>
        <p:blipFill>
          <a:blip r:embed="rId2"/>
          <a:stretch>
            <a:fillRect/>
          </a:stretch>
        </p:blipFill>
        <p:spPr>
          <a:xfrm>
            <a:off x="4295776" y="574284"/>
            <a:ext cx="7345363" cy="571101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76344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ABDC54AF-BB81-5C87-8710-6C2D1885B662}"/>
              </a:ext>
            </a:extLst>
          </p:cNvPr>
          <p:cNvPicPr>
            <a:picLocks noChangeAspect="1"/>
          </p:cNvPicPr>
          <p:nvPr/>
        </p:nvPicPr>
        <p:blipFill>
          <a:blip r:embed="rId2"/>
          <a:stretch>
            <a:fillRect/>
          </a:stretch>
        </p:blipFill>
        <p:spPr>
          <a:xfrm>
            <a:off x="1873336" y="157120"/>
            <a:ext cx="8416413" cy="6543760"/>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Oval 5">
            <a:extLst>
              <a:ext uri="{FF2B5EF4-FFF2-40B4-BE49-F238E27FC236}">
                <a16:creationId xmlns:a16="http://schemas.microsoft.com/office/drawing/2014/main" id="{0100F022-AD81-AF22-C16C-EE2A7D647BB7}"/>
              </a:ext>
            </a:extLst>
          </p:cNvPr>
          <p:cNvSpPr/>
          <p:nvPr/>
        </p:nvSpPr>
        <p:spPr>
          <a:xfrm>
            <a:off x="6096260" y="2274996"/>
            <a:ext cx="243321" cy="360000"/>
          </a:xfrm>
          <a:prstGeom prst="ellipse">
            <a:avLst/>
          </a:prstGeom>
          <a:noFill/>
          <a:ln w="28575">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AC9B99-C996-AE39-1453-8914C5C6D0F8}"/>
              </a:ext>
            </a:extLst>
          </p:cNvPr>
          <p:cNvSpPr/>
          <p:nvPr/>
        </p:nvSpPr>
        <p:spPr>
          <a:xfrm>
            <a:off x="6094964" y="4752872"/>
            <a:ext cx="243321" cy="360000"/>
          </a:xfrm>
          <a:prstGeom prst="ellipse">
            <a:avLst/>
          </a:prstGeom>
          <a:noFill/>
          <a:ln w="28575">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49E5DDB-7DF7-7140-C393-5B2BA7816117}"/>
              </a:ext>
            </a:extLst>
          </p:cNvPr>
          <p:cNvSpPr/>
          <p:nvPr/>
        </p:nvSpPr>
        <p:spPr>
          <a:xfrm>
            <a:off x="3327946" y="4021060"/>
            <a:ext cx="1821143" cy="36000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004233-F63E-AF45-DD6B-E07200BE5833}"/>
              </a:ext>
            </a:extLst>
          </p:cNvPr>
          <p:cNvSpPr txBox="1"/>
          <p:nvPr/>
        </p:nvSpPr>
        <p:spPr>
          <a:xfrm>
            <a:off x="3961604" y="2769974"/>
            <a:ext cx="5551248" cy="830997"/>
          </a:xfrm>
          <a:prstGeom prst="rect">
            <a:avLst/>
          </a:prstGeom>
          <a:solidFill>
            <a:srgbClr val="22262E"/>
          </a:solidFill>
        </p:spPr>
        <p:txBody>
          <a:bodyPr wrap="square" rtlCol="0">
            <a:spAutoFit/>
          </a:bodyPr>
          <a:lstStyle/>
          <a:p>
            <a:r>
              <a:rPr lang="en-US" sz="2400" dirty="0"/>
              <a:t>Here, </a:t>
            </a:r>
            <a:r>
              <a:rPr lang="en-US" sz="2400" dirty="0" err="1"/>
              <a:t>RelativeDistance.distance</a:t>
            </a:r>
            <a:r>
              <a:rPr lang="en-US" sz="2400" dirty="0"/>
              <a:t>() can occasionally return 0</a:t>
            </a:r>
          </a:p>
        </p:txBody>
      </p:sp>
    </p:spTree>
    <p:extLst>
      <p:ext uri="{BB962C8B-B14F-4D97-AF65-F5344CB8AC3E}">
        <p14:creationId xmlns:p14="http://schemas.microsoft.com/office/powerpoint/2010/main" val="2491416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BB6A-DB1E-4E1B-B0D4-10BAE16D5968}"/>
              </a:ext>
            </a:extLst>
          </p:cNvPr>
          <p:cNvSpPr>
            <a:spLocks noGrp="1"/>
          </p:cNvSpPr>
          <p:nvPr>
            <p:ph type="title"/>
          </p:nvPr>
        </p:nvSpPr>
        <p:spPr>
          <a:xfrm>
            <a:off x="550200" y="542407"/>
            <a:ext cx="10404671" cy="2003569"/>
          </a:xfrm>
        </p:spPr>
        <p:txBody>
          <a:bodyPr>
            <a:noAutofit/>
          </a:bodyPr>
          <a:lstStyle/>
          <a:p>
            <a:r>
              <a:rPr lang="en-US" sz="5400" dirty="0"/>
              <a:t>Resources </a:t>
            </a:r>
          </a:p>
        </p:txBody>
      </p:sp>
      <p:sp>
        <p:nvSpPr>
          <p:cNvPr id="5" name="TextBox 4">
            <a:extLst>
              <a:ext uri="{FF2B5EF4-FFF2-40B4-BE49-F238E27FC236}">
                <a16:creationId xmlns:a16="http://schemas.microsoft.com/office/drawing/2014/main" id="{D70CBCA4-D45B-4CA6-AF2D-F8EE8286A24E}"/>
              </a:ext>
            </a:extLst>
          </p:cNvPr>
          <p:cNvSpPr txBox="1"/>
          <p:nvPr/>
        </p:nvSpPr>
        <p:spPr>
          <a:xfrm>
            <a:off x="628026" y="2420469"/>
            <a:ext cx="10694397" cy="523220"/>
          </a:xfrm>
          <a:prstGeom prst="rect">
            <a:avLst/>
          </a:prstGeom>
          <a:noFill/>
        </p:spPr>
        <p:txBody>
          <a:bodyPr wrap="square" rtlCol="0">
            <a:spAutoFit/>
          </a:bodyPr>
          <a:lstStyle/>
          <a:p>
            <a:r>
              <a:rPr lang="en-US" sz="2800" dirty="0"/>
              <a:t>Recommended Books:</a:t>
            </a:r>
          </a:p>
        </p:txBody>
      </p:sp>
      <p:pic>
        <p:nvPicPr>
          <p:cNvPr id="7" name="Picture 6">
            <a:extLst>
              <a:ext uri="{FF2B5EF4-FFF2-40B4-BE49-F238E27FC236}">
                <a16:creationId xmlns:a16="http://schemas.microsoft.com/office/drawing/2014/main" id="{E010B300-CDEC-460A-ABFB-B6FE2B6779F4}"/>
              </a:ext>
            </a:extLst>
          </p:cNvPr>
          <p:cNvPicPr>
            <a:picLocks noChangeAspect="1"/>
          </p:cNvPicPr>
          <p:nvPr/>
        </p:nvPicPr>
        <p:blipFill>
          <a:blip r:embed="rId2"/>
          <a:stretch>
            <a:fillRect/>
          </a:stretch>
        </p:blipFill>
        <p:spPr>
          <a:xfrm>
            <a:off x="8723179" y="1544191"/>
            <a:ext cx="3054652" cy="4500707"/>
          </a:xfrm>
          <a:prstGeom prst="rect">
            <a:avLst/>
          </a:prstGeom>
        </p:spPr>
      </p:pic>
      <p:sp>
        <p:nvSpPr>
          <p:cNvPr id="10" name="TextBox 9">
            <a:extLst>
              <a:ext uri="{FF2B5EF4-FFF2-40B4-BE49-F238E27FC236}">
                <a16:creationId xmlns:a16="http://schemas.microsoft.com/office/drawing/2014/main" id="{6941997E-D8B1-40B2-A94A-29030FEEEEF3}"/>
              </a:ext>
            </a:extLst>
          </p:cNvPr>
          <p:cNvSpPr txBox="1"/>
          <p:nvPr/>
        </p:nvSpPr>
        <p:spPr>
          <a:xfrm>
            <a:off x="779929" y="3182471"/>
            <a:ext cx="4293516" cy="707886"/>
          </a:xfrm>
          <a:prstGeom prst="rect">
            <a:avLst/>
          </a:prstGeom>
          <a:noFill/>
        </p:spPr>
        <p:txBody>
          <a:bodyPr wrap="square" rtlCol="0">
            <a:spAutoFit/>
          </a:bodyPr>
          <a:lstStyle/>
          <a:p>
            <a:pPr marL="285750" indent="-285750">
              <a:buFontTx/>
              <a:buChar char="-"/>
            </a:pPr>
            <a:r>
              <a:rPr lang="en-US" sz="2000" b="1" i="1" dirty="0"/>
              <a:t>Dive into design patterns </a:t>
            </a:r>
          </a:p>
          <a:p>
            <a:pPr marL="285750" indent="-285750">
              <a:buFontTx/>
              <a:buChar char="-"/>
            </a:pPr>
            <a:r>
              <a:rPr lang="en-US" sz="2000" b="1" i="1" dirty="0"/>
              <a:t>Head first design patterns</a:t>
            </a:r>
          </a:p>
        </p:txBody>
      </p:sp>
      <p:sp>
        <p:nvSpPr>
          <p:cNvPr id="3" name="TextBox 2">
            <a:extLst>
              <a:ext uri="{FF2B5EF4-FFF2-40B4-BE49-F238E27FC236}">
                <a16:creationId xmlns:a16="http://schemas.microsoft.com/office/drawing/2014/main" id="{F26DE3E0-0E43-83BA-99F4-7A94C570C52D}"/>
              </a:ext>
            </a:extLst>
          </p:cNvPr>
          <p:cNvSpPr txBox="1"/>
          <p:nvPr/>
        </p:nvSpPr>
        <p:spPr>
          <a:xfrm>
            <a:off x="628026" y="4030419"/>
            <a:ext cx="4445419" cy="523220"/>
          </a:xfrm>
          <a:prstGeom prst="rect">
            <a:avLst/>
          </a:prstGeom>
          <a:noFill/>
        </p:spPr>
        <p:txBody>
          <a:bodyPr wrap="square" rtlCol="0">
            <a:spAutoFit/>
          </a:bodyPr>
          <a:lstStyle/>
          <a:p>
            <a:r>
              <a:rPr lang="en-US" sz="2800" dirty="0"/>
              <a:t>Recommended Websites:</a:t>
            </a:r>
          </a:p>
        </p:txBody>
      </p:sp>
      <p:sp>
        <p:nvSpPr>
          <p:cNvPr id="6" name="TextBox 5">
            <a:extLst>
              <a:ext uri="{FF2B5EF4-FFF2-40B4-BE49-F238E27FC236}">
                <a16:creationId xmlns:a16="http://schemas.microsoft.com/office/drawing/2014/main" id="{656BE436-73A7-06A6-3753-C2B71FA78FBE}"/>
              </a:ext>
            </a:extLst>
          </p:cNvPr>
          <p:cNvSpPr txBox="1"/>
          <p:nvPr/>
        </p:nvSpPr>
        <p:spPr>
          <a:xfrm>
            <a:off x="779929" y="4713764"/>
            <a:ext cx="3594847" cy="369332"/>
          </a:xfrm>
          <a:prstGeom prst="rect">
            <a:avLst/>
          </a:prstGeom>
          <a:noFill/>
        </p:spPr>
        <p:txBody>
          <a:bodyPr wrap="square" rtlCol="0">
            <a:spAutoFit/>
          </a:bodyPr>
          <a:lstStyle/>
          <a:p>
            <a:pPr marL="285750" indent="-285750">
              <a:buFontTx/>
              <a:buChar char="-"/>
            </a:pPr>
            <a:r>
              <a:rPr lang="en-US" dirty="0"/>
              <a:t>https://refactoring.guru</a:t>
            </a:r>
          </a:p>
        </p:txBody>
      </p:sp>
      <p:pic>
        <p:nvPicPr>
          <p:cNvPr id="12" name="Picture 11">
            <a:extLst>
              <a:ext uri="{FF2B5EF4-FFF2-40B4-BE49-F238E27FC236}">
                <a16:creationId xmlns:a16="http://schemas.microsoft.com/office/drawing/2014/main" id="{92B38A61-B6A9-7FF5-3EAF-10DF9847F4DC}"/>
              </a:ext>
            </a:extLst>
          </p:cNvPr>
          <p:cNvPicPr>
            <a:picLocks noChangeAspect="1"/>
          </p:cNvPicPr>
          <p:nvPr/>
        </p:nvPicPr>
        <p:blipFill>
          <a:blip r:embed="rId3"/>
          <a:stretch>
            <a:fillRect/>
          </a:stretch>
        </p:blipFill>
        <p:spPr>
          <a:xfrm>
            <a:off x="5681339" y="1564318"/>
            <a:ext cx="2811851" cy="1016682"/>
          </a:xfrm>
          <a:prstGeom prst="rect">
            <a:avLst/>
          </a:prstGeom>
        </p:spPr>
      </p:pic>
      <p:pic>
        <p:nvPicPr>
          <p:cNvPr id="13" name="Picture 12">
            <a:extLst>
              <a:ext uri="{FF2B5EF4-FFF2-40B4-BE49-F238E27FC236}">
                <a16:creationId xmlns:a16="http://schemas.microsoft.com/office/drawing/2014/main" id="{657613AF-2F81-21F9-C8B8-B11CA998F187}"/>
              </a:ext>
            </a:extLst>
          </p:cNvPr>
          <p:cNvPicPr>
            <a:picLocks noChangeAspect="1"/>
          </p:cNvPicPr>
          <p:nvPr/>
        </p:nvPicPr>
        <p:blipFill>
          <a:blip r:embed="rId4"/>
          <a:stretch>
            <a:fillRect/>
          </a:stretch>
        </p:blipFill>
        <p:spPr>
          <a:xfrm>
            <a:off x="5681339" y="2846010"/>
            <a:ext cx="2586432" cy="3223092"/>
          </a:xfrm>
          <a:prstGeom prst="rect">
            <a:avLst/>
          </a:prstGeom>
        </p:spPr>
      </p:pic>
      <p:pic>
        <p:nvPicPr>
          <p:cNvPr id="15" name="Picture 14" descr="A cartoon of a chest&#10;&#10;Description automatically generated">
            <a:extLst>
              <a:ext uri="{FF2B5EF4-FFF2-40B4-BE49-F238E27FC236}">
                <a16:creationId xmlns:a16="http://schemas.microsoft.com/office/drawing/2014/main" id="{CCCA538C-2969-9C83-861D-EBC520986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2594" y="456482"/>
            <a:ext cx="804363" cy="804363"/>
          </a:xfrm>
          <a:prstGeom prst="rect">
            <a:avLst/>
          </a:prstGeom>
        </p:spPr>
      </p:pic>
    </p:spTree>
    <p:extLst>
      <p:ext uri="{BB962C8B-B14F-4D97-AF65-F5344CB8AC3E}">
        <p14:creationId xmlns:p14="http://schemas.microsoft.com/office/powerpoint/2010/main" val="2529659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Picture 10">
            <a:extLst>
              <a:ext uri="{FF2B5EF4-FFF2-40B4-BE49-F238E27FC236}">
                <a16:creationId xmlns:a16="http://schemas.microsoft.com/office/drawing/2014/main" id="{F372CC88-82D0-18D9-BFDD-42D79E959308}"/>
              </a:ext>
            </a:extLst>
          </p:cNvPr>
          <p:cNvPicPr>
            <a:picLocks noChangeAspect="1"/>
          </p:cNvPicPr>
          <p:nvPr/>
        </p:nvPicPr>
        <p:blipFill>
          <a:blip r:embed="rId2"/>
          <a:stretch>
            <a:fillRect/>
          </a:stretch>
        </p:blipFill>
        <p:spPr>
          <a:xfrm>
            <a:off x="1766076" y="1384049"/>
            <a:ext cx="8805958" cy="5352030"/>
          </a:xfrm>
          <a:prstGeom prst="rect">
            <a:avLst/>
          </a:prstGeom>
        </p:spPr>
      </p:pic>
      <p:sp>
        <p:nvSpPr>
          <p:cNvPr id="15" name="TextBox 14">
            <a:extLst>
              <a:ext uri="{FF2B5EF4-FFF2-40B4-BE49-F238E27FC236}">
                <a16:creationId xmlns:a16="http://schemas.microsoft.com/office/drawing/2014/main" id="{FE9A213E-44EF-00A1-FEBC-1C9FFA4DA26E}"/>
              </a:ext>
            </a:extLst>
          </p:cNvPr>
          <p:cNvSpPr txBox="1"/>
          <p:nvPr/>
        </p:nvSpPr>
        <p:spPr>
          <a:xfrm>
            <a:off x="461171" y="472106"/>
            <a:ext cx="9321013" cy="769441"/>
          </a:xfrm>
          <a:prstGeom prst="rect">
            <a:avLst/>
          </a:prstGeom>
          <a:noFill/>
        </p:spPr>
        <p:txBody>
          <a:bodyPr wrap="none" rtlCol="0">
            <a:spAutoFit/>
          </a:bodyPr>
          <a:lstStyle/>
          <a:p>
            <a:r>
              <a:rPr lang="en-US" sz="4400" dirty="0"/>
              <a:t>What’s the problem with this Code?</a:t>
            </a:r>
          </a:p>
        </p:txBody>
      </p:sp>
    </p:spTree>
    <p:extLst>
      <p:ext uri="{BB962C8B-B14F-4D97-AF65-F5344CB8AC3E}">
        <p14:creationId xmlns:p14="http://schemas.microsoft.com/office/powerpoint/2010/main" val="67369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Picture 10">
            <a:extLst>
              <a:ext uri="{FF2B5EF4-FFF2-40B4-BE49-F238E27FC236}">
                <a16:creationId xmlns:a16="http://schemas.microsoft.com/office/drawing/2014/main" id="{F372CC88-82D0-18D9-BFDD-42D79E959308}"/>
              </a:ext>
            </a:extLst>
          </p:cNvPr>
          <p:cNvPicPr>
            <a:picLocks noChangeAspect="1"/>
          </p:cNvPicPr>
          <p:nvPr/>
        </p:nvPicPr>
        <p:blipFill>
          <a:blip r:embed="rId3"/>
          <a:stretch>
            <a:fillRect/>
          </a:stretch>
        </p:blipFill>
        <p:spPr>
          <a:xfrm>
            <a:off x="281171" y="331879"/>
            <a:ext cx="7319958" cy="4448878"/>
          </a:xfrm>
          <a:prstGeom prst="rect">
            <a:avLst/>
          </a:prstGeom>
        </p:spPr>
      </p:pic>
      <p:cxnSp>
        <p:nvCxnSpPr>
          <p:cNvPr id="3" name="Straight Arrow Connector 2">
            <a:extLst>
              <a:ext uri="{FF2B5EF4-FFF2-40B4-BE49-F238E27FC236}">
                <a16:creationId xmlns:a16="http://schemas.microsoft.com/office/drawing/2014/main" id="{2DA43DA3-E474-F1B5-9012-02B458442E44}"/>
              </a:ext>
            </a:extLst>
          </p:cNvPr>
          <p:cNvCxnSpPr/>
          <p:nvPr/>
        </p:nvCxnSpPr>
        <p:spPr>
          <a:xfrm flipV="1">
            <a:off x="6764594" y="796205"/>
            <a:ext cx="1297858" cy="1145514"/>
          </a:xfrm>
          <a:prstGeom prst="straightConnector1">
            <a:avLst/>
          </a:prstGeom>
          <a:ln w="57150">
            <a:solidFill>
              <a:srgbClr val="FDC555"/>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BEB24B2-2A92-2CA7-FE28-BE11B80DF653}"/>
              </a:ext>
            </a:extLst>
          </p:cNvPr>
          <p:cNvCxnSpPr>
            <a:cxnSpLocks/>
          </p:cNvCxnSpPr>
          <p:nvPr/>
        </p:nvCxnSpPr>
        <p:spPr>
          <a:xfrm>
            <a:off x="5296416" y="4135502"/>
            <a:ext cx="0" cy="977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57992C-E1BA-89C3-6466-9D705E9A4854}"/>
              </a:ext>
            </a:extLst>
          </p:cNvPr>
          <p:cNvSpPr txBox="1"/>
          <p:nvPr/>
        </p:nvSpPr>
        <p:spPr>
          <a:xfrm>
            <a:off x="8239432" y="331879"/>
            <a:ext cx="3549445" cy="1569660"/>
          </a:xfrm>
          <a:prstGeom prst="rect">
            <a:avLst/>
          </a:prstGeom>
          <a:noFill/>
        </p:spPr>
        <p:txBody>
          <a:bodyPr wrap="square" rtlCol="0">
            <a:spAutoFit/>
          </a:bodyPr>
          <a:lstStyle/>
          <a:p>
            <a:r>
              <a:rPr lang="en-US" sz="2400" b="1" dirty="0" err="1">
                <a:solidFill>
                  <a:srgbClr val="FFC000"/>
                </a:solidFill>
              </a:rPr>
              <a:t>RelativeDistance</a:t>
            </a:r>
            <a:r>
              <a:rPr lang="en-US" sz="2400" dirty="0"/>
              <a:t>  object also </a:t>
            </a:r>
            <a:r>
              <a:rPr lang="en-US" sz="2400" b="1" i="1" u="sng" dirty="0"/>
              <a:t>IS – A</a:t>
            </a:r>
            <a:r>
              <a:rPr lang="en-US" sz="2400" b="1" i="1" dirty="0"/>
              <a:t>  </a:t>
            </a:r>
            <a:r>
              <a:rPr lang="en-US" sz="2400" b="1" dirty="0">
                <a:solidFill>
                  <a:srgbClr val="FFC000"/>
                </a:solidFill>
              </a:rPr>
              <a:t>Distance</a:t>
            </a:r>
            <a:r>
              <a:rPr lang="en-US" sz="2400" dirty="0"/>
              <a:t> object by </a:t>
            </a:r>
            <a:r>
              <a:rPr lang="en-US" sz="2400" b="1" u="sng" dirty="0"/>
              <a:t>inheritance</a:t>
            </a:r>
          </a:p>
        </p:txBody>
      </p:sp>
      <p:cxnSp>
        <p:nvCxnSpPr>
          <p:cNvPr id="8" name="Straight Arrow Connector 7">
            <a:extLst>
              <a:ext uri="{FF2B5EF4-FFF2-40B4-BE49-F238E27FC236}">
                <a16:creationId xmlns:a16="http://schemas.microsoft.com/office/drawing/2014/main" id="{416B6968-3090-F2DF-4D76-9FDFC88F0C26}"/>
              </a:ext>
            </a:extLst>
          </p:cNvPr>
          <p:cNvCxnSpPr>
            <a:cxnSpLocks/>
            <a:endCxn id="13" idx="0"/>
          </p:cNvCxnSpPr>
          <p:nvPr/>
        </p:nvCxnSpPr>
        <p:spPr>
          <a:xfrm>
            <a:off x="9851922" y="1948928"/>
            <a:ext cx="0" cy="373497"/>
          </a:xfrm>
          <a:prstGeom prst="straightConnector1">
            <a:avLst/>
          </a:prstGeom>
          <a:ln w="57150">
            <a:solidFill>
              <a:srgbClr val="FDC55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22B6E6-E90F-B6AF-A2A9-DF7F18A9A7CF}"/>
              </a:ext>
            </a:extLst>
          </p:cNvPr>
          <p:cNvSpPr txBox="1"/>
          <p:nvPr/>
        </p:nvSpPr>
        <p:spPr>
          <a:xfrm>
            <a:off x="8239432" y="2322425"/>
            <a:ext cx="322498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venir Next LT Pro"/>
                <a:ea typeface="+mn-ea"/>
                <a:cs typeface="+mn-cs"/>
              </a:rPr>
              <a:t>Which means it can be passed in its place</a:t>
            </a:r>
            <a:endParaRPr kumimoji="0" lang="en-US" sz="2400" b="0" i="0" u="sng" strike="noStrike" kern="1200" cap="none" spc="0" normalizeH="0" baseline="0" noProof="0" dirty="0">
              <a:ln>
                <a:noFill/>
              </a:ln>
              <a:solidFill>
                <a:srgbClr val="FFFFFF"/>
              </a:solidFill>
              <a:effectLst/>
              <a:uLnTx/>
              <a:uFillTx/>
              <a:latin typeface="Avenir Next LT Pro"/>
              <a:ea typeface="+mn-ea"/>
              <a:cs typeface="+mn-cs"/>
            </a:endParaRPr>
          </a:p>
        </p:txBody>
      </p:sp>
      <p:sp>
        <p:nvSpPr>
          <p:cNvPr id="25" name="TextBox 24">
            <a:extLst>
              <a:ext uri="{FF2B5EF4-FFF2-40B4-BE49-F238E27FC236}">
                <a16:creationId xmlns:a16="http://schemas.microsoft.com/office/drawing/2014/main" id="{B267F909-4B97-9A6E-DF10-A46D743B83E6}"/>
              </a:ext>
            </a:extLst>
          </p:cNvPr>
          <p:cNvSpPr txBox="1"/>
          <p:nvPr/>
        </p:nvSpPr>
        <p:spPr>
          <a:xfrm>
            <a:off x="3130710" y="5018897"/>
            <a:ext cx="8658167" cy="1323439"/>
          </a:xfrm>
          <a:prstGeom prst="rect">
            <a:avLst/>
          </a:prstGeom>
          <a:noFill/>
        </p:spPr>
        <p:txBody>
          <a:bodyPr wrap="square" rtlCol="0">
            <a:spAutoFit/>
          </a:bodyPr>
          <a:lstStyle/>
          <a:p>
            <a:r>
              <a:rPr lang="en-US" sz="2000" dirty="0"/>
              <a:t>Passing a </a:t>
            </a:r>
            <a:r>
              <a:rPr lang="en-US" sz="2000" b="1" dirty="0" err="1"/>
              <a:t>RelativeDistance</a:t>
            </a:r>
            <a:r>
              <a:rPr lang="en-US" sz="2000" dirty="0"/>
              <a:t> object could potentially cause the code to throw </a:t>
            </a:r>
            <a:r>
              <a:rPr lang="en-US" sz="2000" b="1" dirty="0" err="1">
                <a:solidFill>
                  <a:srgbClr val="FF0000"/>
                </a:solidFill>
              </a:rPr>
              <a:t>java.lang.ArithmeticException</a:t>
            </a:r>
            <a:r>
              <a:rPr lang="en-US" sz="2000" b="1" dirty="0">
                <a:solidFill>
                  <a:srgbClr val="FF0000"/>
                </a:solidFill>
              </a:rPr>
              <a:t>: / by zero</a:t>
            </a:r>
            <a:r>
              <a:rPr lang="en-US" sz="2000" dirty="0"/>
              <a:t> “Due to division by 0”, </a:t>
            </a:r>
          </a:p>
          <a:p>
            <a:r>
              <a:rPr lang="en-US" sz="2000" dirty="0"/>
              <a:t>Which would have never happened if we passed a parent </a:t>
            </a:r>
            <a:r>
              <a:rPr lang="en-US" sz="2000" b="1" dirty="0"/>
              <a:t>Distance</a:t>
            </a:r>
            <a:r>
              <a:rPr lang="en-US" sz="2000" dirty="0"/>
              <a:t> object </a:t>
            </a:r>
          </a:p>
        </p:txBody>
      </p:sp>
      <p:cxnSp>
        <p:nvCxnSpPr>
          <p:cNvPr id="5" name="Straight Arrow Connector 4">
            <a:extLst>
              <a:ext uri="{FF2B5EF4-FFF2-40B4-BE49-F238E27FC236}">
                <a16:creationId xmlns:a16="http://schemas.microsoft.com/office/drawing/2014/main" id="{B52A57CA-8C93-9281-6136-503C55DE894B}"/>
              </a:ext>
            </a:extLst>
          </p:cNvPr>
          <p:cNvCxnSpPr>
            <a:cxnSpLocks/>
            <a:stCxn id="13" idx="1"/>
          </p:cNvCxnSpPr>
          <p:nvPr/>
        </p:nvCxnSpPr>
        <p:spPr>
          <a:xfrm flipH="1">
            <a:off x="6482080" y="2737924"/>
            <a:ext cx="1757352" cy="7467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40BD63-1F41-C746-913F-1BE606FB45C1}"/>
              </a:ext>
            </a:extLst>
          </p:cNvPr>
          <p:cNvCxnSpPr>
            <a:cxnSpLocks/>
            <a:stCxn id="13" idx="1"/>
          </p:cNvCxnSpPr>
          <p:nvPr/>
        </p:nvCxnSpPr>
        <p:spPr>
          <a:xfrm flipH="1" flipV="1">
            <a:off x="5679440" y="2732411"/>
            <a:ext cx="2559992" cy="55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803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CB4B1A-B182-A173-5489-6A5FD95458CC}"/>
              </a:ext>
            </a:extLst>
          </p:cNvPr>
          <p:cNvSpPr txBox="1"/>
          <p:nvPr/>
        </p:nvSpPr>
        <p:spPr>
          <a:xfrm>
            <a:off x="550864" y="549275"/>
            <a:ext cx="11317048" cy="984885"/>
          </a:xfrm>
          <a:prstGeom prst="rect">
            <a:avLst/>
          </a:prstGeom>
        </p:spPr>
        <p:txBody>
          <a:bodyPr vert="horz" wrap="square" lIns="0" tIns="0" rIns="0" bIns="0" rtlCol="0" anchor="ctr" anchorCtr="0">
            <a:normAutofit fontScale="85000" lnSpcReduction="10000"/>
          </a:bodyPr>
          <a:lstStyle/>
          <a:p>
            <a:pPr>
              <a:spcBef>
                <a:spcPct val="0"/>
              </a:spcBef>
              <a:spcAft>
                <a:spcPts val="600"/>
              </a:spcAft>
            </a:pPr>
            <a:r>
              <a:rPr lang="en-US" sz="4800" dirty="0">
                <a:latin typeface="+mj-lt"/>
                <a:ea typeface="+mj-ea"/>
                <a:cs typeface="+mj-cs"/>
              </a:rPr>
              <a:t>Solution: introduce new functions for new logic  </a:t>
            </a:r>
          </a:p>
        </p:txBody>
      </p:sp>
      <p:sp>
        <p:nvSpPr>
          <p:cNvPr id="25" name="Rectangle 24">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D6D57E5-A68C-B1BC-2665-7DACE5A04C16}"/>
              </a:ext>
            </a:extLst>
          </p:cNvPr>
          <p:cNvPicPr>
            <a:picLocks noChangeAspect="1"/>
          </p:cNvPicPr>
          <p:nvPr/>
        </p:nvPicPr>
        <p:blipFill>
          <a:blip r:embed="rId3"/>
          <a:stretch>
            <a:fillRect/>
          </a:stretch>
        </p:blipFill>
        <p:spPr>
          <a:xfrm>
            <a:off x="550864" y="1781090"/>
            <a:ext cx="8618622" cy="4774565"/>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7" name="Rectangle 26">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CF7583-EC72-F3D4-0D5B-BC9A5EE45C01}"/>
              </a:ext>
            </a:extLst>
          </p:cNvPr>
          <p:cNvSpPr txBox="1"/>
          <p:nvPr/>
        </p:nvSpPr>
        <p:spPr>
          <a:xfrm>
            <a:off x="9339670" y="1836504"/>
            <a:ext cx="2695014" cy="2308324"/>
          </a:xfrm>
          <a:prstGeom prst="rect">
            <a:avLst/>
          </a:prstGeom>
          <a:noFill/>
        </p:spPr>
        <p:txBody>
          <a:bodyPr wrap="square" rtlCol="0">
            <a:spAutoFit/>
          </a:bodyPr>
          <a:lstStyle/>
          <a:p>
            <a:r>
              <a:rPr lang="en-US" dirty="0"/>
              <a:t>Note: only do this when overriding will break your code, in most cases the output should be the same as the parent class or subset of it for the code to stay functional </a:t>
            </a:r>
          </a:p>
        </p:txBody>
      </p:sp>
    </p:spTree>
    <p:extLst>
      <p:ext uri="{BB962C8B-B14F-4D97-AF65-F5344CB8AC3E}">
        <p14:creationId xmlns:p14="http://schemas.microsoft.com/office/powerpoint/2010/main" val="2309126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CB4B1A-B182-A173-5489-6A5FD95458CC}"/>
              </a:ext>
            </a:extLst>
          </p:cNvPr>
          <p:cNvSpPr txBox="1"/>
          <p:nvPr/>
        </p:nvSpPr>
        <p:spPr>
          <a:xfrm>
            <a:off x="550864" y="549275"/>
            <a:ext cx="11317048" cy="984885"/>
          </a:xfrm>
          <a:prstGeom prst="rect">
            <a:avLst/>
          </a:prstGeom>
        </p:spPr>
        <p:txBody>
          <a:bodyPr vert="horz" wrap="square" lIns="0" tIns="0" rIns="0" bIns="0" rtlCol="0" anchor="ctr" anchorCtr="0">
            <a:normAutofit/>
          </a:bodyPr>
          <a:lstStyle/>
          <a:p>
            <a:pPr>
              <a:spcBef>
                <a:spcPct val="0"/>
              </a:spcBef>
              <a:spcAft>
                <a:spcPts val="600"/>
              </a:spcAft>
            </a:pPr>
            <a:r>
              <a:rPr lang="en-US" sz="4800" dirty="0">
                <a:latin typeface="+mj-lt"/>
                <a:ea typeface="+mj-ea"/>
                <a:cs typeface="+mj-cs"/>
              </a:rPr>
              <a:t>Other solutions:  </a:t>
            </a:r>
          </a:p>
        </p:txBody>
      </p:sp>
      <p:sp>
        <p:nvSpPr>
          <p:cNvPr id="25" name="Rectangle 24">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3DB7EE-C3F5-E3D2-225A-955AAEC34E4B}"/>
              </a:ext>
            </a:extLst>
          </p:cNvPr>
          <p:cNvSpPr txBox="1"/>
          <p:nvPr/>
        </p:nvSpPr>
        <p:spPr>
          <a:xfrm>
            <a:off x="550864" y="2083434"/>
            <a:ext cx="11317048" cy="3416320"/>
          </a:xfrm>
          <a:prstGeom prst="rect">
            <a:avLst/>
          </a:prstGeom>
          <a:noFill/>
        </p:spPr>
        <p:txBody>
          <a:bodyPr wrap="square" rtlCol="0">
            <a:spAutoFit/>
          </a:bodyPr>
          <a:lstStyle/>
          <a:p>
            <a:pPr marL="285750" indent="-285750">
              <a:buFontTx/>
              <a:buChar char="-"/>
            </a:pPr>
            <a:r>
              <a:rPr lang="en-US" sz="3600" dirty="0"/>
              <a:t>Check for type using </a:t>
            </a:r>
            <a:r>
              <a:rPr lang="en-US" sz="3600" b="1" i="1" dirty="0" err="1"/>
              <a:t>instanceof</a:t>
            </a:r>
            <a:r>
              <a:rPr lang="en-US" sz="3600" dirty="0"/>
              <a:t> operator before executing logic</a:t>
            </a:r>
          </a:p>
          <a:p>
            <a:pPr marL="285750" indent="-285750">
              <a:buFontTx/>
              <a:buChar char="-"/>
            </a:pPr>
            <a:r>
              <a:rPr lang="en-US" sz="3600" dirty="0"/>
              <a:t>Use try-catch statements</a:t>
            </a:r>
          </a:p>
          <a:p>
            <a:pPr marL="285750" indent="-285750">
              <a:buFontTx/>
              <a:buChar char="-"/>
            </a:pPr>
            <a:r>
              <a:rPr lang="en-US" sz="3600" dirty="0"/>
              <a:t>Remove inheritance if it’s not necessary and duplicate parent class’s code “Not preferred”</a:t>
            </a:r>
          </a:p>
          <a:p>
            <a:pPr marL="285750" indent="-285750">
              <a:buFontTx/>
              <a:buChar char="-"/>
            </a:pPr>
            <a:endParaRPr lang="en-US" sz="3600" dirty="0"/>
          </a:p>
        </p:txBody>
      </p:sp>
    </p:spTree>
    <p:extLst>
      <p:ext uri="{BB962C8B-B14F-4D97-AF65-F5344CB8AC3E}">
        <p14:creationId xmlns:p14="http://schemas.microsoft.com/office/powerpoint/2010/main" val="153828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03DC-7D4B-4A39-AC44-074203C2A485}"/>
              </a:ext>
            </a:extLst>
          </p:cNvPr>
          <p:cNvSpPr>
            <a:spLocks noGrp="1"/>
          </p:cNvSpPr>
          <p:nvPr>
            <p:ph type="title"/>
          </p:nvPr>
        </p:nvSpPr>
        <p:spPr/>
        <p:txBody>
          <a:bodyPr/>
          <a:lstStyle/>
          <a:p>
            <a:r>
              <a:rPr lang="en-US" dirty="0"/>
              <a:t>How to insure compatibility?</a:t>
            </a:r>
          </a:p>
        </p:txBody>
      </p:sp>
      <p:sp>
        <p:nvSpPr>
          <p:cNvPr id="3" name="Content Placeholder 2">
            <a:extLst>
              <a:ext uri="{FF2B5EF4-FFF2-40B4-BE49-F238E27FC236}">
                <a16:creationId xmlns:a16="http://schemas.microsoft.com/office/drawing/2014/main" id="{040A08F5-9D60-4B51-8139-24758C3F685B}"/>
              </a:ext>
            </a:extLst>
          </p:cNvPr>
          <p:cNvSpPr>
            <a:spLocks noGrp="1"/>
          </p:cNvSpPr>
          <p:nvPr>
            <p:ph idx="1"/>
          </p:nvPr>
        </p:nvSpPr>
        <p:spPr>
          <a:xfrm>
            <a:off x="549538" y="1718752"/>
            <a:ext cx="11090274" cy="3979625"/>
          </a:xfrm>
        </p:spPr>
        <p:txBody>
          <a:bodyPr/>
          <a:lstStyle/>
          <a:p>
            <a:r>
              <a:rPr lang="en-US" dirty="0">
                <a:solidFill>
                  <a:srgbClr val="FFFFFF"/>
                </a:solidFill>
              </a:rPr>
              <a:t>Parameter types in a method of a subclass should match or be more abstract than parameter types in the method of the superclass. (Same class or parent)</a:t>
            </a:r>
          </a:p>
          <a:p>
            <a:r>
              <a:rPr lang="en-US" dirty="0">
                <a:solidFill>
                  <a:srgbClr val="FFFFFF"/>
                </a:solidFill>
              </a:rPr>
              <a:t>The return type in a method of a subclass should match or be a subtype of the return type in the method of the superclass. (Same class or child)</a:t>
            </a:r>
          </a:p>
          <a:p>
            <a:r>
              <a:rPr lang="en-US" dirty="0">
                <a:solidFill>
                  <a:srgbClr val="FFFFFF"/>
                </a:solidFill>
              </a:rPr>
              <a:t>A method in a subclass shouldn’t throw types of exceptions which the base method isn’t expected to throw</a:t>
            </a:r>
          </a:p>
          <a:p>
            <a:endParaRPr lang="en-US" dirty="0">
              <a:solidFill>
                <a:srgbClr val="FFFFFF"/>
              </a:solidFill>
            </a:endParaRPr>
          </a:p>
          <a:p>
            <a:endParaRPr lang="en-US" dirty="0">
              <a:solidFill>
                <a:srgbClr val="FFFFFF"/>
              </a:solidFill>
            </a:endParaRPr>
          </a:p>
        </p:txBody>
      </p:sp>
      <p:sp>
        <p:nvSpPr>
          <p:cNvPr id="4" name="TextBox 3">
            <a:extLst>
              <a:ext uri="{FF2B5EF4-FFF2-40B4-BE49-F238E27FC236}">
                <a16:creationId xmlns:a16="http://schemas.microsoft.com/office/drawing/2014/main" id="{96313B0D-E8DD-43A1-8E72-FA3137AFAE01}"/>
              </a:ext>
            </a:extLst>
          </p:cNvPr>
          <p:cNvSpPr txBox="1"/>
          <p:nvPr/>
        </p:nvSpPr>
        <p:spPr>
          <a:xfrm>
            <a:off x="546888" y="4710991"/>
            <a:ext cx="10547443" cy="987386"/>
          </a:xfrm>
          <a:prstGeom prst="rect">
            <a:avLst/>
          </a:prstGeom>
          <a:noFill/>
        </p:spPr>
        <p:txBody>
          <a:bodyPr wrap="square" rtlCol="0">
            <a:spAutoFit/>
          </a:bodyPr>
          <a:lstStyle/>
          <a:p>
            <a:pPr marL="0" indent="0" algn="l" rtl="0" eaLnBrk="1" latinLnBrk="0" hangingPunct="1">
              <a:lnSpc>
                <a:spcPct val="110000"/>
              </a:lnSpc>
              <a:spcBef>
                <a:spcPts val="1000"/>
              </a:spcBef>
              <a:spcAft>
                <a:spcPts val="800"/>
              </a:spcAft>
            </a:pPr>
            <a:r>
              <a:rPr lang="en-US" sz="1800" kern="1200" dirty="0">
                <a:effectLst/>
                <a:latin typeface="Avenir Next LT Pro" panose="020B0504020202020204" pitchFamily="34" charset="0"/>
                <a:ea typeface="+mn-ea"/>
                <a:cs typeface="+mn-cs"/>
              </a:rPr>
              <a:t>Notice that: In most modern programming languages, especially statically typed ones (Java, C#, and others), these rules are built into the language. You won’t be able to compile a program that violates these rules.</a:t>
            </a:r>
            <a:endParaRPr lang="en-US" dirty="0">
              <a:effectLst/>
            </a:endParaRPr>
          </a:p>
        </p:txBody>
      </p:sp>
    </p:spTree>
    <p:extLst>
      <p:ext uri="{BB962C8B-B14F-4D97-AF65-F5344CB8AC3E}">
        <p14:creationId xmlns:p14="http://schemas.microsoft.com/office/powerpoint/2010/main" val="1126551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BA5D0-BEA4-403F-A4ED-38958BFA376B}"/>
              </a:ext>
            </a:extLst>
          </p:cNvPr>
          <p:cNvSpPr>
            <a:spLocks noGrp="1"/>
          </p:cNvSpPr>
          <p:nvPr>
            <p:ph idx="1"/>
          </p:nvPr>
        </p:nvSpPr>
        <p:spPr>
          <a:xfrm>
            <a:off x="667404" y="1100187"/>
            <a:ext cx="10000596" cy="3979625"/>
          </a:xfrm>
        </p:spPr>
        <p:txBody>
          <a:bodyPr/>
          <a:lstStyle/>
          <a:p>
            <a:r>
              <a:rPr lang="en-US" dirty="0">
                <a:solidFill>
                  <a:srgbClr val="FFFFFF"/>
                </a:solidFill>
              </a:rPr>
              <a:t>A subclass shouldn’t strengthen pre-conditions.</a:t>
            </a:r>
          </a:p>
          <a:p>
            <a:pPr lvl="1"/>
            <a:r>
              <a:rPr lang="en-US" dirty="0">
                <a:solidFill>
                  <a:srgbClr val="FFFFFF"/>
                </a:solidFill>
              </a:rPr>
              <a:t>Don’t add more restrictive constraints</a:t>
            </a:r>
          </a:p>
          <a:p>
            <a:r>
              <a:rPr lang="en-US" dirty="0">
                <a:solidFill>
                  <a:srgbClr val="FFFFFF"/>
                </a:solidFill>
              </a:rPr>
              <a:t>A subclass shouldn’t weaken post-conditions.</a:t>
            </a:r>
          </a:p>
          <a:p>
            <a:pPr lvl="1"/>
            <a:r>
              <a:rPr lang="en-US" dirty="0">
                <a:solidFill>
                  <a:srgbClr val="FFFFFF"/>
                </a:solidFill>
              </a:rPr>
              <a:t>Don’t change excepted logic from parent class</a:t>
            </a:r>
          </a:p>
          <a:p>
            <a:r>
              <a:rPr lang="en-US" dirty="0">
                <a:solidFill>
                  <a:srgbClr val="FFFFFF"/>
                </a:solidFill>
              </a:rPr>
              <a:t>A subclass shouldn’t change values of private fields of the superclass.</a:t>
            </a:r>
          </a:p>
          <a:p>
            <a:r>
              <a:rPr lang="en-US" dirty="0">
                <a:solidFill>
                  <a:srgbClr val="FFFFFF"/>
                </a:solidFill>
              </a:rPr>
              <a:t>Invariants of a superclass must be preserved.</a:t>
            </a:r>
          </a:p>
          <a:p>
            <a:pPr lvl="1"/>
            <a:r>
              <a:rPr lang="en-US" dirty="0">
                <a:solidFill>
                  <a:srgbClr val="FFFFFF"/>
                </a:solidFill>
              </a:rPr>
              <a:t>Don’t change structure of attributes</a:t>
            </a:r>
          </a:p>
        </p:txBody>
      </p:sp>
    </p:spTree>
    <p:extLst>
      <p:ext uri="{BB962C8B-B14F-4D97-AF65-F5344CB8AC3E}">
        <p14:creationId xmlns:p14="http://schemas.microsoft.com/office/powerpoint/2010/main" val="2019954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186-6543-48B4-9412-633511084BEC}"/>
              </a:ext>
            </a:extLst>
          </p:cNvPr>
          <p:cNvSpPr>
            <a:spLocks noGrp="1"/>
          </p:cNvSpPr>
          <p:nvPr>
            <p:ph type="title"/>
          </p:nvPr>
        </p:nvSpPr>
        <p:spPr/>
        <p:txBody>
          <a:bodyPr/>
          <a:lstStyle/>
          <a:p>
            <a:r>
              <a:rPr lang="en-US" dirty="0">
                <a:solidFill>
                  <a:srgbClr val="FFC000"/>
                </a:solidFill>
              </a:rPr>
              <a:t>I</a:t>
            </a:r>
            <a:r>
              <a:rPr lang="en-US" dirty="0"/>
              <a:t>nterface </a:t>
            </a:r>
            <a:r>
              <a:rPr lang="en-US" dirty="0">
                <a:solidFill>
                  <a:srgbClr val="FFC000"/>
                </a:solidFill>
              </a:rPr>
              <a:t>S</a:t>
            </a:r>
            <a:r>
              <a:rPr lang="en-US" dirty="0"/>
              <a:t>egregation Principle</a:t>
            </a:r>
          </a:p>
        </p:txBody>
      </p:sp>
      <p:sp>
        <p:nvSpPr>
          <p:cNvPr id="6" name="TextBox 5">
            <a:extLst>
              <a:ext uri="{FF2B5EF4-FFF2-40B4-BE49-F238E27FC236}">
                <a16:creationId xmlns:a16="http://schemas.microsoft.com/office/drawing/2014/main" id="{FABD9796-7644-4D90-8569-A30522B9DADF}"/>
              </a:ext>
            </a:extLst>
          </p:cNvPr>
          <p:cNvSpPr txBox="1"/>
          <p:nvPr/>
        </p:nvSpPr>
        <p:spPr>
          <a:xfrm>
            <a:off x="995082" y="2395091"/>
            <a:ext cx="10058401" cy="1754326"/>
          </a:xfrm>
          <a:prstGeom prst="rect">
            <a:avLst/>
          </a:prstGeom>
          <a:noFill/>
        </p:spPr>
        <p:txBody>
          <a:bodyPr wrap="square" rtlCol="0">
            <a:spAutoFit/>
          </a:bodyPr>
          <a:lstStyle/>
          <a:p>
            <a:r>
              <a:rPr lang="en-US" sz="3600" dirty="0"/>
              <a:t>“Clients -Classes- should never be forced to depend on -Implement- methods they do not use”</a:t>
            </a:r>
          </a:p>
        </p:txBody>
      </p:sp>
    </p:spTree>
    <p:extLst>
      <p:ext uri="{BB962C8B-B14F-4D97-AF65-F5344CB8AC3E}">
        <p14:creationId xmlns:p14="http://schemas.microsoft.com/office/powerpoint/2010/main" val="153477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19EC-97D3-DA93-30FA-8906B0E4CB7C}"/>
              </a:ext>
            </a:extLst>
          </p:cNvPr>
          <p:cNvSpPr>
            <a:spLocks noGrp="1"/>
          </p:cNvSpPr>
          <p:nvPr>
            <p:ph type="title"/>
          </p:nvPr>
        </p:nvSpPr>
        <p:spPr>
          <a:xfrm>
            <a:off x="550862" y="539443"/>
            <a:ext cx="11091600" cy="1332000"/>
          </a:xfrm>
        </p:spPr>
        <p:txBody>
          <a:bodyPr/>
          <a:lstStyle/>
          <a:p>
            <a:r>
              <a:rPr lang="en-US" dirty="0"/>
              <a:t>How to use</a:t>
            </a:r>
          </a:p>
        </p:txBody>
      </p:sp>
      <p:sp>
        <p:nvSpPr>
          <p:cNvPr id="3" name="Content Placeholder 2">
            <a:extLst>
              <a:ext uri="{FF2B5EF4-FFF2-40B4-BE49-F238E27FC236}">
                <a16:creationId xmlns:a16="http://schemas.microsoft.com/office/drawing/2014/main" id="{C3912CC1-2D86-122C-0EF1-D3CD0BFA07FE}"/>
              </a:ext>
            </a:extLst>
          </p:cNvPr>
          <p:cNvSpPr>
            <a:spLocks noGrp="1"/>
          </p:cNvSpPr>
          <p:nvPr>
            <p:ph idx="1"/>
          </p:nvPr>
        </p:nvSpPr>
        <p:spPr/>
        <p:txBody>
          <a:bodyPr>
            <a:normAutofit/>
          </a:bodyPr>
          <a:lstStyle/>
          <a:p>
            <a:r>
              <a:rPr lang="en-US" dirty="0">
                <a:solidFill>
                  <a:srgbClr val="FFFFFF"/>
                </a:solidFill>
              </a:rPr>
              <a:t>Try to make your interfaces narrow enough that client classes don’t have to implement behaviors they don’t need.</a:t>
            </a:r>
          </a:p>
          <a:p>
            <a:r>
              <a:rPr lang="en-US" dirty="0">
                <a:solidFill>
                  <a:srgbClr val="FFFFFF"/>
                </a:solidFill>
              </a:rPr>
              <a:t>break down “fat” interfaces into more granular and specific ones.</a:t>
            </a:r>
          </a:p>
          <a:p>
            <a:r>
              <a:rPr lang="en-US" dirty="0">
                <a:solidFill>
                  <a:srgbClr val="FFFFFF"/>
                </a:solidFill>
              </a:rPr>
              <a:t>Clients should implement only those methods that they really need. Otherwise, a change to a “fat” interface would break even clients that don’t use the changed methods.</a:t>
            </a:r>
          </a:p>
          <a:p>
            <a:r>
              <a:rPr lang="en-US" dirty="0">
                <a:solidFill>
                  <a:srgbClr val="FFFFFF"/>
                </a:solidFill>
              </a:rPr>
              <a:t>Class inheritance lets a class have just one superclass, but it doesn’t limit the number of interfaces that the class can implement at the same time</a:t>
            </a:r>
          </a:p>
        </p:txBody>
      </p:sp>
    </p:spTree>
    <p:extLst>
      <p:ext uri="{BB962C8B-B14F-4D97-AF65-F5344CB8AC3E}">
        <p14:creationId xmlns:p14="http://schemas.microsoft.com/office/powerpoint/2010/main" val="132022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B6C4-D1FB-B0F1-3CED-D3AB21F9958C}"/>
              </a:ext>
            </a:extLst>
          </p:cNvPr>
          <p:cNvSpPr>
            <a:spLocks noGrp="1"/>
          </p:cNvSpPr>
          <p:nvPr>
            <p:ph type="title"/>
          </p:nvPr>
        </p:nvSpPr>
        <p:spPr/>
        <p:txBody>
          <a:bodyPr/>
          <a:lstStyle/>
          <a:p>
            <a:r>
              <a:rPr lang="en-US" dirty="0"/>
              <a:t>Code example</a:t>
            </a:r>
          </a:p>
        </p:txBody>
      </p:sp>
      <p:pic>
        <p:nvPicPr>
          <p:cNvPr id="5" name="Picture 4">
            <a:extLst>
              <a:ext uri="{FF2B5EF4-FFF2-40B4-BE49-F238E27FC236}">
                <a16:creationId xmlns:a16="http://schemas.microsoft.com/office/drawing/2014/main" id="{C5E937C1-5489-051D-612C-7BC42F4D901D}"/>
              </a:ext>
            </a:extLst>
          </p:cNvPr>
          <p:cNvPicPr>
            <a:picLocks noChangeAspect="1"/>
          </p:cNvPicPr>
          <p:nvPr/>
        </p:nvPicPr>
        <p:blipFill>
          <a:blip r:embed="rId2"/>
          <a:stretch>
            <a:fillRect/>
          </a:stretch>
        </p:blipFill>
        <p:spPr>
          <a:xfrm>
            <a:off x="254570" y="1784410"/>
            <a:ext cx="6618178" cy="3585467"/>
          </a:xfrm>
          <a:prstGeom prst="rect">
            <a:avLst/>
          </a:prstGeom>
        </p:spPr>
      </p:pic>
      <p:sp>
        <p:nvSpPr>
          <p:cNvPr id="6" name="TextBox 5">
            <a:extLst>
              <a:ext uri="{FF2B5EF4-FFF2-40B4-BE49-F238E27FC236}">
                <a16:creationId xmlns:a16="http://schemas.microsoft.com/office/drawing/2014/main" id="{44E1A6AC-5212-9AA8-0EFD-42F43F429041}"/>
              </a:ext>
            </a:extLst>
          </p:cNvPr>
          <p:cNvSpPr txBox="1"/>
          <p:nvPr/>
        </p:nvSpPr>
        <p:spPr>
          <a:xfrm>
            <a:off x="7384026" y="1784410"/>
            <a:ext cx="4366591" cy="4524315"/>
          </a:xfrm>
          <a:prstGeom prst="rect">
            <a:avLst/>
          </a:prstGeom>
          <a:noFill/>
        </p:spPr>
        <p:txBody>
          <a:bodyPr wrap="square" rtlCol="0">
            <a:spAutoFit/>
          </a:bodyPr>
          <a:lstStyle/>
          <a:p>
            <a:r>
              <a:rPr lang="en-US" sz="2400" dirty="0"/>
              <a:t>Imagine if all different clients had to implement this interface</a:t>
            </a:r>
          </a:p>
          <a:p>
            <a:endParaRPr lang="en-US" sz="2400" dirty="0"/>
          </a:p>
          <a:p>
            <a:r>
              <a:rPr lang="en-US" sz="2400" dirty="0"/>
              <a:t>Mobiles will never use the code of Ethernet or USB,</a:t>
            </a:r>
          </a:p>
          <a:p>
            <a:endParaRPr lang="en-US" sz="2400" dirty="0"/>
          </a:p>
          <a:p>
            <a:r>
              <a:rPr lang="en-US" sz="2400" dirty="0"/>
              <a:t>Web clients will never use the code for GSM “Mobile data”</a:t>
            </a:r>
          </a:p>
          <a:p>
            <a:endParaRPr lang="en-US" sz="2400" dirty="0"/>
          </a:p>
          <a:p>
            <a:r>
              <a:rPr lang="en-US" sz="2400" dirty="0"/>
              <a:t>But they are still forced to implement them</a:t>
            </a:r>
          </a:p>
        </p:txBody>
      </p:sp>
    </p:spTree>
    <p:extLst>
      <p:ext uri="{BB962C8B-B14F-4D97-AF65-F5344CB8AC3E}">
        <p14:creationId xmlns:p14="http://schemas.microsoft.com/office/powerpoint/2010/main" val="228887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0FF7-1552-8BFD-862E-AE935AD1E229}"/>
              </a:ext>
            </a:extLst>
          </p:cNvPr>
          <p:cNvSpPr>
            <a:spLocks noGrp="1"/>
          </p:cNvSpPr>
          <p:nvPr>
            <p:ph type="title"/>
          </p:nvPr>
        </p:nvSpPr>
        <p:spPr/>
        <p:txBody>
          <a:bodyPr/>
          <a:lstStyle/>
          <a:p>
            <a:r>
              <a:rPr lang="en-US" dirty="0"/>
              <a:t>That’s what your code would look like</a:t>
            </a:r>
          </a:p>
        </p:txBody>
      </p:sp>
      <p:sp>
        <p:nvSpPr>
          <p:cNvPr id="3" name="Content Placeholder 2">
            <a:extLst>
              <a:ext uri="{FF2B5EF4-FFF2-40B4-BE49-F238E27FC236}">
                <a16:creationId xmlns:a16="http://schemas.microsoft.com/office/drawing/2014/main" id="{3F2A8046-EA61-E630-B3BC-A10B4632E1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C2480FD-C1B1-96BF-6D8B-02CA8E806113}"/>
              </a:ext>
            </a:extLst>
          </p:cNvPr>
          <p:cNvPicPr>
            <a:picLocks noChangeAspect="1"/>
          </p:cNvPicPr>
          <p:nvPr/>
        </p:nvPicPr>
        <p:blipFill>
          <a:blip r:embed="rId2"/>
          <a:stretch>
            <a:fillRect/>
          </a:stretch>
        </p:blipFill>
        <p:spPr>
          <a:xfrm>
            <a:off x="156652" y="1891107"/>
            <a:ext cx="6009578" cy="3979625"/>
          </a:xfrm>
          <a:prstGeom prst="rect">
            <a:avLst/>
          </a:prstGeom>
        </p:spPr>
      </p:pic>
      <p:pic>
        <p:nvPicPr>
          <p:cNvPr id="7" name="Picture 6">
            <a:extLst>
              <a:ext uri="{FF2B5EF4-FFF2-40B4-BE49-F238E27FC236}">
                <a16:creationId xmlns:a16="http://schemas.microsoft.com/office/drawing/2014/main" id="{44D3ADCD-A937-20F2-D255-DBD3350429C0}"/>
              </a:ext>
            </a:extLst>
          </p:cNvPr>
          <p:cNvPicPr>
            <a:picLocks noChangeAspect="1"/>
          </p:cNvPicPr>
          <p:nvPr/>
        </p:nvPicPr>
        <p:blipFill>
          <a:blip r:embed="rId3"/>
          <a:stretch>
            <a:fillRect/>
          </a:stretch>
        </p:blipFill>
        <p:spPr>
          <a:xfrm>
            <a:off x="6052873" y="1887056"/>
            <a:ext cx="5992308" cy="3979625"/>
          </a:xfrm>
          <a:prstGeom prst="rect">
            <a:avLst/>
          </a:prstGeom>
        </p:spPr>
      </p:pic>
      <p:sp>
        <p:nvSpPr>
          <p:cNvPr id="8" name="Oval 7">
            <a:extLst>
              <a:ext uri="{FF2B5EF4-FFF2-40B4-BE49-F238E27FC236}">
                <a16:creationId xmlns:a16="http://schemas.microsoft.com/office/drawing/2014/main" id="{6E32F1F7-5A57-3F0B-BAF8-39B4615B24BE}"/>
              </a:ext>
            </a:extLst>
          </p:cNvPr>
          <p:cNvSpPr/>
          <p:nvPr/>
        </p:nvSpPr>
        <p:spPr>
          <a:xfrm>
            <a:off x="629264" y="4473676"/>
            <a:ext cx="5810865" cy="139300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25A0DA3-5325-FA0C-7026-073DDFAE6FDC}"/>
              </a:ext>
            </a:extLst>
          </p:cNvPr>
          <p:cNvSpPr/>
          <p:nvPr/>
        </p:nvSpPr>
        <p:spPr>
          <a:xfrm>
            <a:off x="6560442" y="3311010"/>
            <a:ext cx="5535548" cy="129048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35ED19-5483-BE7C-D276-B427BF4DB803}"/>
              </a:ext>
            </a:extLst>
          </p:cNvPr>
          <p:cNvSpPr/>
          <p:nvPr/>
        </p:nvSpPr>
        <p:spPr>
          <a:xfrm>
            <a:off x="6770384" y="4925961"/>
            <a:ext cx="5292067" cy="87211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464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0B471-88DA-9307-6492-235DBCA68839}"/>
              </a:ext>
            </a:extLst>
          </p:cNvPr>
          <p:cNvSpPr>
            <a:spLocks noGrp="1"/>
          </p:cNvSpPr>
          <p:nvPr>
            <p:ph type="title"/>
          </p:nvPr>
        </p:nvSpPr>
        <p:spPr>
          <a:xfrm>
            <a:off x="1621917" y="965454"/>
            <a:ext cx="8281987" cy="1333057"/>
          </a:xfrm>
        </p:spPr>
        <p:txBody>
          <a:bodyPr wrap="square" anchor="t">
            <a:normAutofit/>
          </a:bodyPr>
          <a:lstStyle/>
          <a:p>
            <a:pPr algn="ctr"/>
            <a:r>
              <a:rPr lang="en-US" dirty="0"/>
              <a:t>Three Main topics</a:t>
            </a:r>
          </a:p>
        </p:txBody>
      </p:sp>
      <p:sp>
        <p:nvSpPr>
          <p:cNvPr id="25" name="Oval 24">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28" name="Freeform: Shape 27">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1" name="Freeform: Shape 30">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Content Placeholder 2">
            <a:extLst>
              <a:ext uri="{FF2B5EF4-FFF2-40B4-BE49-F238E27FC236}">
                <a16:creationId xmlns:a16="http://schemas.microsoft.com/office/drawing/2014/main" id="{EAFA38B8-EF27-A996-08EA-2011DDAF71DE}"/>
              </a:ext>
            </a:extLst>
          </p:cNvPr>
          <p:cNvSpPr>
            <a:spLocks noGrp="1"/>
          </p:cNvSpPr>
          <p:nvPr>
            <p:ph idx="1"/>
          </p:nvPr>
        </p:nvSpPr>
        <p:spPr>
          <a:xfrm>
            <a:off x="3023276" y="2711358"/>
            <a:ext cx="6880628" cy="3040458"/>
          </a:xfrm>
        </p:spPr>
        <p:txBody>
          <a:bodyPr anchor="t">
            <a:normAutofit/>
          </a:bodyPr>
          <a:lstStyle/>
          <a:p>
            <a:r>
              <a:rPr lang="en-US" dirty="0">
                <a:solidFill>
                  <a:srgbClr val="FFFFFF"/>
                </a:solidFill>
              </a:rPr>
              <a:t>Design Principles &amp; </a:t>
            </a:r>
            <a:r>
              <a:rPr lang="en-US" dirty="0">
                <a:solidFill>
                  <a:srgbClr val="FFC000"/>
                </a:solidFill>
              </a:rPr>
              <a:t>SOLID</a:t>
            </a:r>
          </a:p>
          <a:p>
            <a:r>
              <a:rPr lang="en-US" dirty="0">
                <a:solidFill>
                  <a:srgbClr val="FFFFFF"/>
                </a:solidFill>
              </a:rPr>
              <a:t>Creational, Structural and Behavioral Design Patterns</a:t>
            </a:r>
          </a:p>
          <a:p>
            <a:r>
              <a:rPr lang="en-US" dirty="0">
                <a:solidFill>
                  <a:srgbClr val="FFFFFF"/>
                </a:solidFill>
              </a:rPr>
              <a:t>Refactoring &amp; Clean Code</a:t>
            </a:r>
          </a:p>
        </p:txBody>
      </p:sp>
      <p:sp>
        <p:nvSpPr>
          <p:cNvPr id="35" name="Oval 34">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0493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D000-2A22-9727-FB9D-3D5BA7AD76AD}"/>
              </a:ext>
            </a:extLst>
          </p:cNvPr>
          <p:cNvSpPr>
            <a:spLocks noGrp="1"/>
          </p:cNvSpPr>
          <p:nvPr>
            <p:ph type="title"/>
          </p:nvPr>
        </p:nvSpPr>
        <p:spPr/>
        <p:txBody>
          <a:bodyPr/>
          <a:lstStyle/>
          <a:p>
            <a:r>
              <a:rPr lang="en-US" dirty="0"/>
              <a:t>Solution </a:t>
            </a:r>
          </a:p>
        </p:txBody>
      </p:sp>
      <p:pic>
        <p:nvPicPr>
          <p:cNvPr id="5" name="Picture 4">
            <a:extLst>
              <a:ext uri="{FF2B5EF4-FFF2-40B4-BE49-F238E27FC236}">
                <a16:creationId xmlns:a16="http://schemas.microsoft.com/office/drawing/2014/main" id="{2366AE9B-465B-D78F-BE6F-D7C143C37F27}"/>
              </a:ext>
            </a:extLst>
          </p:cNvPr>
          <p:cNvPicPr>
            <a:picLocks noChangeAspect="1"/>
          </p:cNvPicPr>
          <p:nvPr/>
        </p:nvPicPr>
        <p:blipFill>
          <a:blip r:embed="rId2"/>
          <a:stretch>
            <a:fillRect/>
          </a:stretch>
        </p:blipFill>
        <p:spPr>
          <a:xfrm>
            <a:off x="549538" y="1881274"/>
            <a:ext cx="5861094" cy="4461607"/>
          </a:xfrm>
          <a:prstGeom prst="rect">
            <a:avLst/>
          </a:prstGeom>
        </p:spPr>
      </p:pic>
      <p:sp>
        <p:nvSpPr>
          <p:cNvPr id="6" name="TextBox 5">
            <a:extLst>
              <a:ext uri="{FF2B5EF4-FFF2-40B4-BE49-F238E27FC236}">
                <a16:creationId xmlns:a16="http://schemas.microsoft.com/office/drawing/2014/main" id="{BD2EA8F6-0101-6EAA-3850-53F691152146}"/>
              </a:ext>
            </a:extLst>
          </p:cNvPr>
          <p:cNvSpPr txBox="1"/>
          <p:nvPr/>
        </p:nvSpPr>
        <p:spPr>
          <a:xfrm>
            <a:off x="7069394" y="2045110"/>
            <a:ext cx="4573068" cy="1200329"/>
          </a:xfrm>
          <a:prstGeom prst="rect">
            <a:avLst/>
          </a:prstGeom>
          <a:noFill/>
        </p:spPr>
        <p:txBody>
          <a:bodyPr wrap="square" rtlCol="0">
            <a:spAutoFit/>
          </a:bodyPr>
          <a:lstStyle/>
          <a:p>
            <a:r>
              <a:rPr lang="en-US" sz="2400" dirty="0"/>
              <a:t>Divide “Fat” interface to multiple smaller ones specific to each client</a:t>
            </a:r>
          </a:p>
        </p:txBody>
      </p:sp>
    </p:spTree>
    <p:extLst>
      <p:ext uri="{BB962C8B-B14F-4D97-AF65-F5344CB8AC3E}">
        <p14:creationId xmlns:p14="http://schemas.microsoft.com/office/powerpoint/2010/main" val="326499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D000-2A22-9727-FB9D-3D5BA7AD76AD}"/>
              </a:ext>
            </a:extLst>
          </p:cNvPr>
          <p:cNvSpPr>
            <a:spLocks noGrp="1"/>
          </p:cNvSpPr>
          <p:nvPr>
            <p:ph type="title"/>
          </p:nvPr>
        </p:nvSpPr>
        <p:spPr/>
        <p:txBody>
          <a:bodyPr/>
          <a:lstStyle/>
          <a:p>
            <a:r>
              <a:rPr lang="en-US" dirty="0"/>
              <a:t>Solution </a:t>
            </a:r>
          </a:p>
        </p:txBody>
      </p:sp>
      <p:sp>
        <p:nvSpPr>
          <p:cNvPr id="6" name="TextBox 5">
            <a:extLst>
              <a:ext uri="{FF2B5EF4-FFF2-40B4-BE49-F238E27FC236}">
                <a16:creationId xmlns:a16="http://schemas.microsoft.com/office/drawing/2014/main" id="{BD2EA8F6-0101-6EAA-3850-53F691152146}"/>
              </a:ext>
            </a:extLst>
          </p:cNvPr>
          <p:cNvSpPr txBox="1"/>
          <p:nvPr/>
        </p:nvSpPr>
        <p:spPr>
          <a:xfrm>
            <a:off x="7618933" y="1881274"/>
            <a:ext cx="4022206" cy="1938992"/>
          </a:xfrm>
          <a:prstGeom prst="rect">
            <a:avLst/>
          </a:prstGeom>
          <a:noFill/>
        </p:spPr>
        <p:txBody>
          <a:bodyPr wrap="square" rtlCol="0">
            <a:spAutoFit/>
          </a:bodyPr>
          <a:lstStyle/>
          <a:p>
            <a:r>
              <a:rPr lang="en-US" sz="2400" dirty="0"/>
              <a:t>Now each client will only implement what it needs, which will result in smaller, more concise and less error-prone code</a:t>
            </a:r>
          </a:p>
        </p:txBody>
      </p:sp>
      <p:pic>
        <p:nvPicPr>
          <p:cNvPr id="8" name="Picture 7">
            <a:extLst>
              <a:ext uri="{FF2B5EF4-FFF2-40B4-BE49-F238E27FC236}">
                <a16:creationId xmlns:a16="http://schemas.microsoft.com/office/drawing/2014/main" id="{6B9E00DA-F8E0-0174-824D-8171387216D8}"/>
              </a:ext>
            </a:extLst>
          </p:cNvPr>
          <p:cNvPicPr>
            <a:picLocks noChangeAspect="1"/>
          </p:cNvPicPr>
          <p:nvPr/>
        </p:nvPicPr>
        <p:blipFill>
          <a:blip r:embed="rId2"/>
          <a:stretch>
            <a:fillRect/>
          </a:stretch>
        </p:blipFill>
        <p:spPr>
          <a:xfrm>
            <a:off x="549538" y="1881274"/>
            <a:ext cx="6991804" cy="4285655"/>
          </a:xfrm>
          <a:prstGeom prst="rect">
            <a:avLst/>
          </a:prstGeom>
        </p:spPr>
      </p:pic>
    </p:spTree>
    <p:extLst>
      <p:ext uri="{BB962C8B-B14F-4D97-AF65-F5344CB8AC3E}">
        <p14:creationId xmlns:p14="http://schemas.microsoft.com/office/powerpoint/2010/main" val="1602440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EC67-A57D-9E26-71C5-E40755A7193D}"/>
              </a:ext>
            </a:extLst>
          </p:cNvPr>
          <p:cNvSpPr>
            <a:spLocks noGrp="1"/>
          </p:cNvSpPr>
          <p:nvPr>
            <p:ph type="title"/>
          </p:nvPr>
        </p:nvSpPr>
        <p:spPr/>
        <p:txBody>
          <a:bodyPr>
            <a:normAutofit/>
          </a:bodyPr>
          <a:lstStyle/>
          <a:p>
            <a:r>
              <a:rPr lang="en-US" dirty="0"/>
              <a:t>What if we use default implementation?</a:t>
            </a:r>
          </a:p>
        </p:txBody>
      </p:sp>
      <p:pic>
        <p:nvPicPr>
          <p:cNvPr id="7" name="Picture 6">
            <a:extLst>
              <a:ext uri="{FF2B5EF4-FFF2-40B4-BE49-F238E27FC236}">
                <a16:creationId xmlns:a16="http://schemas.microsoft.com/office/drawing/2014/main" id="{32E16F6D-8A01-5626-9498-479B6B4D1A67}"/>
              </a:ext>
            </a:extLst>
          </p:cNvPr>
          <p:cNvPicPr>
            <a:picLocks noChangeAspect="1"/>
          </p:cNvPicPr>
          <p:nvPr/>
        </p:nvPicPr>
        <p:blipFill>
          <a:blip r:embed="rId2"/>
          <a:stretch>
            <a:fillRect/>
          </a:stretch>
        </p:blipFill>
        <p:spPr>
          <a:xfrm>
            <a:off x="549538" y="1409297"/>
            <a:ext cx="5546462" cy="5152842"/>
          </a:xfrm>
          <a:prstGeom prst="rect">
            <a:avLst/>
          </a:prstGeom>
        </p:spPr>
      </p:pic>
      <p:sp>
        <p:nvSpPr>
          <p:cNvPr id="8" name="TextBox 7">
            <a:extLst>
              <a:ext uri="{FF2B5EF4-FFF2-40B4-BE49-F238E27FC236}">
                <a16:creationId xmlns:a16="http://schemas.microsoft.com/office/drawing/2014/main" id="{A2DF7307-436F-49C5-3D79-9F62420FD17D}"/>
              </a:ext>
            </a:extLst>
          </p:cNvPr>
          <p:cNvSpPr txBox="1"/>
          <p:nvPr/>
        </p:nvSpPr>
        <p:spPr>
          <a:xfrm>
            <a:off x="6390968" y="1720645"/>
            <a:ext cx="5329084" cy="2308324"/>
          </a:xfrm>
          <a:prstGeom prst="rect">
            <a:avLst/>
          </a:prstGeom>
          <a:noFill/>
        </p:spPr>
        <p:txBody>
          <a:bodyPr wrap="square" rtlCol="0">
            <a:spAutoFit/>
          </a:bodyPr>
          <a:lstStyle/>
          <a:p>
            <a:r>
              <a:rPr lang="en-US" sz="2400" dirty="0"/>
              <a:t>Now you don’t have to write the code but is it still a good idea ?</a:t>
            </a:r>
          </a:p>
          <a:p>
            <a:endParaRPr lang="en-US" sz="2400" dirty="0"/>
          </a:p>
          <a:p>
            <a:r>
              <a:rPr lang="en-US" sz="2400" dirty="0"/>
              <a:t>- Actually, </a:t>
            </a:r>
            <a:r>
              <a:rPr lang="en-US" sz="2400" b="1" u="sng" dirty="0"/>
              <a:t>NO !!</a:t>
            </a:r>
            <a:r>
              <a:rPr lang="en-US" sz="2400" dirty="0"/>
              <a:t>, Never use default implementation unless they actually do something useful</a:t>
            </a:r>
            <a:endParaRPr lang="en-US" sz="2400" b="1" u="sng" dirty="0"/>
          </a:p>
        </p:txBody>
      </p:sp>
    </p:spTree>
    <p:extLst>
      <p:ext uri="{BB962C8B-B14F-4D97-AF65-F5344CB8AC3E}">
        <p14:creationId xmlns:p14="http://schemas.microsoft.com/office/powerpoint/2010/main" val="428216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EC67-A57D-9E26-71C5-E40755A7193D}"/>
              </a:ext>
            </a:extLst>
          </p:cNvPr>
          <p:cNvSpPr>
            <a:spLocks noGrp="1"/>
          </p:cNvSpPr>
          <p:nvPr>
            <p:ph type="title"/>
          </p:nvPr>
        </p:nvSpPr>
        <p:spPr/>
        <p:txBody>
          <a:bodyPr>
            <a:normAutofit/>
          </a:bodyPr>
          <a:lstStyle/>
          <a:p>
            <a:r>
              <a:rPr lang="en-US" dirty="0"/>
              <a:t>What if we use default implementation?</a:t>
            </a:r>
          </a:p>
        </p:txBody>
      </p:sp>
      <p:sp>
        <p:nvSpPr>
          <p:cNvPr id="8" name="TextBox 7">
            <a:extLst>
              <a:ext uri="{FF2B5EF4-FFF2-40B4-BE49-F238E27FC236}">
                <a16:creationId xmlns:a16="http://schemas.microsoft.com/office/drawing/2014/main" id="{A2DF7307-436F-49C5-3D79-9F62420FD17D}"/>
              </a:ext>
            </a:extLst>
          </p:cNvPr>
          <p:cNvSpPr txBox="1"/>
          <p:nvPr/>
        </p:nvSpPr>
        <p:spPr>
          <a:xfrm>
            <a:off x="7305368" y="1976283"/>
            <a:ext cx="4198374" cy="2308324"/>
          </a:xfrm>
          <a:prstGeom prst="rect">
            <a:avLst/>
          </a:prstGeom>
          <a:noFill/>
        </p:spPr>
        <p:txBody>
          <a:bodyPr wrap="square" rtlCol="0">
            <a:spAutoFit/>
          </a:bodyPr>
          <a:lstStyle/>
          <a:p>
            <a:r>
              <a:rPr lang="en-US" sz="2400" dirty="0"/>
              <a:t>- The functions are still there and accessible by the object while they do nothing, even the autocomplete </a:t>
            </a:r>
            <a:r>
              <a:rPr lang="en-US" sz="2400" dirty="0" err="1"/>
              <a:t>intellisense</a:t>
            </a:r>
            <a:r>
              <a:rPr lang="en-US" sz="2400" dirty="0"/>
              <a:t> can suggest them for you, which is bad</a:t>
            </a:r>
          </a:p>
        </p:txBody>
      </p:sp>
      <p:pic>
        <p:nvPicPr>
          <p:cNvPr id="4" name="Picture 3">
            <a:extLst>
              <a:ext uri="{FF2B5EF4-FFF2-40B4-BE49-F238E27FC236}">
                <a16:creationId xmlns:a16="http://schemas.microsoft.com/office/drawing/2014/main" id="{AAD8D430-85E2-49C5-3315-4D28CBB0E661}"/>
              </a:ext>
            </a:extLst>
          </p:cNvPr>
          <p:cNvPicPr>
            <a:picLocks noChangeAspect="1"/>
          </p:cNvPicPr>
          <p:nvPr/>
        </p:nvPicPr>
        <p:blipFill>
          <a:blip r:embed="rId2"/>
          <a:stretch>
            <a:fillRect/>
          </a:stretch>
        </p:blipFill>
        <p:spPr>
          <a:xfrm>
            <a:off x="549538" y="1881275"/>
            <a:ext cx="6755830" cy="297980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AAA9AE2-15FB-B594-8752-939CFB0B852E}"/>
                  </a:ext>
                </a:extLst>
              </p14:cNvPr>
              <p14:cNvContentPartPr/>
              <p14:nvPr/>
            </p14:nvContentPartPr>
            <p14:xfrm>
              <a:off x="3429914" y="4304748"/>
              <a:ext cx="2212560" cy="199080"/>
            </p14:xfrm>
          </p:contentPart>
        </mc:Choice>
        <mc:Fallback xmlns="">
          <p:pic>
            <p:nvPicPr>
              <p:cNvPr id="5" name="Ink 4">
                <a:extLst>
                  <a:ext uri="{FF2B5EF4-FFF2-40B4-BE49-F238E27FC236}">
                    <a16:creationId xmlns:a16="http://schemas.microsoft.com/office/drawing/2014/main" id="{8AAA9AE2-15FB-B594-8752-939CFB0B852E}"/>
                  </a:ext>
                </a:extLst>
              </p:cNvPr>
              <p:cNvPicPr/>
              <p:nvPr/>
            </p:nvPicPr>
            <p:blipFill>
              <a:blip r:embed="rId4"/>
              <a:stretch>
                <a:fillRect/>
              </a:stretch>
            </p:blipFill>
            <p:spPr>
              <a:xfrm>
                <a:off x="3375914" y="4197108"/>
                <a:ext cx="23202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2916583-7367-AF83-B082-6B255805E9EA}"/>
                  </a:ext>
                </a:extLst>
              </p14:cNvPr>
              <p14:cNvContentPartPr/>
              <p14:nvPr/>
            </p14:nvContentPartPr>
            <p14:xfrm>
              <a:off x="3083234" y="3646668"/>
              <a:ext cx="3279960" cy="228600"/>
            </p14:xfrm>
          </p:contentPart>
        </mc:Choice>
        <mc:Fallback xmlns="">
          <p:pic>
            <p:nvPicPr>
              <p:cNvPr id="6" name="Ink 5">
                <a:extLst>
                  <a:ext uri="{FF2B5EF4-FFF2-40B4-BE49-F238E27FC236}">
                    <a16:creationId xmlns:a16="http://schemas.microsoft.com/office/drawing/2014/main" id="{92916583-7367-AF83-B082-6B255805E9EA}"/>
                  </a:ext>
                </a:extLst>
              </p:cNvPr>
              <p:cNvPicPr/>
              <p:nvPr/>
            </p:nvPicPr>
            <p:blipFill>
              <a:blip r:embed="rId6"/>
              <a:stretch>
                <a:fillRect/>
              </a:stretch>
            </p:blipFill>
            <p:spPr>
              <a:xfrm>
                <a:off x="3029594" y="3538668"/>
                <a:ext cx="338760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97A48A4-A055-9E55-D489-5D97550B0E3C}"/>
                  </a:ext>
                </a:extLst>
              </p14:cNvPr>
              <p14:cNvContentPartPr/>
              <p14:nvPr/>
            </p14:nvContentPartPr>
            <p14:xfrm>
              <a:off x="3151274" y="4344708"/>
              <a:ext cx="1917720" cy="70200"/>
            </p14:xfrm>
          </p:contentPart>
        </mc:Choice>
        <mc:Fallback xmlns="">
          <p:pic>
            <p:nvPicPr>
              <p:cNvPr id="9" name="Ink 8">
                <a:extLst>
                  <a:ext uri="{FF2B5EF4-FFF2-40B4-BE49-F238E27FC236}">
                    <a16:creationId xmlns:a16="http://schemas.microsoft.com/office/drawing/2014/main" id="{D97A48A4-A055-9E55-D489-5D97550B0E3C}"/>
                  </a:ext>
                </a:extLst>
              </p:cNvPr>
              <p:cNvPicPr/>
              <p:nvPr/>
            </p:nvPicPr>
            <p:blipFill>
              <a:blip r:embed="rId8"/>
              <a:stretch>
                <a:fillRect/>
              </a:stretch>
            </p:blipFill>
            <p:spPr>
              <a:xfrm>
                <a:off x="3097634" y="4236708"/>
                <a:ext cx="2025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127AEDE-9168-A689-A52F-11254CA36E13}"/>
                  </a:ext>
                </a:extLst>
              </p14:cNvPr>
              <p14:cNvContentPartPr/>
              <p14:nvPr/>
            </p14:nvContentPartPr>
            <p14:xfrm>
              <a:off x="4896194" y="5918988"/>
              <a:ext cx="360" cy="360"/>
            </p14:xfrm>
          </p:contentPart>
        </mc:Choice>
        <mc:Fallback xmlns="">
          <p:pic>
            <p:nvPicPr>
              <p:cNvPr id="10" name="Ink 9">
                <a:extLst>
                  <a:ext uri="{FF2B5EF4-FFF2-40B4-BE49-F238E27FC236}">
                    <a16:creationId xmlns:a16="http://schemas.microsoft.com/office/drawing/2014/main" id="{B127AEDE-9168-A689-A52F-11254CA36E13}"/>
                  </a:ext>
                </a:extLst>
              </p:cNvPr>
              <p:cNvPicPr/>
              <p:nvPr/>
            </p:nvPicPr>
            <p:blipFill>
              <a:blip r:embed="rId10"/>
              <a:stretch>
                <a:fillRect/>
              </a:stretch>
            </p:blipFill>
            <p:spPr>
              <a:xfrm>
                <a:off x="4842554" y="581134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765F6D6-ED7E-AEAE-CBB6-93155500CA4C}"/>
                  </a:ext>
                </a:extLst>
              </p14:cNvPr>
              <p14:cNvContentPartPr/>
              <p14:nvPr/>
            </p14:nvContentPartPr>
            <p14:xfrm>
              <a:off x="7747394" y="5584548"/>
              <a:ext cx="360" cy="360"/>
            </p14:xfrm>
          </p:contentPart>
        </mc:Choice>
        <mc:Fallback xmlns="">
          <p:pic>
            <p:nvPicPr>
              <p:cNvPr id="11" name="Ink 10">
                <a:extLst>
                  <a:ext uri="{FF2B5EF4-FFF2-40B4-BE49-F238E27FC236}">
                    <a16:creationId xmlns:a16="http://schemas.microsoft.com/office/drawing/2014/main" id="{6765F6D6-ED7E-AEAE-CBB6-93155500CA4C}"/>
                  </a:ext>
                </a:extLst>
              </p:cNvPr>
              <p:cNvPicPr/>
              <p:nvPr/>
            </p:nvPicPr>
            <p:blipFill>
              <a:blip r:embed="rId10"/>
              <a:stretch>
                <a:fillRect/>
              </a:stretch>
            </p:blipFill>
            <p:spPr>
              <a:xfrm>
                <a:off x="7693754" y="5476908"/>
                <a:ext cx="108000" cy="216000"/>
              </a:xfrm>
              <a:prstGeom prst="rect">
                <a:avLst/>
              </a:prstGeom>
            </p:spPr>
          </p:pic>
        </mc:Fallback>
      </mc:AlternateContent>
    </p:spTree>
    <p:extLst>
      <p:ext uri="{BB962C8B-B14F-4D97-AF65-F5344CB8AC3E}">
        <p14:creationId xmlns:p14="http://schemas.microsoft.com/office/powerpoint/2010/main" val="3441505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0186-6543-48B4-9412-633511084BEC}"/>
              </a:ext>
            </a:extLst>
          </p:cNvPr>
          <p:cNvSpPr>
            <a:spLocks noGrp="1"/>
          </p:cNvSpPr>
          <p:nvPr>
            <p:ph type="title"/>
          </p:nvPr>
        </p:nvSpPr>
        <p:spPr>
          <a:xfrm>
            <a:off x="550862" y="549275"/>
            <a:ext cx="11091600" cy="866646"/>
          </a:xfrm>
        </p:spPr>
        <p:txBody>
          <a:bodyPr/>
          <a:lstStyle/>
          <a:p>
            <a:r>
              <a:rPr lang="en-US" dirty="0">
                <a:solidFill>
                  <a:srgbClr val="FFC000"/>
                </a:solidFill>
              </a:rPr>
              <a:t>D</a:t>
            </a:r>
            <a:r>
              <a:rPr lang="en-US" dirty="0">
                <a:solidFill>
                  <a:schemeClr val="tx2"/>
                </a:solidFill>
              </a:rPr>
              <a:t>ependency</a:t>
            </a:r>
            <a:r>
              <a:rPr lang="en-US" dirty="0">
                <a:solidFill>
                  <a:srgbClr val="FFC000"/>
                </a:solidFill>
              </a:rPr>
              <a:t> I</a:t>
            </a:r>
            <a:r>
              <a:rPr lang="en-US" dirty="0">
                <a:solidFill>
                  <a:schemeClr val="tx2"/>
                </a:solidFill>
              </a:rPr>
              <a:t>nversion Principle</a:t>
            </a:r>
          </a:p>
        </p:txBody>
      </p:sp>
      <p:sp>
        <p:nvSpPr>
          <p:cNvPr id="6" name="TextBox 5">
            <a:extLst>
              <a:ext uri="{FF2B5EF4-FFF2-40B4-BE49-F238E27FC236}">
                <a16:creationId xmlns:a16="http://schemas.microsoft.com/office/drawing/2014/main" id="{FABD9796-7644-4D90-8569-A30522B9DADF}"/>
              </a:ext>
            </a:extLst>
          </p:cNvPr>
          <p:cNvSpPr txBox="1"/>
          <p:nvPr/>
        </p:nvSpPr>
        <p:spPr>
          <a:xfrm>
            <a:off x="549538" y="2218154"/>
            <a:ext cx="10647380" cy="3539430"/>
          </a:xfrm>
          <a:prstGeom prst="rect">
            <a:avLst/>
          </a:prstGeom>
          <a:noFill/>
        </p:spPr>
        <p:txBody>
          <a:bodyPr wrap="square" rtlCol="0">
            <a:spAutoFit/>
          </a:bodyPr>
          <a:lstStyle/>
          <a:p>
            <a:r>
              <a:rPr lang="en-US" sz="3200" dirty="0"/>
              <a:t>“</a:t>
            </a:r>
            <a:r>
              <a:rPr lang="en-US" sz="3200" b="1" dirty="0"/>
              <a:t>High-level modules should </a:t>
            </a:r>
            <a:r>
              <a:rPr lang="en-US" sz="3200" b="1" dirty="0">
                <a:solidFill>
                  <a:srgbClr val="FFC000"/>
                </a:solidFill>
              </a:rPr>
              <a:t>Not Depend </a:t>
            </a:r>
            <a:r>
              <a:rPr lang="en-US" sz="3200" b="1" dirty="0"/>
              <a:t>on anything from low-level modules</a:t>
            </a:r>
            <a:r>
              <a:rPr lang="en-US" sz="3200" dirty="0"/>
              <a:t>.”</a:t>
            </a:r>
          </a:p>
          <a:p>
            <a:endParaRPr lang="en-US" sz="3200" dirty="0"/>
          </a:p>
          <a:p>
            <a:pPr marL="457200" indent="-457200">
              <a:buFontTx/>
              <a:buChar char="-"/>
            </a:pPr>
            <a:r>
              <a:rPr lang="en-US" sz="3200" dirty="0"/>
              <a:t>Both should depend on abstractions (e.g., interfaces). </a:t>
            </a:r>
          </a:p>
          <a:p>
            <a:pPr marL="457200" indent="-457200">
              <a:buFontTx/>
              <a:buChar char="-"/>
            </a:pPr>
            <a:r>
              <a:rPr lang="en-US" sz="3200" dirty="0"/>
              <a:t>Abstractions should not depend on details.</a:t>
            </a:r>
          </a:p>
          <a:p>
            <a:pPr marL="457200" indent="-457200">
              <a:buFontTx/>
              <a:buChar char="-"/>
            </a:pPr>
            <a:r>
              <a:rPr lang="en-US" sz="3200" dirty="0"/>
              <a:t>Details (concrete implementations) should depend on abstractions.</a:t>
            </a:r>
          </a:p>
        </p:txBody>
      </p:sp>
      <p:sp>
        <p:nvSpPr>
          <p:cNvPr id="3" name="TextBox 2">
            <a:extLst>
              <a:ext uri="{FF2B5EF4-FFF2-40B4-BE49-F238E27FC236}">
                <a16:creationId xmlns:a16="http://schemas.microsoft.com/office/drawing/2014/main" id="{4A2B2872-CA7A-BC62-68F8-88CFB438EF93}"/>
              </a:ext>
            </a:extLst>
          </p:cNvPr>
          <p:cNvSpPr txBox="1"/>
          <p:nvPr/>
        </p:nvSpPr>
        <p:spPr>
          <a:xfrm>
            <a:off x="549538" y="1351508"/>
            <a:ext cx="4790094" cy="369332"/>
          </a:xfrm>
          <a:prstGeom prst="rect">
            <a:avLst/>
          </a:prstGeom>
          <a:noFill/>
        </p:spPr>
        <p:txBody>
          <a:bodyPr wrap="none" rtlCol="0">
            <a:spAutoFit/>
          </a:bodyPr>
          <a:lstStyle/>
          <a:p>
            <a:r>
              <a:rPr lang="en-US" dirty="0"/>
              <a:t>Sometimes called IoC “Inversion of Control”</a:t>
            </a:r>
          </a:p>
        </p:txBody>
      </p:sp>
    </p:spTree>
    <p:extLst>
      <p:ext uri="{BB962C8B-B14F-4D97-AF65-F5344CB8AC3E}">
        <p14:creationId xmlns:p14="http://schemas.microsoft.com/office/powerpoint/2010/main" val="3890837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8594B9-A2C4-C522-D4B3-74A24300E413}"/>
              </a:ext>
            </a:extLst>
          </p:cNvPr>
          <p:cNvGrpSpPr/>
          <p:nvPr/>
        </p:nvGrpSpPr>
        <p:grpSpPr>
          <a:xfrm>
            <a:off x="932501" y="1002502"/>
            <a:ext cx="4902166" cy="2964265"/>
            <a:chOff x="932501" y="1002502"/>
            <a:chExt cx="4902166" cy="2964265"/>
          </a:xfrm>
        </p:grpSpPr>
        <p:sp>
          <p:nvSpPr>
            <p:cNvPr id="3" name="Rectangle 2" descr="Database with solid fill">
              <a:extLst>
                <a:ext uri="{FF2B5EF4-FFF2-40B4-BE49-F238E27FC236}">
                  <a16:creationId xmlns:a16="http://schemas.microsoft.com/office/drawing/2014/main" id="{DA2DBB26-D2A5-A939-46F2-104F0A7CF1B2}"/>
                </a:ext>
              </a:extLst>
            </p:cNvPr>
            <p:cNvSpPr/>
            <p:nvPr/>
          </p:nvSpPr>
          <p:spPr>
            <a:xfrm>
              <a:off x="2628322" y="1002502"/>
              <a:ext cx="1510523" cy="151052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dk2">
                <a:shade val="80000"/>
                <a:hueOff val="0"/>
                <a:satOff val="0"/>
                <a:lumOff val="0"/>
                <a:alphaOff val="0"/>
              </a:schemeClr>
            </a:lnRef>
            <a:fillRef idx="1">
              <a:scrgbClr r="0" g="0" b="0"/>
            </a:fillRef>
            <a:effectRef idx="0">
              <a:schemeClr val="lt1">
                <a:hueOff val="0"/>
                <a:satOff val="0"/>
                <a:lumOff val="0"/>
                <a:alphaOff val="0"/>
              </a:schemeClr>
            </a:effectRef>
            <a:fontRef idx="minor">
              <a:schemeClr val="dk2">
                <a:hueOff val="0"/>
                <a:satOff val="0"/>
                <a:lumOff val="0"/>
                <a:alphaOff val="0"/>
              </a:schemeClr>
            </a:fontRef>
          </p:style>
        </p:sp>
        <p:sp>
          <p:nvSpPr>
            <p:cNvPr id="5" name="Freeform: Shape 4">
              <a:extLst>
                <a:ext uri="{FF2B5EF4-FFF2-40B4-BE49-F238E27FC236}">
                  <a16:creationId xmlns:a16="http://schemas.microsoft.com/office/drawing/2014/main" id="{B165DE7D-200F-3008-96EE-30A46B205A6A}"/>
                </a:ext>
              </a:extLst>
            </p:cNvPr>
            <p:cNvSpPr/>
            <p:nvPr/>
          </p:nvSpPr>
          <p:spPr>
            <a:xfrm>
              <a:off x="1235835" y="2781636"/>
              <a:ext cx="4315781" cy="647367"/>
            </a:xfrm>
            <a:custGeom>
              <a:avLst/>
              <a:gdLst>
                <a:gd name="connsiteX0" fmla="*/ 0 w 4315781"/>
                <a:gd name="connsiteY0" fmla="*/ 0 h 647367"/>
                <a:gd name="connsiteX1" fmla="*/ 4315781 w 4315781"/>
                <a:gd name="connsiteY1" fmla="*/ 0 h 647367"/>
                <a:gd name="connsiteX2" fmla="*/ 4315781 w 4315781"/>
                <a:gd name="connsiteY2" fmla="*/ 647367 h 647367"/>
                <a:gd name="connsiteX3" fmla="*/ 0 w 4315781"/>
                <a:gd name="connsiteY3" fmla="*/ 647367 h 647367"/>
                <a:gd name="connsiteX4" fmla="*/ 0 w 4315781"/>
                <a:gd name="connsiteY4" fmla="*/ 0 h 64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647367">
                  <a:moveTo>
                    <a:pt x="0" y="0"/>
                  </a:moveTo>
                  <a:lnTo>
                    <a:pt x="4315781" y="0"/>
                  </a:lnTo>
                  <a:lnTo>
                    <a:pt x="4315781" y="647367"/>
                  </a:lnTo>
                  <a:lnTo>
                    <a:pt x="0" y="6473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u="none" kern="1200" dirty="0"/>
                <a:t>Low-level classes</a:t>
              </a:r>
            </a:p>
          </p:txBody>
        </p:sp>
        <p:sp>
          <p:nvSpPr>
            <p:cNvPr id="7" name="Freeform: Shape 6">
              <a:extLst>
                <a:ext uri="{FF2B5EF4-FFF2-40B4-BE49-F238E27FC236}">
                  <a16:creationId xmlns:a16="http://schemas.microsoft.com/office/drawing/2014/main" id="{D7EB67C8-DF4D-C9BB-C96F-F74F67A034F1}"/>
                </a:ext>
              </a:extLst>
            </p:cNvPr>
            <p:cNvSpPr/>
            <p:nvPr/>
          </p:nvSpPr>
          <p:spPr>
            <a:xfrm>
              <a:off x="932501" y="3966224"/>
              <a:ext cx="4902166" cy="54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0" y="10000"/>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1066800">
                <a:lnSpc>
                  <a:spcPct val="100000"/>
                </a:lnSpc>
                <a:spcBef>
                  <a:spcPct val="0"/>
                </a:spcBef>
                <a:spcAft>
                  <a:spcPct val="35000"/>
                </a:spcAft>
                <a:buNone/>
              </a:pPr>
              <a:r>
                <a:rPr lang="en-US" sz="2400" u="sng" dirty="0"/>
                <a:t>I</a:t>
              </a:r>
              <a:r>
                <a:rPr lang="en-US" sz="2400" u="sng" kern="1200" dirty="0"/>
                <a:t>mplement basic operations </a:t>
              </a:r>
              <a:r>
                <a:rPr lang="en-US" sz="2400" kern="1200" dirty="0"/>
                <a:t>such as working with a disk, transferring data over a network, connecting to a database, etc.</a:t>
              </a:r>
            </a:p>
          </p:txBody>
        </p:sp>
      </p:grpSp>
      <p:grpSp>
        <p:nvGrpSpPr>
          <p:cNvPr id="11" name="Group 10">
            <a:extLst>
              <a:ext uri="{FF2B5EF4-FFF2-40B4-BE49-F238E27FC236}">
                <a16:creationId xmlns:a16="http://schemas.microsoft.com/office/drawing/2014/main" id="{8F31673C-4DD9-E418-ECE8-9B3B2E1B11F4}"/>
              </a:ext>
            </a:extLst>
          </p:cNvPr>
          <p:cNvGrpSpPr/>
          <p:nvPr/>
        </p:nvGrpSpPr>
        <p:grpSpPr>
          <a:xfrm>
            <a:off x="6610210" y="1002501"/>
            <a:ext cx="5016577" cy="2964266"/>
            <a:chOff x="6610210" y="1002501"/>
            <a:chExt cx="5016577" cy="2964266"/>
          </a:xfrm>
        </p:grpSpPr>
        <p:sp>
          <p:nvSpPr>
            <p:cNvPr id="8" name="Rectangle 7" descr="Flowchart with solid fill">
              <a:extLst>
                <a:ext uri="{FF2B5EF4-FFF2-40B4-BE49-F238E27FC236}">
                  <a16:creationId xmlns:a16="http://schemas.microsoft.com/office/drawing/2014/main" id="{F38B47A3-EEE1-52F1-A827-30DB7DA07B1D}"/>
                </a:ext>
              </a:extLst>
            </p:cNvPr>
            <p:cNvSpPr/>
            <p:nvPr/>
          </p:nvSpPr>
          <p:spPr>
            <a:xfrm>
              <a:off x="8363235" y="1002501"/>
              <a:ext cx="1510523" cy="151052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hemeClr val="dk2">
                <a:shade val="80000"/>
                <a:hueOff val="0"/>
                <a:satOff val="0"/>
                <a:lumOff val="0"/>
                <a:alphaOff val="0"/>
              </a:schemeClr>
            </a:lnRef>
            <a:fillRef idx="1">
              <a:scrgbClr r="0" g="0" b="0"/>
            </a:fillRef>
            <a:effectRef idx="0">
              <a:schemeClr val="lt1">
                <a:hueOff val="0"/>
                <a:satOff val="0"/>
                <a:lumOff val="0"/>
                <a:alphaOff val="0"/>
              </a:schemeClr>
            </a:effectRef>
            <a:fontRef idx="minor">
              <a:schemeClr val="dk2">
                <a:hueOff val="0"/>
                <a:satOff val="0"/>
                <a:lumOff val="0"/>
                <a:alphaOff val="0"/>
              </a:schemeClr>
            </a:fontRef>
          </p:style>
        </p:sp>
        <p:sp>
          <p:nvSpPr>
            <p:cNvPr id="9" name="Freeform: Shape 8">
              <a:extLst>
                <a:ext uri="{FF2B5EF4-FFF2-40B4-BE49-F238E27FC236}">
                  <a16:creationId xmlns:a16="http://schemas.microsoft.com/office/drawing/2014/main" id="{BD6FF206-E79F-1AA0-6BD1-EA27D5517837}"/>
                </a:ext>
              </a:extLst>
            </p:cNvPr>
            <p:cNvSpPr/>
            <p:nvPr/>
          </p:nvSpPr>
          <p:spPr>
            <a:xfrm>
              <a:off x="6960607" y="2781636"/>
              <a:ext cx="4315781" cy="647367"/>
            </a:xfrm>
            <a:custGeom>
              <a:avLst/>
              <a:gdLst>
                <a:gd name="connsiteX0" fmla="*/ 0 w 4315781"/>
                <a:gd name="connsiteY0" fmla="*/ 0 h 647367"/>
                <a:gd name="connsiteX1" fmla="*/ 4315781 w 4315781"/>
                <a:gd name="connsiteY1" fmla="*/ 0 h 647367"/>
                <a:gd name="connsiteX2" fmla="*/ 4315781 w 4315781"/>
                <a:gd name="connsiteY2" fmla="*/ 647367 h 647367"/>
                <a:gd name="connsiteX3" fmla="*/ 0 w 4315781"/>
                <a:gd name="connsiteY3" fmla="*/ 647367 h 647367"/>
                <a:gd name="connsiteX4" fmla="*/ 0 w 4315781"/>
                <a:gd name="connsiteY4" fmla="*/ 0 h 64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647367">
                  <a:moveTo>
                    <a:pt x="0" y="0"/>
                  </a:moveTo>
                  <a:lnTo>
                    <a:pt x="4315781" y="0"/>
                  </a:lnTo>
                  <a:lnTo>
                    <a:pt x="4315781" y="647367"/>
                  </a:lnTo>
                  <a:lnTo>
                    <a:pt x="0" y="6473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u="none" kern="1200" dirty="0"/>
                <a:t>High-level classes</a:t>
              </a:r>
            </a:p>
          </p:txBody>
        </p:sp>
        <p:sp>
          <p:nvSpPr>
            <p:cNvPr id="10" name="Freeform: Shape 9">
              <a:extLst>
                <a:ext uri="{FF2B5EF4-FFF2-40B4-BE49-F238E27FC236}">
                  <a16:creationId xmlns:a16="http://schemas.microsoft.com/office/drawing/2014/main" id="{2A83E5FF-5AD2-AA6D-6FA2-54DAF45B16BF}"/>
                </a:ext>
              </a:extLst>
            </p:cNvPr>
            <p:cNvSpPr/>
            <p:nvPr/>
          </p:nvSpPr>
          <p:spPr>
            <a:xfrm>
              <a:off x="6610210" y="3966224"/>
              <a:ext cx="5016577" cy="54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0" y="10000"/>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1066800">
                <a:lnSpc>
                  <a:spcPct val="100000"/>
                </a:lnSpc>
                <a:spcBef>
                  <a:spcPct val="0"/>
                </a:spcBef>
                <a:spcAft>
                  <a:spcPct val="35000"/>
                </a:spcAft>
                <a:buNone/>
              </a:pPr>
              <a:r>
                <a:rPr lang="en-US" sz="2400" dirty="0"/>
                <a:t>C</a:t>
              </a:r>
              <a:r>
                <a:rPr lang="en-US" sz="2400" kern="1200" dirty="0"/>
                <a:t>ontain </a:t>
              </a:r>
              <a:r>
                <a:rPr lang="en-US" sz="2400" u="sng" kern="1200" dirty="0"/>
                <a:t>complex business logic</a:t>
              </a:r>
              <a:r>
                <a:rPr lang="en-US" sz="2400" kern="1200" dirty="0"/>
                <a:t> that directs low-level classes to do something.</a:t>
              </a:r>
            </a:p>
          </p:txBody>
        </p:sp>
      </p:grpSp>
    </p:spTree>
    <p:extLst>
      <p:ext uri="{BB962C8B-B14F-4D97-AF65-F5344CB8AC3E}">
        <p14:creationId xmlns:p14="http://schemas.microsoft.com/office/powerpoint/2010/main" val="15557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F0D6-411D-945B-A18D-C6E8E0D723FB}"/>
              </a:ext>
            </a:extLst>
          </p:cNvPr>
          <p:cNvSpPr>
            <a:spLocks noGrp="1"/>
          </p:cNvSpPr>
          <p:nvPr>
            <p:ph type="title"/>
          </p:nvPr>
        </p:nvSpPr>
        <p:spPr/>
        <p:txBody>
          <a:bodyPr/>
          <a:lstStyle/>
          <a:p>
            <a:r>
              <a:rPr lang="en-US" dirty="0"/>
              <a:t>Example</a:t>
            </a:r>
          </a:p>
        </p:txBody>
      </p:sp>
      <p:pic>
        <p:nvPicPr>
          <p:cNvPr id="1026" name="Picture 2" descr="Logo Mysql PNG Images, Free Download - Free Transparent PNG ...">
            <a:extLst>
              <a:ext uri="{FF2B5EF4-FFF2-40B4-BE49-F238E27FC236}">
                <a16:creationId xmlns:a16="http://schemas.microsoft.com/office/drawing/2014/main" id="{27A90418-9AA5-EED0-0A66-0AB7FA870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697" y="2468508"/>
            <a:ext cx="2146882" cy="21468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2B14C5-8EED-17D5-F24D-B9A89485BB5F}"/>
              </a:ext>
            </a:extLst>
          </p:cNvPr>
          <p:cNvSpPr txBox="1"/>
          <p:nvPr/>
        </p:nvSpPr>
        <p:spPr>
          <a:xfrm>
            <a:off x="1507252" y="5315578"/>
            <a:ext cx="9405257" cy="584775"/>
          </a:xfrm>
          <a:prstGeom prst="rect">
            <a:avLst/>
          </a:prstGeom>
          <a:noFill/>
        </p:spPr>
        <p:txBody>
          <a:bodyPr wrap="square" rtlCol="0">
            <a:spAutoFit/>
          </a:bodyPr>
          <a:lstStyle/>
          <a:p>
            <a:pPr algn="ctr"/>
            <a:r>
              <a:rPr lang="en-US" sz="3200" dirty="0"/>
              <a:t>Database is usually considered a low-level class</a:t>
            </a:r>
          </a:p>
        </p:txBody>
      </p:sp>
      <p:pic>
        <p:nvPicPr>
          <p:cNvPr id="1034" name="Picture 10" descr="Oracle Database Design - Techasoft">
            <a:extLst>
              <a:ext uri="{FF2B5EF4-FFF2-40B4-BE49-F238E27FC236}">
                <a16:creationId xmlns:a16="http://schemas.microsoft.com/office/drawing/2014/main" id="{9AB5D558-B032-F8E2-DA25-337F2B17D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313" y="2371411"/>
            <a:ext cx="2484177" cy="248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8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7AE0A517-0E5C-03B3-6FF9-2E4064E11A07}"/>
              </a:ext>
            </a:extLst>
          </p:cNvPr>
          <p:cNvSpPr>
            <a:spLocks noGrp="1"/>
          </p:cNvSpPr>
          <p:nvPr>
            <p:ph type="title"/>
          </p:nvPr>
        </p:nvSpPr>
        <p:spPr>
          <a:xfrm>
            <a:off x="634763" y="1575869"/>
            <a:ext cx="3565524" cy="3034657"/>
          </a:xfrm>
        </p:spPr>
        <p:txBody>
          <a:bodyPr vert="horz" wrap="square" lIns="0" tIns="0" rIns="0" bIns="0" rtlCol="0" anchor="b" anchorCtr="0">
            <a:normAutofit/>
          </a:bodyPr>
          <a:lstStyle/>
          <a:p>
            <a:r>
              <a:rPr lang="en-US" dirty="0"/>
              <a:t>Student depends on </a:t>
            </a:r>
            <a:r>
              <a:rPr lang="en-US" dirty="0" err="1"/>
              <a:t>MySql</a:t>
            </a:r>
            <a:endParaRPr lang="en-US" dirty="0"/>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5" name="Picture 14">
            <a:extLst>
              <a:ext uri="{FF2B5EF4-FFF2-40B4-BE49-F238E27FC236}">
                <a16:creationId xmlns:a16="http://schemas.microsoft.com/office/drawing/2014/main" id="{37C9932B-6ABA-7491-D910-5B674953F1B4}"/>
              </a:ext>
            </a:extLst>
          </p:cNvPr>
          <p:cNvPicPr>
            <a:picLocks noChangeAspect="1"/>
          </p:cNvPicPr>
          <p:nvPr/>
        </p:nvPicPr>
        <p:blipFill>
          <a:blip r:embed="rId3"/>
          <a:stretch>
            <a:fillRect/>
          </a:stretch>
        </p:blipFill>
        <p:spPr>
          <a:xfrm>
            <a:off x="5088670" y="285004"/>
            <a:ext cx="6889638" cy="6232754"/>
          </a:xfrm>
          <a:prstGeom prst="rect">
            <a:avLst/>
          </a:prstGeom>
        </p:spPr>
      </p:pic>
      <p:sp>
        <p:nvSpPr>
          <p:cNvPr id="6" name="Rectangle 5">
            <a:extLst>
              <a:ext uri="{FF2B5EF4-FFF2-40B4-BE49-F238E27FC236}">
                <a16:creationId xmlns:a16="http://schemas.microsoft.com/office/drawing/2014/main" id="{F2F377CE-9D8C-42FF-2BDF-DFD1EFC0E8C9}"/>
              </a:ext>
            </a:extLst>
          </p:cNvPr>
          <p:cNvSpPr/>
          <p:nvPr/>
        </p:nvSpPr>
        <p:spPr>
          <a:xfrm>
            <a:off x="6329644" y="1716534"/>
            <a:ext cx="2644235" cy="40129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FF14D3-D79D-36A7-32AB-C974D195C0E5}"/>
              </a:ext>
            </a:extLst>
          </p:cNvPr>
          <p:cNvSpPr/>
          <p:nvPr/>
        </p:nvSpPr>
        <p:spPr>
          <a:xfrm>
            <a:off x="6906547" y="4610525"/>
            <a:ext cx="3789809" cy="115125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044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3">
            <a:extLst>
              <a:ext uri="{FF2B5EF4-FFF2-40B4-BE49-F238E27FC236}">
                <a16:creationId xmlns:a16="http://schemas.microsoft.com/office/drawing/2014/main" id="{561DF219-A7A6-A5F1-449C-2A791C236CB1}"/>
              </a:ext>
            </a:extLst>
          </p:cNvPr>
          <p:cNvSpPr>
            <a:spLocks noGrp="1"/>
          </p:cNvSpPr>
          <p:nvPr>
            <p:ph type="title"/>
          </p:nvPr>
        </p:nvSpPr>
        <p:spPr>
          <a:xfrm>
            <a:off x="550861" y="549275"/>
            <a:ext cx="11359967" cy="1332000"/>
          </a:xfrm>
        </p:spPr>
        <p:txBody>
          <a:bodyPr>
            <a:normAutofit fontScale="90000"/>
          </a:bodyPr>
          <a:lstStyle/>
          <a:p>
            <a:r>
              <a:rPr lang="en-US" dirty="0"/>
              <a:t>Problem?, Not all databases are created equal…</a:t>
            </a:r>
          </a:p>
        </p:txBody>
      </p:sp>
      <p:pic>
        <p:nvPicPr>
          <p:cNvPr id="13" name="Picture 12">
            <a:extLst>
              <a:ext uri="{FF2B5EF4-FFF2-40B4-BE49-F238E27FC236}">
                <a16:creationId xmlns:a16="http://schemas.microsoft.com/office/drawing/2014/main" id="{8F971F6E-CA1A-F4DF-69E6-395C8B084570}"/>
              </a:ext>
            </a:extLst>
          </p:cNvPr>
          <p:cNvPicPr>
            <a:picLocks noChangeAspect="1"/>
          </p:cNvPicPr>
          <p:nvPr/>
        </p:nvPicPr>
        <p:blipFill rotWithShape="1">
          <a:blip r:embed="rId3"/>
          <a:srcRect l="5871" t="12610" r="2511"/>
          <a:stretch/>
        </p:blipFill>
        <p:spPr>
          <a:xfrm>
            <a:off x="5823964" y="2134398"/>
            <a:ext cx="6294230" cy="3424555"/>
          </a:xfrm>
          <a:prstGeom prst="rect">
            <a:avLst/>
          </a:prstGeom>
        </p:spPr>
      </p:pic>
      <p:pic>
        <p:nvPicPr>
          <p:cNvPr id="21" name="Picture 20">
            <a:extLst>
              <a:ext uri="{FF2B5EF4-FFF2-40B4-BE49-F238E27FC236}">
                <a16:creationId xmlns:a16="http://schemas.microsoft.com/office/drawing/2014/main" id="{89AAFAF1-1A0F-9CB8-185E-CA158D8D9901}"/>
              </a:ext>
            </a:extLst>
          </p:cNvPr>
          <p:cNvPicPr>
            <a:picLocks noChangeAspect="1"/>
          </p:cNvPicPr>
          <p:nvPr/>
        </p:nvPicPr>
        <p:blipFill>
          <a:blip r:embed="rId4"/>
          <a:stretch>
            <a:fillRect/>
          </a:stretch>
        </p:blipFill>
        <p:spPr>
          <a:xfrm>
            <a:off x="73806" y="2145493"/>
            <a:ext cx="5878093" cy="3413460"/>
          </a:xfrm>
          <a:prstGeom prst="rect">
            <a:avLst/>
          </a:prstGeom>
        </p:spPr>
      </p:pic>
      <p:sp>
        <p:nvSpPr>
          <p:cNvPr id="23" name="Rectangle 22">
            <a:extLst>
              <a:ext uri="{FF2B5EF4-FFF2-40B4-BE49-F238E27FC236}">
                <a16:creationId xmlns:a16="http://schemas.microsoft.com/office/drawing/2014/main" id="{1812DA48-1EE7-F0A8-2829-9AEDE2309E24}"/>
              </a:ext>
            </a:extLst>
          </p:cNvPr>
          <p:cNvSpPr/>
          <p:nvPr/>
        </p:nvSpPr>
        <p:spPr>
          <a:xfrm>
            <a:off x="7912248" y="4167963"/>
            <a:ext cx="3081817" cy="41229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A1159E-AF00-FDB4-83C0-AC0FACFE04E0}"/>
              </a:ext>
            </a:extLst>
          </p:cNvPr>
          <p:cNvSpPr/>
          <p:nvPr/>
        </p:nvSpPr>
        <p:spPr>
          <a:xfrm>
            <a:off x="1970169" y="4299041"/>
            <a:ext cx="2825115" cy="360001"/>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3DDAC2-011A-C824-1C05-105E6D7F9FBF}"/>
              </a:ext>
            </a:extLst>
          </p:cNvPr>
          <p:cNvSpPr/>
          <p:nvPr/>
        </p:nvSpPr>
        <p:spPr>
          <a:xfrm>
            <a:off x="7910961" y="2472855"/>
            <a:ext cx="616957" cy="350536"/>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676404-74E0-8F3D-2704-4D1C5312F58F}"/>
              </a:ext>
            </a:extLst>
          </p:cNvPr>
          <p:cNvSpPr/>
          <p:nvPr/>
        </p:nvSpPr>
        <p:spPr>
          <a:xfrm>
            <a:off x="1970170" y="2452920"/>
            <a:ext cx="733784" cy="31757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96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heel(1)">
                                      <p:cBhvr>
                                        <p:cTn id="10" dur="2000"/>
                                        <p:tgtEl>
                                          <p:spTgt spid="2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1)">
                                      <p:cBhvr>
                                        <p:cTn id="16"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animBg="1"/>
      <p:bldP spid="3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3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4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8" name="Rectangle 4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5909E-6F00-1C3D-A35F-39BC494F3BE2}"/>
              </a:ext>
            </a:extLst>
          </p:cNvPr>
          <p:cNvSpPr>
            <a:spLocks noGrp="1"/>
          </p:cNvSpPr>
          <p:nvPr>
            <p:ph type="title"/>
          </p:nvPr>
        </p:nvSpPr>
        <p:spPr>
          <a:xfrm>
            <a:off x="1487488" y="549275"/>
            <a:ext cx="5437187" cy="2448761"/>
          </a:xfrm>
        </p:spPr>
        <p:txBody>
          <a:bodyPr vert="horz" wrap="square" lIns="0" tIns="0" rIns="0" bIns="0" rtlCol="0" anchor="b" anchorCtr="0">
            <a:normAutofit/>
          </a:bodyPr>
          <a:lstStyle/>
          <a:p>
            <a:pPr>
              <a:lnSpc>
                <a:spcPct val="90000"/>
              </a:lnSpc>
            </a:pPr>
            <a:r>
              <a:rPr lang="en-US" sz="5900" dirty="0"/>
              <a:t>Program to an Interface not an</a:t>
            </a:r>
            <a:br>
              <a:rPr lang="en-US" sz="5900" dirty="0"/>
            </a:br>
            <a:r>
              <a:rPr lang="en-US" sz="5900" dirty="0"/>
              <a:t>Implementation</a:t>
            </a:r>
          </a:p>
        </p:txBody>
      </p:sp>
      <p:sp>
        <p:nvSpPr>
          <p:cNvPr id="3" name="Content Placeholder 2">
            <a:extLst>
              <a:ext uri="{FF2B5EF4-FFF2-40B4-BE49-F238E27FC236}">
                <a16:creationId xmlns:a16="http://schemas.microsoft.com/office/drawing/2014/main" id="{D903D832-55DC-27B6-7861-CCED0B2EE48F}"/>
              </a:ext>
            </a:extLst>
          </p:cNvPr>
          <p:cNvSpPr>
            <a:spLocks noGrp="1"/>
          </p:cNvSpPr>
          <p:nvPr>
            <p:ph idx="1"/>
          </p:nvPr>
        </p:nvSpPr>
        <p:spPr>
          <a:xfrm>
            <a:off x="1487488" y="3761497"/>
            <a:ext cx="6619247" cy="2010949"/>
          </a:xfrm>
        </p:spPr>
        <p:txBody>
          <a:bodyPr vert="horz" wrap="square" lIns="0" tIns="0" rIns="0" bIns="0" rtlCol="0">
            <a:normAutofit lnSpcReduction="10000"/>
          </a:bodyPr>
          <a:lstStyle/>
          <a:p>
            <a:pPr marL="0" indent="0">
              <a:lnSpc>
                <a:spcPct val="100000"/>
              </a:lnSpc>
              <a:buNone/>
            </a:pPr>
            <a:r>
              <a:rPr lang="en-US" sz="3600" dirty="0">
                <a:solidFill>
                  <a:srgbClr val="FFFFFF"/>
                </a:solidFill>
              </a:rPr>
              <a:t>“Program to an interface, not an implementation. </a:t>
            </a:r>
            <a:r>
              <a:rPr lang="en-US" sz="3600" u="sng" dirty="0">
                <a:solidFill>
                  <a:srgbClr val="FFFFFF"/>
                </a:solidFill>
              </a:rPr>
              <a:t>Depend on abstractions, not on concrete classes</a:t>
            </a:r>
            <a:r>
              <a:rPr lang="en-US" sz="3600" dirty="0">
                <a:solidFill>
                  <a:srgbClr val="FFFFFF"/>
                </a:solidFill>
              </a:rPr>
              <a:t>.”</a:t>
            </a:r>
          </a:p>
        </p:txBody>
      </p:sp>
      <p:sp>
        <p:nvSpPr>
          <p:cNvPr id="50" name="Freeform: Shape 49">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51">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53" name="Freeform: Shape 52">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6" name="Group 55">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57"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422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260DC-6CF9-27CE-757F-F0C2B9B5F043}"/>
              </a:ext>
            </a:extLst>
          </p:cNvPr>
          <p:cNvSpPr>
            <a:spLocks noGrp="1"/>
          </p:cNvSpPr>
          <p:nvPr>
            <p:ph type="title"/>
          </p:nvPr>
        </p:nvSpPr>
        <p:spPr>
          <a:xfrm>
            <a:off x="2399416" y="737046"/>
            <a:ext cx="8281987" cy="1333057"/>
          </a:xfrm>
        </p:spPr>
        <p:txBody>
          <a:bodyPr wrap="square" anchor="t">
            <a:normAutofit/>
          </a:bodyPr>
          <a:lstStyle/>
          <a:p>
            <a:r>
              <a:rPr lang="en-US" dirty="0"/>
              <a:t>Summer Training content</a:t>
            </a:r>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1170EE8-92BB-1523-4BFE-E510A33BDDA5}"/>
              </a:ext>
            </a:extLst>
          </p:cNvPr>
          <p:cNvSpPr>
            <a:spLocks noGrp="1"/>
          </p:cNvSpPr>
          <p:nvPr>
            <p:ph idx="1"/>
          </p:nvPr>
        </p:nvSpPr>
        <p:spPr>
          <a:xfrm>
            <a:off x="1779157" y="2273548"/>
            <a:ext cx="7301957" cy="3869463"/>
          </a:xfrm>
        </p:spPr>
        <p:txBody>
          <a:bodyPr anchor="t">
            <a:normAutofit lnSpcReduction="10000"/>
          </a:bodyPr>
          <a:lstStyle/>
          <a:p>
            <a:pPr>
              <a:lnSpc>
                <a:spcPct val="100000"/>
              </a:lnSpc>
            </a:pPr>
            <a:r>
              <a:rPr lang="en-US" dirty="0">
                <a:solidFill>
                  <a:srgbClr val="FFFFFF"/>
                </a:solidFill>
              </a:rPr>
              <a:t>Session 1: OOP Recap, Design Principles &amp; SOLID</a:t>
            </a:r>
          </a:p>
          <a:p>
            <a:pPr>
              <a:lnSpc>
                <a:spcPct val="100000"/>
              </a:lnSpc>
            </a:pPr>
            <a:r>
              <a:rPr lang="en-US" dirty="0">
                <a:solidFill>
                  <a:srgbClr val="FFFFFF"/>
                </a:solidFill>
              </a:rPr>
              <a:t>Session 2: Creational Design Patterns</a:t>
            </a:r>
          </a:p>
          <a:p>
            <a:pPr>
              <a:lnSpc>
                <a:spcPct val="100000"/>
              </a:lnSpc>
            </a:pPr>
            <a:r>
              <a:rPr lang="en-US" dirty="0">
                <a:solidFill>
                  <a:srgbClr val="FFFFFF"/>
                </a:solidFill>
              </a:rPr>
              <a:t>Session 3: Structural Design Patterns</a:t>
            </a:r>
          </a:p>
          <a:p>
            <a:pPr>
              <a:lnSpc>
                <a:spcPct val="100000"/>
              </a:lnSpc>
            </a:pPr>
            <a:r>
              <a:rPr lang="en-US" dirty="0">
                <a:solidFill>
                  <a:srgbClr val="FFFFFF"/>
                </a:solidFill>
              </a:rPr>
              <a:t>Session 4: Behavioral Design Patterns</a:t>
            </a:r>
          </a:p>
          <a:p>
            <a:pPr>
              <a:lnSpc>
                <a:spcPct val="100000"/>
              </a:lnSpc>
            </a:pPr>
            <a:r>
              <a:rPr lang="en-US" dirty="0">
                <a:solidFill>
                  <a:srgbClr val="FFFFFF"/>
                </a:solidFill>
              </a:rPr>
              <a:t>Session 5: Refactoring &amp; Clean Code I</a:t>
            </a:r>
          </a:p>
          <a:p>
            <a:pPr>
              <a:lnSpc>
                <a:spcPct val="100000"/>
              </a:lnSpc>
            </a:pPr>
            <a:r>
              <a:rPr lang="en-US" dirty="0">
                <a:solidFill>
                  <a:srgbClr val="FFFFFF"/>
                </a:solidFill>
              </a:rPr>
              <a:t>Session 6: Refactoring &amp; Clean Code II</a:t>
            </a:r>
          </a:p>
          <a:p>
            <a:pPr>
              <a:lnSpc>
                <a:spcPct val="100000"/>
              </a:lnSpc>
            </a:pPr>
            <a:r>
              <a:rPr lang="en-US" dirty="0">
                <a:solidFill>
                  <a:srgbClr val="FFFFFF"/>
                </a:solidFill>
              </a:rPr>
              <a:t>Session 7: Project evaluation</a:t>
            </a:r>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4082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841ECA5-0DFC-CFE0-104D-17124E98E9CE}"/>
              </a:ext>
            </a:extLst>
          </p:cNvPr>
          <p:cNvSpPr>
            <a:spLocks noGrp="1"/>
          </p:cNvSpPr>
          <p:nvPr>
            <p:ph type="title"/>
          </p:nvPr>
        </p:nvSpPr>
        <p:spPr>
          <a:xfrm>
            <a:off x="550864" y="549275"/>
            <a:ext cx="3565524" cy="1108063"/>
          </a:xfrm>
        </p:spPr>
        <p:txBody>
          <a:bodyPr vert="horz" wrap="square" lIns="0" tIns="0" rIns="0" bIns="0" rtlCol="0" anchor="b" anchorCtr="0">
            <a:normAutofit/>
          </a:bodyPr>
          <a:lstStyle/>
          <a:p>
            <a:r>
              <a:rPr lang="en-US" dirty="0"/>
              <a:t>Solution</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a:extLst>
              <a:ext uri="{FF2B5EF4-FFF2-40B4-BE49-F238E27FC236}">
                <a16:creationId xmlns:a16="http://schemas.microsoft.com/office/drawing/2014/main" id="{1F33C609-804E-82BD-2F3F-FB34CE0F3ADF}"/>
              </a:ext>
            </a:extLst>
          </p:cNvPr>
          <p:cNvPicPr>
            <a:picLocks noGrp="1" noChangeAspect="1"/>
          </p:cNvPicPr>
          <p:nvPr>
            <p:ph idx="1"/>
          </p:nvPr>
        </p:nvPicPr>
        <p:blipFill>
          <a:blip r:embed="rId2"/>
          <a:stretch>
            <a:fillRect/>
          </a:stretch>
        </p:blipFill>
        <p:spPr>
          <a:xfrm>
            <a:off x="4317770" y="1461235"/>
            <a:ext cx="7771508" cy="4667503"/>
          </a:xfrm>
          <a:custGeom>
            <a:avLst/>
            <a:gdLst/>
            <a:ahLst/>
            <a:cxnLst/>
            <a:rect l="l" t="t" r="r" b="b"/>
            <a:pathLst>
              <a:path w="7345363" h="5761037">
                <a:moveTo>
                  <a:pt x="0" y="0"/>
                </a:moveTo>
                <a:lnTo>
                  <a:pt x="7345363" y="0"/>
                </a:lnTo>
                <a:lnTo>
                  <a:pt x="7345363" y="5761037"/>
                </a:lnTo>
                <a:lnTo>
                  <a:pt x="0" y="5761037"/>
                </a:lnTo>
                <a:close/>
              </a:path>
            </a:pathLst>
          </a:custGeom>
        </p:spPr>
      </p:pic>
      <p:sp>
        <p:nvSpPr>
          <p:cNvPr id="10" name="TextBox 9">
            <a:extLst>
              <a:ext uri="{FF2B5EF4-FFF2-40B4-BE49-F238E27FC236}">
                <a16:creationId xmlns:a16="http://schemas.microsoft.com/office/drawing/2014/main" id="{47C387AB-9D5E-020A-4473-90D86C50BA97}"/>
              </a:ext>
            </a:extLst>
          </p:cNvPr>
          <p:cNvSpPr txBox="1"/>
          <p:nvPr/>
        </p:nvSpPr>
        <p:spPr>
          <a:xfrm>
            <a:off x="254645" y="2314937"/>
            <a:ext cx="3954342" cy="3108543"/>
          </a:xfrm>
          <a:prstGeom prst="rect">
            <a:avLst/>
          </a:prstGeom>
          <a:noFill/>
        </p:spPr>
        <p:txBody>
          <a:bodyPr wrap="square" rtlCol="0">
            <a:spAutoFit/>
          </a:bodyPr>
          <a:lstStyle/>
          <a:p>
            <a:r>
              <a:rPr lang="en-US" sz="2800" dirty="0"/>
              <a:t>Design an interface for functionality you will be depending on, it doesn’t have to be one to one mapping of the functions of concrete class</a:t>
            </a:r>
          </a:p>
        </p:txBody>
      </p:sp>
    </p:spTree>
    <p:extLst>
      <p:ext uri="{BB962C8B-B14F-4D97-AF65-F5344CB8AC3E}">
        <p14:creationId xmlns:p14="http://schemas.microsoft.com/office/powerpoint/2010/main" val="3810185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841ECA5-0DFC-CFE0-104D-17124E98E9CE}"/>
              </a:ext>
            </a:extLst>
          </p:cNvPr>
          <p:cNvSpPr>
            <a:spLocks noGrp="1"/>
          </p:cNvSpPr>
          <p:nvPr>
            <p:ph type="title"/>
          </p:nvPr>
        </p:nvSpPr>
        <p:spPr>
          <a:xfrm>
            <a:off x="550864" y="549275"/>
            <a:ext cx="3565524" cy="1108063"/>
          </a:xfrm>
        </p:spPr>
        <p:txBody>
          <a:bodyPr vert="horz" wrap="square" lIns="0" tIns="0" rIns="0" bIns="0" rtlCol="0" anchor="b" anchorCtr="0">
            <a:normAutofit/>
          </a:bodyPr>
          <a:lstStyle/>
          <a:p>
            <a:r>
              <a:rPr lang="en-US" dirty="0"/>
              <a:t>Solution</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a:extLst>
              <a:ext uri="{FF2B5EF4-FFF2-40B4-BE49-F238E27FC236}">
                <a16:creationId xmlns:a16="http://schemas.microsoft.com/office/drawing/2014/main" id="{47C387AB-9D5E-020A-4473-90D86C50BA97}"/>
              </a:ext>
            </a:extLst>
          </p:cNvPr>
          <p:cNvSpPr txBox="1"/>
          <p:nvPr/>
        </p:nvSpPr>
        <p:spPr>
          <a:xfrm>
            <a:off x="254645" y="2314937"/>
            <a:ext cx="3954342" cy="954107"/>
          </a:xfrm>
          <a:prstGeom prst="rect">
            <a:avLst/>
          </a:prstGeom>
          <a:noFill/>
        </p:spPr>
        <p:txBody>
          <a:bodyPr wrap="square" rtlCol="0">
            <a:spAutoFit/>
          </a:bodyPr>
          <a:lstStyle/>
          <a:p>
            <a:r>
              <a:rPr lang="en-US" sz="2800" dirty="0"/>
              <a:t>Implement the interface, for MySQL </a:t>
            </a:r>
          </a:p>
        </p:txBody>
      </p:sp>
      <p:pic>
        <p:nvPicPr>
          <p:cNvPr id="7" name="Picture 6">
            <a:extLst>
              <a:ext uri="{FF2B5EF4-FFF2-40B4-BE49-F238E27FC236}">
                <a16:creationId xmlns:a16="http://schemas.microsoft.com/office/drawing/2014/main" id="{E4001437-FD42-8420-A3FC-BF8E35C29B11}"/>
              </a:ext>
            </a:extLst>
          </p:cNvPr>
          <p:cNvPicPr>
            <a:picLocks noChangeAspect="1"/>
          </p:cNvPicPr>
          <p:nvPr/>
        </p:nvPicPr>
        <p:blipFill>
          <a:blip r:embed="rId2"/>
          <a:stretch>
            <a:fillRect/>
          </a:stretch>
        </p:blipFill>
        <p:spPr>
          <a:xfrm>
            <a:off x="5887098" y="285004"/>
            <a:ext cx="5918157" cy="6425758"/>
          </a:xfrm>
          <a:prstGeom prst="rect">
            <a:avLst/>
          </a:prstGeom>
        </p:spPr>
      </p:pic>
    </p:spTree>
    <p:extLst>
      <p:ext uri="{BB962C8B-B14F-4D97-AF65-F5344CB8AC3E}">
        <p14:creationId xmlns:p14="http://schemas.microsoft.com/office/powerpoint/2010/main" val="344041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841ECA5-0DFC-CFE0-104D-17124E98E9CE}"/>
              </a:ext>
            </a:extLst>
          </p:cNvPr>
          <p:cNvSpPr>
            <a:spLocks noGrp="1"/>
          </p:cNvSpPr>
          <p:nvPr>
            <p:ph type="title"/>
          </p:nvPr>
        </p:nvSpPr>
        <p:spPr>
          <a:xfrm>
            <a:off x="550864" y="549275"/>
            <a:ext cx="3565524" cy="1108063"/>
          </a:xfrm>
        </p:spPr>
        <p:txBody>
          <a:bodyPr vert="horz" wrap="square" lIns="0" tIns="0" rIns="0" bIns="0" rtlCol="0" anchor="b" anchorCtr="0">
            <a:normAutofit/>
          </a:bodyPr>
          <a:lstStyle/>
          <a:p>
            <a:r>
              <a:rPr lang="en-US" dirty="0"/>
              <a:t>Solution</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a:extLst>
              <a:ext uri="{FF2B5EF4-FFF2-40B4-BE49-F238E27FC236}">
                <a16:creationId xmlns:a16="http://schemas.microsoft.com/office/drawing/2014/main" id="{47C387AB-9D5E-020A-4473-90D86C50BA97}"/>
              </a:ext>
            </a:extLst>
          </p:cNvPr>
          <p:cNvSpPr txBox="1"/>
          <p:nvPr/>
        </p:nvSpPr>
        <p:spPr>
          <a:xfrm>
            <a:off x="254645" y="2314937"/>
            <a:ext cx="3954342" cy="954107"/>
          </a:xfrm>
          <a:prstGeom prst="rect">
            <a:avLst/>
          </a:prstGeom>
          <a:noFill/>
        </p:spPr>
        <p:txBody>
          <a:bodyPr wrap="square" rtlCol="0">
            <a:spAutoFit/>
          </a:bodyPr>
          <a:lstStyle/>
          <a:p>
            <a:r>
              <a:rPr lang="en-US" sz="2800" dirty="0"/>
              <a:t>Implement the interface, for Oracle </a:t>
            </a:r>
          </a:p>
        </p:txBody>
      </p:sp>
      <p:pic>
        <p:nvPicPr>
          <p:cNvPr id="4" name="Picture 3">
            <a:extLst>
              <a:ext uri="{FF2B5EF4-FFF2-40B4-BE49-F238E27FC236}">
                <a16:creationId xmlns:a16="http://schemas.microsoft.com/office/drawing/2014/main" id="{D7CAD723-FBD7-065C-ABA4-078AEF72B85F}"/>
              </a:ext>
            </a:extLst>
          </p:cNvPr>
          <p:cNvPicPr>
            <a:picLocks noChangeAspect="1"/>
          </p:cNvPicPr>
          <p:nvPr/>
        </p:nvPicPr>
        <p:blipFill>
          <a:blip r:embed="rId2"/>
          <a:stretch>
            <a:fillRect/>
          </a:stretch>
        </p:blipFill>
        <p:spPr>
          <a:xfrm>
            <a:off x="5501480" y="82519"/>
            <a:ext cx="6468292" cy="6632848"/>
          </a:xfrm>
          <a:prstGeom prst="rect">
            <a:avLst/>
          </a:prstGeom>
        </p:spPr>
      </p:pic>
    </p:spTree>
    <p:extLst>
      <p:ext uri="{BB962C8B-B14F-4D97-AF65-F5344CB8AC3E}">
        <p14:creationId xmlns:p14="http://schemas.microsoft.com/office/powerpoint/2010/main" val="298782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841ECA5-0DFC-CFE0-104D-17124E98E9CE}"/>
              </a:ext>
            </a:extLst>
          </p:cNvPr>
          <p:cNvSpPr>
            <a:spLocks noGrp="1"/>
          </p:cNvSpPr>
          <p:nvPr>
            <p:ph type="title"/>
          </p:nvPr>
        </p:nvSpPr>
        <p:spPr>
          <a:xfrm>
            <a:off x="550864" y="549275"/>
            <a:ext cx="3565524" cy="1108063"/>
          </a:xfrm>
        </p:spPr>
        <p:txBody>
          <a:bodyPr vert="horz" wrap="square" lIns="0" tIns="0" rIns="0" bIns="0" rtlCol="0" anchor="b" anchorCtr="0">
            <a:normAutofit/>
          </a:bodyPr>
          <a:lstStyle/>
          <a:p>
            <a:r>
              <a:rPr lang="en-US" dirty="0"/>
              <a:t>Solution</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a:extLst>
              <a:ext uri="{FF2B5EF4-FFF2-40B4-BE49-F238E27FC236}">
                <a16:creationId xmlns:a16="http://schemas.microsoft.com/office/drawing/2014/main" id="{47C387AB-9D5E-020A-4473-90D86C50BA97}"/>
              </a:ext>
            </a:extLst>
          </p:cNvPr>
          <p:cNvSpPr txBox="1"/>
          <p:nvPr/>
        </p:nvSpPr>
        <p:spPr>
          <a:xfrm>
            <a:off x="641171" y="2314937"/>
            <a:ext cx="4058420" cy="523220"/>
          </a:xfrm>
          <a:prstGeom prst="rect">
            <a:avLst/>
          </a:prstGeom>
          <a:noFill/>
        </p:spPr>
        <p:txBody>
          <a:bodyPr wrap="square" rtlCol="0">
            <a:spAutoFit/>
          </a:bodyPr>
          <a:lstStyle/>
          <a:p>
            <a:r>
              <a:rPr lang="en-US" sz="2800" dirty="0"/>
              <a:t>Depend on Abstraction</a:t>
            </a:r>
          </a:p>
        </p:txBody>
      </p:sp>
      <p:pic>
        <p:nvPicPr>
          <p:cNvPr id="5" name="Picture 4">
            <a:extLst>
              <a:ext uri="{FF2B5EF4-FFF2-40B4-BE49-F238E27FC236}">
                <a16:creationId xmlns:a16="http://schemas.microsoft.com/office/drawing/2014/main" id="{3D0B89C3-42B0-AA37-50AD-A40D5E830173}"/>
              </a:ext>
            </a:extLst>
          </p:cNvPr>
          <p:cNvPicPr>
            <a:picLocks noChangeAspect="1"/>
          </p:cNvPicPr>
          <p:nvPr/>
        </p:nvPicPr>
        <p:blipFill>
          <a:blip r:embed="rId2"/>
          <a:stretch>
            <a:fillRect/>
          </a:stretch>
        </p:blipFill>
        <p:spPr>
          <a:xfrm>
            <a:off x="5392316" y="285003"/>
            <a:ext cx="6553711" cy="6183229"/>
          </a:xfrm>
          <a:prstGeom prst="rect">
            <a:avLst/>
          </a:prstGeom>
        </p:spPr>
      </p:pic>
    </p:spTree>
    <p:extLst>
      <p:ext uri="{BB962C8B-B14F-4D97-AF65-F5344CB8AC3E}">
        <p14:creationId xmlns:p14="http://schemas.microsoft.com/office/powerpoint/2010/main" val="87742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841ECA5-0DFC-CFE0-104D-17124E98E9CE}"/>
              </a:ext>
            </a:extLst>
          </p:cNvPr>
          <p:cNvSpPr>
            <a:spLocks noGrp="1"/>
          </p:cNvSpPr>
          <p:nvPr>
            <p:ph type="title"/>
          </p:nvPr>
        </p:nvSpPr>
        <p:spPr>
          <a:xfrm>
            <a:off x="378040" y="2404513"/>
            <a:ext cx="3565524" cy="1108063"/>
          </a:xfrm>
        </p:spPr>
        <p:txBody>
          <a:bodyPr vert="horz" wrap="square" lIns="0" tIns="0" rIns="0" bIns="0" rtlCol="0" anchor="b" anchorCtr="0">
            <a:normAutofit/>
          </a:bodyPr>
          <a:lstStyle/>
          <a:p>
            <a:r>
              <a:rPr lang="en-US" dirty="0"/>
              <a:t>Result?</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a:extLst>
              <a:ext uri="{FF2B5EF4-FFF2-40B4-BE49-F238E27FC236}">
                <a16:creationId xmlns:a16="http://schemas.microsoft.com/office/drawing/2014/main" id="{47C387AB-9D5E-020A-4473-90D86C50BA97}"/>
              </a:ext>
            </a:extLst>
          </p:cNvPr>
          <p:cNvSpPr txBox="1"/>
          <p:nvPr/>
        </p:nvSpPr>
        <p:spPr>
          <a:xfrm>
            <a:off x="3902476" y="5505048"/>
            <a:ext cx="8114177" cy="954107"/>
          </a:xfrm>
          <a:prstGeom prst="rect">
            <a:avLst/>
          </a:prstGeom>
          <a:noFill/>
        </p:spPr>
        <p:txBody>
          <a:bodyPr wrap="square" rtlCol="0">
            <a:spAutoFit/>
          </a:bodyPr>
          <a:lstStyle/>
          <a:p>
            <a:r>
              <a:rPr lang="en-US" sz="2800" dirty="0"/>
              <a:t>Student (High level class) is decoupled “Doesn’t depend on” </a:t>
            </a:r>
            <a:r>
              <a:rPr lang="en-US" sz="2800" dirty="0" err="1"/>
              <a:t>MySql</a:t>
            </a:r>
            <a:r>
              <a:rPr lang="en-US" sz="2800" dirty="0"/>
              <a:t> (Low Level class)</a:t>
            </a:r>
          </a:p>
        </p:txBody>
      </p:sp>
      <p:pic>
        <p:nvPicPr>
          <p:cNvPr id="7" name="Picture 6">
            <a:extLst>
              <a:ext uri="{FF2B5EF4-FFF2-40B4-BE49-F238E27FC236}">
                <a16:creationId xmlns:a16="http://schemas.microsoft.com/office/drawing/2014/main" id="{53776E28-68D4-DF26-0EE6-849F1ABAAD01}"/>
              </a:ext>
            </a:extLst>
          </p:cNvPr>
          <p:cNvPicPr>
            <a:picLocks noChangeAspect="1"/>
          </p:cNvPicPr>
          <p:nvPr/>
        </p:nvPicPr>
        <p:blipFill>
          <a:blip r:embed="rId2"/>
          <a:stretch>
            <a:fillRect/>
          </a:stretch>
        </p:blipFill>
        <p:spPr>
          <a:xfrm>
            <a:off x="3206025" y="308504"/>
            <a:ext cx="8810628" cy="4880183"/>
          </a:xfrm>
          <a:prstGeom prst="rect">
            <a:avLst/>
          </a:prstGeom>
        </p:spPr>
      </p:pic>
    </p:spTree>
    <p:extLst>
      <p:ext uri="{BB962C8B-B14F-4D97-AF65-F5344CB8AC3E}">
        <p14:creationId xmlns:p14="http://schemas.microsoft.com/office/powerpoint/2010/main" val="3372340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0" name="Group 6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 name="Freeform: Shape 7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6" name="Rectangle 7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5909E-6F00-1C3D-A35F-39BC494F3BE2}"/>
              </a:ext>
            </a:extLst>
          </p:cNvPr>
          <p:cNvSpPr>
            <a:spLocks noGrp="1"/>
          </p:cNvSpPr>
          <p:nvPr>
            <p:ph type="title"/>
          </p:nvPr>
        </p:nvSpPr>
        <p:spPr>
          <a:xfrm>
            <a:off x="1487488" y="549275"/>
            <a:ext cx="5437187" cy="3456401"/>
          </a:xfrm>
        </p:spPr>
        <p:txBody>
          <a:bodyPr vert="horz" wrap="square" lIns="0" tIns="0" rIns="0" bIns="0" rtlCol="0" anchor="b" anchorCtr="0">
            <a:normAutofit/>
          </a:bodyPr>
          <a:lstStyle/>
          <a:p>
            <a:pPr>
              <a:lnSpc>
                <a:spcPct val="90000"/>
              </a:lnSpc>
            </a:pPr>
            <a:r>
              <a:rPr lang="en-US" sz="5900" dirty="0"/>
              <a:t>Favor Composition Over Inheritance </a:t>
            </a:r>
          </a:p>
        </p:txBody>
      </p:sp>
      <p:sp>
        <p:nvSpPr>
          <p:cNvPr id="78" name="Freeform: Shape 77">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81" name="Freeform: Shape 80">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83">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85"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58454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022B-FC57-448C-AD11-AE8CF07843C1}"/>
              </a:ext>
            </a:extLst>
          </p:cNvPr>
          <p:cNvSpPr>
            <a:spLocks noGrp="1"/>
          </p:cNvSpPr>
          <p:nvPr>
            <p:ph type="title"/>
          </p:nvPr>
        </p:nvSpPr>
        <p:spPr/>
        <p:txBody>
          <a:bodyPr/>
          <a:lstStyle/>
          <a:p>
            <a:r>
              <a:rPr lang="en-US" dirty="0"/>
              <a:t>How to read UML Class diagrams</a:t>
            </a:r>
          </a:p>
        </p:txBody>
      </p:sp>
      <p:sp>
        <p:nvSpPr>
          <p:cNvPr id="3" name="Content Placeholder 2">
            <a:extLst>
              <a:ext uri="{FF2B5EF4-FFF2-40B4-BE49-F238E27FC236}">
                <a16:creationId xmlns:a16="http://schemas.microsoft.com/office/drawing/2014/main" id="{1AAC8755-E449-4463-AF70-65BEA63EAD11}"/>
              </a:ext>
            </a:extLst>
          </p:cNvPr>
          <p:cNvSpPr>
            <a:spLocks noGrp="1"/>
          </p:cNvSpPr>
          <p:nvPr>
            <p:ph idx="1"/>
          </p:nvPr>
        </p:nvSpPr>
        <p:spPr/>
        <p:txBody>
          <a:bodyPr/>
          <a:lstStyle/>
          <a:p>
            <a:r>
              <a:rPr lang="en-US" dirty="0">
                <a:solidFill>
                  <a:srgbClr val="FFFFFF"/>
                </a:solidFill>
              </a:rPr>
              <a:t>UML Class diagram is a standard notation used to describe and visualize relations between classes</a:t>
            </a:r>
          </a:p>
          <a:p>
            <a:r>
              <a:rPr lang="en-US" dirty="0">
                <a:solidFill>
                  <a:srgbClr val="FFFFFF"/>
                </a:solidFill>
              </a:rPr>
              <a:t>Class diagram shows the classes, attributes, access modifiers, multiplicity, operations, and the relationship between them</a:t>
            </a:r>
          </a:p>
          <a:p>
            <a:r>
              <a:rPr lang="en-US" dirty="0">
                <a:solidFill>
                  <a:srgbClr val="FFFFFF"/>
                </a:solidFill>
              </a:rPr>
              <a:t>Class diagram can be mapped directly with object-oriented languages. That is why they are frequently used in the modeling of object-oriented systems and are widely used during the construction of object-oriented systems.</a:t>
            </a:r>
          </a:p>
        </p:txBody>
      </p:sp>
    </p:spTree>
    <p:extLst>
      <p:ext uri="{BB962C8B-B14F-4D97-AF65-F5344CB8AC3E}">
        <p14:creationId xmlns:p14="http://schemas.microsoft.com/office/powerpoint/2010/main" val="774758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312E-641A-4ACC-BC50-7F8803962A89}"/>
              </a:ext>
            </a:extLst>
          </p:cNvPr>
          <p:cNvSpPr>
            <a:spLocks noGrp="1"/>
          </p:cNvSpPr>
          <p:nvPr>
            <p:ph type="title"/>
          </p:nvPr>
        </p:nvSpPr>
        <p:spPr/>
        <p:txBody>
          <a:bodyPr/>
          <a:lstStyle/>
          <a:p>
            <a:r>
              <a:rPr lang="en-US" dirty="0"/>
              <a:t>Class Notation</a:t>
            </a:r>
          </a:p>
        </p:txBody>
      </p:sp>
      <p:sp>
        <p:nvSpPr>
          <p:cNvPr id="3" name="Content Placeholder 2">
            <a:extLst>
              <a:ext uri="{FF2B5EF4-FFF2-40B4-BE49-F238E27FC236}">
                <a16:creationId xmlns:a16="http://schemas.microsoft.com/office/drawing/2014/main" id="{67BE0C0E-9C1E-43D2-B5DA-A142A25EC245}"/>
              </a:ext>
            </a:extLst>
          </p:cNvPr>
          <p:cNvSpPr>
            <a:spLocks noGrp="1"/>
          </p:cNvSpPr>
          <p:nvPr>
            <p:ph idx="1"/>
          </p:nvPr>
        </p:nvSpPr>
        <p:spPr/>
        <p:txBody>
          <a:bodyPr/>
          <a:lstStyle/>
          <a:p>
            <a:endParaRPr lang="en-US" dirty="0"/>
          </a:p>
        </p:txBody>
      </p:sp>
      <p:pic>
        <p:nvPicPr>
          <p:cNvPr id="1026" name="Picture 2" descr="class notion">
            <a:extLst>
              <a:ext uri="{FF2B5EF4-FFF2-40B4-BE49-F238E27FC236}">
                <a16:creationId xmlns:a16="http://schemas.microsoft.com/office/drawing/2014/main" id="{8E8CA5C8-08CF-4EF3-BD95-905000C26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93" y="1881275"/>
            <a:ext cx="5020789" cy="4290492"/>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82E8E540-D40E-4006-B0F1-E9E0C2FE79AD}"/>
              </a:ext>
            </a:extLst>
          </p:cNvPr>
          <p:cNvSpPr/>
          <p:nvPr/>
        </p:nvSpPr>
        <p:spPr>
          <a:xfrm>
            <a:off x="7996518" y="2698376"/>
            <a:ext cx="421341" cy="1595718"/>
          </a:xfrm>
          <a:prstGeom prst="rightBrace">
            <a:avLst/>
          </a:prstGeom>
          <a:ln w="38100">
            <a:solidFill>
              <a:srgbClr val="00B0F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12661E28-E349-458D-A77D-6471AEED3EE5}"/>
              </a:ext>
            </a:extLst>
          </p:cNvPr>
          <p:cNvSpPr/>
          <p:nvPr/>
        </p:nvSpPr>
        <p:spPr>
          <a:xfrm>
            <a:off x="7996518" y="4395600"/>
            <a:ext cx="421341" cy="1595718"/>
          </a:xfrm>
          <a:prstGeom prst="rightBrace">
            <a:avLst/>
          </a:prstGeom>
          <a:ln w="38100">
            <a:solidFill>
              <a:srgbClr val="00B0F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50A65474-0387-4668-B484-E1BCF560DA60}"/>
              </a:ext>
            </a:extLst>
          </p:cNvPr>
          <p:cNvSpPr/>
          <p:nvPr/>
        </p:nvSpPr>
        <p:spPr>
          <a:xfrm>
            <a:off x="8083582" y="2034255"/>
            <a:ext cx="421341" cy="562615"/>
          </a:xfrm>
          <a:prstGeom prst="rightBrace">
            <a:avLst/>
          </a:prstGeom>
          <a:ln w="38100">
            <a:solidFill>
              <a:srgbClr val="00B0F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09C701B-2033-4052-8D77-80FCBEA6DA39}"/>
              </a:ext>
            </a:extLst>
          </p:cNvPr>
          <p:cNvSpPr txBox="1"/>
          <p:nvPr/>
        </p:nvSpPr>
        <p:spPr>
          <a:xfrm>
            <a:off x="8642830" y="2113199"/>
            <a:ext cx="1430200" cy="369332"/>
          </a:xfrm>
          <a:prstGeom prst="rect">
            <a:avLst/>
          </a:prstGeom>
          <a:noFill/>
        </p:spPr>
        <p:txBody>
          <a:bodyPr wrap="none" rtlCol="0">
            <a:spAutoFit/>
          </a:bodyPr>
          <a:lstStyle/>
          <a:p>
            <a:r>
              <a:rPr lang="en-US" dirty="0"/>
              <a:t>Class Name</a:t>
            </a:r>
          </a:p>
        </p:txBody>
      </p:sp>
      <p:sp>
        <p:nvSpPr>
          <p:cNvPr id="9" name="TextBox 8">
            <a:extLst>
              <a:ext uri="{FF2B5EF4-FFF2-40B4-BE49-F238E27FC236}">
                <a16:creationId xmlns:a16="http://schemas.microsoft.com/office/drawing/2014/main" id="{33218C05-BDAC-4211-A9A7-1E049F711E1F}"/>
              </a:ext>
            </a:extLst>
          </p:cNvPr>
          <p:cNvSpPr txBox="1"/>
          <p:nvPr/>
        </p:nvSpPr>
        <p:spPr>
          <a:xfrm>
            <a:off x="8504923" y="3259920"/>
            <a:ext cx="1222194" cy="369332"/>
          </a:xfrm>
          <a:prstGeom prst="rect">
            <a:avLst/>
          </a:prstGeom>
          <a:noFill/>
        </p:spPr>
        <p:txBody>
          <a:bodyPr wrap="none" rtlCol="0">
            <a:spAutoFit/>
          </a:bodyPr>
          <a:lstStyle/>
          <a:p>
            <a:r>
              <a:rPr lang="en-US" dirty="0"/>
              <a:t>Attributes</a:t>
            </a:r>
          </a:p>
        </p:txBody>
      </p:sp>
      <p:sp>
        <p:nvSpPr>
          <p:cNvPr id="10" name="TextBox 9">
            <a:extLst>
              <a:ext uri="{FF2B5EF4-FFF2-40B4-BE49-F238E27FC236}">
                <a16:creationId xmlns:a16="http://schemas.microsoft.com/office/drawing/2014/main" id="{FA3EB7D7-1E7A-4D10-B599-96211B613ACE}"/>
              </a:ext>
            </a:extLst>
          </p:cNvPr>
          <p:cNvSpPr txBox="1"/>
          <p:nvPr/>
        </p:nvSpPr>
        <p:spPr>
          <a:xfrm>
            <a:off x="8504923" y="5008793"/>
            <a:ext cx="2636940" cy="369332"/>
          </a:xfrm>
          <a:prstGeom prst="rect">
            <a:avLst/>
          </a:prstGeom>
          <a:noFill/>
        </p:spPr>
        <p:txBody>
          <a:bodyPr wrap="none" rtlCol="0">
            <a:spAutoFit/>
          </a:bodyPr>
          <a:lstStyle/>
          <a:p>
            <a:r>
              <a:rPr lang="en-US" dirty="0"/>
              <a:t>Operations (Functions)</a:t>
            </a:r>
          </a:p>
        </p:txBody>
      </p:sp>
      <p:sp>
        <p:nvSpPr>
          <p:cNvPr id="12" name="Oval 11">
            <a:extLst>
              <a:ext uri="{FF2B5EF4-FFF2-40B4-BE49-F238E27FC236}">
                <a16:creationId xmlns:a16="http://schemas.microsoft.com/office/drawing/2014/main" id="{880C5EBA-1937-4F85-9167-05ECAA172BCD}"/>
              </a:ext>
            </a:extLst>
          </p:cNvPr>
          <p:cNvSpPr/>
          <p:nvPr/>
        </p:nvSpPr>
        <p:spPr>
          <a:xfrm>
            <a:off x="3128682" y="3003176"/>
            <a:ext cx="421341" cy="1201271"/>
          </a:xfrm>
          <a:prstGeom prst="ellipse">
            <a:avLst/>
          </a:prstGeom>
          <a:noFill/>
          <a:ln w="5715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2B6AE4A-56A1-4A2E-B8C5-C077786DFE7B}"/>
              </a:ext>
            </a:extLst>
          </p:cNvPr>
          <p:cNvCxnSpPr/>
          <p:nvPr/>
        </p:nvCxnSpPr>
        <p:spPr>
          <a:xfrm>
            <a:off x="2286000" y="3629252"/>
            <a:ext cx="776793" cy="0"/>
          </a:xfrm>
          <a:prstGeom prst="straightConnector1">
            <a:avLst/>
          </a:prstGeom>
          <a:ln w="57150">
            <a:solidFill>
              <a:srgbClr val="FDC55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19CBE2D-6D5A-4523-9768-FB218D3E83B3}"/>
              </a:ext>
            </a:extLst>
          </p:cNvPr>
          <p:cNvSpPr txBox="1"/>
          <p:nvPr/>
        </p:nvSpPr>
        <p:spPr>
          <a:xfrm>
            <a:off x="371980" y="3419145"/>
            <a:ext cx="1965603" cy="369332"/>
          </a:xfrm>
          <a:prstGeom prst="rect">
            <a:avLst/>
          </a:prstGeom>
          <a:noFill/>
        </p:spPr>
        <p:txBody>
          <a:bodyPr wrap="none" rtlCol="0">
            <a:spAutoFit/>
          </a:bodyPr>
          <a:lstStyle/>
          <a:p>
            <a:r>
              <a:rPr lang="en-US" dirty="0"/>
              <a:t>Access Modifiers</a:t>
            </a:r>
          </a:p>
        </p:txBody>
      </p:sp>
    </p:spTree>
    <p:extLst>
      <p:ext uri="{BB962C8B-B14F-4D97-AF65-F5344CB8AC3E}">
        <p14:creationId xmlns:p14="http://schemas.microsoft.com/office/powerpoint/2010/main" val="2541742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851F-7C21-41E9-8980-D842A5E4CA64}"/>
              </a:ext>
            </a:extLst>
          </p:cNvPr>
          <p:cNvSpPr>
            <a:spLocks noGrp="1"/>
          </p:cNvSpPr>
          <p:nvPr>
            <p:ph type="title"/>
          </p:nvPr>
        </p:nvSpPr>
        <p:spPr/>
        <p:txBody>
          <a:bodyPr>
            <a:normAutofit fontScale="90000"/>
          </a:bodyPr>
          <a:lstStyle/>
          <a:p>
            <a:r>
              <a:rPr lang="en-US" dirty="0"/>
              <a:t>Class Visibility</a:t>
            </a:r>
            <a:br>
              <a:rPr lang="en-US" dirty="0"/>
            </a:br>
            <a:endParaRPr lang="en-US" dirty="0"/>
          </a:p>
        </p:txBody>
      </p:sp>
      <p:sp>
        <p:nvSpPr>
          <p:cNvPr id="3" name="Content Placeholder 2">
            <a:extLst>
              <a:ext uri="{FF2B5EF4-FFF2-40B4-BE49-F238E27FC236}">
                <a16:creationId xmlns:a16="http://schemas.microsoft.com/office/drawing/2014/main" id="{C5B18C35-14A0-4738-AB58-4D72A7FD4754}"/>
              </a:ext>
            </a:extLst>
          </p:cNvPr>
          <p:cNvSpPr>
            <a:spLocks noGrp="1"/>
          </p:cNvSpPr>
          <p:nvPr>
            <p:ph idx="1"/>
          </p:nvPr>
        </p:nvSpPr>
        <p:spPr/>
        <p:txBody>
          <a:bodyPr/>
          <a:lstStyle/>
          <a:p>
            <a:r>
              <a:rPr lang="en-US" dirty="0">
                <a:solidFill>
                  <a:srgbClr val="FFFFFF"/>
                </a:solidFill>
              </a:rPr>
              <a:t>The +, - and # symbols before an attribute and operation name in a class denote the visibility of the attribute and operation.</a:t>
            </a:r>
          </a:p>
          <a:p>
            <a:r>
              <a:rPr lang="en-US" dirty="0">
                <a:solidFill>
                  <a:srgbClr val="FFFFFF"/>
                </a:solidFill>
              </a:rPr>
              <a:t>+ ➡️ Public</a:t>
            </a:r>
          </a:p>
          <a:p>
            <a:r>
              <a:rPr lang="en-US" dirty="0">
                <a:solidFill>
                  <a:srgbClr val="FFFFFF"/>
                </a:solidFill>
              </a:rPr>
              <a:t>-  ➡️ Private</a:t>
            </a:r>
          </a:p>
          <a:p>
            <a:r>
              <a:rPr lang="en-US" dirty="0">
                <a:solidFill>
                  <a:srgbClr val="FFFFFF"/>
                </a:solidFill>
              </a:rPr>
              <a:t># ➡️ Protected</a:t>
            </a:r>
          </a:p>
          <a:p>
            <a:r>
              <a:rPr lang="en-US" dirty="0">
                <a:solidFill>
                  <a:srgbClr val="FFFFFF"/>
                </a:solidFill>
              </a:rPr>
              <a:t>~ ➡️ Default (Package local) </a:t>
            </a:r>
          </a:p>
        </p:txBody>
      </p:sp>
      <p:pic>
        <p:nvPicPr>
          <p:cNvPr id="2050" name="Picture 2" descr="Class Visibility ">
            <a:extLst>
              <a:ext uri="{FF2B5EF4-FFF2-40B4-BE49-F238E27FC236}">
                <a16:creationId xmlns:a16="http://schemas.microsoft.com/office/drawing/2014/main" id="{FC63AF37-5C79-4C68-8C0D-032F6B47E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648" y="3429000"/>
            <a:ext cx="4665243" cy="18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62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342A-6EED-4554-A6FC-617952735C06}"/>
              </a:ext>
            </a:extLst>
          </p:cNvPr>
          <p:cNvSpPr>
            <a:spLocks noGrp="1"/>
          </p:cNvSpPr>
          <p:nvPr>
            <p:ph type="title"/>
          </p:nvPr>
        </p:nvSpPr>
        <p:spPr/>
        <p:txBody>
          <a:bodyPr>
            <a:normAutofit fontScale="90000"/>
          </a:bodyPr>
          <a:lstStyle/>
          <a:p>
            <a:br>
              <a:rPr lang="en-US" dirty="0"/>
            </a:br>
            <a:r>
              <a:rPr lang="en-US" dirty="0"/>
              <a:t>Relationships between classes</a:t>
            </a:r>
          </a:p>
        </p:txBody>
      </p:sp>
      <p:sp>
        <p:nvSpPr>
          <p:cNvPr id="3" name="Content Placeholder 2">
            <a:extLst>
              <a:ext uri="{FF2B5EF4-FFF2-40B4-BE49-F238E27FC236}">
                <a16:creationId xmlns:a16="http://schemas.microsoft.com/office/drawing/2014/main" id="{0383A1B7-8A4A-49A3-8F67-ACA90DDAD4C0}"/>
              </a:ext>
            </a:extLst>
          </p:cNvPr>
          <p:cNvSpPr>
            <a:spLocks noGrp="1"/>
          </p:cNvSpPr>
          <p:nvPr>
            <p:ph idx="1"/>
          </p:nvPr>
        </p:nvSpPr>
        <p:spPr>
          <a:xfrm>
            <a:off x="552188" y="2490690"/>
            <a:ext cx="11090274" cy="3979625"/>
          </a:xfrm>
        </p:spPr>
        <p:txBody>
          <a:bodyPr>
            <a:normAutofit/>
          </a:bodyPr>
          <a:lstStyle/>
          <a:p>
            <a:r>
              <a:rPr lang="en-US" sz="3200" b="0" i="0" dirty="0">
                <a:solidFill>
                  <a:schemeClr val="tx1"/>
                </a:solidFill>
                <a:effectLst/>
                <a:latin typeface="Open Sans" panose="020B0606030504020204" pitchFamily="34" charset="0"/>
              </a:rPr>
              <a:t>Inheritance (or Generalization):</a:t>
            </a:r>
          </a:p>
          <a:p>
            <a:pPr lvl="1"/>
            <a:r>
              <a:rPr lang="en-US" sz="2400" b="0" i="0" dirty="0">
                <a:solidFill>
                  <a:schemeClr val="tx1"/>
                </a:solidFill>
                <a:effectLst/>
                <a:latin typeface="Open Sans" panose="020B0606030504020204" pitchFamily="34" charset="0"/>
              </a:rPr>
              <a:t>Represents an "is-a" relationship.</a:t>
            </a:r>
          </a:p>
          <a:p>
            <a:pPr lvl="1"/>
            <a:r>
              <a:rPr lang="en-US" sz="2400" b="0" i="0" dirty="0">
                <a:solidFill>
                  <a:schemeClr val="tx1"/>
                </a:solidFill>
                <a:effectLst/>
                <a:latin typeface="Open Sans" panose="020B0606030504020204" pitchFamily="34" charset="0"/>
              </a:rPr>
              <a:t>An abstract class name (or interface) is shown in </a:t>
            </a:r>
            <a:r>
              <a:rPr lang="en-US" sz="2400" b="0" i="1" u="sng" dirty="0">
                <a:solidFill>
                  <a:schemeClr val="tx1"/>
                </a:solidFill>
                <a:effectLst/>
                <a:latin typeface="Open Sans" panose="020B0606030504020204" pitchFamily="34" charset="0"/>
              </a:rPr>
              <a:t>italics</a:t>
            </a:r>
            <a:r>
              <a:rPr lang="en-US" sz="2400" b="0" i="0" dirty="0">
                <a:solidFill>
                  <a:schemeClr val="tx1"/>
                </a:solidFill>
                <a:effectLst/>
                <a:latin typeface="Open Sans" panose="020B0606030504020204" pitchFamily="34" charset="0"/>
              </a:rPr>
              <a:t>.</a:t>
            </a:r>
          </a:p>
          <a:p>
            <a:pPr lvl="1"/>
            <a:r>
              <a:rPr lang="en-US" sz="2400" b="0" i="0" dirty="0">
                <a:solidFill>
                  <a:schemeClr val="tx1"/>
                </a:solidFill>
                <a:effectLst/>
                <a:latin typeface="Open Sans" panose="020B0606030504020204" pitchFamily="34" charset="0"/>
              </a:rPr>
              <a:t>SubClass1 and SubClass2 are specializations of their Super Class.</a:t>
            </a:r>
          </a:p>
          <a:p>
            <a:endParaRPr lang="en-US" sz="3200" dirty="0"/>
          </a:p>
        </p:txBody>
      </p:sp>
      <p:pic>
        <p:nvPicPr>
          <p:cNvPr id="3076" name="Picture 4" descr="Inheritance (or Generalization)">
            <a:extLst>
              <a:ext uri="{FF2B5EF4-FFF2-40B4-BE49-F238E27FC236}">
                <a16:creationId xmlns:a16="http://schemas.microsoft.com/office/drawing/2014/main" id="{85ECF439-56E1-43D3-839B-C8858BC44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903" y="1419280"/>
            <a:ext cx="3145842" cy="214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12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100D2-FDC9-3CA4-11F4-A261A3D46B0C}"/>
              </a:ext>
            </a:extLst>
          </p:cNvPr>
          <p:cNvSpPr>
            <a:spLocks noGrp="1"/>
          </p:cNvSpPr>
          <p:nvPr>
            <p:ph type="title"/>
          </p:nvPr>
        </p:nvSpPr>
        <p:spPr>
          <a:xfrm>
            <a:off x="550863" y="1520825"/>
            <a:ext cx="4535487" cy="3779838"/>
          </a:xfrm>
        </p:spPr>
        <p:txBody>
          <a:bodyPr anchor="ctr">
            <a:normAutofit/>
          </a:bodyPr>
          <a:lstStyle/>
          <a:p>
            <a:r>
              <a:rPr lang="en-US" sz="6400"/>
              <a:t>Logistics &amp; Rules</a:t>
            </a:r>
          </a:p>
        </p:txBody>
      </p:sp>
      <p:grpSp>
        <p:nvGrpSpPr>
          <p:cNvPr id="12" name="Group 1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3" name="Freeform: Shape 12">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6" name="Oval 15">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Oval 21">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06BFBBD-F841-6D5B-20C6-68AE93BC3D69}"/>
              </a:ext>
            </a:extLst>
          </p:cNvPr>
          <p:cNvGraphicFramePr>
            <a:graphicFrameLocks noGrp="1"/>
          </p:cNvGraphicFramePr>
          <p:nvPr>
            <p:ph idx="1"/>
            <p:extLst>
              <p:ext uri="{D42A27DB-BD31-4B8C-83A1-F6EECF244321}">
                <p14:modId xmlns:p14="http://schemas.microsoft.com/office/powerpoint/2010/main" val="97291191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40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3" name="Oval 10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7" name="Group 10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8" name="Freeform: Shape 10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0" name="Oval 10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Oval 10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3" name="Rectangle 10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82E0E-C8FC-4829-B211-D496CE3B1CC6}"/>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dirty="0"/>
              <a:t>Other Relation Types</a:t>
            </a:r>
          </a:p>
        </p:txBody>
      </p:sp>
      <p:sp>
        <p:nvSpPr>
          <p:cNvPr id="1045" name="Oval 104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Relationships between classes">
            <a:extLst>
              <a:ext uri="{FF2B5EF4-FFF2-40B4-BE49-F238E27FC236}">
                <a16:creationId xmlns:a16="http://schemas.microsoft.com/office/drawing/2014/main" id="{72F9D9D6-1446-57E5-9066-7A4D3BBE66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3952" y="919092"/>
            <a:ext cx="5437187" cy="5021402"/>
          </a:xfrm>
          <a:custGeom>
            <a:avLst/>
            <a:gdLst/>
            <a:ahLst/>
            <a:cxnLst/>
            <a:rect l="l" t="t" r="r" b="b"/>
            <a:pathLst>
              <a:path w="5437187" h="5761037">
                <a:moveTo>
                  <a:pt x="0" y="0"/>
                </a:moveTo>
                <a:lnTo>
                  <a:pt x="5437187" y="0"/>
                </a:lnTo>
                <a:lnTo>
                  <a:pt x="5437187"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30933C-5FEB-0082-0FC2-C1C21F76B154}"/>
              </a:ext>
            </a:extLst>
          </p:cNvPr>
          <p:cNvSpPr txBox="1"/>
          <p:nvPr/>
        </p:nvSpPr>
        <p:spPr>
          <a:xfrm>
            <a:off x="6704420" y="5263432"/>
            <a:ext cx="3304821" cy="338554"/>
          </a:xfrm>
          <a:prstGeom prst="rect">
            <a:avLst/>
          </a:prstGeom>
          <a:noFill/>
        </p:spPr>
        <p:txBody>
          <a:bodyPr wrap="square" rtlCol="0">
            <a:spAutoFit/>
          </a:bodyPr>
          <a:lstStyle/>
          <a:p>
            <a:r>
              <a:rPr lang="en-US" sz="1600" dirty="0">
                <a:solidFill>
                  <a:schemeClr val="accent3">
                    <a:lumMod val="75000"/>
                  </a:schemeClr>
                </a:solidFill>
              </a:rPr>
              <a:t>Has-A “Can’t exist without it”</a:t>
            </a:r>
          </a:p>
        </p:txBody>
      </p:sp>
      <p:sp>
        <p:nvSpPr>
          <p:cNvPr id="5" name="TextBox 4">
            <a:extLst>
              <a:ext uri="{FF2B5EF4-FFF2-40B4-BE49-F238E27FC236}">
                <a16:creationId xmlns:a16="http://schemas.microsoft.com/office/drawing/2014/main" id="{650FA0FB-3FD5-EEB2-6BFE-E0B05960A6E4}"/>
              </a:ext>
            </a:extLst>
          </p:cNvPr>
          <p:cNvSpPr txBox="1"/>
          <p:nvPr/>
        </p:nvSpPr>
        <p:spPr>
          <a:xfrm>
            <a:off x="6704420" y="4345926"/>
            <a:ext cx="3304821" cy="338554"/>
          </a:xfrm>
          <a:prstGeom prst="rect">
            <a:avLst/>
          </a:prstGeom>
          <a:noFill/>
        </p:spPr>
        <p:txBody>
          <a:bodyPr wrap="square" rtlCol="0">
            <a:spAutoFit/>
          </a:bodyPr>
          <a:lstStyle/>
          <a:p>
            <a:r>
              <a:rPr lang="en-US" sz="1600" dirty="0">
                <a:solidFill>
                  <a:schemeClr val="accent3">
                    <a:lumMod val="75000"/>
                  </a:schemeClr>
                </a:solidFill>
              </a:rPr>
              <a:t>Has-A “Can exist without it”</a:t>
            </a:r>
          </a:p>
        </p:txBody>
      </p:sp>
      <p:sp>
        <p:nvSpPr>
          <p:cNvPr id="6" name="TextBox 5">
            <a:extLst>
              <a:ext uri="{FF2B5EF4-FFF2-40B4-BE49-F238E27FC236}">
                <a16:creationId xmlns:a16="http://schemas.microsoft.com/office/drawing/2014/main" id="{AE6D5822-E4EA-B6E2-8B45-AC1126FBF217}"/>
              </a:ext>
            </a:extLst>
          </p:cNvPr>
          <p:cNvSpPr txBox="1"/>
          <p:nvPr/>
        </p:nvSpPr>
        <p:spPr>
          <a:xfrm>
            <a:off x="6414356" y="1787830"/>
            <a:ext cx="3211425" cy="307777"/>
          </a:xfrm>
          <a:prstGeom prst="rect">
            <a:avLst/>
          </a:prstGeom>
          <a:noFill/>
        </p:spPr>
        <p:txBody>
          <a:bodyPr wrap="square" rtlCol="0">
            <a:spAutoFit/>
          </a:bodyPr>
          <a:lstStyle/>
          <a:p>
            <a:r>
              <a:rPr lang="en-US" sz="1400" dirty="0">
                <a:solidFill>
                  <a:schemeClr val="accent3">
                    <a:lumMod val="75000"/>
                  </a:schemeClr>
                </a:solidFill>
              </a:rPr>
              <a:t>IS-A “They have common structure ”</a:t>
            </a:r>
          </a:p>
        </p:txBody>
      </p:sp>
      <p:sp>
        <p:nvSpPr>
          <p:cNvPr id="7" name="TextBox 6">
            <a:extLst>
              <a:ext uri="{FF2B5EF4-FFF2-40B4-BE49-F238E27FC236}">
                <a16:creationId xmlns:a16="http://schemas.microsoft.com/office/drawing/2014/main" id="{860F519C-FC30-4573-2B2E-D5D4F3CFE3E9}"/>
              </a:ext>
            </a:extLst>
          </p:cNvPr>
          <p:cNvSpPr txBox="1"/>
          <p:nvPr/>
        </p:nvSpPr>
        <p:spPr>
          <a:xfrm>
            <a:off x="6538913" y="2652855"/>
            <a:ext cx="3211425" cy="307777"/>
          </a:xfrm>
          <a:prstGeom prst="rect">
            <a:avLst/>
          </a:prstGeom>
          <a:noFill/>
        </p:spPr>
        <p:txBody>
          <a:bodyPr wrap="square" rtlCol="0">
            <a:spAutoFit/>
          </a:bodyPr>
          <a:lstStyle/>
          <a:p>
            <a:r>
              <a:rPr lang="en-US" sz="1400" dirty="0">
                <a:solidFill>
                  <a:schemeClr val="accent3">
                    <a:lumMod val="75000"/>
                  </a:schemeClr>
                </a:solidFill>
              </a:rPr>
              <a:t>Implements “Class  &amp; Interface”</a:t>
            </a:r>
          </a:p>
        </p:txBody>
      </p:sp>
    </p:spTree>
    <p:extLst>
      <p:ext uri="{BB962C8B-B14F-4D97-AF65-F5344CB8AC3E}">
        <p14:creationId xmlns:p14="http://schemas.microsoft.com/office/powerpoint/2010/main" val="349202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Yellow question mark">
            <a:extLst>
              <a:ext uri="{FF2B5EF4-FFF2-40B4-BE49-F238E27FC236}">
                <a16:creationId xmlns:a16="http://schemas.microsoft.com/office/drawing/2014/main" id="{1008AD75-8A09-BA15-351F-CEBB878BBBD1}"/>
              </a:ext>
            </a:extLst>
          </p:cNvPr>
          <p:cNvPicPr>
            <a:picLocks noChangeAspect="1"/>
          </p:cNvPicPr>
          <p:nvPr/>
        </p:nvPicPr>
        <p:blipFill rotWithShape="1">
          <a:blip r:embed="rId2"/>
          <a:srcRect b="625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4" name="Rectangle 23">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6022D-A684-4CBC-8DF4-94BD148C4870}"/>
              </a:ext>
            </a:extLst>
          </p:cNvPr>
          <p:cNvSpPr>
            <a:spLocks noGrp="1"/>
          </p:cNvSpPr>
          <p:nvPr>
            <p:ph type="title"/>
          </p:nvPr>
        </p:nvSpPr>
        <p:spPr>
          <a:xfrm>
            <a:off x="550863" y="549275"/>
            <a:ext cx="7308849" cy="984885"/>
          </a:xfrm>
        </p:spPr>
        <p:txBody>
          <a:bodyPr vert="horz" wrap="square" lIns="0" tIns="0" rIns="0" bIns="0" rtlCol="0" anchor="ctr" anchorCtr="0">
            <a:normAutofit/>
          </a:bodyPr>
          <a:lstStyle/>
          <a:p>
            <a:r>
              <a:rPr lang="en-US" kern="1200">
                <a:solidFill>
                  <a:schemeClr val="tx1"/>
                </a:solidFill>
                <a:latin typeface="+mj-lt"/>
                <a:ea typeface="+mj-ea"/>
                <a:cs typeface="+mj-cs"/>
              </a:rPr>
              <a:t>Any Questions?</a:t>
            </a:r>
          </a:p>
        </p:txBody>
      </p:sp>
      <p:sp>
        <p:nvSpPr>
          <p:cNvPr id="26" name="Rectangle 25">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8891CD3-FEA4-4759-DF6F-D7B3B7FD003F}"/>
                  </a:ext>
                </a:extLst>
              </p14:cNvPr>
              <p14:cNvContentPartPr/>
              <p14:nvPr/>
            </p14:nvContentPartPr>
            <p14:xfrm>
              <a:off x="-953806" y="5742228"/>
              <a:ext cx="360" cy="360"/>
            </p14:xfrm>
          </p:contentPart>
        </mc:Choice>
        <mc:Fallback xmlns="">
          <p:pic>
            <p:nvPicPr>
              <p:cNvPr id="4" name="Ink 3">
                <a:extLst>
                  <a:ext uri="{FF2B5EF4-FFF2-40B4-BE49-F238E27FC236}">
                    <a16:creationId xmlns:a16="http://schemas.microsoft.com/office/drawing/2014/main" id="{D8891CD3-FEA4-4759-DF6F-D7B3B7FD003F}"/>
                  </a:ext>
                </a:extLst>
              </p:cNvPr>
              <p:cNvPicPr/>
              <p:nvPr/>
            </p:nvPicPr>
            <p:blipFill>
              <a:blip r:embed="rId4"/>
              <a:stretch>
                <a:fillRect/>
              </a:stretch>
            </p:blipFill>
            <p:spPr>
              <a:xfrm>
                <a:off x="-1007806" y="5634228"/>
                <a:ext cx="108000" cy="216000"/>
              </a:xfrm>
              <a:prstGeom prst="rect">
                <a:avLst/>
              </a:prstGeom>
            </p:spPr>
          </p:pic>
        </mc:Fallback>
      </mc:AlternateContent>
    </p:spTree>
    <p:extLst>
      <p:ext uri="{BB962C8B-B14F-4D97-AF65-F5344CB8AC3E}">
        <p14:creationId xmlns:p14="http://schemas.microsoft.com/office/powerpoint/2010/main" val="22677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2CDAFB7-03B3-4206-BD0F-04EB362A2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7053" y="196900"/>
            <a:ext cx="1335600" cy="1262947"/>
            <a:chOff x="5209947" y="529305"/>
            <a:chExt cx="1335600" cy="1262947"/>
          </a:xfrm>
        </p:grpSpPr>
        <p:sp>
          <p:nvSpPr>
            <p:cNvPr id="18" name="Freeform: Shape 17">
              <a:extLst>
                <a:ext uri="{FF2B5EF4-FFF2-40B4-BE49-F238E27FC236}">
                  <a16:creationId xmlns:a16="http://schemas.microsoft.com/office/drawing/2014/main" id="{4EF4AFE8-B5EC-412F-BB54-79C6214EE4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F94A56B0-068D-444F-8BD9-D473C211A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B9DA566-D58F-478A-74B3-C4BE1CE319E5}"/>
              </a:ext>
            </a:extLst>
          </p:cNvPr>
          <p:cNvSpPr>
            <a:spLocks noGrp="1"/>
          </p:cNvSpPr>
          <p:nvPr>
            <p:ph type="title"/>
          </p:nvPr>
        </p:nvSpPr>
        <p:spPr>
          <a:xfrm>
            <a:off x="550864" y="549275"/>
            <a:ext cx="5437186" cy="1849831"/>
          </a:xfrm>
        </p:spPr>
        <p:txBody>
          <a:bodyPr wrap="square" anchor="b">
            <a:normAutofit/>
          </a:bodyPr>
          <a:lstStyle/>
          <a:p>
            <a:r>
              <a:rPr lang="en-US" sz="6400" dirty="0"/>
              <a:t>Project details</a:t>
            </a:r>
          </a:p>
        </p:txBody>
      </p:sp>
      <p:pic>
        <p:nvPicPr>
          <p:cNvPr id="9" name="Picture 8" descr="A blue and orange logo&#10;&#10;Description automatically generated">
            <a:extLst>
              <a:ext uri="{FF2B5EF4-FFF2-40B4-BE49-F238E27FC236}">
                <a16:creationId xmlns:a16="http://schemas.microsoft.com/office/drawing/2014/main" id="{77DE95C3-0E34-C5D2-1FEE-904BA1AE8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456" y="3688403"/>
            <a:ext cx="504673" cy="504673"/>
          </a:xfrm>
          <a:custGeom>
            <a:avLst/>
            <a:gdLst/>
            <a:ahLst/>
            <a:cxnLst/>
            <a:rect l="l" t="t" r="r" b="b"/>
            <a:pathLst>
              <a:path w="5634852" h="2287247">
                <a:moveTo>
                  <a:pt x="0" y="0"/>
                </a:moveTo>
                <a:lnTo>
                  <a:pt x="5634852" y="0"/>
                </a:lnTo>
                <a:lnTo>
                  <a:pt x="5634852" y="2287247"/>
                </a:lnTo>
                <a:lnTo>
                  <a:pt x="0" y="2287247"/>
                </a:lnTo>
                <a:close/>
              </a:path>
            </a:pathLst>
          </a:custGeom>
        </p:spPr>
      </p:pic>
      <p:pic>
        <p:nvPicPr>
          <p:cNvPr id="7" name="Picture 6" descr="A logo of a company&#10;&#10;Description automatically generated">
            <a:extLst>
              <a:ext uri="{FF2B5EF4-FFF2-40B4-BE49-F238E27FC236}">
                <a16:creationId xmlns:a16="http://schemas.microsoft.com/office/drawing/2014/main" id="{EA9295EE-A104-B774-F062-5FBD65ED9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919" y="3688403"/>
            <a:ext cx="588957" cy="588957"/>
          </a:xfrm>
          <a:custGeom>
            <a:avLst/>
            <a:gdLst/>
            <a:ahLst/>
            <a:cxnLst/>
            <a:rect l="l" t="t" r="r" b="b"/>
            <a:pathLst>
              <a:path w="5634852" h="2287247">
                <a:moveTo>
                  <a:pt x="0" y="0"/>
                </a:moveTo>
                <a:lnTo>
                  <a:pt x="5634852" y="0"/>
                </a:lnTo>
                <a:lnTo>
                  <a:pt x="5634852" y="2287247"/>
                </a:lnTo>
                <a:lnTo>
                  <a:pt x="0" y="2287247"/>
                </a:lnTo>
                <a:close/>
              </a:path>
            </a:pathLst>
          </a:custGeom>
        </p:spPr>
      </p:pic>
      <p:sp>
        <p:nvSpPr>
          <p:cNvPr id="21" name="Oval 20">
            <a:extLst>
              <a:ext uri="{FF2B5EF4-FFF2-40B4-BE49-F238E27FC236}">
                <a16:creationId xmlns:a16="http://schemas.microsoft.com/office/drawing/2014/main" id="{532F34B7-0082-4316-8755-A000C50D3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887" y="239910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000322E-1B6F-07E5-958C-F98805ED7D9A}"/>
              </a:ext>
            </a:extLst>
          </p:cNvPr>
          <p:cNvSpPr>
            <a:spLocks noGrp="1"/>
          </p:cNvSpPr>
          <p:nvPr>
            <p:ph idx="1"/>
          </p:nvPr>
        </p:nvSpPr>
        <p:spPr>
          <a:xfrm>
            <a:off x="550863" y="2749536"/>
            <a:ext cx="5437187" cy="3559189"/>
          </a:xfrm>
        </p:spPr>
        <p:txBody>
          <a:bodyPr anchor="t">
            <a:normAutofit/>
          </a:bodyPr>
          <a:lstStyle/>
          <a:p>
            <a:r>
              <a:rPr lang="en-US" sz="2000" dirty="0">
                <a:solidFill>
                  <a:srgbClr val="FFFFFF"/>
                </a:solidFill>
              </a:rPr>
              <a:t>Incremental tasks released after each session</a:t>
            </a:r>
          </a:p>
          <a:p>
            <a:r>
              <a:rPr lang="en-US" sz="2000" dirty="0">
                <a:solidFill>
                  <a:srgbClr val="FFFFFF"/>
                </a:solidFill>
              </a:rPr>
              <a:t>GUI is optional</a:t>
            </a:r>
          </a:p>
          <a:p>
            <a:r>
              <a:rPr lang="en-US" sz="2000" dirty="0">
                <a:solidFill>
                  <a:srgbClr val="FFFFFF"/>
                </a:solidFill>
              </a:rPr>
              <a:t>Use only Java or C#</a:t>
            </a:r>
          </a:p>
          <a:p>
            <a:r>
              <a:rPr lang="en-US" sz="2000" dirty="0">
                <a:solidFill>
                  <a:srgbClr val="FFFFFF"/>
                </a:solidFill>
              </a:rPr>
              <a:t>Evaluation “Session 7”:</a:t>
            </a:r>
          </a:p>
          <a:p>
            <a:pPr lvl="1"/>
            <a:r>
              <a:rPr lang="en-US" dirty="0">
                <a:solidFill>
                  <a:srgbClr val="FFFFFF"/>
                </a:solidFill>
              </a:rPr>
              <a:t>Using correct design pattern for each task</a:t>
            </a:r>
          </a:p>
          <a:p>
            <a:pPr lvl="1"/>
            <a:r>
              <a:rPr lang="en-US" dirty="0">
                <a:solidFill>
                  <a:srgbClr val="FFFFFF"/>
                </a:solidFill>
              </a:rPr>
              <a:t>Following SOLID principles</a:t>
            </a:r>
          </a:p>
          <a:p>
            <a:pPr lvl="1"/>
            <a:r>
              <a:rPr lang="en-US" dirty="0">
                <a:solidFill>
                  <a:srgbClr val="FFFFFF"/>
                </a:solidFill>
              </a:rPr>
              <a:t>Clean code</a:t>
            </a:r>
          </a:p>
        </p:txBody>
      </p:sp>
      <p:pic>
        <p:nvPicPr>
          <p:cNvPr id="5" name="Picture 4" descr="A yellow sign with a car and a car on it&#10;&#10;Description automatically generated">
            <a:extLst>
              <a:ext uri="{FF2B5EF4-FFF2-40B4-BE49-F238E27FC236}">
                <a16:creationId xmlns:a16="http://schemas.microsoft.com/office/drawing/2014/main" id="{8BAF1C50-0A0A-A0FB-3DED-F5B8DECD1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770" y="1474190"/>
            <a:ext cx="3123366" cy="2350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621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muzg81kiodqd7icj42xqd4bxq4pmi7"/>
</p:tagLst>
</file>

<file path=ppt/theme/theme1.xml><?xml version="1.0" encoding="utf-8"?>
<a:theme xmlns:a="http://schemas.openxmlformats.org/drawingml/2006/main" name="3DFloatVTI">
  <a:themeElements>
    <a:clrScheme name="AnalogousFromRegularSeed_2SEEDS">
      <a:dk1>
        <a:srgbClr val="000000"/>
      </a:dk1>
      <a:lt1>
        <a:srgbClr val="FFFFFF"/>
      </a:lt1>
      <a:dk2>
        <a:srgbClr val="311B25"/>
      </a:dk2>
      <a:lt2>
        <a:srgbClr val="F2F0F3"/>
      </a:lt2>
      <a:accent1>
        <a:srgbClr val="49B614"/>
      </a:accent1>
      <a:accent2>
        <a:srgbClr val="89AD1F"/>
      </a:accent2>
      <a:accent3>
        <a:srgbClr val="21B92E"/>
      </a:accent3>
      <a:accent4>
        <a:srgbClr val="243BD7"/>
      </a:accent4>
      <a:accent5>
        <a:srgbClr val="6029E7"/>
      </a:accent5>
      <a:accent6>
        <a:srgbClr val="9D17D5"/>
      </a:accent6>
      <a:hlink>
        <a:srgbClr val="953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13623</TotalTime>
  <Words>4015</Words>
  <Application>Microsoft Office PowerPoint</Application>
  <PresentationFormat>Widescreen</PresentationFormat>
  <Paragraphs>459</Paragraphs>
  <Slides>81</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Avenir Next LT Pro</vt:lpstr>
      <vt:lpstr>Calibri</vt:lpstr>
      <vt:lpstr>Consolas</vt:lpstr>
      <vt:lpstr>Google Sans</vt:lpstr>
      <vt:lpstr>Open Sans</vt:lpstr>
      <vt:lpstr>PTSans-Regular</vt:lpstr>
      <vt:lpstr>3DFloatVTI</vt:lpstr>
      <vt:lpstr>The Art of Design Patterns</vt:lpstr>
      <vt:lpstr>What is a Design Pattern🤔?</vt:lpstr>
      <vt:lpstr>Design Patterns Vs Algorithms </vt:lpstr>
      <vt:lpstr>Why Should you learn Design Patterns?</vt:lpstr>
      <vt:lpstr>Resources </vt:lpstr>
      <vt:lpstr>Three Main topics</vt:lpstr>
      <vt:lpstr>Summer Training content</vt:lpstr>
      <vt:lpstr>Logistics &amp; Rules</vt:lpstr>
      <vt:lpstr>Project details</vt:lpstr>
      <vt:lpstr>Agenda</vt:lpstr>
      <vt:lpstr>Object Oriented Programming </vt:lpstr>
      <vt:lpstr>Polymorphism 🐛🦋</vt:lpstr>
      <vt:lpstr>Encapsulation 🔒</vt:lpstr>
      <vt:lpstr>Code Example🚗</vt:lpstr>
      <vt:lpstr>PowerPoint Presentation</vt:lpstr>
      <vt:lpstr>PowerPoint Presentation</vt:lpstr>
      <vt:lpstr>Encapsulate What Varies</vt:lpstr>
      <vt:lpstr>Abstraction</vt:lpstr>
      <vt:lpstr>Let’s play a game!</vt:lpstr>
      <vt:lpstr>Let’s play a game!</vt:lpstr>
      <vt:lpstr>Let’s play a game!</vt:lpstr>
      <vt:lpstr>Did you know what it was?</vt:lpstr>
      <vt:lpstr>Did you know what it was?</vt:lpstr>
      <vt:lpstr>Inheritance 👨‍👩‍👧‍👦</vt:lpstr>
      <vt:lpstr>Code Example on abstraction and inheritance </vt:lpstr>
      <vt:lpstr>Example</vt:lpstr>
      <vt:lpstr>Example</vt:lpstr>
      <vt:lpstr>Example</vt:lpstr>
      <vt:lpstr>Example</vt:lpstr>
      <vt:lpstr>PowerPoint Presentation</vt:lpstr>
      <vt:lpstr>Design Principles</vt:lpstr>
      <vt:lpstr>BREAK</vt:lpstr>
      <vt:lpstr>A Solid understanding of                ?</vt:lpstr>
      <vt:lpstr>A Solid understanding of       ?</vt:lpstr>
      <vt:lpstr>PowerPoint Presentation</vt:lpstr>
      <vt:lpstr>PowerPoint Presentation</vt:lpstr>
      <vt:lpstr>PowerPoint Presentation</vt:lpstr>
      <vt:lpstr>PowerPoint Presentation</vt:lpstr>
      <vt:lpstr>PowerPoint Presentation</vt:lpstr>
      <vt:lpstr>PowerPoint Presentation</vt:lpstr>
      <vt:lpstr>How to fix that?</vt:lpstr>
      <vt:lpstr>Fixed code</vt:lpstr>
      <vt:lpstr>Open-Closed Principle (OCP)</vt:lpstr>
      <vt:lpstr>Why OCP?</vt:lpstr>
      <vt:lpstr>Open Class vs Closed Class</vt:lpstr>
      <vt:lpstr>How does it work ?</vt:lpstr>
      <vt:lpstr>Liskov Substitution Principle</vt:lpstr>
      <vt:lpstr>Passing a child in the place of its parent should never break the code or logic</vt:lpstr>
      <vt:lpstr>PowerPoint Presentation</vt:lpstr>
      <vt:lpstr>PowerPoint Presentation</vt:lpstr>
      <vt:lpstr>PowerPoint Presentation</vt:lpstr>
      <vt:lpstr>PowerPoint Presentation</vt:lpstr>
      <vt:lpstr>PowerPoint Presentation</vt:lpstr>
      <vt:lpstr>How to insure compatibility?</vt:lpstr>
      <vt:lpstr>PowerPoint Presentation</vt:lpstr>
      <vt:lpstr>Interface Segregation Principle</vt:lpstr>
      <vt:lpstr>How to use</vt:lpstr>
      <vt:lpstr>Code example</vt:lpstr>
      <vt:lpstr>That’s what your code would look like</vt:lpstr>
      <vt:lpstr>Solution </vt:lpstr>
      <vt:lpstr>Solution </vt:lpstr>
      <vt:lpstr>What if we use default implementation?</vt:lpstr>
      <vt:lpstr>What if we use default implementation?</vt:lpstr>
      <vt:lpstr>Dependency Inversion Principle</vt:lpstr>
      <vt:lpstr>PowerPoint Presentation</vt:lpstr>
      <vt:lpstr>Example</vt:lpstr>
      <vt:lpstr>Student depends on MySql</vt:lpstr>
      <vt:lpstr>Problem?, Not all databases are created equal…</vt:lpstr>
      <vt:lpstr>Program to an Interface not an Implementation</vt:lpstr>
      <vt:lpstr>Solution</vt:lpstr>
      <vt:lpstr>Solution</vt:lpstr>
      <vt:lpstr>Solution</vt:lpstr>
      <vt:lpstr>Solution</vt:lpstr>
      <vt:lpstr>Result?</vt:lpstr>
      <vt:lpstr>Favor Composition Over Inheritance </vt:lpstr>
      <vt:lpstr>How to read UML Class diagrams</vt:lpstr>
      <vt:lpstr>Class Notation</vt:lpstr>
      <vt:lpstr>Class Visibility </vt:lpstr>
      <vt:lpstr> Relationships between classes</vt:lpstr>
      <vt:lpstr>Other Relation Types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Design Patterns</dc:title>
  <dc:creator>محمد سامى عبد الكريم احمد حسان</dc:creator>
  <cp:lastModifiedBy>MOHAMED SAMY</cp:lastModifiedBy>
  <cp:revision>56</cp:revision>
  <dcterms:created xsi:type="dcterms:W3CDTF">2022-12-08T00:59:51Z</dcterms:created>
  <dcterms:modified xsi:type="dcterms:W3CDTF">2023-08-05T22:54:19Z</dcterms:modified>
</cp:coreProperties>
</file>