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90"/>
  </p:notesMasterIdLst>
  <p:sldIdLst>
    <p:sldId id="343" r:id="rId2"/>
    <p:sldId id="344" r:id="rId3"/>
    <p:sldId id="345" r:id="rId4"/>
    <p:sldId id="261"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8" r:id="rId22"/>
    <p:sldId id="297" r:id="rId23"/>
    <p:sldId id="280" r:id="rId24"/>
    <p:sldId id="299" r:id="rId25"/>
    <p:sldId id="304" r:id="rId26"/>
    <p:sldId id="302" r:id="rId27"/>
    <p:sldId id="306" r:id="rId28"/>
    <p:sldId id="303" r:id="rId29"/>
    <p:sldId id="300" r:id="rId30"/>
    <p:sldId id="305" r:id="rId31"/>
    <p:sldId id="346" r:id="rId32"/>
    <p:sldId id="347" r:id="rId33"/>
    <p:sldId id="348" r:id="rId34"/>
    <p:sldId id="307" r:id="rId35"/>
    <p:sldId id="301" r:id="rId36"/>
    <p:sldId id="349" r:id="rId37"/>
    <p:sldId id="311" r:id="rId38"/>
    <p:sldId id="350" r:id="rId39"/>
    <p:sldId id="351" r:id="rId40"/>
    <p:sldId id="352" r:id="rId41"/>
    <p:sldId id="353" r:id="rId42"/>
    <p:sldId id="354" r:id="rId43"/>
    <p:sldId id="341" r:id="rId44"/>
    <p:sldId id="309" r:id="rId45"/>
    <p:sldId id="310" r:id="rId46"/>
    <p:sldId id="332" r:id="rId47"/>
    <p:sldId id="333" r:id="rId48"/>
    <p:sldId id="308" r:id="rId49"/>
    <p:sldId id="342" r:id="rId50"/>
    <p:sldId id="320" r:id="rId51"/>
    <p:sldId id="319" r:id="rId52"/>
    <p:sldId id="321" r:id="rId53"/>
    <p:sldId id="322" r:id="rId54"/>
    <p:sldId id="323" r:id="rId55"/>
    <p:sldId id="324" r:id="rId56"/>
    <p:sldId id="325" r:id="rId57"/>
    <p:sldId id="326" r:id="rId58"/>
    <p:sldId id="327" r:id="rId59"/>
    <p:sldId id="328" r:id="rId60"/>
    <p:sldId id="329" r:id="rId61"/>
    <p:sldId id="355" r:id="rId62"/>
    <p:sldId id="356" r:id="rId63"/>
    <p:sldId id="357" r:id="rId64"/>
    <p:sldId id="358" r:id="rId65"/>
    <p:sldId id="359" r:id="rId66"/>
    <p:sldId id="360" r:id="rId67"/>
    <p:sldId id="361" r:id="rId68"/>
    <p:sldId id="362" r:id="rId69"/>
    <p:sldId id="331" r:id="rId70"/>
    <p:sldId id="334" r:id="rId71"/>
    <p:sldId id="330" r:id="rId72"/>
    <p:sldId id="317" r:id="rId73"/>
    <p:sldId id="318" r:id="rId74"/>
    <p:sldId id="336" r:id="rId75"/>
    <p:sldId id="312" r:id="rId76"/>
    <p:sldId id="335" r:id="rId77"/>
    <p:sldId id="337" r:id="rId78"/>
    <p:sldId id="340" r:id="rId79"/>
    <p:sldId id="339" r:id="rId80"/>
    <p:sldId id="364" r:id="rId81"/>
    <p:sldId id="365" r:id="rId82"/>
    <p:sldId id="366" r:id="rId83"/>
    <p:sldId id="367" r:id="rId84"/>
    <p:sldId id="368" r:id="rId85"/>
    <p:sldId id="370" r:id="rId86"/>
    <p:sldId id="371" r:id="rId87"/>
    <p:sldId id="363" r:id="rId88"/>
    <p:sldId id="369"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1FF1447-4591-493B-BD32-A97EFA4E8A1D}">
          <p14:sldIdLst>
            <p14:sldId id="343"/>
            <p14:sldId id="344"/>
            <p14:sldId id="345"/>
            <p14:sldId id="261"/>
            <p14:sldId id="281"/>
          </p14:sldIdLst>
        </p14:section>
        <p14:section name="Singleton" id="{26CFFDB6-2088-454A-9DAA-51CE0027F632}">
          <p14:sldIdLst>
            <p14:sldId id="282"/>
            <p14:sldId id="283"/>
            <p14:sldId id="284"/>
            <p14:sldId id="285"/>
            <p14:sldId id="286"/>
            <p14:sldId id="287"/>
            <p14:sldId id="288"/>
            <p14:sldId id="289"/>
            <p14:sldId id="290"/>
            <p14:sldId id="291"/>
            <p14:sldId id="292"/>
            <p14:sldId id="293"/>
            <p14:sldId id="294"/>
            <p14:sldId id="295"/>
            <p14:sldId id="296"/>
            <p14:sldId id="298"/>
            <p14:sldId id="297"/>
            <p14:sldId id="280"/>
            <p14:sldId id="299"/>
            <p14:sldId id="304"/>
            <p14:sldId id="302"/>
            <p14:sldId id="306"/>
            <p14:sldId id="303"/>
            <p14:sldId id="300"/>
            <p14:sldId id="305"/>
            <p14:sldId id="346"/>
            <p14:sldId id="347"/>
            <p14:sldId id="348"/>
            <p14:sldId id="307"/>
            <p14:sldId id="301"/>
            <p14:sldId id="349"/>
            <p14:sldId id="311"/>
            <p14:sldId id="350"/>
            <p14:sldId id="351"/>
            <p14:sldId id="352"/>
            <p14:sldId id="353"/>
            <p14:sldId id="354"/>
            <p14:sldId id="341"/>
            <p14:sldId id="309"/>
            <p14:sldId id="310"/>
            <p14:sldId id="332"/>
            <p14:sldId id="333"/>
            <p14:sldId id="308"/>
            <p14:sldId id="342"/>
          </p14:sldIdLst>
        </p14:section>
        <p14:section name="Abstract Factory" id="{3163C099-586B-4570-A291-A443A94200D6}">
          <p14:sldIdLst>
            <p14:sldId id="320"/>
            <p14:sldId id="319"/>
            <p14:sldId id="321"/>
            <p14:sldId id="322"/>
            <p14:sldId id="323"/>
            <p14:sldId id="324"/>
            <p14:sldId id="325"/>
            <p14:sldId id="326"/>
            <p14:sldId id="327"/>
            <p14:sldId id="328"/>
            <p14:sldId id="329"/>
            <p14:sldId id="355"/>
            <p14:sldId id="356"/>
            <p14:sldId id="357"/>
            <p14:sldId id="358"/>
            <p14:sldId id="359"/>
            <p14:sldId id="360"/>
            <p14:sldId id="361"/>
            <p14:sldId id="362"/>
            <p14:sldId id="331"/>
            <p14:sldId id="334"/>
            <p14:sldId id="330"/>
          </p14:sldIdLst>
        </p14:section>
        <p14:section name="Builder" id="{38190EA2-764E-4E59-BB1E-D72C9B470315}">
          <p14:sldIdLst>
            <p14:sldId id="317"/>
            <p14:sldId id="318"/>
            <p14:sldId id="336"/>
            <p14:sldId id="312"/>
            <p14:sldId id="335"/>
            <p14:sldId id="337"/>
            <p14:sldId id="340"/>
            <p14:sldId id="339"/>
            <p14:sldId id="364"/>
            <p14:sldId id="365"/>
            <p14:sldId id="366"/>
            <p14:sldId id="367"/>
            <p14:sldId id="368"/>
            <p14:sldId id="370"/>
            <p14:sldId id="371"/>
            <p14:sldId id="363"/>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DC55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2810" autoAdjust="0"/>
  </p:normalViewPr>
  <p:slideViewPr>
    <p:cSldViewPr snapToGrid="0">
      <p:cViewPr>
        <p:scale>
          <a:sx n="66" d="100"/>
          <a:sy n="66" d="100"/>
        </p:scale>
        <p:origin x="629"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2222-3EE0-48B3-9FCD-DAC500DA59BF}" type="datetimeFigureOut">
              <a:rPr lang="en-US" smtClean="0"/>
              <a:t>08/07/2023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01F27-0567-4B92-A731-363832A05B3D}" type="slidenum">
              <a:rPr lang="en-US" smtClean="0"/>
              <a:t>‹#›</a:t>
            </a:fld>
            <a:endParaRPr lang="en-US" dirty="0"/>
          </a:p>
        </p:txBody>
      </p:sp>
    </p:spTree>
    <p:extLst>
      <p:ext uri="{BB962C8B-B14F-4D97-AF65-F5344CB8AC3E}">
        <p14:creationId xmlns:p14="http://schemas.microsoft.com/office/powerpoint/2010/main" val="201364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 welcome to the Art of design patterns + Who am I?</a:t>
            </a:r>
          </a:p>
        </p:txBody>
      </p:sp>
      <p:sp>
        <p:nvSpPr>
          <p:cNvPr id="4" name="Slide Number Placeholder 3"/>
          <p:cNvSpPr>
            <a:spLocks noGrp="1"/>
          </p:cNvSpPr>
          <p:nvPr>
            <p:ph type="sldNum" sz="quarter" idx="5"/>
          </p:nvPr>
        </p:nvSpPr>
        <p:spPr/>
        <p:txBody>
          <a:bodyPr/>
          <a:lstStyle/>
          <a:p>
            <a:fld id="{B85E6ACB-51A2-49C6-8EB3-43DCDB67D417}" type="slidenum">
              <a:rPr lang="en-US" smtClean="0"/>
              <a:t>1</a:t>
            </a:fld>
            <a:endParaRPr lang="en-US"/>
          </a:p>
        </p:txBody>
      </p:sp>
    </p:spTree>
    <p:extLst>
      <p:ext uri="{BB962C8B-B14F-4D97-AF65-F5344CB8AC3E}">
        <p14:creationId xmlns:p14="http://schemas.microsoft.com/office/powerpoint/2010/main" val="2875655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17</a:t>
            </a:fld>
            <a:endParaRPr lang="en-US" dirty="0"/>
          </a:p>
        </p:txBody>
      </p:sp>
    </p:spTree>
    <p:extLst>
      <p:ext uri="{BB962C8B-B14F-4D97-AF65-F5344CB8AC3E}">
        <p14:creationId xmlns:p14="http://schemas.microsoft.com/office/powerpoint/2010/main" val="272551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18</a:t>
            </a:fld>
            <a:endParaRPr lang="en-US" dirty="0"/>
          </a:p>
        </p:txBody>
      </p:sp>
    </p:spTree>
    <p:extLst>
      <p:ext uri="{BB962C8B-B14F-4D97-AF65-F5344CB8AC3E}">
        <p14:creationId xmlns:p14="http://schemas.microsoft.com/office/powerpoint/2010/main" val="318887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19</a:t>
            </a:fld>
            <a:endParaRPr lang="en-US" dirty="0"/>
          </a:p>
        </p:txBody>
      </p:sp>
    </p:spTree>
    <p:extLst>
      <p:ext uri="{BB962C8B-B14F-4D97-AF65-F5344CB8AC3E}">
        <p14:creationId xmlns:p14="http://schemas.microsoft.com/office/powerpoint/2010/main" val="286908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20</a:t>
            </a:fld>
            <a:endParaRPr lang="en-US" dirty="0"/>
          </a:p>
        </p:txBody>
      </p:sp>
    </p:spTree>
    <p:extLst>
      <p:ext uri="{BB962C8B-B14F-4D97-AF65-F5344CB8AC3E}">
        <p14:creationId xmlns:p14="http://schemas.microsoft.com/office/powerpoint/2010/main" val="3592828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21</a:t>
            </a:fld>
            <a:endParaRPr lang="en-US" dirty="0"/>
          </a:p>
        </p:txBody>
      </p:sp>
    </p:spTree>
    <p:extLst>
      <p:ext uri="{BB962C8B-B14F-4D97-AF65-F5344CB8AC3E}">
        <p14:creationId xmlns:p14="http://schemas.microsoft.com/office/powerpoint/2010/main" val="52402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22</a:t>
            </a:fld>
            <a:endParaRPr lang="en-US" dirty="0"/>
          </a:p>
        </p:txBody>
      </p:sp>
    </p:spTree>
    <p:extLst>
      <p:ext uri="{BB962C8B-B14F-4D97-AF65-F5344CB8AC3E}">
        <p14:creationId xmlns:p14="http://schemas.microsoft.com/office/powerpoint/2010/main" val="301309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static ?</a:t>
            </a:r>
          </a:p>
        </p:txBody>
      </p:sp>
      <p:sp>
        <p:nvSpPr>
          <p:cNvPr id="4" name="Slide Number Placeholder 3"/>
          <p:cNvSpPr>
            <a:spLocks noGrp="1"/>
          </p:cNvSpPr>
          <p:nvPr>
            <p:ph type="sldNum" sz="quarter" idx="5"/>
          </p:nvPr>
        </p:nvSpPr>
        <p:spPr/>
        <p:txBody>
          <a:bodyPr/>
          <a:lstStyle/>
          <a:p>
            <a:fld id="{91201F27-0567-4B92-A731-363832A05B3D}" type="slidenum">
              <a:rPr lang="en-US" smtClean="0"/>
              <a:t>26</a:t>
            </a:fld>
            <a:endParaRPr lang="en-US" dirty="0"/>
          </a:p>
        </p:txBody>
      </p:sp>
    </p:spTree>
    <p:extLst>
      <p:ext uri="{BB962C8B-B14F-4D97-AF65-F5344CB8AC3E}">
        <p14:creationId xmlns:p14="http://schemas.microsoft.com/office/powerpoint/2010/main" val="146865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static ?</a:t>
            </a:r>
          </a:p>
        </p:txBody>
      </p:sp>
      <p:sp>
        <p:nvSpPr>
          <p:cNvPr id="4" name="Slide Number Placeholder 3"/>
          <p:cNvSpPr>
            <a:spLocks noGrp="1"/>
          </p:cNvSpPr>
          <p:nvPr>
            <p:ph type="sldNum" sz="quarter" idx="5"/>
          </p:nvPr>
        </p:nvSpPr>
        <p:spPr/>
        <p:txBody>
          <a:bodyPr/>
          <a:lstStyle/>
          <a:p>
            <a:fld id="{91201F27-0567-4B92-A731-363832A05B3D}" type="slidenum">
              <a:rPr lang="en-US" smtClean="0"/>
              <a:t>27</a:t>
            </a:fld>
            <a:endParaRPr lang="en-US" dirty="0"/>
          </a:p>
        </p:txBody>
      </p:sp>
    </p:spTree>
    <p:extLst>
      <p:ext uri="{BB962C8B-B14F-4D97-AF65-F5344CB8AC3E}">
        <p14:creationId xmlns:p14="http://schemas.microsoft.com/office/powerpoint/2010/main" val="208694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static ?</a:t>
            </a:r>
          </a:p>
        </p:txBody>
      </p:sp>
      <p:sp>
        <p:nvSpPr>
          <p:cNvPr id="4" name="Slide Number Placeholder 3"/>
          <p:cNvSpPr>
            <a:spLocks noGrp="1"/>
          </p:cNvSpPr>
          <p:nvPr>
            <p:ph type="sldNum" sz="quarter" idx="5"/>
          </p:nvPr>
        </p:nvSpPr>
        <p:spPr/>
        <p:txBody>
          <a:bodyPr/>
          <a:lstStyle/>
          <a:p>
            <a:fld id="{91201F27-0567-4B92-A731-363832A05B3D}" type="slidenum">
              <a:rPr lang="en-US" smtClean="0"/>
              <a:t>28</a:t>
            </a:fld>
            <a:endParaRPr lang="en-US" dirty="0"/>
          </a:p>
        </p:txBody>
      </p:sp>
    </p:spTree>
    <p:extLst>
      <p:ext uri="{BB962C8B-B14F-4D97-AF65-F5344CB8AC3E}">
        <p14:creationId xmlns:p14="http://schemas.microsoft.com/office/powerpoint/2010/main" val="1812212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29</a:t>
            </a:fld>
            <a:endParaRPr lang="en-US" dirty="0"/>
          </a:p>
        </p:txBody>
      </p:sp>
    </p:spTree>
    <p:extLst>
      <p:ext uri="{BB962C8B-B14F-4D97-AF65-F5344CB8AC3E}">
        <p14:creationId xmlns:p14="http://schemas.microsoft.com/office/powerpoint/2010/main" val="413781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Sol</a:t>
            </a:r>
            <a:br>
              <a:rPr lang="en-US" dirty="0"/>
            </a:br>
            <a:r>
              <a:rPr lang="en-US" dirty="0"/>
              <a:t>Blueprint / Recipe</a:t>
            </a:r>
            <a:br>
              <a:rPr lang="en-US" dirty="0"/>
            </a:br>
            <a:r>
              <a:rPr lang="en-US" dirty="0"/>
              <a:t>Not a piece of code</a:t>
            </a:r>
          </a:p>
        </p:txBody>
      </p:sp>
      <p:sp>
        <p:nvSpPr>
          <p:cNvPr id="4" name="Slide Number Placeholder 3"/>
          <p:cNvSpPr>
            <a:spLocks noGrp="1"/>
          </p:cNvSpPr>
          <p:nvPr>
            <p:ph type="sldNum" sz="quarter" idx="5"/>
          </p:nvPr>
        </p:nvSpPr>
        <p:spPr/>
        <p:txBody>
          <a:bodyPr/>
          <a:lstStyle/>
          <a:p>
            <a:fld id="{B85E6ACB-51A2-49C6-8EB3-43DCDB67D417}" type="slidenum">
              <a:rPr lang="en-US" smtClean="0"/>
              <a:t>2</a:t>
            </a:fld>
            <a:endParaRPr lang="en-US"/>
          </a:p>
        </p:txBody>
      </p:sp>
    </p:spTree>
    <p:extLst>
      <p:ext uri="{BB962C8B-B14F-4D97-AF65-F5344CB8AC3E}">
        <p14:creationId xmlns:p14="http://schemas.microsoft.com/office/powerpoint/2010/main" val="1985384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35</a:t>
            </a:fld>
            <a:endParaRPr lang="en-US" dirty="0"/>
          </a:p>
        </p:txBody>
      </p:sp>
    </p:spTree>
    <p:extLst>
      <p:ext uri="{BB962C8B-B14F-4D97-AF65-F5344CB8AC3E}">
        <p14:creationId xmlns:p14="http://schemas.microsoft.com/office/powerpoint/2010/main" val="1484443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Here's how a synchronized block works:</a:t>
            </a:r>
          </a:p>
          <a:p>
            <a:pPr algn="l">
              <a:buFont typeface="+mj-lt"/>
              <a:buAutoNum type="arabicPeriod"/>
            </a:pPr>
            <a:r>
              <a:rPr lang="en-US" b="0" i="0" dirty="0">
                <a:solidFill>
                  <a:srgbClr val="F1F2F2"/>
                </a:solidFill>
                <a:effectLst/>
                <a:latin typeface="-apple-system"/>
              </a:rPr>
              <a:t>The </a:t>
            </a:r>
            <a:r>
              <a:rPr lang="en-US" b="0" i="0" dirty="0" err="1">
                <a:solidFill>
                  <a:srgbClr val="F1F2F2"/>
                </a:solidFill>
                <a:effectLst/>
                <a:latin typeface="-apple-system"/>
              </a:rPr>
              <a:t>monitorObject</a:t>
            </a:r>
            <a:r>
              <a:rPr lang="en-US" b="0" i="0" dirty="0">
                <a:solidFill>
                  <a:srgbClr val="F1F2F2"/>
                </a:solidFill>
                <a:effectLst/>
                <a:latin typeface="-apple-system"/>
              </a:rPr>
              <a:t> is an object used for synchronization. It can be any valid Java object, but it should be the same object that multiple threads need to synchronize on.</a:t>
            </a:r>
          </a:p>
          <a:p>
            <a:pPr algn="l">
              <a:buFont typeface="+mj-lt"/>
              <a:buAutoNum type="arabicPeriod"/>
            </a:pPr>
            <a:r>
              <a:rPr lang="en-US" b="0" i="0" dirty="0">
                <a:solidFill>
                  <a:srgbClr val="F1F2F2"/>
                </a:solidFill>
                <a:effectLst/>
                <a:latin typeface="-apple-system"/>
              </a:rPr>
              <a:t>When a thread encounters a synchronized block, it attempts to acquire the lock on the </a:t>
            </a:r>
            <a:r>
              <a:rPr lang="en-US" b="0" i="0" dirty="0" err="1">
                <a:solidFill>
                  <a:srgbClr val="F1F2F2"/>
                </a:solidFill>
                <a:effectLst/>
                <a:latin typeface="-apple-system"/>
              </a:rPr>
              <a:t>monitorObject</a:t>
            </a:r>
            <a:r>
              <a:rPr lang="en-US" b="0" i="0" dirty="0">
                <a:solidFill>
                  <a:srgbClr val="F1F2F2"/>
                </a:solidFill>
                <a:effectLst/>
                <a:latin typeface="-apple-system"/>
              </a:rPr>
              <a:t>. If the lock is available, the thread enters the synchronized block and starts executing the code within it.</a:t>
            </a:r>
          </a:p>
          <a:p>
            <a:pPr algn="l">
              <a:buFont typeface="+mj-lt"/>
              <a:buAutoNum type="arabicPeriod"/>
            </a:pPr>
            <a:r>
              <a:rPr lang="en-US" b="0" i="0" dirty="0">
                <a:solidFill>
                  <a:srgbClr val="F1F2F2"/>
                </a:solidFill>
                <a:effectLst/>
                <a:latin typeface="-apple-system"/>
              </a:rPr>
              <a:t>While a thread is inside the synchronized block, it has exclusive access to the shared data protected by the lock. Other threads attempting to enter the same synchronized block will be blocked and must wait until the lock is released.</a:t>
            </a:r>
          </a:p>
          <a:p>
            <a:pPr algn="l">
              <a:buFont typeface="+mj-lt"/>
              <a:buAutoNum type="arabicPeriod"/>
            </a:pPr>
            <a:r>
              <a:rPr lang="en-US" b="0" i="0" dirty="0">
                <a:solidFill>
                  <a:srgbClr val="F1F2F2"/>
                </a:solidFill>
                <a:effectLst/>
                <a:latin typeface="-apple-system"/>
              </a:rPr>
              <a:t>Once the thread finishes executing the code inside the synchronized block, it releases the lock on the </a:t>
            </a:r>
            <a:r>
              <a:rPr lang="en-US" b="0" i="0" dirty="0" err="1">
                <a:solidFill>
                  <a:srgbClr val="F1F2F2"/>
                </a:solidFill>
                <a:effectLst/>
                <a:latin typeface="-apple-system"/>
              </a:rPr>
              <a:t>monitorObject</a:t>
            </a:r>
            <a:r>
              <a:rPr lang="en-US" b="0" i="0" dirty="0">
                <a:solidFill>
                  <a:srgbClr val="F1F2F2"/>
                </a:solidFill>
                <a:effectLst/>
                <a:latin typeface="-apple-system"/>
              </a:rPr>
              <a:t>. This allows other waiting threads to acquire the lock and enter the synchronized block</a:t>
            </a:r>
          </a:p>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41</a:t>
            </a:fld>
            <a:endParaRPr lang="en-US" dirty="0"/>
          </a:p>
        </p:txBody>
      </p:sp>
    </p:spTree>
    <p:extLst>
      <p:ext uri="{BB962C8B-B14F-4D97-AF65-F5344CB8AC3E}">
        <p14:creationId xmlns:p14="http://schemas.microsoft.com/office/powerpoint/2010/main" val="588082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Here's how a synchronized block works:</a:t>
            </a:r>
          </a:p>
          <a:p>
            <a:pPr algn="l">
              <a:buFont typeface="+mj-lt"/>
              <a:buAutoNum type="arabicPeriod"/>
            </a:pPr>
            <a:r>
              <a:rPr lang="en-US" b="0" i="0" dirty="0">
                <a:solidFill>
                  <a:srgbClr val="F1F2F2"/>
                </a:solidFill>
                <a:effectLst/>
                <a:latin typeface="-apple-system"/>
              </a:rPr>
              <a:t>The </a:t>
            </a:r>
            <a:r>
              <a:rPr lang="en-US" b="0" i="0" dirty="0" err="1">
                <a:solidFill>
                  <a:srgbClr val="F1F2F2"/>
                </a:solidFill>
                <a:effectLst/>
                <a:latin typeface="-apple-system"/>
              </a:rPr>
              <a:t>monitorObject</a:t>
            </a:r>
            <a:r>
              <a:rPr lang="en-US" b="0" i="0" dirty="0">
                <a:solidFill>
                  <a:srgbClr val="F1F2F2"/>
                </a:solidFill>
                <a:effectLst/>
                <a:latin typeface="-apple-system"/>
              </a:rPr>
              <a:t> is an object used for synchronization. It can be any valid Java object, but it should be the same object that multiple threads need to synchronize on.</a:t>
            </a:r>
          </a:p>
          <a:p>
            <a:pPr algn="l">
              <a:buFont typeface="+mj-lt"/>
              <a:buAutoNum type="arabicPeriod"/>
            </a:pPr>
            <a:r>
              <a:rPr lang="en-US" b="0" i="0" dirty="0">
                <a:solidFill>
                  <a:srgbClr val="F1F2F2"/>
                </a:solidFill>
                <a:effectLst/>
                <a:latin typeface="-apple-system"/>
              </a:rPr>
              <a:t>When a thread encounters a synchronized block, it attempts to acquire the lock on the </a:t>
            </a:r>
            <a:r>
              <a:rPr lang="en-US" b="0" i="0" dirty="0" err="1">
                <a:solidFill>
                  <a:srgbClr val="F1F2F2"/>
                </a:solidFill>
                <a:effectLst/>
                <a:latin typeface="-apple-system"/>
              </a:rPr>
              <a:t>monitorObject</a:t>
            </a:r>
            <a:r>
              <a:rPr lang="en-US" b="0" i="0" dirty="0">
                <a:solidFill>
                  <a:srgbClr val="F1F2F2"/>
                </a:solidFill>
                <a:effectLst/>
                <a:latin typeface="-apple-system"/>
              </a:rPr>
              <a:t>. If the lock is available, the thread enters the synchronized block and starts executing the code within it.</a:t>
            </a:r>
          </a:p>
          <a:p>
            <a:pPr algn="l">
              <a:buFont typeface="+mj-lt"/>
              <a:buAutoNum type="arabicPeriod"/>
            </a:pPr>
            <a:r>
              <a:rPr lang="en-US" b="0" i="0" dirty="0">
                <a:solidFill>
                  <a:srgbClr val="F1F2F2"/>
                </a:solidFill>
                <a:effectLst/>
                <a:latin typeface="-apple-system"/>
              </a:rPr>
              <a:t>While a thread is inside the synchronized block, it has exclusive access to the shared data protected by the lock. Other threads attempting to enter the same synchronized block will be blocked and must wait until the lock is released.</a:t>
            </a:r>
          </a:p>
          <a:p>
            <a:pPr algn="l">
              <a:buFont typeface="+mj-lt"/>
              <a:buAutoNum type="arabicPeriod"/>
            </a:pPr>
            <a:r>
              <a:rPr lang="en-US" b="0" i="0" dirty="0">
                <a:solidFill>
                  <a:srgbClr val="F1F2F2"/>
                </a:solidFill>
                <a:effectLst/>
                <a:latin typeface="-apple-system"/>
              </a:rPr>
              <a:t>Once the thread finishes executing the code inside the synchronized block, it releases the lock on the </a:t>
            </a:r>
            <a:r>
              <a:rPr lang="en-US" b="0" i="0" dirty="0" err="1">
                <a:solidFill>
                  <a:srgbClr val="F1F2F2"/>
                </a:solidFill>
                <a:effectLst/>
                <a:latin typeface="-apple-system"/>
              </a:rPr>
              <a:t>monitorObject</a:t>
            </a:r>
            <a:r>
              <a:rPr lang="en-US" b="0" i="0" dirty="0">
                <a:solidFill>
                  <a:srgbClr val="F1F2F2"/>
                </a:solidFill>
                <a:effectLst/>
                <a:latin typeface="-apple-system"/>
              </a:rPr>
              <a:t>. This allows other waiting threads to acquire the lock and enter the synchronized block</a:t>
            </a:r>
          </a:p>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42</a:t>
            </a:fld>
            <a:endParaRPr lang="en-US" dirty="0"/>
          </a:p>
        </p:txBody>
      </p:sp>
    </p:spTree>
    <p:extLst>
      <p:ext uri="{BB962C8B-B14F-4D97-AF65-F5344CB8AC3E}">
        <p14:creationId xmlns:p14="http://schemas.microsoft.com/office/powerpoint/2010/main" val="2542350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design patterns are known solutions to common problems</a:t>
            </a:r>
          </a:p>
        </p:txBody>
      </p:sp>
      <p:sp>
        <p:nvSpPr>
          <p:cNvPr id="4" name="Slide Number Placeholder 3"/>
          <p:cNvSpPr>
            <a:spLocks noGrp="1"/>
          </p:cNvSpPr>
          <p:nvPr>
            <p:ph type="sldNum" sz="quarter" idx="5"/>
          </p:nvPr>
        </p:nvSpPr>
        <p:spPr/>
        <p:txBody>
          <a:bodyPr/>
          <a:lstStyle/>
          <a:p>
            <a:fld id="{91201F27-0567-4B92-A731-363832A05B3D}" type="slidenum">
              <a:rPr lang="en-US" smtClean="0"/>
              <a:t>50</a:t>
            </a:fld>
            <a:endParaRPr lang="en-US"/>
          </a:p>
        </p:txBody>
      </p:sp>
    </p:spTree>
    <p:extLst>
      <p:ext uri="{BB962C8B-B14F-4D97-AF65-F5344CB8AC3E}">
        <p14:creationId xmlns:p14="http://schemas.microsoft.com/office/powerpoint/2010/main" val="3282836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shouldn’t care abut the class of factory it’s dealing with</a:t>
            </a:r>
          </a:p>
        </p:txBody>
      </p:sp>
      <p:sp>
        <p:nvSpPr>
          <p:cNvPr id="4" name="Slide Number Placeholder 3"/>
          <p:cNvSpPr>
            <a:spLocks noGrp="1"/>
          </p:cNvSpPr>
          <p:nvPr>
            <p:ph type="sldNum" sz="quarter" idx="5"/>
          </p:nvPr>
        </p:nvSpPr>
        <p:spPr/>
        <p:txBody>
          <a:bodyPr/>
          <a:lstStyle/>
          <a:p>
            <a:fld id="{91201F27-0567-4B92-A731-363832A05B3D}" type="slidenum">
              <a:rPr lang="en-US" smtClean="0"/>
              <a:t>58</a:t>
            </a:fld>
            <a:endParaRPr lang="en-US" dirty="0"/>
          </a:p>
        </p:txBody>
      </p:sp>
    </p:spTree>
    <p:extLst>
      <p:ext uri="{BB962C8B-B14F-4D97-AF65-F5344CB8AC3E}">
        <p14:creationId xmlns:p14="http://schemas.microsoft.com/office/powerpoint/2010/main" val="3535464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abstraction not implementation</a:t>
            </a:r>
          </a:p>
        </p:txBody>
      </p:sp>
      <p:sp>
        <p:nvSpPr>
          <p:cNvPr id="4" name="Slide Number Placeholder 3"/>
          <p:cNvSpPr>
            <a:spLocks noGrp="1"/>
          </p:cNvSpPr>
          <p:nvPr>
            <p:ph type="sldNum" sz="quarter" idx="5"/>
          </p:nvPr>
        </p:nvSpPr>
        <p:spPr/>
        <p:txBody>
          <a:bodyPr/>
          <a:lstStyle/>
          <a:p>
            <a:fld id="{91201F27-0567-4B92-A731-363832A05B3D}" type="slidenum">
              <a:rPr lang="en-US" smtClean="0"/>
              <a:t>68</a:t>
            </a:fld>
            <a:endParaRPr lang="en-US" dirty="0"/>
          </a:p>
        </p:txBody>
      </p:sp>
    </p:spTree>
    <p:extLst>
      <p:ext uri="{BB962C8B-B14F-4D97-AF65-F5344CB8AC3E}">
        <p14:creationId xmlns:p14="http://schemas.microsoft.com/office/powerpoint/2010/main" val="26208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design patterns are known solutions to common problems</a:t>
            </a:r>
          </a:p>
        </p:txBody>
      </p:sp>
      <p:sp>
        <p:nvSpPr>
          <p:cNvPr id="4" name="Slide Number Placeholder 3"/>
          <p:cNvSpPr>
            <a:spLocks noGrp="1"/>
          </p:cNvSpPr>
          <p:nvPr>
            <p:ph type="sldNum" sz="quarter" idx="5"/>
          </p:nvPr>
        </p:nvSpPr>
        <p:spPr/>
        <p:txBody>
          <a:bodyPr/>
          <a:lstStyle/>
          <a:p>
            <a:fld id="{91201F27-0567-4B92-A731-363832A05B3D}" type="slidenum">
              <a:rPr lang="en-US" smtClean="0"/>
              <a:t>72</a:t>
            </a:fld>
            <a:endParaRPr lang="en-US" dirty="0"/>
          </a:p>
        </p:txBody>
      </p:sp>
    </p:spTree>
    <p:extLst>
      <p:ext uri="{BB962C8B-B14F-4D97-AF65-F5344CB8AC3E}">
        <p14:creationId xmlns:p14="http://schemas.microsoft.com/office/powerpoint/2010/main" val="416002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will result in ugly hard to use code</a:t>
            </a:r>
          </a:p>
        </p:txBody>
      </p:sp>
      <p:sp>
        <p:nvSpPr>
          <p:cNvPr id="4" name="Slide Number Placeholder 3"/>
          <p:cNvSpPr>
            <a:spLocks noGrp="1"/>
          </p:cNvSpPr>
          <p:nvPr>
            <p:ph type="sldNum" sz="quarter" idx="5"/>
          </p:nvPr>
        </p:nvSpPr>
        <p:spPr/>
        <p:txBody>
          <a:bodyPr/>
          <a:lstStyle/>
          <a:p>
            <a:fld id="{91201F27-0567-4B92-A731-363832A05B3D}" type="slidenum">
              <a:rPr lang="en-US" smtClean="0"/>
              <a:t>74</a:t>
            </a:fld>
            <a:endParaRPr lang="en-US" dirty="0"/>
          </a:p>
        </p:txBody>
      </p:sp>
    </p:spTree>
    <p:extLst>
      <p:ext uri="{BB962C8B-B14F-4D97-AF65-F5344CB8AC3E}">
        <p14:creationId xmlns:p14="http://schemas.microsoft.com/office/powerpoint/2010/main" val="373129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deals with constructors, object creation</a:t>
            </a:r>
          </a:p>
        </p:txBody>
      </p:sp>
      <p:sp>
        <p:nvSpPr>
          <p:cNvPr id="4" name="Slide Number Placeholder 3"/>
          <p:cNvSpPr>
            <a:spLocks noGrp="1"/>
          </p:cNvSpPr>
          <p:nvPr>
            <p:ph type="sldNum" sz="quarter" idx="5"/>
          </p:nvPr>
        </p:nvSpPr>
        <p:spPr/>
        <p:txBody>
          <a:bodyPr/>
          <a:lstStyle/>
          <a:p>
            <a:fld id="{91201F27-0567-4B92-A731-363832A05B3D}" type="slidenum">
              <a:rPr lang="en-US" smtClean="0"/>
              <a:t>5</a:t>
            </a:fld>
            <a:endParaRPr lang="en-US" dirty="0"/>
          </a:p>
        </p:txBody>
      </p:sp>
    </p:spTree>
    <p:extLst>
      <p:ext uri="{BB962C8B-B14F-4D97-AF65-F5344CB8AC3E}">
        <p14:creationId xmlns:p14="http://schemas.microsoft.com/office/powerpoint/2010/main" val="1962485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design patterns are known solutions to common problems</a:t>
            </a:r>
          </a:p>
        </p:txBody>
      </p:sp>
      <p:sp>
        <p:nvSpPr>
          <p:cNvPr id="4" name="Slide Number Placeholder 3"/>
          <p:cNvSpPr>
            <a:spLocks noGrp="1"/>
          </p:cNvSpPr>
          <p:nvPr>
            <p:ph type="sldNum" sz="quarter" idx="5"/>
          </p:nvPr>
        </p:nvSpPr>
        <p:spPr/>
        <p:txBody>
          <a:bodyPr/>
          <a:lstStyle/>
          <a:p>
            <a:fld id="{91201F27-0567-4B92-A731-363832A05B3D}" type="slidenum">
              <a:rPr lang="en-US" smtClean="0"/>
              <a:t>6</a:t>
            </a:fld>
            <a:endParaRPr lang="en-US" dirty="0"/>
          </a:p>
        </p:txBody>
      </p:sp>
    </p:spTree>
    <p:extLst>
      <p:ext uri="{BB962C8B-B14F-4D97-AF65-F5344CB8AC3E}">
        <p14:creationId xmlns:p14="http://schemas.microsoft.com/office/powerpoint/2010/main" val="217827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there a problem?</a:t>
            </a:r>
          </a:p>
        </p:txBody>
      </p:sp>
      <p:sp>
        <p:nvSpPr>
          <p:cNvPr id="4" name="Slide Number Placeholder 3"/>
          <p:cNvSpPr>
            <a:spLocks noGrp="1"/>
          </p:cNvSpPr>
          <p:nvPr>
            <p:ph type="sldNum" sz="quarter" idx="5"/>
          </p:nvPr>
        </p:nvSpPr>
        <p:spPr/>
        <p:txBody>
          <a:bodyPr/>
          <a:lstStyle/>
          <a:p>
            <a:fld id="{91201F27-0567-4B92-A731-363832A05B3D}" type="slidenum">
              <a:rPr lang="en-US" smtClean="0"/>
              <a:t>8</a:t>
            </a:fld>
            <a:endParaRPr lang="en-US" dirty="0"/>
          </a:p>
        </p:txBody>
      </p:sp>
    </p:spTree>
    <p:extLst>
      <p:ext uri="{BB962C8B-B14F-4D97-AF65-F5344CB8AC3E}">
        <p14:creationId xmlns:p14="http://schemas.microsoft.com/office/powerpoint/2010/main" val="3744499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the family example, such problems are quite common when coding</a:t>
            </a:r>
          </a:p>
        </p:txBody>
      </p:sp>
      <p:sp>
        <p:nvSpPr>
          <p:cNvPr id="4" name="Slide Number Placeholder 3"/>
          <p:cNvSpPr>
            <a:spLocks noGrp="1"/>
          </p:cNvSpPr>
          <p:nvPr>
            <p:ph type="sldNum" sz="quarter" idx="5"/>
          </p:nvPr>
        </p:nvSpPr>
        <p:spPr/>
        <p:txBody>
          <a:bodyPr/>
          <a:lstStyle/>
          <a:p>
            <a:fld id="{91201F27-0567-4B92-A731-363832A05B3D}" type="slidenum">
              <a:rPr lang="en-US" smtClean="0"/>
              <a:t>13</a:t>
            </a:fld>
            <a:endParaRPr lang="en-US" dirty="0"/>
          </a:p>
        </p:txBody>
      </p:sp>
    </p:spTree>
    <p:extLst>
      <p:ext uri="{BB962C8B-B14F-4D97-AF65-F5344CB8AC3E}">
        <p14:creationId xmlns:p14="http://schemas.microsoft.com/office/powerpoint/2010/main" val="211076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14</a:t>
            </a:fld>
            <a:endParaRPr lang="en-US" dirty="0"/>
          </a:p>
        </p:txBody>
      </p:sp>
    </p:spTree>
    <p:extLst>
      <p:ext uri="{BB962C8B-B14F-4D97-AF65-F5344CB8AC3E}">
        <p14:creationId xmlns:p14="http://schemas.microsoft.com/office/powerpoint/2010/main" val="253054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15</a:t>
            </a:fld>
            <a:endParaRPr lang="en-US" dirty="0"/>
          </a:p>
        </p:txBody>
      </p:sp>
    </p:spTree>
    <p:extLst>
      <p:ext uri="{BB962C8B-B14F-4D97-AF65-F5344CB8AC3E}">
        <p14:creationId xmlns:p14="http://schemas.microsoft.com/office/powerpoint/2010/main" val="212056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201F27-0567-4B92-A731-363832A05B3D}" type="slidenum">
              <a:rPr lang="en-US" smtClean="0"/>
              <a:t>16</a:t>
            </a:fld>
            <a:endParaRPr lang="en-US" dirty="0"/>
          </a:p>
        </p:txBody>
      </p:sp>
    </p:spTree>
    <p:extLst>
      <p:ext uri="{BB962C8B-B14F-4D97-AF65-F5344CB8AC3E}">
        <p14:creationId xmlns:p14="http://schemas.microsoft.com/office/powerpoint/2010/main" val="264670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August 7,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11190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August 7, 2023</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50257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August 7, 2023</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6671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August 7, 2023</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40361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August 7, 2023</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50584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August 7, 2023</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7566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August 7, 2023</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dirty="0"/>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23501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August 7, 2023</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dirty="0"/>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60920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August 7, 2023</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dirty="0"/>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3622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August 7, 2023</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417943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August 7, 2023</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58612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August 7,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dirty="0"/>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87039398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jpe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2.wdp"/><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5733-A2E1-4BF8-B6FB-5CB106295EAF}"/>
              </a:ext>
            </a:extLst>
          </p:cNvPr>
          <p:cNvSpPr>
            <a:spLocks noGrp="1"/>
          </p:cNvSpPr>
          <p:nvPr>
            <p:ph type="ctrTitle" idx="4294967295"/>
          </p:nvPr>
        </p:nvSpPr>
        <p:spPr>
          <a:xfrm>
            <a:off x="453724" y="1042987"/>
            <a:ext cx="3565525" cy="2386013"/>
          </a:xfrm>
        </p:spPr>
        <p:txBody>
          <a:bodyPr anchor="b">
            <a:normAutofit/>
          </a:bodyPr>
          <a:lstStyle/>
          <a:p>
            <a:r>
              <a:rPr lang="en-US" sz="4800" dirty="0"/>
              <a:t>The Art of Design Patterns</a:t>
            </a:r>
          </a:p>
        </p:txBody>
      </p:sp>
      <p:sp>
        <p:nvSpPr>
          <p:cNvPr id="3" name="Subtitle 2">
            <a:extLst>
              <a:ext uri="{FF2B5EF4-FFF2-40B4-BE49-F238E27FC236}">
                <a16:creationId xmlns:a16="http://schemas.microsoft.com/office/drawing/2014/main" id="{D265FCDA-0279-4655-9004-D978B24C08D5}"/>
              </a:ext>
            </a:extLst>
          </p:cNvPr>
          <p:cNvSpPr>
            <a:spLocks noGrp="1"/>
          </p:cNvSpPr>
          <p:nvPr>
            <p:ph type="subTitle" idx="4294967295"/>
          </p:nvPr>
        </p:nvSpPr>
        <p:spPr>
          <a:xfrm>
            <a:off x="453724" y="3560762"/>
            <a:ext cx="3565525" cy="482600"/>
          </a:xfrm>
        </p:spPr>
        <p:txBody>
          <a:bodyPr>
            <a:normAutofit/>
          </a:bodyPr>
          <a:lstStyle/>
          <a:p>
            <a:pPr marL="0" indent="0">
              <a:buNone/>
            </a:pPr>
            <a:r>
              <a:rPr lang="en-US" sz="2000" dirty="0">
                <a:solidFill>
                  <a:schemeClr val="tx1">
                    <a:alpha val="60000"/>
                  </a:schemeClr>
                </a:solidFill>
              </a:rPr>
              <a:t>2023</a:t>
            </a:r>
          </a:p>
        </p:txBody>
      </p:sp>
      <p:pic>
        <p:nvPicPr>
          <p:cNvPr id="4" name="Picture 3" descr="Background pattern&#10;&#10;Description automatically generated with medium confidence">
            <a:extLst>
              <a:ext uri="{FF2B5EF4-FFF2-40B4-BE49-F238E27FC236}">
                <a16:creationId xmlns:a16="http://schemas.microsoft.com/office/drawing/2014/main" id="{EAF2A72A-5F29-11C0-77FD-7E9FB9B835BA}"/>
              </a:ext>
            </a:extLst>
          </p:cNvPr>
          <p:cNvPicPr>
            <a:picLocks noChangeAspect="1"/>
          </p:cNvPicPr>
          <p:nvPr/>
        </p:nvPicPr>
        <p:blipFill rotWithShape="1">
          <a:blip r:embed="rId3"/>
          <a:srcRect r="-2" b="7927"/>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pic>
        <p:nvPicPr>
          <p:cNvPr id="5" name="Graphic 4">
            <a:extLst>
              <a:ext uri="{FF2B5EF4-FFF2-40B4-BE49-F238E27FC236}">
                <a16:creationId xmlns:a16="http://schemas.microsoft.com/office/drawing/2014/main" id="{23EFB7A8-8636-E8EC-D5CA-0B6BB0221B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67590" y="5773729"/>
            <a:ext cx="533422" cy="711230"/>
          </a:xfrm>
          <a:prstGeom prst="rect">
            <a:avLst/>
          </a:prstGeom>
        </p:spPr>
      </p:pic>
      <p:sp>
        <p:nvSpPr>
          <p:cNvPr id="6" name="TextBox 5">
            <a:extLst>
              <a:ext uri="{FF2B5EF4-FFF2-40B4-BE49-F238E27FC236}">
                <a16:creationId xmlns:a16="http://schemas.microsoft.com/office/drawing/2014/main" id="{3B21CC86-C7FD-22F1-29FB-99E651FCBAA6}"/>
              </a:ext>
            </a:extLst>
          </p:cNvPr>
          <p:cNvSpPr txBox="1"/>
          <p:nvPr/>
        </p:nvSpPr>
        <p:spPr>
          <a:xfrm>
            <a:off x="453724" y="5115393"/>
            <a:ext cx="2821912" cy="954107"/>
          </a:xfrm>
          <a:prstGeom prst="rect">
            <a:avLst/>
          </a:prstGeom>
          <a:noFill/>
        </p:spPr>
        <p:txBody>
          <a:bodyPr wrap="square" rtlCol="0">
            <a:spAutoFit/>
          </a:bodyPr>
          <a:lstStyle/>
          <a:p>
            <a:r>
              <a:rPr lang="en-US" dirty="0">
                <a:latin typeface="+mj-lt"/>
              </a:rPr>
              <a:t>Prepared By:</a:t>
            </a:r>
          </a:p>
          <a:p>
            <a:br>
              <a:rPr lang="en-US" dirty="0">
                <a:latin typeface="+mj-lt"/>
              </a:rPr>
            </a:br>
            <a:r>
              <a:rPr lang="en-US" sz="2000" i="1" dirty="0">
                <a:latin typeface="+mj-lt"/>
              </a:rPr>
              <a:t>Mohamed Samy</a:t>
            </a:r>
            <a:endParaRPr lang="en-US" i="1" dirty="0">
              <a:latin typeface="+mj-lt"/>
            </a:endParaRPr>
          </a:p>
        </p:txBody>
      </p:sp>
    </p:spTree>
    <p:extLst>
      <p:ext uri="{BB962C8B-B14F-4D97-AF65-F5344CB8AC3E}">
        <p14:creationId xmlns:p14="http://schemas.microsoft.com/office/powerpoint/2010/main" val="3893355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AC3-363C-CD86-52F7-39A6026F00F0}"/>
              </a:ext>
            </a:extLst>
          </p:cNvPr>
          <p:cNvSpPr>
            <a:spLocks noGrp="1"/>
          </p:cNvSpPr>
          <p:nvPr>
            <p:ph type="title"/>
          </p:nvPr>
        </p:nvSpPr>
        <p:spPr/>
        <p:txBody>
          <a:bodyPr>
            <a:normAutofit fontScale="90000"/>
          </a:bodyPr>
          <a:lstStyle/>
          <a:p>
            <a:r>
              <a:rPr lang="en-US" dirty="0"/>
              <a:t>That’s why kitchens usually have a </a:t>
            </a:r>
            <a:r>
              <a:rPr lang="en-US" b="1" i="1" u="sng" dirty="0"/>
              <a:t>Single</a:t>
            </a:r>
            <a:r>
              <a:rPr lang="en-US" dirty="0"/>
              <a:t> stove</a:t>
            </a:r>
          </a:p>
        </p:txBody>
      </p:sp>
      <p:sp>
        <p:nvSpPr>
          <p:cNvPr id="4" name="TextBox 3">
            <a:extLst>
              <a:ext uri="{FF2B5EF4-FFF2-40B4-BE49-F238E27FC236}">
                <a16:creationId xmlns:a16="http://schemas.microsoft.com/office/drawing/2014/main" id="{344028FB-4631-D65E-4BF1-E7AE2CFD9147}"/>
              </a:ext>
            </a:extLst>
          </p:cNvPr>
          <p:cNvSpPr txBox="1"/>
          <p:nvPr/>
        </p:nvSpPr>
        <p:spPr>
          <a:xfrm>
            <a:off x="1196517" y="4542831"/>
            <a:ext cx="1452642" cy="1200329"/>
          </a:xfrm>
          <a:prstGeom prst="rect">
            <a:avLst/>
          </a:prstGeom>
          <a:noFill/>
        </p:spPr>
        <p:txBody>
          <a:bodyPr wrap="none" rtlCol="0">
            <a:spAutoFit/>
          </a:bodyPr>
          <a:lstStyle/>
          <a:p>
            <a:r>
              <a:rPr lang="en-US" sz="7200" dirty="0"/>
              <a:t>👩🏽</a:t>
            </a:r>
          </a:p>
        </p:txBody>
      </p:sp>
      <p:sp>
        <p:nvSpPr>
          <p:cNvPr id="5" name="TextBox 4">
            <a:extLst>
              <a:ext uri="{FF2B5EF4-FFF2-40B4-BE49-F238E27FC236}">
                <a16:creationId xmlns:a16="http://schemas.microsoft.com/office/drawing/2014/main" id="{E8BAA797-F4AE-D9B0-220E-08AF30ED5314}"/>
              </a:ext>
            </a:extLst>
          </p:cNvPr>
          <p:cNvSpPr txBox="1"/>
          <p:nvPr/>
        </p:nvSpPr>
        <p:spPr>
          <a:xfrm>
            <a:off x="9183770" y="2428563"/>
            <a:ext cx="1452642" cy="1200329"/>
          </a:xfrm>
          <a:prstGeom prst="rect">
            <a:avLst/>
          </a:prstGeom>
          <a:noFill/>
        </p:spPr>
        <p:txBody>
          <a:bodyPr wrap="none" rtlCol="0">
            <a:spAutoFit/>
          </a:bodyPr>
          <a:lstStyle/>
          <a:p>
            <a:r>
              <a:rPr lang="en-US" sz="7200" dirty="0"/>
              <a:t>👦🏿</a:t>
            </a:r>
          </a:p>
        </p:txBody>
      </p:sp>
      <p:sp>
        <p:nvSpPr>
          <p:cNvPr id="6" name="TextBox 5">
            <a:extLst>
              <a:ext uri="{FF2B5EF4-FFF2-40B4-BE49-F238E27FC236}">
                <a16:creationId xmlns:a16="http://schemas.microsoft.com/office/drawing/2014/main" id="{63AE4B6D-E675-ACEA-D9AE-8E9F064DA38D}"/>
              </a:ext>
            </a:extLst>
          </p:cNvPr>
          <p:cNvSpPr txBox="1"/>
          <p:nvPr/>
        </p:nvSpPr>
        <p:spPr>
          <a:xfrm>
            <a:off x="9183770" y="4483275"/>
            <a:ext cx="1452642" cy="1200329"/>
          </a:xfrm>
          <a:prstGeom prst="rect">
            <a:avLst/>
          </a:prstGeom>
          <a:noFill/>
        </p:spPr>
        <p:txBody>
          <a:bodyPr wrap="none" rtlCol="0">
            <a:spAutoFit/>
          </a:bodyPr>
          <a:lstStyle/>
          <a:p>
            <a:r>
              <a:rPr lang="en-US" sz="7200" dirty="0"/>
              <a:t>👧</a:t>
            </a:r>
          </a:p>
        </p:txBody>
      </p:sp>
      <p:pic>
        <p:nvPicPr>
          <p:cNvPr id="7" name="Picture 4" descr="Free Icon | Oven">
            <a:extLst>
              <a:ext uri="{FF2B5EF4-FFF2-40B4-BE49-F238E27FC236}">
                <a16:creationId xmlns:a16="http://schemas.microsoft.com/office/drawing/2014/main" id="{6B3542FA-6A4C-8C7F-6AF1-EF6CE79EE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266" y="2035670"/>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ree Icon | Oven">
            <a:extLst>
              <a:ext uri="{FF2B5EF4-FFF2-40B4-BE49-F238E27FC236}">
                <a16:creationId xmlns:a16="http://schemas.microsoft.com/office/drawing/2014/main" id="{257FF1B0-3166-67F1-B131-942F34C3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266" y="4252206"/>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Icon | Oven">
            <a:extLst>
              <a:ext uri="{FF2B5EF4-FFF2-40B4-BE49-F238E27FC236}">
                <a16:creationId xmlns:a16="http://schemas.microsoft.com/office/drawing/2014/main" id="{F0BF60A6-1DDD-1995-8146-64131FED8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629" y="4156518"/>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Icon | Oven">
            <a:extLst>
              <a:ext uri="{FF2B5EF4-FFF2-40B4-BE49-F238E27FC236}">
                <a16:creationId xmlns:a16="http://schemas.microsoft.com/office/drawing/2014/main" id="{6B33A3D3-FEFE-E9FC-449A-FA155265F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629" y="2133994"/>
            <a:ext cx="1769805" cy="176980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9FC826D-64AD-0330-CD5F-91ED9B77CBBC}"/>
              </a:ext>
            </a:extLst>
          </p:cNvPr>
          <p:cNvCxnSpPr>
            <a:cxnSpLocks/>
            <a:stCxn id="15" idx="3"/>
            <a:endCxn id="7" idx="1"/>
          </p:cNvCxnSpPr>
          <p:nvPr/>
        </p:nvCxnSpPr>
        <p:spPr>
          <a:xfrm>
            <a:off x="2623686" y="2920572"/>
            <a:ext cx="1053580" cy="1"/>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8DF2F25-B9C2-5404-ED00-66592A3A3E62}"/>
              </a:ext>
            </a:extLst>
          </p:cNvPr>
          <p:cNvCxnSpPr>
            <a:cxnSpLocks/>
            <a:stCxn id="5" idx="1"/>
            <a:endCxn id="10" idx="3"/>
          </p:cNvCxnSpPr>
          <p:nvPr/>
        </p:nvCxnSpPr>
        <p:spPr>
          <a:xfrm flipH="1" flipV="1">
            <a:off x="8205434" y="3018897"/>
            <a:ext cx="978336" cy="9831"/>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B8E331F2-8BD7-522D-28E5-D7CD5517E4BD}"/>
              </a:ext>
            </a:extLst>
          </p:cNvPr>
          <p:cNvCxnSpPr>
            <a:cxnSpLocks/>
            <a:stCxn id="4" idx="3"/>
            <a:endCxn id="8" idx="1"/>
          </p:cNvCxnSpPr>
          <p:nvPr/>
        </p:nvCxnSpPr>
        <p:spPr>
          <a:xfrm flipV="1">
            <a:off x="2649159" y="5137109"/>
            <a:ext cx="1028107" cy="5887"/>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A8B154C-EF1D-815B-3C09-437805B9EAC4}"/>
              </a:ext>
            </a:extLst>
          </p:cNvPr>
          <p:cNvCxnSpPr>
            <a:cxnSpLocks/>
            <a:stCxn id="6" idx="1"/>
            <a:endCxn id="9" idx="3"/>
          </p:cNvCxnSpPr>
          <p:nvPr/>
        </p:nvCxnSpPr>
        <p:spPr>
          <a:xfrm flipH="1" flipV="1">
            <a:off x="8205434" y="5041421"/>
            <a:ext cx="978336" cy="42019"/>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BFE070D-042D-DFFA-5B59-819341DE51B9}"/>
              </a:ext>
            </a:extLst>
          </p:cNvPr>
          <p:cNvSpPr txBox="1"/>
          <p:nvPr/>
        </p:nvSpPr>
        <p:spPr>
          <a:xfrm>
            <a:off x="1029980" y="2258852"/>
            <a:ext cx="1593706"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396378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AC3-363C-CD86-52F7-39A6026F00F0}"/>
              </a:ext>
            </a:extLst>
          </p:cNvPr>
          <p:cNvSpPr>
            <a:spLocks noGrp="1"/>
          </p:cNvSpPr>
          <p:nvPr>
            <p:ph type="title"/>
          </p:nvPr>
        </p:nvSpPr>
        <p:spPr/>
        <p:txBody>
          <a:bodyPr>
            <a:normAutofit fontScale="90000"/>
          </a:bodyPr>
          <a:lstStyle/>
          <a:p>
            <a:r>
              <a:rPr lang="en-US" dirty="0"/>
              <a:t>That’s why kitchens usually have a </a:t>
            </a:r>
            <a:r>
              <a:rPr lang="en-US" b="1" i="1" u="sng" dirty="0"/>
              <a:t>Single</a:t>
            </a:r>
            <a:r>
              <a:rPr lang="en-US" dirty="0"/>
              <a:t> stove</a:t>
            </a:r>
          </a:p>
        </p:txBody>
      </p:sp>
      <p:sp>
        <p:nvSpPr>
          <p:cNvPr id="4" name="TextBox 3">
            <a:extLst>
              <a:ext uri="{FF2B5EF4-FFF2-40B4-BE49-F238E27FC236}">
                <a16:creationId xmlns:a16="http://schemas.microsoft.com/office/drawing/2014/main" id="{344028FB-4631-D65E-4BF1-E7AE2CFD9147}"/>
              </a:ext>
            </a:extLst>
          </p:cNvPr>
          <p:cNvSpPr txBox="1"/>
          <p:nvPr/>
        </p:nvSpPr>
        <p:spPr>
          <a:xfrm>
            <a:off x="1196517" y="4542831"/>
            <a:ext cx="1452642" cy="1200329"/>
          </a:xfrm>
          <a:prstGeom prst="rect">
            <a:avLst/>
          </a:prstGeom>
          <a:noFill/>
        </p:spPr>
        <p:txBody>
          <a:bodyPr wrap="none" rtlCol="0">
            <a:spAutoFit/>
          </a:bodyPr>
          <a:lstStyle/>
          <a:p>
            <a:r>
              <a:rPr lang="en-US" sz="7200" dirty="0"/>
              <a:t>👩🏽</a:t>
            </a:r>
          </a:p>
        </p:txBody>
      </p:sp>
      <p:sp>
        <p:nvSpPr>
          <p:cNvPr id="5" name="TextBox 4">
            <a:extLst>
              <a:ext uri="{FF2B5EF4-FFF2-40B4-BE49-F238E27FC236}">
                <a16:creationId xmlns:a16="http://schemas.microsoft.com/office/drawing/2014/main" id="{E8BAA797-F4AE-D9B0-220E-08AF30ED5314}"/>
              </a:ext>
            </a:extLst>
          </p:cNvPr>
          <p:cNvSpPr txBox="1"/>
          <p:nvPr/>
        </p:nvSpPr>
        <p:spPr>
          <a:xfrm>
            <a:off x="9183770" y="2428563"/>
            <a:ext cx="1452642" cy="1200329"/>
          </a:xfrm>
          <a:prstGeom prst="rect">
            <a:avLst/>
          </a:prstGeom>
          <a:noFill/>
        </p:spPr>
        <p:txBody>
          <a:bodyPr wrap="none" rtlCol="0">
            <a:spAutoFit/>
          </a:bodyPr>
          <a:lstStyle/>
          <a:p>
            <a:r>
              <a:rPr lang="en-US" sz="7200" dirty="0"/>
              <a:t>👦🏿</a:t>
            </a:r>
          </a:p>
        </p:txBody>
      </p:sp>
      <p:sp>
        <p:nvSpPr>
          <p:cNvPr id="6" name="TextBox 5">
            <a:extLst>
              <a:ext uri="{FF2B5EF4-FFF2-40B4-BE49-F238E27FC236}">
                <a16:creationId xmlns:a16="http://schemas.microsoft.com/office/drawing/2014/main" id="{63AE4B6D-E675-ACEA-D9AE-8E9F064DA38D}"/>
              </a:ext>
            </a:extLst>
          </p:cNvPr>
          <p:cNvSpPr txBox="1"/>
          <p:nvPr/>
        </p:nvSpPr>
        <p:spPr>
          <a:xfrm>
            <a:off x="9183770" y="4483275"/>
            <a:ext cx="1452642" cy="1200329"/>
          </a:xfrm>
          <a:prstGeom prst="rect">
            <a:avLst/>
          </a:prstGeom>
          <a:noFill/>
        </p:spPr>
        <p:txBody>
          <a:bodyPr wrap="none" rtlCol="0">
            <a:spAutoFit/>
          </a:bodyPr>
          <a:lstStyle/>
          <a:p>
            <a:r>
              <a:rPr lang="en-US" sz="7200" dirty="0"/>
              <a:t>👧</a:t>
            </a:r>
          </a:p>
        </p:txBody>
      </p:sp>
      <p:pic>
        <p:nvPicPr>
          <p:cNvPr id="7" name="Picture 4" descr="Free Icon | Oven">
            <a:extLst>
              <a:ext uri="{FF2B5EF4-FFF2-40B4-BE49-F238E27FC236}">
                <a16:creationId xmlns:a16="http://schemas.microsoft.com/office/drawing/2014/main" id="{6B3542FA-6A4C-8C7F-6AF1-EF6CE79EE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390" y="2654180"/>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ree Icon | Oven">
            <a:extLst>
              <a:ext uri="{FF2B5EF4-FFF2-40B4-BE49-F238E27FC236}">
                <a16:creationId xmlns:a16="http://schemas.microsoft.com/office/drawing/2014/main" id="{257FF1B0-3166-67F1-B131-942F34C3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8326" y="2654180"/>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Icon | Oven">
            <a:extLst>
              <a:ext uri="{FF2B5EF4-FFF2-40B4-BE49-F238E27FC236}">
                <a16:creationId xmlns:a16="http://schemas.microsoft.com/office/drawing/2014/main" id="{F0BF60A6-1DDD-1995-8146-64131FED8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799" y="2697388"/>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Icon | Oven">
            <a:extLst>
              <a:ext uri="{FF2B5EF4-FFF2-40B4-BE49-F238E27FC236}">
                <a16:creationId xmlns:a16="http://schemas.microsoft.com/office/drawing/2014/main" id="{6B33A3D3-FEFE-E9FC-449A-FA155265F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358" y="2654180"/>
            <a:ext cx="1769805" cy="176980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9FC826D-64AD-0330-CD5F-91ED9B77CBBC}"/>
              </a:ext>
            </a:extLst>
          </p:cNvPr>
          <p:cNvCxnSpPr>
            <a:cxnSpLocks/>
            <a:stCxn id="15" idx="3"/>
            <a:endCxn id="7" idx="1"/>
          </p:cNvCxnSpPr>
          <p:nvPr/>
        </p:nvCxnSpPr>
        <p:spPr>
          <a:xfrm>
            <a:off x="2623686" y="2920572"/>
            <a:ext cx="1948704" cy="618511"/>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8DF2F25-B9C2-5404-ED00-66592A3A3E62}"/>
              </a:ext>
            </a:extLst>
          </p:cNvPr>
          <p:cNvCxnSpPr>
            <a:cxnSpLocks/>
            <a:stCxn id="5" idx="1"/>
            <a:endCxn id="10" idx="3"/>
          </p:cNvCxnSpPr>
          <p:nvPr/>
        </p:nvCxnSpPr>
        <p:spPr>
          <a:xfrm flipH="1">
            <a:off x="6350163" y="3028728"/>
            <a:ext cx="2833607" cy="510355"/>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B8E331F2-8BD7-522D-28E5-D7CD5517E4BD}"/>
              </a:ext>
            </a:extLst>
          </p:cNvPr>
          <p:cNvCxnSpPr>
            <a:cxnSpLocks/>
            <a:stCxn id="4" idx="3"/>
            <a:endCxn id="8" idx="1"/>
          </p:cNvCxnSpPr>
          <p:nvPr/>
        </p:nvCxnSpPr>
        <p:spPr>
          <a:xfrm flipV="1">
            <a:off x="2649159" y="3539083"/>
            <a:ext cx="1939167" cy="1603913"/>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A8B154C-EF1D-815B-3C09-437805B9EAC4}"/>
              </a:ext>
            </a:extLst>
          </p:cNvPr>
          <p:cNvCxnSpPr>
            <a:cxnSpLocks/>
            <a:stCxn id="6" idx="1"/>
            <a:endCxn id="9" idx="3"/>
          </p:cNvCxnSpPr>
          <p:nvPr/>
        </p:nvCxnSpPr>
        <p:spPr>
          <a:xfrm flipH="1" flipV="1">
            <a:off x="6383604" y="3582291"/>
            <a:ext cx="2800166" cy="1501149"/>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BFE070D-042D-DFFA-5B59-819341DE51B9}"/>
              </a:ext>
            </a:extLst>
          </p:cNvPr>
          <p:cNvSpPr txBox="1"/>
          <p:nvPr/>
        </p:nvSpPr>
        <p:spPr>
          <a:xfrm>
            <a:off x="1029980" y="2258852"/>
            <a:ext cx="1593706" cy="1323439"/>
          </a:xfrm>
          <a:prstGeom prst="rect">
            <a:avLst/>
          </a:prstGeom>
          <a:noFill/>
        </p:spPr>
        <p:txBody>
          <a:bodyPr wrap="none" rtlCol="0">
            <a:spAutoFit/>
          </a:bodyPr>
          <a:lstStyle/>
          <a:p>
            <a:r>
              <a:rPr lang="en-US" sz="8000" dirty="0"/>
              <a:t>🙍🏻‍♂️</a:t>
            </a:r>
          </a:p>
        </p:txBody>
      </p:sp>
      <p:sp>
        <p:nvSpPr>
          <p:cNvPr id="22" name="TextBox 21">
            <a:extLst>
              <a:ext uri="{FF2B5EF4-FFF2-40B4-BE49-F238E27FC236}">
                <a16:creationId xmlns:a16="http://schemas.microsoft.com/office/drawing/2014/main" id="{E3F77016-8DFD-7CEC-C6C2-F9B0DDBC904E}"/>
              </a:ext>
            </a:extLst>
          </p:cNvPr>
          <p:cNvSpPr txBox="1"/>
          <p:nvPr/>
        </p:nvSpPr>
        <p:spPr>
          <a:xfrm>
            <a:off x="1163400" y="2146413"/>
            <a:ext cx="1134990" cy="1107996"/>
          </a:xfrm>
          <a:prstGeom prst="rect">
            <a:avLst/>
          </a:prstGeom>
          <a:noFill/>
        </p:spPr>
        <p:txBody>
          <a:bodyPr wrap="square" rtlCol="0">
            <a:spAutoFit/>
          </a:bodyPr>
          <a:lstStyle/>
          <a:p>
            <a:r>
              <a:rPr lang="en-US" sz="6600" dirty="0"/>
              <a:t>👨🏻</a:t>
            </a:r>
            <a:endParaRPr lang="en-US" sz="7200" dirty="0"/>
          </a:p>
        </p:txBody>
      </p:sp>
    </p:spTree>
    <p:extLst>
      <p:ext uri="{BB962C8B-B14F-4D97-AF65-F5344CB8AC3E}">
        <p14:creationId xmlns:p14="http://schemas.microsoft.com/office/powerpoint/2010/main" val="3425842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4028FB-4631-D65E-4BF1-E7AE2CFD9147}"/>
              </a:ext>
            </a:extLst>
          </p:cNvPr>
          <p:cNvSpPr txBox="1"/>
          <p:nvPr/>
        </p:nvSpPr>
        <p:spPr>
          <a:xfrm>
            <a:off x="7993125" y="2759472"/>
            <a:ext cx="658588" cy="646331"/>
          </a:xfrm>
          <a:prstGeom prst="rect">
            <a:avLst/>
          </a:prstGeom>
          <a:noFill/>
        </p:spPr>
        <p:txBody>
          <a:bodyPr wrap="square" rtlCol="0">
            <a:spAutoFit/>
          </a:bodyPr>
          <a:lstStyle/>
          <a:p>
            <a:r>
              <a:rPr lang="en-US" sz="3600" dirty="0"/>
              <a:t>👩🏽</a:t>
            </a:r>
          </a:p>
        </p:txBody>
      </p:sp>
      <p:sp>
        <p:nvSpPr>
          <p:cNvPr id="5" name="TextBox 4">
            <a:extLst>
              <a:ext uri="{FF2B5EF4-FFF2-40B4-BE49-F238E27FC236}">
                <a16:creationId xmlns:a16="http://schemas.microsoft.com/office/drawing/2014/main" id="{E8BAA797-F4AE-D9B0-220E-08AF30ED5314}"/>
              </a:ext>
            </a:extLst>
          </p:cNvPr>
          <p:cNvSpPr txBox="1"/>
          <p:nvPr/>
        </p:nvSpPr>
        <p:spPr>
          <a:xfrm>
            <a:off x="10516111" y="2026253"/>
            <a:ext cx="392849" cy="646331"/>
          </a:xfrm>
          <a:prstGeom prst="rect">
            <a:avLst/>
          </a:prstGeom>
          <a:noFill/>
        </p:spPr>
        <p:txBody>
          <a:bodyPr wrap="square" rtlCol="0">
            <a:spAutoFit/>
          </a:bodyPr>
          <a:lstStyle/>
          <a:p>
            <a:r>
              <a:rPr lang="en-US" sz="3600" dirty="0"/>
              <a:t>👦🏿</a:t>
            </a:r>
          </a:p>
        </p:txBody>
      </p:sp>
      <p:sp>
        <p:nvSpPr>
          <p:cNvPr id="6" name="TextBox 5">
            <a:extLst>
              <a:ext uri="{FF2B5EF4-FFF2-40B4-BE49-F238E27FC236}">
                <a16:creationId xmlns:a16="http://schemas.microsoft.com/office/drawing/2014/main" id="{63AE4B6D-E675-ACEA-D9AE-8E9F064DA38D}"/>
              </a:ext>
            </a:extLst>
          </p:cNvPr>
          <p:cNvSpPr txBox="1"/>
          <p:nvPr/>
        </p:nvSpPr>
        <p:spPr>
          <a:xfrm>
            <a:off x="10490638" y="2751336"/>
            <a:ext cx="392849" cy="646331"/>
          </a:xfrm>
          <a:prstGeom prst="rect">
            <a:avLst/>
          </a:prstGeom>
          <a:noFill/>
        </p:spPr>
        <p:txBody>
          <a:bodyPr wrap="square" rtlCol="0">
            <a:spAutoFit/>
          </a:bodyPr>
          <a:lstStyle/>
          <a:p>
            <a:r>
              <a:rPr lang="en-US" sz="3600" dirty="0"/>
              <a:t>👧</a:t>
            </a:r>
          </a:p>
        </p:txBody>
      </p:sp>
      <p:pic>
        <p:nvPicPr>
          <p:cNvPr id="7" name="Picture 4" descr="Free Icon | Oven">
            <a:extLst>
              <a:ext uri="{FF2B5EF4-FFF2-40B4-BE49-F238E27FC236}">
                <a16:creationId xmlns:a16="http://schemas.microsoft.com/office/drawing/2014/main" id="{6B3542FA-6A4C-8C7F-6AF1-EF6CE79EE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968" y="2133162"/>
            <a:ext cx="1149932" cy="11499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ree Icon | Oven">
            <a:extLst>
              <a:ext uri="{FF2B5EF4-FFF2-40B4-BE49-F238E27FC236}">
                <a16:creationId xmlns:a16="http://schemas.microsoft.com/office/drawing/2014/main" id="{257FF1B0-3166-67F1-B131-942F34C3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904" y="2133162"/>
            <a:ext cx="1149932" cy="11499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Icon | Oven">
            <a:extLst>
              <a:ext uri="{FF2B5EF4-FFF2-40B4-BE49-F238E27FC236}">
                <a16:creationId xmlns:a16="http://schemas.microsoft.com/office/drawing/2014/main" id="{F0BF60A6-1DDD-1995-8146-64131FED8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1377" y="2176370"/>
            <a:ext cx="1149932" cy="11499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Icon | Oven">
            <a:extLst>
              <a:ext uri="{FF2B5EF4-FFF2-40B4-BE49-F238E27FC236}">
                <a16:creationId xmlns:a16="http://schemas.microsoft.com/office/drawing/2014/main" id="{6B33A3D3-FEFE-E9FC-449A-FA155265F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936" y="2133162"/>
            <a:ext cx="1149932" cy="114993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9FC826D-64AD-0330-CD5F-91ED9B77CBBC}"/>
              </a:ext>
            </a:extLst>
          </p:cNvPr>
          <p:cNvCxnSpPr>
            <a:cxnSpLocks/>
            <a:stCxn id="15" idx="3"/>
            <a:endCxn id="7" idx="1"/>
          </p:cNvCxnSpPr>
          <p:nvPr/>
        </p:nvCxnSpPr>
        <p:spPr>
          <a:xfrm>
            <a:off x="8363134" y="2208436"/>
            <a:ext cx="476834" cy="499692"/>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88DF2F25-B9C2-5404-ED00-66592A3A3E62}"/>
              </a:ext>
            </a:extLst>
          </p:cNvPr>
          <p:cNvCxnSpPr>
            <a:cxnSpLocks/>
            <a:stCxn id="5" idx="1"/>
            <a:endCxn id="10" idx="3"/>
          </p:cNvCxnSpPr>
          <p:nvPr/>
        </p:nvCxnSpPr>
        <p:spPr>
          <a:xfrm flipH="1">
            <a:off x="9997868" y="2349419"/>
            <a:ext cx="518243" cy="358709"/>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B8E331F2-8BD7-522D-28E5-D7CD5517E4BD}"/>
              </a:ext>
            </a:extLst>
          </p:cNvPr>
          <p:cNvCxnSpPr>
            <a:cxnSpLocks/>
            <a:stCxn id="4" idx="3"/>
            <a:endCxn id="8" idx="1"/>
          </p:cNvCxnSpPr>
          <p:nvPr/>
        </p:nvCxnSpPr>
        <p:spPr>
          <a:xfrm flipV="1">
            <a:off x="8651713" y="2708128"/>
            <a:ext cx="204191" cy="374510"/>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A8B154C-EF1D-815B-3C09-437805B9EAC4}"/>
              </a:ext>
            </a:extLst>
          </p:cNvPr>
          <p:cNvCxnSpPr>
            <a:cxnSpLocks/>
            <a:stCxn id="6" idx="1"/>
            <a:endCxn id="9" idx="3"/>
          </p:cNvCxnSpPr>
          <p:nvPr/>
        </p:nvCxnSpPr>
        <p:spPr>
          <a:xfrm flipH="1" flipV="1">
            <a:off x="10031309" y="2751336"/>
            <a:ext cx="459329" cy="323166"/>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CBFE070D-042D-DFFA-5B59-819341DE51B9}"/>
              </a:ext>
            </a:extLst>
          </p:cNvPr>
          <p:cNvSpPr txBox="1"/>
          <p:nvPr/>
        </p:nvSpPr>
        <p:spPr>
          <a:xfrm>
            <a:off x="7936406" y="1854493"/>
            <a:ext cx="426728" cy="707886"/>
          </a:xfrm>
          <a:prstGeom prst="rect">
            <a:avLst/>
          </a:prstGeom>
          <a:noFill/>
        </p:spPr>
        <p:txBody>
          <a:bodyPr wrap="square" rtlCol="0">
            <a:spAutoFit/>
          </a:bodyPr>
          <a:lstStyle/>
          <a:p>
            <a:r>
              <a:rPr lang="en-US" sz="4000" dirty="0"/>
              <a:t>🙍🏻‍♂️</a:t>
            </a:r>
          </a:p>
        </p:txBody>
      </p:sp>
      <p:sp>
        <p:nvSpPr>
          <p:cNvPr id="22" name="TextBox 21">
            <a:extLst>
              <a:ext uri="{FF2B5EF4-FFF2-40B4-BE49-F238E27FC236}">
                <a16:creationId xmlns:a16="http://schemas.microsoft.com/office/drawing/2014/main" id="{E3F77016-8DFD-7CEC-C6C2-F9B0DDBC904E}"/>
              </a:ext>
            </a:extLst>
          </p:cNvPr>
          <p:cNvSpPr txBox="1"/>
          <p:nvPr/>
        </p:nvSpPr>
        <p:spPr>
          <a:xfrm>
            <a:off x="8015561" y="1803427"/>
            <a:ext cx="545183" cy="584775"/>
          </a:xfrm>
          <a:prstGeom prst="rect">
            <a:avLst/>
          </a:prstGeom>
          <a:noFill/>
        </p:spPr>
        <p:txBody>
          <a:bodyPr wrap="square" rtlCol="0">
            <a:spAutoFit/>
          </a:bodyPr>
          <a:lstStyle/>
          <a:p>
            <a:r>
              <a:rPr lang="en-US" sz="3200" dirty="0"/>
              <a:t>👨🏻</a:t>
            </a:r>
            <a:endParaRPr lang="en-US" sz="3600" dirty="0"/>
          </a:p>
        </p:txBody>
      </p:sp>
      <p:sp>
        <p:nvSpPr>
          <p:cNvPr id="31" name="TextBox 30">
            <a:extLst>
              <a:ext uri="{FF2B5EF4-FFF2-40B4-BE49-F238E27FC236}">
                <a16:creationId xmlns:a16="http://schemas.microsoft.com/office/drawing/2014/main" id="{7A7EF5FF-A36D-BB3F-E0AA-A6EC489700BE}"/>
              </a:ext>
            </a:extLst>
          </p:cNvPr>
          <p:cNvSpPr txBox="1"/>
          <p:nvPr/>
        </p:nvSpPr>
        <p:spPr>
          <a:xfrm>
            <a:off x="550862" y="2388202"/>
            <a:ext cx="6992695"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a:t>Less money spent 💵</a:t>
            </a:r>
          </a:p>
          <a:p>
            <a:pPr marL="285750" indent="-285750">
              <a:buFont typeface="Arial" panose="020B0604020202020204" pitchFamily="34" charset="0"/>
              <a:buChar char="•"/>
            </a:pPr>
            <a:r>
              <a:rPr lang="en-US" sz="3600" dirty="0"/>
              <a:t>More kitchen space </a:t>
            </a:r>
          </a:p>
          <a:p>
            <a:pPr marL="285750" indent="-285750">
              <a:buFont typeface="Arial" panose="020B0604020202020204" pitchFamily="34" charset="0"/>
              <a:buChar char="•"/>
            </a:pPr>
            <a:r>
              <a:rPr lang="en-US" sz="3600" dirty="0"/>
              <a:t>Less risk of gas leak</a:t>
            </a:r>
          </a:p>
        </p:txBody>
      </p:sp>
      <p:sp>
        <p:nvSpPr>
          <p:cNvPr id="32" name="TextBox 31">
            <a:extLst>
              <a:ext uri="{FF2B5EF4-FFF2-40B4-BE49-F238E27FC236}">
                <a16:creationId xmlns:a16="http://schemas.microsoft.com/office/drawing/2014/main" id="{0AA950D9-67C5-3182-A55A-159FFE64BF08}"/>
              </a:ext>
            </a:extLst>
          </p:cNvPr>
          <p:cNvSpPr txBox="1"/>
          <p:nvPr/>
        </p:nvSpPr>
        <p:spPr>
          <a:xfrm>
            <a:off x="1517354" y="4976726"/>
            <a:ext cx="9195181" cy="769441"/>
          </a:xfrm>
          <a:prstGeom prst="rect">
            <a:avLst/>
          </a:prstGeom>
          <a:noFill/>
        </p:spPr>
        <p:txBody>
          <a:bodyPr wrap="square" rtlCol="0">
            <a:spAutoFit/>
          </a:bodyPr>
          <a:lstStyle/>
          <a:p>
            <a:r>
              <a:rPr lang="en-US" sz="4400" dirty="0"/>
              <a:t>More efficient resources utilization</a:t>
            </a:r>
          </a:p>
        </p:txBody>
      </p:sp>
      <p:sp>
        <p:nvSpPr>
          <p:cNvPr id="36" name="Title 1">
            <a:extLst>
              <a:ext uri="{FF2B5EF4-FFF2-40B4-BE49-F238E27FC236}">
                <a16:creationId xmlns:a16="http://schemas.microsoft.com/office/drawing/2014/main" id="{AA11B451-1DFD-8B95-0476-D080ECA84624}"/>
              </a:ext>
            </a:extLst>
          </p:cNvPr>
          <p:cNvSpPr>
            <a:spLocks noGrp="1"/>
          </p:cNvSpPr>
          <p:nvPr>
            <p:ph type="title"/>
          </p:nvPr>
        </p:nvSpPr>
        <p:spPr>
          <a:xfrm>
            <a:off x="550862" y="549275"/>
            <a:ext cx="11091600" cy="1332000"/>
          </a:xfrm>
        </p:spPr>
        <p:txBody>
          <a:bodyPr>
            <a:normAutofit fontScale="90000"/>
          </a:bodyPr>
          <a:lstStyle/>
          <a:p>
            <a:r>
              <a:rPr lang="en-US" dirty="0"/>
              <a:t>That’s why normal kitchens have a </a:t>
            </a:r>
            <a:r>
              <a:rPr lang="en-US" b="1" i="1" u="sng" dirty="0"/>
              <a:t>Single</a:t>
            </a:r>
            <a:r>
              <a:rPr lang="en-US" dirty="0"/>
              <a:t> stove</a:t>
            </a:r>
          </a:p>
        </p:txBody>
      </p:sp>
    </p:spTree>
    <p:extLst>
      <p:ext uri="{BB962C8B-B14F-4D97-AF65-F5344CB8AC3E}">
        <p14:creationId xmlns:p14="http://schemas.microsoft.com/office/powerpoint/2010/main" val="2607298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2C69-3B67-FF03-F728-B4B0848950B6}"/>
              </a:ext>
            </a:extLst>
          </p:cNvPr>
          <p:cNvSpPr>
            <a:spLocks noGrp="1"/>
          </p:cNvSpPr>
          <p:nvPr>
            <p:ph type="title"/>
          </p:nvPr>
        </p:nvSpPr>
        <p:spPr/>
        <p:txBody>
          <a:bodyPr/>
          <a:lstStyle/>
          <a:p>
            <a:r>
              <a:rPr lang="en-US" dirty="0"/>
              <a:t>What is a Singleton ?</a:t>
            </a:r>
          </a:p>
        </p:txBody>
      </p:sp>
      <p:sp>
        <p:nvSpPr>
          <p:cNvPr id="3" name="Content Placeholder 2">
            <a:extLst>
              <a:ext uri="{FF2B5EF4-FFF2-40B4-BE49-F238E27FC236}">
                <a16:creationId xmlns:a16="http://schemas.microsoft.com/office/drawing/2014/main" id="{56E977C9-E11E-8F60-8E7D-CF13B2154FDC}"/>
              </a:ext>
            </a:extLst>
          </p:cNvPr>
          <p:cNvSpPr>
            <a:spLocks noGrp="1"/>
          </p:cNvSpPr>
          <p:nvPr>
            <p:ph idx="1"/>
          </p:nvPr>
        </p:nvSpPr>
        <p:spPr>
          <a:xfrm>
            <a:off x="550863" y="2113199"/>
            <a:ext cx="10622904" cy="2321149"/>
          </a:xfrm>
        </p:spPr>
        <p:txBody>
          <a:bodyPr/>
          <a:lstStyle/>
          <a:p>
            <a:r>
              <a:rPr lang="en-US" dirty="0">
                <a:solidFill>
                  <a:srgbClr val="FFFFFF"/>
                </a:solidFill>
              </a:rPr>
              <a:t>A Design pattern that allows us to:</a:t>
            </a:r>
          </a:p>
          <a:p>
            <a:pPr lvl="1"/>
            <a:r>
              <a:rPr lang="en-US" sz="2400" dirty="0">
                <a:solidFill>
                  <a:srgbClr val="FFFFFF"/>
                </a:solidFill>
              </a:rPr>
              <a:t>Ensure that a class has just a </a:t>
            </a:r>
            <a:r>
              <a:rPr lang="en-US" sz="2400" b="1" u="sng" dirty="0">
                <a:solidFill>
                  <a:srgbClr val="FFFFFF"/>
                </a:solidFill>
              </a:rPr>
              <a:t>Single instance</a:t>
            </a:r>
          </a:p>
          <a:p>
            <a:pPr lvl="1"/>
            <a:r>
              <a:rPr lang="en-US" sz="2400" b="1" u="sng" dirty="0">
                <a:solidFill>
                  <a:srgbClr val="FFFFFF"/>
                </a:solidFill>
              </a:rPr>
              <a:t>Provide a global access point to that instance</a:t>
            </a:r>
            <a:r>
              <a:rPr lang="en-US" sz="2400" dirty="0">
                <a:solidFill>
                  <a:srgbClr val="FFFFFF"/>
                </a:solidFill>
              </a:rPr>
              <a:t> OR Acts as </a:t>
            </a:r>
            <a:r>
              <a:rPr lang="en-US" sz="2400" b="1" u="sng" dirty="0">
                <a:solidFill>
                  <a:srgbClr val="FFFFFF"/>
                </a:solidFill>
              </a:rPr>
              <a:t>a SAFER version of global variables </a:t>
            </a:r>
          </a:p>
        </p:txBody>
      </p:sp>
      <p:sp>
        <p:nvSpPr>
          <p:cNvPr id="4" name="TextBox 3">
            <a:extLst>
              <a:ext uri="{FF2B5EF4-FFF2-40B4-BE49-F238E27FC236}">
                <a16:creationId xmlns:a16="http://schemas.microsoft.com/office/drawing/2014/main" id="{AA405BBD-7B32-ACD2-7456-1781E3FE44D0}"/>
              </a:ext>
            </a:extLst>
          </p:cNvPr>
          <p:cNvSpPr txBox="1"/>
          <p:nvPr/>
        </p:nvSpPr>
        <p:spPr>
          <a:xfrm>
            <a:off x="1149383" y="4748980"/>
            <a:ext cx="10189264" cy="461665"/>
          </a:xfrm>
          <a:prstGeom prst="rect">
            <a:avLst/>
          </a:prstGeom>
          <a:noFill/>
        </p:spPr>
        <p:txBody>
          <a:bodyPr wrap="none" rtlCol="0">
            <a:spAutoFit/>
          </a:bodyPr>
          <a:lstStyle/>
          <a:p>
            <a:r>
              <a:rPr lang="en-US" sz="2400" dirty="0"/>
              <a:t>But Why would anyone want to control how many instances a class has?</a:t>
            </a:r>
          </a:p>
        </p:txBody>
      </p:sp>
    </p:spTree>
    <p:extLst>
      <p:ext uri="{BB962C8B-B14F-4D97-AF65-F5344CB8AC3E}">
        <p14:creationId xmlns:p14="http://schemas.microsoft.com/office/powerpoint/2010/main" val="249869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1384995"/>
          </a:xfrm>
          <a:prstGeom prst="rect">
            <a:avLst/>
          </a:prstGeom>
          <a:noFill/>
        </p:spPr>
        <p:txBody>
          <a:bodyPr wrap="square" rtlCol="0">
            <a:spAutoFit/>
          </a:bodyPr>
          <a:lstStyle/>
          <a:p>
            <a:r>
              <a:rPr lang="en-US" sz="2800" dirty="0"/>
              <a:t>User wants to view stories</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3916644-0C56-B237-24B2-6EB035A22158}"/>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34" name="TextBox 33">
            <a:extLst>
              <a:ext uri="{FF2B5EF4-FFF2-40B4-BE49-F238E27FC236}">
                <a16:creationId xmlns:a16="http://schemas.microsoft.com/office/drawing/2014/main" id="{38AC3974-97E4-AB45-5397-E28CED672FDD}"/>
              </a:ext>
            </a:extLst>
          </p:cNvPr>
          <p:cNvSpPr txBox="1"/>
          <p:nvPr/>
        </p:nvSpPr>
        <p:spPr>
          <a:xfrm>
            <a:off x="7635120" y="806460"/>
            <a:ext cx="2134099" cy="523220"/>
          </a:xfrm>
          <a:prstGeom prst="rect">
            <a:avLst/>
          </a:prstGeom>
          <a:noFill/>
        </p:spPr>
        <p:txBody>
          <a:bodyPr wrap="square" rtlCol="0">
            <a:spAutoFit/>
          </a:bodyPr>
          <a:lstStyle/>
          <a:p>
            <a:r>
              <a:rPr lang="en-US" sz="2800" dirty="0"/>
              <a:t>available:  3</a:t>
            </a:r>
          </a:p>
        </p:txBody>
      </p:sp>
      <p:sp>
        <p:nvSpPr>
          <p:cNvPr id="35" name="TextBox 34">
            <a:extLst>
              <a:ext uri="{FF2B5EF4-FFF2-40B4-BE49-F238E27FC236}">
                <a16:creationId xmlns:a16="http://schemas.microsoft.com/office/drawing/2014/main" id="{566D1A4B-1BF6-164C-F150-583E1F9C2EAE}"/>
              </a:ext>
            </a:extLst>
          </p:cNvPr>
          <p:cNvSpPr txBox="1"/>
          <p:nvPr/>
        </p:nvSpPr>
        <p:spPr>
          <a:xfrm>
            <a:off x="7990973" y="1942430"/>
            <a:ext cx="1135247" cy="923330"/>
          </a:xfrm>
          <a:prstGeom prst="rect">
            <a:avLst/>
          </a:prstGeom>
          <a:noFill/>
        </p:spPr>
        <p:txBody>
          <a:bodyPr wrap="none" rtlCol="0">
            <a:spAutoFit/>
          </a:bodyPr>
          <a:lstStyle/>
          <a:p>
            <a:r>
              <a:rPr lang="en-US" sz="5400" dirty="0"/>
              <a:t>✅</a:t>
            </a:r>
            <a:endParaRPr lang="en-US" dirty="0"/>
          </a:p>
        </p:txBody>
      </p:sp>
      <p:sp>
        <p:nvSpPr>
          <p:cNvPr id="36" name="TextBox 35">
            <a:extLst>
              <a:ext uri="{FF2B5EF4-FFF2-40B4-BE49-F238E27FC236}">
                <a16:creationId xmlns:a16="http://schemas.microsoft.com/office/drawing/2014/main" id="{245B7BAB-43C3-BDD8-2F08-BB6C06BF0CAD}"/>
              </a:ext>
            </a:extLst>
          </p:cNvPr>
          <p:cNvSpPr txBox="1"/>
          <p:nvPr/>
        </p:nvSpPr>
        <p:spPr>
          <a:xfrm>
            <a:off x="8027323" y="3257421"/>
            <a:ext cx="1135247" cy="923330"/>
          </a:xfrm>
          <a:prstGeom prst="rect">
            <a:avLst/>
          </a:prstGeom>
          <a:noFill/>
        </p:spPr>
        <p:txBody>
          <a:bodyPr wrap="none" rtlCol="0">
            <a:spAutoFit/>
          </a:bodyPr>
          <a:lstStyle/>
          <a:p>
            <a:r>
              <a:rPr lang="en-US" sz="5400" dirty="0"/>
              <a:t>✅</a:t>
            </a:r>
            <a:endParaRPr lang="en-US" dirty="0"/>
          </a:p>
        </p:txBody>
      </p:sp>
      <p:sp>
        <p:nvSpPr>
          <p:cNvPr id="37" name="TextBox 36">
            <a:extLst>
              <a:ext uri="{FF2B5EF4-FFF2-40B4-BE49-F238E27FC236}">
                <a16:creationId xmlns:a16="http://schemas.microsoft.com/office/drawing/2014/main" id="{5AEB1204-FCEC-9850-1FFB-29AF75C58219}"/>
              </a:ext>
            </a:extLst>
          </p:cNvPr>
          <p:cNvSpPr txBox="1"/>
          <p:nvPr/>
        </p:nvSpPr>
        <p:spPr>
          <a:xfrm>
            <a:off x="8031613" y="4541112"/>
            <a:ext cx="1135247" cy="923330"/>
          </a:xfrm>
          <a:prstGeom prst="rect">
            <a:avLst/>
          </a:prstGeom>
          <a:noFill/>
        </p:spPr>
        <p:txBody>
          <a:bodyPr wrap="none" rtlCol="0">
            <a:spAutoFit/>
          </a:bodyPr>
          <a:lstStyle/>
          <a:p>
            <a:r>
              <a:rPr lang="en-US" sz="5400" dirty="0"/>
              <a:t>✅</a:t>
            </a:r>
            <a:endParaRPr lang="en-US" dirty="0"/>
          </a:p>
        </p:txBody>
      </p:sp>
      <p:pic>
        <p:nvPicPr>
          <p:cNvPr id="11" name="Picture 10">
            <a:extLst>
              <a:ext uri="{FF2B5EF4-FFF2-40B4-BE49-F238E27FC236}">
                <a16:creationId xmlns:a16="http://schemas.microsoft.com/office/drawing/2014/main" id="{A3982046-32C9-EF5C-1457-8B9522C4F72F}"/>
              </a:ext>
            </a:extLst>
          </p:cNvPr>
          <p:cNvPicPr>
            <a:picLocks noChangeAspect="1"/>
          </p:cNvPicPr>
          <p:nvPr/>
        </p:nvPicPr>
        <p:blipFill>
          <a:blip r:embed="rId5"/>
          <a:stretch>
            <a:fillRect/>
          </a:stretch>
        </p:blipFill>
        <p:spPr>
          <a:xfrm>
            <a:off x="2073310" y="5414200"/>
            <a:ext cx="1595202" cy="787953"/>
          </a:xfrm>
          <a:prstGeom prst="rect">
            <a:avLst/>
          </a:prstGeom>
        </p:spPr>
      </p:pic>
      <p:pic>
        <p:nvPicPr>
          <p:cNvPr id="13" name="Picture 12">
            <a:extLst>
              <a:ext uri="{FF2B5EF4-FFF2-40B4-BE49-F238E27FC236}">
                <a16:creationId xmlns:a16="http://schemas.microsoft.com/office/drawing/2014/main" id="{2FA3F97B-C9D0-405D-F81A-3CF5DD86E546}"/>
              </a:ext>
            </a:extLst>
          </p:cNvPr>
          <p:cNvPicPr>
            <a:picLocks noChangeAspect="1"/>
          </p:cNvPicPr>
          <p:nvPr/>
        </p:nvPicPr>
        <p:blipFill>
          <a:blip r:embed="rId6"/>
          <a:stretch>
            <a:fillRect/>
          </a:stretch>
        </p:blipFill>
        <p:spPr>
          <a:xfrm>
            <a:off x="398745" y="5419443"/>
            <a:ext cx="1539653" cy="782710"/>
          </a:xfrm>
          <a:prstGeom prst="rect">
            <a:avLst/>
          </a:prstGeom>
        </p:spPr>
      </p:pic>
      <p:pic>
        <p:nvPicPr>
          <p:cNvPr id="16" name="Picture 15">
            <a:extLst>
              <a:ext uri="{FF2B5EF4-FFF2-40B4-BE49-F238E27FC236}">
                <a16:creationId xmlns:a16="http://schemas.microsoft.com/office/drawing/2014/main" id="{A02C8892-EBA1-5738-87C3-2FA8CF53FFBF}"/>
              </a:ext>
            </a:extLst>
          </p:cNvPr>
          <p:cNvPicPr>
            <a:picLocks noChangeAspect="1"/>
          </p:cNvPicPr>
          <p:nvPr/>
        </p:nvPicPr>
        <p:blipFill>
          <a:blip r:embed="rId7"/>
          <a:stretch>
            <a:fillRect/>
          </a:stretch>
        </p:blipFill>
        <p:spPr>
          <a:xfrm>
            <a:off x="3832665" y="5396223"/>
            <a:ext cx="1423679" cy="783189"/>
          </a:xfrm>
          <a:prstGeom prst="rect">
            <a:avLst/>
          </a:prstGeom>
        </p:spPr>
      </p:pic>
    </p:spTree>
    <p:extLst>
      <p:ext uri="{BB962C8B-B14F-4D97-AF65-F5344CB8AC3E}">
        <p14:creationId xmlns:p14="http://schemas.microsoft.com/office/powerpoint/2010/main" val="42094215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1384995"/>
          </a:xfrm>
          <a:prstGeom prst="rect">
            <a:avLst/>
          </a:prstGeom>
          <a:noFill/>
        </p:spPr>
        <p:txBody>
          <a:bodyPr wrap="square" rtlCol="0">
            <a:spAutoFit/>
          </a:bodyPr>
          <a:lstStyle/>
          <a:p>
            <a:r>
              <a:rPr lang="en-US" sz="2800" dirty="0"/>
              <a:t>User wants to view stories</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13" name="Picture 12">
            <a:extLst>
              <a:ext uri="{FF2B5EF4-FFF2-40B4-BE49-F238E27FC236}">
                <a16:creationId xmlns:a16="http://schemas.microsoft.com/office/drawing/2014/main" id="{1C8D8191-879B-A865-6BD2-6C5304D25720}"/>
              </a:ext>
            </a:extLst>
          </p:cNvPr>
          <p:cNvPicPr>
            <a:picLocks noChangeAspect="1"/>
          </p:cNvPicPr>
          <p:nvPr/>
        </p:nvPicPr>
        <p:blipFill>
          <a:blip r:embed="rId4"/>
          <a:stretch>
            <a:fillRect/>
          </a:stretch>
        </p:blipFill>
        <p:spPr>
          <a:xfrm>
            <a:off x="2073310" y="5414200"/>
            <a:ext cx="1595202" cy="787953"/>
          </a:xfrm>
          <a:prstGeom prst="rect">
            <a:avLst/>
          </a:prstGeom>
        </p:spPr>
      </p:pic>
      <p:pic>
        <p:nvPicPr>
          <p:cNvPr id="14" name="Picture 13">
            <a:extLst>
              <a:ext uri="{FF2B5EF4-FFF2-40B4-BE49-F238E27FC236}">
                <a16:creationId xmlns:a16="http://schemas.microsoft.com/office/drawing/2014/main" id="{DD09412E-BE2A-59FF-8FC3-33CBE4DDEC9C}"/>
              </a:ext>
            </a:extLst>
          </p:cNvPr>
          <p:cNvPicPr>
            <a:picLocks noChangeAspect="1"/>
          </p:cNvPicPr>
          <p:nvPr/>
        </p:nvPicPr>
        <p:blipFill>
          <a:blip r:embed="rId5"/>
          <a:stretch>
            <a:fillRect/>
          </a:stretch>
        </p:blipFill>
        <p:spPr>
          <a:xfrm>
            <a:off x="3832665" y="5396223"/>
            <a:ext cx="1423679" cy="783189"/>
          </a:xfrm>
          <a:prstGeom prst="rect">
            <a:avLst/>
          </a:prstGeom>
        </p:spPr>
      </p:pic>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5C3421E-D62D-E754-4DC5-8A0D09C73848}"/>
              </a:ext>
            </a:extLst>
          </p:cNvPr>
          <p:cNvPicPr>
            <a:picLocks noChangeAspect="1"/>
          </p:cNvPicPr>
          <p:nvPr/>
        </p:nvPicPr>
        <p:blipFill>
          <a:blip r:embed="rId7"/>
          <a:stretch>
            <a:fillRect/>
          </a:stretch>
        </p:blipFill>
        <p:spPr>
          <a:xfrm>
            <a:off x="2232084" y="1163089"/>
            <a:ext cx="8909245" cy="4529174"/>
          </a:xfrm>
          <a:prstGeom prst="rect">
            <a:avLst/>
          </a:prstGeom>
        </p:spPr>
      </p:pic>
      <p:sp>
        <p:nvSpPr>
          <p:cNvPr id="3" name="Oval 2">
            <a:extLst>
              <a:ext uri="{FF2B5EF4-FFF2-40B4-BE49-F238E27FC236}">
                <a16:creationId xmlns:a16="http://schemas.microsoft.com/office/drawing/2014/main" id="{94CFFD3C-D1D7-ADDF-6DEA-98F61CC21042}"/>
              </a:ext>
            </a:extLst>
          </p:cNvPr>
          <p:cNvSpPr/>
          <p:nvPr/>
        </p:nvSpPr>
        <p:spPr>
          <a:xfrm>
            <a:off x="6847840" y="2418080"/>
            <a:ext cx="2936240" cy="57068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DA9F3717-9BFE-0B3A-DF85-4CCE251CD4C3}"/>
              </a:ext>
            </a:extLst>
          </p:cNvPr>
          <p:cNvSpPr/>
          <p:nvPr/>
        </p:nvSpPr>
        <p:spPr>
          <a:xfrm>
            <a:off x="4171106" y="3336236"/>
            <a:ext cx="2824480" cy="95410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7F9D071-75C0-EDD4-ABF3-D6931FAB32AE}"/>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9" name="TextBox 8">
            <a:extLst>
              <a:ext uri="{FF2B5EF4-FFF2-40B4-BE49-F238E27FC236}">
                <a16:creationId xmlns:a16="http://schemas.microsoft.com/office/drawing/2014/main" id="{E6EBE703-A68F-FDB8-CD57-8A3E4246AADF}"/>
              </a:ext>
            </a:extLst>
          </p:cNvPr>
          <p:cNvSpPr txBox="1"/>
          <p:nvPr/>
        </p:nvSpPr>
        <p:spPr>
          <a:xfrm>
            <a:off x="7635120" y="806460"/>
            <a:ext cx="2134099" cy="523220"/>
          </a:xfrm>
          <a:prstGeom prst="rect">
            <a:avLst/>
          </a:prstGeom>
          <a:noFill/>
        </p:spPr>
        <p:txBody>
          <a:bodyPr wrap="square" rtlCol="0">
            <a:spAutoFit/>
          </a:bodyPr>
          <a:lstStyle/>
          <a:p>
            <a:r>
              <a:rPr lang="en-US" sz="2800" dirty="0"/>
              <a:t>available:  3</a:t>
            </a:r>
          </a:p>
        </p:txBody>
      </p:sp>
    </p:spTree>
    <p:extLst>
      <p:ext uri="{BB962C8B-B14F-4D97-AF65-F5344CB8AC3E}">
        <p14:creationId xmlns:p14="http://schemas.microsoft.com/office/powerpoint/2010/main" val="180866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1384995"/>
          </a:xfrm>
          <a:prstGeom prst="rect">
            <a:avLst/>
          </a:prstGeom>
          <a:noFill/>
        </p:spPr>
        <p:txBody>
          <a:bodyPr wrap="square" rtlCol="0">
            <a:spAutoFit/>
          </a:bodyPr>
          <a:lstStyle/>
          <a:p>
            <a:r>
              <a:rPr lang="en-US" sz="2800" dirty="0"/>
              <a:t>User wants to view stories</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cxnSpLocks/>
            <a:stCxn id="3086" idx="3"/>
          </p:cNvCxnSpPr>
          <p:nvPr/>
        </p:nvCxnSpPr>
        <p:spPr>
          <a:xfrm flipV="1">
            <a:off x="2208869" y="1737360"/>
            <a:ext cx="5685451" cy="1225376"/>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rot="20850879">
            <a:off x="2982185" y="1709080"/>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2</a:t>
            </a:r>
          </a:p>
        </p:txBody>
      </p:sp>
      <p:sp>
        <p:nvSpPr>
          <p:cNvPr id="11" name="TextBox 10">
            <a:extLst>
              <a:ext uri="{FF2B5EF4-FFF2-40B4-BE49-F238E27FC236}">
                <a16:creationId xmlns:a16="http://schemas.microsoft.com/office/drawing/2014/main" id="{DFFAB2EB-4232-796A-3A29-493D4BE3693A}"/>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CA6F736D-79CB-80D8-9BA5-06237262A2DE}"/>
              </a:ext>
            </a:extLst>
          </p:cNvPr>
          <p:cNvSpPr txBox="1"/>
          <p:nvPr/>
        </p:nvSpPr>
        <p:spPr>
          <a:xfrm>
            <a:off x="8027323" y="3257421"/>
            <a:ext cx="1135247" cy="923330"/>
          </a:xfrm>
          <a:prstGeom prst="rect">
            <a:avLst/>
          </a:prstGeom>
          <a:noFill/>
        </p:spPr>
        <p:txBody>
          <a:bodyPr wrap="none" rtlCol="0">
            <a:spAutoFit/>
          </a:bodyPr>
          <a:lstStyle/>
          <a:p>
            <a:r>
              <a:rPr lang="en-US" sz="5400" dirty="0"/>
              <a:t>✅</a:t>
            </a:r>
            <a:endParaRPr lang="en-US" dirty="0"/>
          </a:p>
        </p:txBody>
      </p:sp>
      <p:sp>
        <p:nvSpPr>
          <p:cNvPr id="13" name="TextBox 12">
            <a:extLst>
              <a:ext uri="{FF2B5EF4-FFF2-40B4-BE49-F238E27FC236}">
                <a16:creationId xmlns:a16="http://schemas.microsoft.com/office/drawing/2014/main" id="{DCFBCCC5-D895-4962-4D4C-80C80985A9D2}"/>
              </a:ext>
            </a:extLst>
          </p:cNvPr>
          <p:cNvSpPr txBox="1"/>
          <p:nvPr/>
        </p:nvSpPr>
        <p:spPr>
          <a:xfrm>
            <a:off x="8031613" y="4541112"/>
            <a:ext cx="1135247" cy="923330"/>
          </a:xfrm>
          <a:prstGeom prst="rect">
            <a:avLst/>
          </a:prstGeom>
          <a:noFill/>
        </p:spPr>
        <p:txBody>
          <a:bodyPr wrap="none" rtlCol="0">
            <a:spAutoFit/>
          </a:bodyPr>
          <a:lstStyle/>
          <a:p>
            <a:r>
              <a:rPr lang="en-US" sz="5400" dirty="0"/>
              <a:t>✅</a:t>
            </a:r>
            <a:endParaRPr lang="en-US" dirty="0"/>
          </a:p>
        </p:txBody>
      </p:sp>
      <p:pic>
        <p:nvPicPr>
          <p:cNvPr id="16" name="Picture 15">
            <a:extLst>
              <a:ext uri="{FF2B5EF4-FFF2-40B4-BE49-F238E27FC236}">
                <a16:creationId xmlns:a16="http://schemas.microsoft.com/office/drawing/2014/main" id="{F615C87A-FB10-4A8D-102F-9D7726BC4F6F}"/>
              </a:ext>
            </a:extLst>
          </p:cNvPr>
          <p:cNvPicPr>
            <a:picLocks noChangeAspect="1"/>
          </p:cNvPicPr>
          <p:nvPr/>
        </p:nvPicPr>
        <p:blipFill>
          <a:blip r:embed="rId5"/>
          <a:stretch>
            <a:fillRect/>
          </a:stretch>
        </p:blipFill>
        <p:spPr>
          <a:xfrm>
            <a:off x="398745" y="5419443"/>
            <a:ext cx="1539653" cy="782710"/>
          </a:xfrm>
          <a:prstGeom prst="rect">
            <a:avLst/>
          </a:prstGeom>
        </p:spPr>
      </p:pic>
      <p:pic>
        <p:nvPicPr>
          <p:cNvPr id="17" name="Picture 16">
            <a:extLst>
              <a:ext uri="{FF2B5EF4-FFF2-40B4-BE49-F238E27FC236}">
                <a16:creationId xmlns:a16="http://schemas.microsoft.com/office/drawing/2014/main" id="{2DF69E4E-7352-A24D-FF68-DD9DA9202D4F}"/>
              </a:ext>
            </a:extLst>
          </p:cNvPr>
          <p:cNvPicPr>
            <a:picLocks noChangeAspect="1"/>
          </p:cNvPicPr>
          <p:nvPr/>
        </p:nvPicPr>
        <p:blipFill>
          <a:blip r:embed="rId6"/>
          <a:stretch>
            <a:fillRect/>
          </a:stretch>
        </p:blipFill>
        <p:spPr>
          <a:xfrm>
            <a:off x="2073310" y="5414200"/>
            <a:ext cx="1595202" cy="787953"/>
          </a:xfrm>
          <a:prstGeom prst="rect">
            <a:avLst/>
          </a:prstGeom>
        </p:spPr>
      </p:pic>
      <p:pic>
        <p:nvPicPr>
          <p:cNvPr id="18" name="Picture 17">
            <a:extLst>
              <a:ext uri="{FF2B5EF4-FFF2-40B4-BE49-F238E27FC236}">
                <a16:creationId xmlns:a16="http://schemas.microsoft.com/office/drawing/2014/main" id="{D6CC989B-3962-D40F-5407-821FD73C0F29}"/>
              </a:ext>
            </a:extLst>
          </p:cNvPr>
          <p:cNvPicPr>
            <a:picLocks noChangeAspect="1"/>
          </p:cNvPicPr>
          <p:nvPr/>
        </p:nvPicPr>
        <p:blipFill>
          <a:blip r:embed="rId7"/>
          <a:stretch>
            <a:fillRect/>
          </a:stretch>
        </p:blipFill>
        <p:spPr>
          <a:xfrm>
            <a:off x="3832665" y="5396223"/>
            <a:ext cx="1423679" cy="783189"/>
          </a:xfrm>
          <a:prstGeom prst="rect">
            <a:avLst/>
          </a:prstGeom>
        </p:spPr>
      </p:pic>
      <p:sp>
        <p:nvSpPr>
          <p:cNvPr id="19" name="TextBox 18">
            <a:extLst>
              <a:ext uri="{FF2B5EF4-FFF2-40B4-BE49-F238E27FC236}">
                <a16:creationId xmlns:a16="http://schemas.microsoft.com/office/drawing/2014/main" id="{6DAE9FA2-12C4-D229-E44D-F9E2735792F1}"/>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spTree>
    <p:extLst>
      <p:ext uri="{BB962C8B-B14F-4D97-AF65-F5344CB8AC3E}">
        <p14:creationId xmlns:p14="http://schemas.microsoft.com/office/powerpoint/2010/main" val="313886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954107"/>
          </a:xfrm>
          <a:prstGeom prst="rect">
            <a:avLst/>
          </a:prstGeom>
          <a:noFill/>
        </p:spPr>
        <p:txBody>
          <a:bodyPr wrap="square" rtlCol="0">
            <a:spAutoFit/>
          </a:bodyPr>
          <a:lstStyle/>
          <a:p>
            <a:r>
              <a:rPr lang="en-US" sz="2800" dirty="0"/>
              <a:t>User wants to Chat</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stCxn id="3086" idx="3"/>
          </p:cNvCxnSpPr>
          <p:nvPr/>
        </p:nvCxnSpPr>
        <p:spPr>
          <a:xfrm flipV="1">
            <a:off x="2208869" y="1737360"/>
            <a:ext cx="5685451" cy="1225376"/>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rot="20850879">
            <a:off x="2982185" y="1709080"/>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2</a:t>
            </a:r>
          </a:p>
        </p:txBody>
      </p:sp>
      <p:pic>
        <p:nvPicPr>
          <p:cNvPr id="3" name="Picture 2">
            <a:extLst>
              <a:ext uri="{FF2B5EF4-FFF2-40B4-BE49-F238E27FC236}">
                <a16:creationId xmlns:a16="http://schemas.microsoft.com/office/drawing/2014/main" id="{7735B37B-149A-0A90-53EA-1D374A5C1D5D}"/>
              </a:ext>
            </a:extLst>
          </p:cNvPr>
          <p:cNvPicPr>
            <a:picLocks noChangeAspect="1"/>
          </p:cNvPicPr>
          <p:nvPr/>
        </p:nvPicPr>
        <p:blipFill>
          <a:blip r:embed="rId5"/>
          <a:stretch>
            <a:fillRect/>
          </a:stretch>
        </p:blipFill>
        <p:spPr>
          <a:xfrm>
            <a:off x="398745" y="5419443"/>
            <a:ext cx="1539653" cy="782710"/>
          </a:xfrm>
          <a:prstGeom prst="rect">
            <a:avLst/>
          </a:prstGeom>
        </p:spPr>
      </p:pic>
      <p:pic>
        <p:nvPicPr>
          <p:cNvPr id="11" name="Picture 10">
            <a:extLst>
              <a:ext uri="{FF2B5EF4-FFF2-40B4-BE49-F238E27FC236}">
                <a16:creationId xmlns:a16="http://schemas.microsoft.com/office/drawing/2014/main" id="{C97A7222-E028-FBC2-425B-90DB40FA5D07}"/>
              </a:ext>
            </a:extLst>
          </p:cNvPr>
          <p:cNvPicPr>
            <a:picLocks noChangeAspect="1"/>
          </p:cNvPicPr>
          <p:nvPr/>
        </p:nvPicPr>
        <p:blipFill>
          <a:blip r:embed="rId6"/>
          <a:stretch>
            <a:fillRect/>
          </a:stretch>
        </p:blipFill>
        <p:spPr>
          <a:xfrm>
            <a:off x="1584695" y="911483"/>
            <a:ext cx="9343599" cy="4615288"/>
          </a:xfrm>
          <a:prstGeom prst="rect">
            <a:avLst/>
          </a:prstGeom>
        </p:spPr>
      </p:pic>
      <p:pic>
        <p:nvPicPr>
          <p:cNvPr id="12" name="Picture 11">
            <a:extLst>
              <a:ext uri="{FF2B5EF4-FFF2-40B4-BE49-F238E27FC236}">
                <a16:creationId xmlns:a16="http://schemas.microsoft.com/office/drawing/2014/main" id="{A9218EBB-C955-B71A-6952-14277CD977C7}"/>
              </a:ext>
            </a:extLst>
          </p:cNvPr>
          <p:cNvPicPr>
            <a:picLocks noChangeAspect="1"/>
          </p:cNvPicPr>
          <p:nvPr/>
        </p:nvPicPr>
        <p:blipFill>
          <a:blip r:embed="rId7"/>
          <a:stretch>
            <a:fillRect/>
          </a:stretch>
        </p:blipFill>
        <p:spPr>
          <a:xfrm>
            <a:off x="3832665" y="5384648"/>
            <a:ext cx="1423679" cy="783189"/>
          </a:xfrm>
          <a:prstGeom prst="rect">
            <a:avLst/>
          </a:prstGeom>
        </p:spPr>
      </p:pic>
      <p:sp>
        <p:nvSpPr>
          <p:cNvPr id="13" name="TextBox 12">
            <a:extLst>
              <a:ext uri="{FF2B5EF4-FFF2-40B4-BE49-F238E27FC236}">
                <a16:creationId xmlns:a16="http://schemas.microsoft.com/office/drawing/2014/main" id="{9391428B-0037-8A9F-7892-6E4659800DB1}"/>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spTree>
    <p:extLst>
      <p:ext uri="{BB962C8B-B14F-4D97-AF65-F5344CB8AC3E}">
        <p14:creationId xmlns:p14="http://schemas.microsoft.com/office/powerpoint/2010/main" val="1292457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954107"/>
          </a:xfrm>
          <a:prstGeom prst="rect">
            <a:avLst/>
          </a:prstGeom>
          <a:noFill/>
        </p:spPr>
        <p:txBody>
          <a:bodyPr wrap="square" rtlCol="0">
            <a:spAutoFit/>
          </a:bodyPr>
          <a:lstStyle/>
          <a:p>
            <a:r>
              <a:rPr lang="en-US" sz="2800" dirty="0"/>
              <a:t>User wants to Chat</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stCxn id="3086" idx="3"/>
          </p:cNvCxnSpPr>
          <p:nvPr/>
        </p:nvCxnSpPr>
        <p:spPr>
          <a:xfrm flipV="1">
            <a:off x="2208869" y="1737360"/>
            <a:ext cx="5685451" cy="1225376"/>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rot="20850879">
            <a:off x="4389030" y="1395237"/>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1</a:t>
            </a:r>
          </a:p>
        </p:txBody>
      </p:sp>
      <p:cxnSp>
        <p:nvCxnSpPr>
          <p:cNvPr id="3" name="Straight Arrow Connector 2">
            <a:extLst>
              <a:ext uri="{FF2B5EF4-FFF2-40B4-BE49-F238E27FC236}">
                <a16:creationId xmlns:a16="http://schemas.microsoft.com/office/drawing/2014/main" id="{58EF29A6-51A6-5D96-CB0C-BB540D09232B}"/>
              </a:ext>
            </a:extLst>
          </p:cNvPr>
          <p:cNvCxnSpPr>
            <a:cxnSpLocks/>
            <a:stCxn id="3086" idx="3"/>
          </p:cNvCxnSpPr>
          <p:nvPr/>
        </p:nvCxnSpPr>
        <p:spPr>
          <a:xfrm>
            <a:off x="2208869" y="2962736"/>
            <a:ext cx="5839861" cy="384231"/>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8AA625-058D-6391-5FA2-1B0F84DCE0DD}"/>
              </a:ext>
            </a:extLst>
          </p:cNvPr>
          <p:cNvSpPr txBox="1"/>
          <p:nvPr/>
        </p:nvSpPr>
        <p:spPr>
          <a:xfrm rot="276301">
            <a:off x="4497660" y="2633283"/>
            <a:ext cx="3740162" cy="523220"/>
          </a:xfrm>
          <a:prstGeom prst="rect">
            <a:avLst/>
          </a:prstGeom>
          <a:noFill/>
        </p:spPr>
        <p:txBody>
          <a:bodyPr wrap="square" rtlCol="0">
            <a:spAutoFit/>
          </a:bodyPr>
          <a:lstStyle/>
          <a:p>
            <a:r>
              <a:rPr lang="en-US" sz="2800" dirty="0"/>
              <a:t>Chat </a:t>
            </a:r>
            <a:r>
              <a:rPr lang="en-US" sz="2800" u="sng" dirty="0"/>
              <a:t>Connection</a:t>
            </a:r>
          </a:p>
        </p:txBody>
      </p:sp>
      <p:sp>
        <p:nvSpPr>
          <p:cNvPr id="17" name="TextBox 16">
            <a:extLst>
              <a:ext uri="{FF2B5EF4-FFF2-40B4-BE49-F238E27FC236}">
                <a16:creationId xmlns:a16="http://schemas.microsoft.com/office/drawing/2014/main" id="{090000CA-28CE-4129-B68B-360C1E1B01DE}"/>
              </a:ext>
            </a:extLst>
          </p:cNvPr>
          <p:cNvSpPr txBox="1"/>
          <p:nvPr/>
        </p:nvSpPr>
        <p:spPr>
          <a:xfrm>
            <a:off x="8031613" y="4541112"/>
            <a:ext cx="1135247" cy="923330"/>
          </a:xfrm>
          <a:prstGeom prst="rect">
            <a:avLst/>
          </a:prstGeom>
          <a:noFill/>
        </p:spPr>
        <p:txBody>
          <a:bodyPr wrap="none" rtlCol="0">
            <a:spAutoFit/>
          </a:bodyPr>
          <a:lstStyle/>
          <a:p>
            <a:r>
              <a:rPr lang="en-US" sz="5400" dirty="0"/>
              <a:t>✅</a:t>
            </a:r>
            <a:endParaRPr lang="en-US" dirty="0"/>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pic>
        <p:nvPicPr>
          <p:cNvPr id="12" name="Picture 11">
            <a:extLst>
              <a:ext uri="{FF2B5EF4-FFF2-40B4-BE49-F238E27FC236}">
                <a16:creationId xmlns:a16="http://schemas.microsoft.com/office/drawing/2014/main" id="{C9EC0C8D-D823-1772-AFF7-58446D345914}"/>
              </a:ext>
            </a:extLst>
          </p:cNvPr>
          <p:cNvPicPr>
            <a:picLocks noChangeAspect="1"/>
          </p:cNvPicPr>
          <p:nvPr/>
        </p:nvPicPr>
        <p:blipFill>
          <a:blip r:embed="rId5"/>
          <a:stretch>
            <a:fillRect/>
          </a:stretch>
        </p:blipFill>
        <p:spPr>
          <a:xfrm>
            <a:off x="398745" y="5419443"/>
            <a:ext cx="1539653" cy="782710"/>
          </a:xfrm>
          <a:prstGeom prst="rect">
            <a:avLst/>
          </a:prstGeom>
        </p:spPr>
      </p:pic>
      <p:sp>
        <p:nvSpPr>
          <p:cNvPr id="13" name="TextBox 12">
            <a:extLst>
              <a:ext uri="{FF2B5EF4-FFF2-40B4-BE49-F238E27FC236}">
                <a16:creationId xmlns:a16="http://schemas.microsoft.com/office/drawing/2014/main" id="{DE37E8BA-4D01-D43A-25D4-F0AF0B4DBE82}"/>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pic>
        <p:nvPicPr>
          <p:cNvPr id="14" name="Picture 13">
            <a:extLst>
              <a:ext uri="{FF2B5EF4-FFF2-40B4-BE49-F238E27FC236}">
                <a16:creationId xmlns:a16="http://schemas.microsoft.com/office/drawing/2014/main" id="{88D0E4AE-2BE1-09DD-5A58-D2CDAFAB3F92}"/>
              </a:ext>
            </a:extLst>
          </p:cNvPr>
          <p:cNvPicPr>
            <a:picLocks noChangeAspect="1"/>
          </p:cNvPicPr>
          <p:nvPr/>
        </p:nvPicPr>
        <p:blipFill>
          <a:blip r:embed="rId6"/>
          <a:stretch>
            <a:fillRect/>
          </a:stretch>
        </p:blipFill>
        <p:spPr>
          <a:xfrm>
            <a:off x="2073310" y="5414200"/>
            <a:ext cx="1595202" cy="787953"/>
          </a:xfrm>
          <a:prstGeom prst="rect">
            <a:avLst/>
          </a:prstGeom>
        </p:spPr>
      </p:pic>
      <p:pic>
        <p:nvPicPr>
          <p:cNvPr id="16" name="Picture 15">
            <a:extLst>
              <a:ext uri="{FF2B5EF4-FFF2-40B4-BE49-F238E27FC236}">
                <a16:creationId xmlns:a16="http://schemas.microsoft.com/office/drawing/2014/main" id="{DB944A24-9AD5-8CDD-E984-D3F12CE9B526}"/>
              </a:ext>
            </a:extLst>
          </p:cNvPr>
          <p:cNvPicPr>
            <a:picLocks noChangeAspect="1"/>
          </p:cNvPicPr>
          <p:nvPr/>
        </p:nvPicPr>
        <p:blipFill>
          <a:blip r:embed="rId7"/>
          <a:stretch>
            <a:fillRect/>
          </a:stretch>
        </p:blipFill>
        <p:spPr>
          <a:xfrm>
            <a:off x="3832665" y="5396223"/>
            <a:ext cx="1423679" cy="783189"/>
          </a:xfrm>
          <a:prstGeom prst="rect">
            <a:avLst/>
          </a:prstGeom>
        </p:spPr>
      </p:pic>
      <p:sp>
        <p:nvSpPr>
          <p:cNvPr id="20" name="TextBox 19">
            <a:extLst>
              <a:ext uri="{FF2B5EF4-FFF2-40B4-BE49-F238E27FC236}">
                <a16:creationId xmlns:a16="http://schemas.microsoft.com/office/drawing/2014/main" id="{FE205D49-3347-7014-AB35-8F9E3CD8BD2B}"/>
              </a:ext>
            </a:extLst>
          </p:cNvPr>
          <p:cNvSpPr txBox="1"/>
          <p:nvPr/>
        </p:nvSpPr>
        <p:spPr>
          <a:xfrm>
            <a:off x="2101084" y="6300254"/>
            <a:ext cx="1539654" cy="400110"/>
          </a:xfrm>
          <a:prstGeom prst="rect">
            <a:avLst/>
          </a:prstGeom>
          <a:noFill/>
        </p:spPr>
        <p:txBody>
          <a:bodyPr wrap="square" rtlCol="0">
            <a:spAutoFit/>
          </a:bodyPr>
          <a:lstStyle/>
          <a:p>
            <a:r>
              <a:rPr lang="en-US" sz="2000" b="1" dirty="0">
                <a:solidFill>
                  <a:srgbClr val="FF0000"/>
                </a:solidFill>
              </a:rPr>
              <a:t>In memory </a:t>
            </a:r>
          </a:p>
        </p:txBody>
      </p:sp>
    </p:spTree>
    <p:extLst>
      <p:ext uri="{BB962C8B-B14F-4D97-AF65-F5344CB8AC3E}">
        <p14:creationId xmlns:p14="http://schemas.microsoft.com/office/powerpoint/2010/main" val="395494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1384995"/>
          </a:xfrm>
          <a:prstGeom prst="rect">
            <a:avLst/>
          </a:prstGeom>
          <a:noFill/>
        </p:spPr>
        <p:txBody>
          <a:bodyPr wrap="square" rtlCol="0">
            <a:spAutoFit/>
          </a:bodyPr>
          <a:lstStyle/>
          <a:p>
            <a:r>
              <a:rPr lang="en-US" sz="2800" dirty="0"/>
              <a:t>User wants to make Call</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stCxn id="3086" idx="3"/>
          </p:cNvCxnSpPr>
          <p:nvPr/>
        </p:nvCxnSpPr>
        <p:spPr>
          <a:xfrm flipV="1">
            <a:off x="2208869" y="1737360"/>
            <a:ext cx="5685451" cy="1225376"/>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rot="20850879">
            <a:off x="4276642" y="1474914"/>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1</a:t>
            </a:r>
          </a:p>
        </p:txBody>
      </p:sp>
      <p:cxnSp>
        <p:nvCxnSpPr>
          <p:cNvPr id="3" name="Straight Arrow Connector 2">
            <a:extLst>
              <a:ext uri="{FF2B5EF4-FFF2-40B4-BE49-F238E27FC236}">
                <a16:creationId xmlns:a16="http://schemas.microsoft.com/office/drawing/2014/main" id="{58EF29A6-51A6-5D96-CB0C-BB540D09232B}"/>
              </a:ext>
            </a:extLst>
          </p:cNvPr>
          <p:cNvCxnSpPr>
            <a:cxnSpLocks/>
            <a:stCxn id="3086" idx="3"/>
          </p:cNvCxnSpPr>
          <p:nvPr/>
        </p:nvCxnSpPr>
        <p:spPr>
          <a:xfrm>
            <a:off x="2208869" y="2962736"/>
            <a:ext cx="5839861" cy="384231"/>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8AA625-058D-6391-5FA2-1B0F84DCE0DD}"/>
              </a:ext>
            </a:extLst>
          </p:cNvPr>
          <p:cNvSpPr txBox="1"/>
          <p:nvPr/>
        </p:nvSpPr>
        <p:spPr>
          <a:xfrm rot="276301">
            <a:off x="4497660" y="2633283"/>
            <a:ext cx="3740162" cy="523220"/>
          </a:xfrm>
          <a:prstGeom prst="rect">
            <a:avLst/>
          </a:prstGeom>
          <a:noFill/>
        </p:spPr>
        <p:txBody>
          <a:bodyPr wrap="square" rtlCol="0">
            <a:spAutoFit/>
          </a:bodyPr>
          <a:lstStyle/>
          <a:p>
            <a:r>
              <a:rPr lang="en-US" sz="2800" dirty="0"/>
              <a:t>Chat </a:t>
            </a:r>
            <a:r>
              <a:rPr lang="en-US" sz="2800" u="sng" dirty="0"/>
              <a:t>Connection</a:t>
            </a:r>
          </a:p>
        </p:txBody>
      </p:sp>
      <p:sp>
        <p:nvSpPr>
          <p:cNvPr id="17" name="TextBox 16">
            <a:extLst>
              <a:ext uri="{FF2B5EF4-FFF2-40B4-BE49-F238E27FC236}">
                <a16:creationId xmlns:a16="http://schemas.microsoft.com/office/drawing/2014/main" id="{090000CA-28CE-4129-B68B-360C1E1B01DE}"/>
              </a:ext>
            </a:extLst>
          </p:cNvPr>
          <p:cNvSpPr txBox="1"/>
          <p:nvPr/>
        </p:nvSpPr>
        <p:spPr>
          <a:xfrm>
            <a:off x="8031613" y="4541112"/>
            <a:ext cx="1135247" cy="923330"/>
          </a:xfrm>
          <a:prstGeom prst="rect">
            <a:avLst/>
          </a:prstGeom>
          <a:noFill/>
        </p:spPr>
        <p:txBody>
          <a:bodyPr wrap="none" rtlCol="0">
            <a:spAutoFit/>
          </a:bodyPr>
          <a:lstStyle/>
          <a:p>
            <a:r>
              <a:rPr lang="en-US" sz="5400" dirty="0"/>
              <a:t>✅</a:t>
            </a:r>
            <a:endParaRPr lang="en-US" dirty="0"/>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pic>
        <p:nvPicPr>
          <p:cNvPr id="12" name="Picture 11">
            <a:extLst>
              <a:ext uri="{FF2B5EF4-FFF2-40B4-BE49-F238E27FC236}">
                <a16:creationId xmlns:a16="http://schemas.microsoft.com/office/drawing/2014/main" id="{4B5007D6-192C-BD6C-2461-065145FDDC09}"/>
              </a:ext>
            </a:extLst>
          </p:cNvPr>
          <p:cNvPicPr>
            <a:picLocks noChangeAspect="1"/>
          </p:cNvPicPr>
          <p:nvPr/>
        </p:nvPicPr>
        <p:blipFill>
          <a:blip r:embed="rId5"/>
          <a:stretch>
            <a:fillRect/>
          </a:stretch>
        </p:blipFill>
        <p:spPr>
          <a:xfrm>
            <a:off x="398745" y="5419443"/>
            <a:ext cx="1539653" cy="782710"/>
          </a:xfrm>
          <a:prstGeom prst="rect">
            <a:avLst/>
          </a:prstGeom>
        </p:spPr>
      </p:pic>
      <p:sp>
        <p:nvSpPr>
          <p:cNvPr id="13" name="TextBox 12">
            <a:extLst>
              <a:ext uri="{FF2B5EF4-FFF2-40B4-BE49-F238E27FC236}">
                <a16:creationId xmlns:a16="http://schemas.microsoft.com/office/drawing/2014/main" id="{7E851796-40CC-12DC-153B-75706B00136D}"/>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pic>
        <p:nvPicPr>
          <p:cNvPr id="14" name="Picture 13">
            <a:extLst>
              <a:ext uri="{FF2B5EF4-FFF2-40B4-BE49-F238E27FC236}">
                <a16:creationId xmlns:a16="http://schemas.microsoft.com/office/drawing/2014/main" id="{CF0B8D90-7948-996D-F739-B24ADFBA9C0B}"/>
              </a:ext>
            </a:extLst>
          </p:cNvPr>
          <p:cNvPicPr>
            <a:picLocks noChangeAspect="1"/>
          </p:cNvPicPr>
          <p:nvPr/>
        </p:nvPicPr>
        <p:blipFill>
          <a:blip r:embed="rId6"/>
          <a:stretch>
            <a:fillRect/>
          </a:stretch>
        </p:blipFill>
        <p:spPr>
          <a:xfrm>
            <a:off x="2073310" y="5414200"/>
            <a:ext cx="1595202" cy="787953"/>
          </a:xfrm>
          <a:prstGeom prst="rect">
            <a:avLst/>
          </a:prstGeom>
        </p:spPr>
      </p:pic>
      <p:sp>
        <p:nvSpPr>
          <p:cNvPr id="16" name="TextBox 15">
            <a:extLst>
              <a:ext uri="{FF2B5EF4-FFF2-40B4-BE49-F238E27FC236}">
                <a16:creationId xmlns:a16="http://schemas.microsoft.com/office/drawing/2014/main" id="{4291DCFE-DD3D-6D5A-9A20-709534BD01BD}"/>
              </a:ext>
            </a:extLst>
          </p:cNvPr>
          <p:cNvSpPr txBox="1"/>
          <p:nvPr/>
        </p:nvSpPr>
        <p:spPr>
          <a:xfrm>
            <a:off x="2101084" y="6300254"/>
            <a:ext cx="1539654" cy="400110"/>
          </a:xfrm>
          <a:prstGeom prst="rect">
            <a:avLst/>
          </a:prstGeom>
          <a:noFill/>
        </p:spPr>
        <p:txBody>
          <a:bodyPr wrap="square" rtlCol="0">
            <a:spAutoFit/>
          </a:bodyPr>
          <a:lstStyle/>
          <a:p>
            <a:r>
              <a:rPr lang="en-US" sz="2000" b="1" dirty="0">
                <a:solidFill>
                  <a:srgbClr val="FF0000"/>
                </a:solidFill>
              </a:rPr>
              <a:t>In memory </a:t>
            </a:r>
          </a:p>
        </p:txBody>
      </p:sp>
      <p:pic>
        <p:nvPicPr>
          <p:cNvPr id="20" name="Picture 19">
            <a:extLst>
              <a:ext uri="{FF2B5EF4-FFF2-40B4-BE49-F238E27FC236}">
                <a16:creationId xmlns:a16="http://schemas.microsoft.com/office/drawing/2014/main" id="{7AC3F76B-83F1-8745-00AE-972C5DBFA568}"/>
              </a:ext>
            </a:extLst>
          </p:cNvPr>
          <p:cNvPicPr>
            <a:picLocks noChangeAspect="1"/>
          </p:cNvPicPr>
          <p:nvPr/>
        </p:nvPicPr>
        <p:blipFill>
          <a:blip r:embed="rId7"/>
          <a:stretch>
            <a:fillRect/>
          </a:stretch>
        </p:blipFill>
        <p:spPr>
          <a:xfrm>
            <a:off x="1313565" y="677427"/>
            <a:ext cx="9465524" cy="5207139"/>
          </a:xfrm>
          <a:prstGeom prst="rect">
            <a:avLst/>
          </a:prstGeom>
        </p:spPr>
      </p:pic>
    </p:spTree>
    <p:extLst>
      <p:ext uri="{BB962C8B-B14F-4D97-AF65-F5344CB8AC3E}">
        <p14:creationId xmlns:p14="http://schemas.microsoft.com/office/powerpoint/2010/main" val="289757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269B-37AB-C4A6-22D6-5AF78F7DEFE6}"/>
              </a:ext>
            </a:extLst>
          </p:cNvPr>
          <p:cNvSpPr>
            <a:spLocks noGrp="1"/>
          </p:cNvSpPr>
          <p:nvPr>
            <p:ph type="title"/>
          </p:nvPr>
        </p:nvSpPr>
        <p:spPr>
          <a:xfrm>
            <a:off x="550863" y="1520825"/>
            <a:ext cx="4535487" cy="3779838"/>
          </a:xfrm>
        </p:spPr>
        <p:txBody>
          <a:bodyPr anchor="ctr">
            <a:normAutofit/>
          </a:bodyPr>
          <a:lstStyle/>
          <a:p>
            <a:r>
              <a:rPr lang="en-US" sz="6400" dirty="0"/>
              <a:t>What is a Design Pattern🤔?</a:t>
            </a:r>
          </a:p>
        </p:txBody>
      </p:sp>
      <p:grpSp>
        <p:nvGrpSpPr>
          <p:cNvPr id="26" name="Group 25">
            <a:extLst>
              <a:ext uri="{FF2B5EF4-FFF2-40B4-BE49-F238E27FC236}">
                <a16:creationId xmlns:a16="http://schemas.microsoft.com/office/drawing/2014/main" id="{9C2E64A8-AA2F-1CA8-3A2A-413333E14F59}"/>
              </a:ext>
            </a:extLst>
          </p:cNvPr>
          <p:cNvGrpSpPr/>
          <p:nvPr/>
        </p:nvGrpSpPr>
        <p:grpSpPr>
          <a:xfrm>
            <a:off x="5267324" y="525670"/>
            <a:ext cx="6442291" cy="1606278"/>
            <a:chOff x="5267324" y="525670"/>
            <a:chExt cx="6442291" cy="1606278"/>
          </a:xfrm>
        </p:grpSpPr>
        <p:sp>
          <p:nvSpPr>
            <p:cNvPr id="10" name="Rectangle: Rounded Corners 9">
              <a:extLst>
                <a:ext uri="{FF2B5EF4-FFF2-40B4-BE49-F238E27FC236}">
                  <a16:creationId xmlns:a16="http://schemas.microsoft.com/office/drawing/2014/main" id="{C47B10CB-718D-931C-2241-D7568267600F}"/>
                </a:ext>
              </a:extLst>
            </p:cNvPr>
            <p:cNvSpPr/>
            <p:nvPr/>
          </p:nvSpPr>
          <p:spPr>
            <a:xfrm>
              <a:off x="5267324" y="525670"/>
              <a:ext cx="6442291" cy="1606278"/>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4" name="Rectangle 13">
              <a:extLst>
                <a:ext uri="{FF2B5EF4-FFF2-40B4-BE49-F238E27FC236}">
                  <a16:creationId xmlns:a16="http://schemas.microsoft.com/office/drawing/2014/main" id="{F221CEF2-C158-CCCD-6C38-AC3C1823E13C}"/>
                </a:ext>
              </a:extLst>
            </p:cNvPr>
            <p:cNvSpPr/>
            <p:nvPr/>
          </p:nvSpPr>
          <p:spPr>
            <a:xfrm>
              <a:off x="5753223" y="887083"/>
              <a:ext cx="883453" cy="883453"/>
            </a:xfrm>
            <a:prstGeom prst="rect">
              <a:avLst/>
            </a:prstGeom>
            <a:blipFill>
              <a:blip r:embed="rId3">
                <a:extLst>
                  <a:ext uri="{28A0092B-C50C-407E-A947-70E740481C1C}">
                    <a14:useLocalDpi xmlns:a14="http://schemas.microsoft.com/office/drawing/2010/main" val="0"/>
                  </a:ext>
                </a:extLst>
              </a:blip>
              <a:srcRect/>
              <a:stretch>
                <a:fillRect/>
              </a:stretch>
            </a:blipFill>
            <a:scene3d>
              <a:camera prst="orthographicFront">
                <a:rot lat="0" lon="0" rev="0"/>
              </a:camera>
              <a:lightRig rig="contrasting" dir="t">
                <a:rot lat="0" lon="0" rev="1200000"/>
              </a:lightRig>
            </a:scene3d>
            <a:sp3d contourW="19050" prstMaterial="metal">
              <a:bevelT w="88900" h="203200"/>
              <a:bevelB w="165100" h="254000"/>
            </a:sp3d>
          </p:spPr>
          <p:style>
            <a:lnRef idx="0">
              <a:schemeClr val="lt1">
                <a:alpha val="0"/>
                <a:hueOff val="0"/>
                <a:satOff val="0"/>
                <a:lumOff val="0"/>
                <a:alphaOff val="0"/>
              </a:schemeClr>
            </a:lnRef>
            <a:fillRef idx="1">
              <a:scrgbClr r="0" g="0" b="0"/>
            </a:fillRef>
            <a:effectRef idx="2">
              <a:schemeClr val="accent2">
                <a:hueOff val="0"/>
                <a:satOff val="0"/>
                <a:lumOff val="0"/>
                <a:alphaOff val="0"/>
              </a:schemeClr>
            </a:effectRef>
            <a:fontRef idx="minor">
              <a:schemeClr val="lt1"/>
            </a:fontRef>
          </p:style>
        </p:sp>
        <p:sp>
          <p:nvSpPr>
            <p:cNvPr id="16" name="Freeform: Shape 15">
              <a:extLst>
                <a:ext uri="{FF2B5EF4-FFF2-40B4-BE49-F238E27FC236}">
                  <a16:creationId xmlns:a16="http://schemas.microsoft.com/office/drawing/2014/main" id="{925D0E56-E185-4BFF-9F2C-8C78E2B325AF}"/>
                </a:ext>
              </a:extLst>
            </p:cNvPr>
            <p:cNvSpPr/>
            <p:nvPr/>
          </p:nvSpPr>
          <p:spPr>
            <a:xfrm>
              <a:off x="7122575" y="525670"/>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Design patterns are</a:t>
              </a:r>
              <a:r>
                <a:rPr lang="en-US" sz="1900" b="0" kern="1200" dirty="0"/>
                <a:t> </a:t>
              </a:r>
              <a:r>
                <a:rPr lang="en-US" sz="1900" b="0" u="sng" kern="1200" dirty="0"/>
                <a:t>Typical Solutions </a:t>
              </a:r>
              <a:r>
                <a:rPr lang="en-US" sz="1900" kern="1200" dirty="0"/>
                <a:t>to commonly occurring problems in software design. </a:t>
              </a:r>
            </a:p>
          </p:txBody>
        </p:sp>
      </p:grpSp>
      <p:grpSp>
        <p:nvGrpSpPr>
          <p:cNvPr id="31" name="Group 30">
            <a:extLst>
              <a:ext uri="{FF2B5EF4-FFF2-40B4-BE49-F238E27FC236}">
                <a16:creationId xmlns:a16="http://schemas.microsoft.com/office/drawing/2014/main" id="{308D6F16-D262-58C0-19F0-B4CFB133B84B}"/>
              </a:ext>
            </a:extLst>
          </p:cNvPr>
          <p:cNvGrpSpPr/>
          <p:nvPr/>
        </p:nvGrpSpPr>
        <p:grpSpPr>
          <a:xfrm>
            <a:off x="5267324" y="4541366"/>
            <a:ext cx="6442291" cy="1766906"/>
            <a:chOff x="5267324" y="4541366"/>
            <a:chExt cx="6442291" cy="1766906"/>
          </a:xfrm>
        </p:grpSpPr>
        <p:grpSp>
          <p:nvGrpSpPr>
            <p:cNvPr id="28" name="Group 27">
              <a:extLst>
                <a:ext uri="{FF2B5EF4-FFF2-40B4-BE49-F238E27FC236}">
                  <a16:creationId xmlns:a16="http://schemas.microsoft.com/office/drawing/2014/main" id="{891E3D90-CB8F-6346-3BBD-2D2027B1A650}"/>
                </a:ext>
              </a:extLst>
            </p:cNvPr>
            <p:cNvGrpSpPr/>
            <p:nvPr/>
          </p:nvGrpSpPr>
          <p:grpSpPr>
            <a:xfrm>
              <a:off x="5267324" y="4541366"/>
              <a:ext cx="6442291" cy="1766906"/>
              <a:chOff x="5267324" y="4541366"/>
              <a:chExt cx="6442291" cy="1766906"/>
            </a:xfrm>
          </p:grpSpPr>
          <p:sp>
            <p:nvSpPr>
              <p:cNvPr id="23" name="Rectangle: Rounded Corners 22">
                <a:extLst>
                  <a:ext uri="{FF2B5EF4-FFF2-40B4-BE49-F238E27FC236}">
                    <a16:creationId xmlns:a16="http://schemas.microsoft.com/office/drawing/2014/main" id="{9D1F40DB-7CBD-14AD-DA7D-B6256088D99E}"/>
                  </a:ext>
                </a:extLst>
              </p:cNvPr>
              <p:cNvSpPr/>
              <p:nvPr/>
            </p:nvSpPr>
            <p:spPr>
              <a:xfrm>
                <a:off x="5267324" y="4541366"/>
                <a:ext cx="6442291" cy="1766906"/>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5" name="Freeform: Shape 24">
                <a:extLst>
                  <a:ext uri="{FF2B5EF4-FFF2-40B4-BE49-F238E27FC236}">
                    <a16:creationId xmlns:a16="http://schemas.microsoft.com/office/drawing/2014/main" id="{5068C52C-1EBE-710C-7325-0A885C6A4F65}"/>
                  </a:ext>
                </a:extLst>
              </p:cNvPr>
              <p:cNvSpPr/>
              <p:nvPr/>
            </p:nvSpPr>
            <p:spPr>
              <a:xfrm>
                <a:off x="7122575" y="4621680"/>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You can’t just find a pattern and copy it into your program like functions or libraries. </a:t>
                </a:r>
                <a:r>
                  <a:rPr lang="en-US" sz="1900" u="sng" kern="1200" dirty="0"/>
                  <a:t>The pattern is not a specific piece of code, but a general concept</a:t>
                </a:r>
              </a:p>
            </p:txBody>
          </p:sp>
        </p:grpSp>
        <p:pic>
          <p:nvPicPr>
            <p:cNvPr id="30" name="Picture 29" descr="A computer with colorful text on the screen&#10;&#10;Description automatically generated">
              <a:extLst>
                <a:ext uri="{FF2B5EF4-FFF2-40B4-BE49-F238E27FC236}">
                  <a16:creationId xmlns:a16="http://schemas.microsoft.com/office/drawing/2014/main" id="{00B840AF-0B7C-FEB6-6BB5-73C23842D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3223" y="4946041"/>
              <a:ext cx="1024876" cy="1024876"/>
            </a:xfrm>
            <a:prstGeom prst="rect">
              <a:avLst/>
            </a:prstGeom>
          </p:spPr>
        </p:pic>
      </p:grpSp>
      <p:grpSp>
        <p:nvGrpSpPr>
          <p:cNvPr id="33" name="Group 32">
            <a:extLst>
              <a:ext uri="{FF2B5EF4-FFF2-40B4-BE49-F238E27FC236}">
                <a16:creationId xmlns:a16="http://schemas.microsoft.com/office/drawing/2014/main" id="{A7FC941E-F80A-57EC-104D-2D7E790FFE4E}"/>
              </a:ext>
            </a:extLst>
          </p:cNvPr>
          <p:cNvGrpSpPr/>
          <p:nvPr/>
        </p:nvGrpSpPr>
        <p:grpSpPr>
          <a:xfrm>
            <a:off x="5267324" y="2533518"/>
            <a:ext cx="6442291" cy="1606278"/>
            <a:chOff x="5267324" y="2533518"/>
            <a:chExt cx="6442291" cy="1606278"/>
          </a:xfrm>
        </p:grpSpPr>
        <p:grpSp>
          <p:nvGrpSpPr>
            <p:cNvPr id="27" name="Group 26">
              <a:extLst>
                <a:ext uri="{FF2B5EF4-FFF2-40B4-BE49-F238E27FC236}">
                  <a16:creationId xmlns:a16="http://schemas.microsoft.com/office/drawing/2014/main" id="{5D2B06D1-56AB-7BD0-DF20-8B5DDE51D758}"/>
                </a:ext>
              </a:extLst>
            </p:cNvPr>
            <p:cNvGrpSpPr/>
            <p:nvPr/>
          </p:nvGrpSpPr>
          <p:grpSpPr>
            <a:xfrm>
              <a:off x="5267324" y="2533518"/>
              <a:ext cx="6442291" cy="1606278"/>
              <a:chOff x="5267324" y="2533518"/>
              <a:chExt cx="6442291" cy="1606278"/>
            </a:xfrm>
          </p:grpSpPr>
          <p:sp>
            <p:nvSpPr>
              <p:cNvPr id="18" name="Rectangle: Rounded Corners 17">
                <a:extLst>
                  <a:ext uri="{FF2B5EF4-FFF2-40B4-BE49-F238E27FC236}">
                    <a16:creationId xmlns:a16="http://schemas.microsoft.com/office/drawing/2014/main" id="{D706237A-1457-38DC-05C1-916E576AF0C2}"/>
                  </a:ext>
                </a:extLst>
              </p:cNvPr>
              <p:cNvSpPr/>
              <p:nvPr/>
            </p:nvSpPr>
            <p:spPr>
              <a:xfrm>
                <a:off x="5267324" y="2533518"/>
                <a:ext cx="6442291" cy="1606278"/>
              </a:xfrm>
              <a:prstGeom prst="roundRect">
                <a:avLst>
                  <a:gd name="adj" fmla="val 10000"/>
                </a:avLst>
              </a:prstGeom>
              <a:scene3d>
                <a:camera prst="orthographicFront">
                  <a:rot lat="0" lon="0" rev="0"/>
                </a:camera>
                <a:lightRig rig="contrasting" dir="t">
                  <a:rot lat="0" lon="0" rev="1200000"/>
                </a:lightRig>
              </a:scene3d>
              <a:sp3d z="-300000" prstMaterial="plastic"/>
            </p:spPr>
            <p:style>
              <a:lnRef idx="1">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D4441DBE-13D3-867B-AE21-69EF0B451F39}"/>
                  </a:ext>
                </a:extLst>
              </p:cNvPr>
              <p:cNvSpPr/>
              <p:nvPr/>
            </p:nvSpPr>
            <p:spPr>
              <a:xfrm>
                <a:off x="7122575" y="2533518"/>
                <a:ext cx="4587039" cy="1606278"/>
              </a:xfrm>
              <a:custGeom>
                <a:avLst/>
                <a:gdLst>
                  <a:gd name="connsiteX0" fmla="*/ 0 w 4587039"/>
                  <a:gd name="connsiteY0" fmla="*/ 0 h 1606278"/>
                  <a:gd name="connsiteX1" fmla="*/ 4587039 w 4587039"/>
                  <a:gd name="connsiteY1" fmla="*/ 0 h 1606278"/>
                  <a:gd name="connsiteX2" fmla="*/ 4587039 w 4587039"/>
                  <a:gd name="connsiteY2" fmla="*/ 1606278 h 1606278"/>
                  <a:gd name="connsiteX3" fmla="*/ 0 w 4587039"/>
                  <a:gd name="connsiteY3" fmla="*/ 1606278 h 1606278"/>
                  <a:gd name="connsiteX4" fmla="*/ 0 w 4587039"/>
                  <a:gd name="connsiteY4" fmla="*/ 0 h 160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039" h="1606278">
                    <a:moveTo>
                      <a:pt x="0" y="0"/>
                    </a:moveTo>
                    <a:lnTo>
                      <a:pt x="4587039" y="0"/>
                    </a:lnTo>
                    <a:lnTo>
                      <a:pt x="4587039" y="1606278"/>
                    </a:lnTo>
                    <a:lnTo>
                      <a:pt x="0" y="1606278"/>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9998" tIns="169998" rIns="169998" bIns="169998" numCol="1" spcCol="1270" anchor="ctr" anchorCtr="0">
                <a:noAutofit/>
              </a:bodyPr>
              <a:lstStyle/>
              <a:p>
                <a:pPr marL="0" lvl="0" indent="0" algn="l" defTabSz="844550">
                  <a:lnSpc>
                    <a:spcPct val="100000"/>
                  </a:lnSpc>
                  <a:spcBef>
                    <a:spcPct val="0"/>
                  </a:spcBef>
                  <a:spcAft>
                    <a:spcPct val="35000"/>
                  </a:spcAft>
                  <a:buNone/>
                </a:pPr>
                <a:r>
                  <a:rPr lang="en-US" sz="1900" kern="1200" dirty="0"/>
                  <a:t>They are like pre-made </a:t>
                </a:r>
                <a:r>
                  <a:rPr lang="en-US" sz="1900" b="0" u="sng" kern="1200" dirty="0"/>
                  <a:t>Blueprints / Recipes</a:t>
                </a:r>
                <a:r>
                  <a:rPr lang="en-US" sz="1900" b="0" kern="1200" dirty="0"/>
                  <a:t> </a:t>
                </a:r>
                <a:r>
                  <a:rPr lang="en-US" sz="1900" kern="1200" dirty="0"/>
                  <a:t>that you can customize to solve a </a:t>
                </a:r>
                <a:r>
                  <a:rPr lang="en-US" sz="1900" i="1" kern="1200" dirty="0"/>
                  <a:t>recurring design problem </a:t>
                </a:r>
                <a:r>
                  <a:rPr lang="en-US" sz="1900" kern="1200" dirty="0"/>
                  <a:t>in your code.</a:t>
                </a:r>
              </a:p>
            </p:txBody>
          </p:sp>
        </p:grpSp>
        <p:pic>
          <p:nvPicPr>
            <p:cNvPr id="32" name="Picture 31" descr="A blueprint with a pencil and ruler&#10;&#10;Description automatically generated">
              <a:extLst>
                <a:ext uri="{FF2B5EF4-FFF2-40B4-BE49-F238E27FC236}">
                  <a16:creationId xmlns:a16="http://schemas.microsoft.com/office/drawing/2014/main" id="{4BF5DEF6-AB07-9538-113E-8F7514297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0922" y="2889111"/>
              <a:ext cx="1007177" cy="872661"/>
            </a:xfrm>
            <a:prstGeom prst="rect">
              <a:avLst/>
            </a:prstGeom>
          </p:spPr>
        </p:pic>
      </p:grpSp>
    </p:spTree>
    <p:extLst>
      <p:ext uri="{BB962C8B-B14F-4D97-AF65-F5344CB8AC3E}">
        <p14:creationId xmlns:p14="http://schemas.microsoft.com/office/powerpoint/2010/main" val="303495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550863" y="3961882"/>
            <a:ext cx="1984368" cy="1384995"/>
          </a:xfrm>
          <a:prstGeom prst="rect">
            <a:avLst/>
          </a:prstGeom>
          <a:noFill/>
        </p:spPr>
        <p:txBody>
          <a:bodyPr wrap="square" rtlCol="0">
            <a:spAutoFit/>
          </a:bodyPr>
          <a:lstStyle/>
          <a:p>
            <a:r>
              <a:rPr lang="en-US" sz="2800" dirty="0"/>
              <a:t>User wants to make Call</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638624" y="2265506"/>
            <a:ext cx="1570245" cy="13944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stCxn id="3086" idx="3"/>
          </p:cNvCxnSpPr>
          <p:nvPr/>
        </p:nvCxnSpPr>
        <p:spPr>
          <a:xfrm flipV="1">
            <a:off x="2208869" y="1737360"/>
            <a:ext cx="5685451" cy="1225376"/>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rot="20850879">
            <a:off x="4199436" y="1433797"/>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0</a:t>
            </a:r>
          </a:p>
        </p:txBody>
      </p:sp>
      <p:cxnSp>
        <p:nvCxnSpPr>
          <p:cNvPr id="3" name="Straight Arrow Connector 2">
            <a:extLst>
              <a:ext uri="{FF2B5EF4-FFF2-40B4-BE49-F238E27FC236}">
                <a16:creationId xmlns:a16="http://schemas.microsoft.com/office/drawing/2014/main" id="{58EF29A6-51A6-5D96-CB0C-BB540D09232B}"/>
              </a:ext>
            </a:extLst>
          </p:cNvPr>
          <p:cNvCxnSpPr>
            <a:cxnSpLocks/>
            <a:stCxn id="3086" idx="3"/>
          </p:cNvCxnSpPr>
          <p:nvPr/>
        </p:nvCxnSpPr>
        <p:spPr>
          <a:xfrm>
            <a:off x="2208869" y="2962736"/>
            <a:ext cx="5839861" cy="384231"/>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8AA625-058D-6391-5FA2-1B0F84DCE0DD}"/>
              </a:ext>
            </a:extLst>
          </p:cNvPr>
          <p:cNvSpPr txBox="1"/>
          <p:nvPr/>
        </p:nvSpPr>
        <p:spPr>
          <a:xfrm rot="276301">
            <a:off x="4497660" y="2633283"/>
            <a:ext cx="3740162" cy="523220"/>
          </a:xfrm>
          <a:prstGeom prst="rect">
            <a:avLst/>
          </a:prstGeom>
          <a:noFill/>
        </p:spPr>
        <p:txBody>
          <a:bodyPr wrap="square" rtlCol="0">
            <a:spAutoFit/>
          </a:bodyPr>
          <a:lstStyle/>
          <a:p>
            <a:r>
              <a:rPr lang="en-US" sz="2800" dirty="0"/>
              <a:t>Chat </a:t>
            </a:r>
            <a:r>
              <a:rPr lang="en-US" sz="2800" u="sng" dirty="0"/>
              <a:t>Connection</a:t>
            </a:r>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FCD863E0-6C64-EF82-604F-462A620FEC4A}"/>
              </a:ext>
            </a:extLst>
          </p:cNvPr>
          <p:cNvSpPr txBox="1"/>
          <p:nvPr/>
        </p:nvSpPr>
        <p:spPr>
          <a:xfrm>
            <a:off x="8032946" y="4552500"/>
            <a:ext cx="1135247" cy="923330"/>
          </a:xfrm>
          <a:prstGeom prst="rect">
            <a:avLst/>
          </a:prstGeom>
          <a:noFill/>
        </p:spPr>
        <p:txBody>
          <a:bodyPr wrap="none" rtlCol="0">
            <a:spAutoFit/>
          </a:bodyPr>
          <a:lstStyle/>
          <a:p>
            <a:r>
              <a:rPr lang="en-US" sz="5400" dirty="0"/>
              <a:t>❌</a:t>
            </a:r>
            <a:endParaRPr lang="en-US" dirty="0"/>
          </a:p>
        </p:txBody>
      </p:sp>
      <p:cxnSp>
        <p:nvCxnSpPr>
          <p:cNvPr id="13" name="Straight Arrow Connector 12">
            <a:extLst>
              <a:ext uri="{FF2B5EF4-FFF2-40B4-BE49-F238E27FC236}">
                <a16:creationId xmlns:a16="http://schemas.microsoft.com/office/drawing/2014/main" id="{6B95E08A-0857-028D-CBF2-51CDF654A8B6}"/>
              </a:ext>
            </a:extLst>
          </p:cNvPr>
          <p:cNvCxnSpPr>
            <a:cxnSpLocks/>
            <a:stCxn id="3086" idx="3"/>
            <a:endCxn id="12" idx="1"/>
          </p:cNvCxnSpPr>
          <p:nvPr/>
        </p:nvCxnSpPr>
        <p:spPr>
          <a:xfrm>
            <a:off x="2208869" y="2962736"/>
            <a:ext cx="5824077" cy="205142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AAF435-61DA-B543-B513-BAC1AF339A0A}"/>
              </a:ext>
            </a:extLst>
          </p:cNvPr>
          <p:cNvSpPr txBox="1"/>
          <p:nvPr/>
        </p:nvSpPr>
        <p:spPr>
          <a:xfrm rot="1025982">
            <a:off x="4416344" y="3719846"/>
            <a:ext cx="3740162" cy="523220"/>
          </a:xfrm>
          <a:prstGeom prst="rect">
            <a:avLst/>
          </a:prstGeom>
          <a:noFill/>
        </p:spPr>
        <p:txBody>
          <a:bodyPr wrap="square" rtlCol="0">
            <a:spAutoFit/>
          </a:bodyPr>
          <a:lstStyle/>
          <a:p>
            <a:r>
              <a:rPr lang="en-US" sz="2800" dirty="0"/>
              <a:t>Call </a:t>
            </a:r>
            <a:r>
              <a:rPr lang="en-US" sz="2800" u="sng" dirty="0"/>
              <a:t>Connection</a:t>
            </a:r>
          </a:p>
        </p:txBody>
      </p:sp>
      <p:pic>
        <p:nvPicPr>
          <p:cNvPr id="16" name="Picture 15">
            <a:extLst>
              <a:ext uri="{FF2B5EF4-FFF2-40B4-BE49-F238E27FC236}">
                <a16:creationId xmlns:a16="http://schemas.microsoft.com/office/drawing/2014/main" id="{6BCA1E62-C9C3-A530-DB70-F9B232DF3A10}"/>
              </a:ext>
            </a:extLst>
          </p:cNvPr>
          <p:cNvPicPr>
            <a:picLocks noChangeAspect="1"/>
          </p:cNvPicPr>
          <p:nvPr/>
        </p:nvPicPr>
        <p:blipFill>
          <a:blip r:embed="rId5"/>
          <a:stretch>
            <a:fillRect/>
          </a:stretch>
        </p:blipFill>
        <p:spPr>
          <a:xfrm>
            <a:off x="398745" y="5419443"/>
            <a:ext cx="1539653" cy="782710"/>
          </a:xfrm>
          <a:prstGeom prst="rect">
            <a:avLst/>
          </a:prstGeom>
        </p:spPr>
      </p:pic>
      <p:sp>
        <p:nvSpPr>
          <p:cNvPr id="17" name="TextBox 16">
            <a:extLst>
              <a:ext uri="{FF2B5EF4-FFF2-40B4-BE49-F238E27FC236}">
                <a16:creationId xmlns:a16="http://schemas.microsoft.com/office/drawing/2014/main" id="{3008709C-3036-9085-907C-420798E41BB0}"/>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pic>
        <p:nvPicPr>
          <p:cNvPr id="20" name="Picture 19">
            <a:extLst>
              <a:ext uri="{FF2B5EF4-FFF2-40B4-BE49-F238E27FC236}">
                <a16:creationId xmlns:a16="http://schemas.microsoft.com/office/drawing/2014/main" id="{4068C6DC-7916-F367-82B4-D22181445741}"/>
              </a:ext>
            </a:extLst>
          </p:cNvPr>
          <p:cNvPicPr>
            <a:picLocks noChangeAspect="1"/>
          </p:cNvPicPr>
          <p:nvPr/>
        </p:nvPicPr>
        <p:blipFill>
          <a:blip r:embed="rId6"/>
          <a:stretch>
            <a:fillRect/>
          </a:stretch>
        </p:blipFill>
        <p:spPr>
          <a:xfrm>
            <a:off x="2073310" y="5414200"/>
            <a:ext cx="1595202" cy="787953"/>
          </a:xfrm>
          <a:prstGeom prst="rect">
            <a:avLst/>
          </a:prstGeom>
        </p:spPr>
      </p:pic>
      <p:pic>
        <p:nvPicPr>
          <p:cNvPr id="21" name="Picture 20">
            <a:extLst>
              <a:ext uri="{FF2B5EF4-FFF2-40B4-BE49-F238E27FC236}">
                <a16:creationId xmlns:a16="http://schemas.microsoft.com/office/drawing/2014/main" id="{B46AA09D-4D7A-1464-92E8-0364EF269330}"/>
              </a:ext>
            </a:extLst>
          </p:cNvPr>
          <p:cNvPicPr>
            <a:picLocks noChangeAspect="1"/>
          </p:cNvPicPr>
          <p:nvPr/>
        </p:nvPicPr>
        <p:blipFill>
          <a:blip r:embed="rId7"/>
          <a:stretch>
            <a:fillRect/>
          </a:stretch>
        </p:blipFill>
        <p:spPr>
          <a:xfrm>
            <a:off x="3832665" y="5396223"/>
            <a:ext cx="1423679" cy="783189"/>
          </a:xfrm>
          <a:prstGeom prst="rect">
            <a:avLst/>
          </a:prstGeom>
        </p:spPr>
      </p:pic>
      <p:sp>
        <p:nvSpPr>
          <p:cNvPr id="25" name="TextBox 24">
            <a:extLst>
              <a:ext uri="{FF2B5EF4-FFF2-40B4-BE49-F238E27FC236}">
                <a16:creationId xmlns:a16="http://schemas.microsoft.com/office/drawing/2014/main" id="{86E414F2-0E8B-EEDE-B120-2F54A942C726}"/>
              </a:ext>
            </a:extLst>
          </p:cNvPr>
          <p:cNvSpPr txBox="1"/>
          <p:nvPr/>
        </p:nvSpPr>
        <p:spPr>
          <a:xfrm>
            <a:off x="2101084" y="6300254"/>
            <a:ext cx="1539654" cy="400110"/>
          </a:xfrm>
          <a:prstGeom prst="rect">
            <a:avLst/>
          </a:prstGeom>
          <a:noFill/>
        </p:spPr>
        <p:txBody>
          <a:bodyPr wrap="square" rtlCol="0">
            <a:spAutoFit/>
          </a:bodyPr>
          <a:lstStyle/>
          <a:p>
            <a:r>
              <a:rPr lang="en-US" sz="2000" b="1" dirty="0">
                <a:solidFill>
                  <a:srgbClr val="FF0000"/>
                </a:solidFill>
              </a:rPr>
              <a:t>In memory </a:t>
            </a:r>
          </a:p>
        </p:txBody>
      </p:sp>
      <p:sp>
        <p:nvSpPr>
          <p:cNvPr id="31" name="TextBox 30">
            <a:extLst>
              <a:ext uri="{FF2B5EF4-FFF2-40B4-BE49-F238E27FC236}">
                <a16:creationId xmlns:a16="http://schemas.microsoft.com/office/drawing/2014/main" id="{CA0D31CE-C1FA-2E19-45B7-DA9AA0AD0B1C}"/>
              </a:ext>
            </a:extLst>
          </p:cNvPr>
          <p:cNvSpPr txBox="1"/>
          <p:nvPr/>
        </p:nvSpPr>
        <p:spPr>
          <a:xfrm>
            <a:off x="3787831" y="6294467"/>
            <a:ext cx="1539654" cy="400110"/>
          </a:xfrm>
          <a:prstGeom prst="rect">
            <a:avLst/>
          </a:prstGeom>
          <a:noFill/>
        </p:spPr>
        <p:txBody>
          <a:bodyPr wrap="square" rtlCol="0">
            <a:spAutoFit/>
          </a:bodyPr>
          <a:lstStyle/>
          <a:p>
            <a:r>
              <a:rPr lang="en-US" sz="2000" b="1" dirty="0">
                <a:solidFill>
                  <a:srgbClr val="FF0000"/>
                </a:solidFill>
              </a:rPr>
              <a:t>In memory </a:t>
            </a:r>
          </a:p>
        </p:txBody>
      </p:sp>
    </p:spTree>
    <p:extLst>
      <p:ext uri="{BB962C8B-B14F-4D97-AF65-F5344CB8AC3E}">
        <p14:creationId xmlns:p14="http://schemas.microsoft.com/office/powerpoint/2010/main" val="2699467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705911" y="3948471"/>
            <a:ext cx="4594266" cy="954107"/>
          </a:xfrm>
          <a:prstGeom prst="rect">
            <a:avLst/>
          </a:prstGeom>
          <a:noFill/>
        </p:spPr>
        <p:txBody>
          <a:bodyPr wrap="square" rtlCol="0">
            <a:spAutoFit/>
          </a:bodyPr>
          <a:lstStyle/>
          <a:p>
            <a:r>
              <a:rPr lang="en-US" sz="2800" dirty="0"/>
              <a:t>Conn, Conn1 and Conn2 are still in memory</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28" name="Picture 27">
            <a:extLst>
              <a:ext uri="{FF2B5EF4-FFF2-40B4-BE49-F238E27FC236}">
                <a16:creationId xmlns:a16="http://schemas.microsoft.com/office/drawing/2014/main" id="{241032B0-490F-4993-DC59-2883630D9160}"/>
              </a:ext>
            </a:extLst>
          </p:cNvPr>
          <p:cNvPicPr>
            <a:picLocks noChangeAspect="1"/>
          </p:cNvPicPr>
          <p:nvPr/>
        </p:nvPicPr>
        <p:blipFill>
          <a:blip r:embed="rId4"/>
          <a:stretch>
            <a:fillRect/>
          </a:stretch>
        </p:blipFill>
        <p:spPr>
          <a:xfrm>
            <a:off x="638624" y="5480667"/>
            <a:ext cx="1245752" cy="697266"/>
          </a:xfrm>
          <a:prstGeom prst="rect">
            <a:avLst/>
          </a:prstGeom>
        </p:spPr>
      </p:pic>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65" t="9012" r="4848" b="9655"/>
          <a:stretch/>
        </p:blipFill>
        <p:spPr bwMode="auto">
          <a:xfrm>
            <a:off x="835780" y="1757308"/>
            <a:ext cx="1048596" cy="9312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cxnSpLocks/>
            <a:stCxn id="3086" idx="3"/>
            <a:endCxn id="18" idx="1"/>
          </p:cNvCxnSpPr>
          <p:nvPr/>
        </p:nvCxnSpPr>
        <p:spPr>
          <a:xfrm flipV="1">
            <a:off x="1884376" y="2157073"/>
            <a:ext cx="6164354" cy="65839"/>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54B429-7421-D9A1-7A5B-397596D2B63D}"/>
              </a:ext>
            </a:extLst>
          </p:cNvPr>
          <p:cNvSpPr txBox="1"/>
          <p:nvPr/>
        </p:nvSpPr>
        <p:spPr>
          <a:xfrm>
            <a:off x="4516078" y="1595646"/>
            <a:ext cx="3740162" cy="523220"/>
          </a:xfrm>
          <a:prstGeom prst="rect">
            <a:avLst/>
          </a:prstGeom>
          <a:noFill/>
        </p:spPr>
        <p:txBody>
          <a:bodyPr wrap="square" rtlCol="0">
            <a:spAutoFit/>
          </a:bodyPr>
          <a:lstStyle/>
          <a:p>
            <a:r>
              <a:rPr lang="en-US" sz="2800" dirty="0"/>
              <a:t>Story </a:t>
            </a:r>
            <a:r>
              <a:rPr lang="en-US" sz="2800" u="sng" dirty="0"/>
              <a:t>Connection</a:t>
            </a:r>
          </a:p>
        </p:txBody>
      </p: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0</a:t>
            </a:r>
          </a:p>
        </p:txBody>
      </p:sp>
      <p:cxnSp>
        <p:nvCxnSpPr>
          <p:cNvPr id="3" name="Straight Arrow Connector 2">
            <a:extLst>
              <a:ext uri="{FF2B5EF4-FFF2-40B4-BE49-F238E27FC236}">
                <a16:creationId xmlns:a16="http://schemas.microsoft.com/office/drawing/2014/main" id="{58EF29A6-51A6-5D96-CB0C-BB540D09232B}"/>
              </a:ext>
            </a:extLst>
          </p:cNvPr>
          <p:cNvCxnSpPr>
            <a:cxnSpLocks/>
            <a:stCxn id="3086" idx="3"/>
            <a:endCxn id="19" idx="1"/>
          </p:cNvCxnSpPr>
          <p:nvPr/>
        </p:nvCxnSpPr>
        <p:spPr>
          <a:xfrm>
            <a:off x="1884376" y="2222912"/>
            <a:ext cx="6125167" cy="112354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8AA625-058D-6391-5FA2-1B0F84DCE0DD}"/>
              </a:ext>
            </a:extLst>
          </p:cNvPr>
          <p:cNvSpPr txBox="1"/>
          <p:nvPr/>
        </p:nvSpPr>
        <p:spPr>
          <a:xfrm rot="564701">
            <a:off x="4819396" y="2497078"/>
            <a:ext cx="3740162" cy="523220"/>
          </a:xfrm>
          <a:prstGeom prst="rect">
            <a:avLst/>
          </a:prstGeom>
          <a:noFill/>
        </p:spPr>
        <p:txBody>
          <a:bodyPr wrap="square" rtlCol="0">
            <a:spAutoFit/>
          </a:bodyPr>
          <a:lstStyle/>
          <a:p>
            <a:r>
              <a:rPr lang="en-US" sz="2800" dirty="0"/>
              <a:t>Chat </a:t>
            </a:r>
            <a:r>
              <a:rPr lang="en-US" sz="2800" u="sng" dirty="0"/>
              <a:t>Connection</a:t>
            </a:r>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FCD863E0-6C64-EF82-604F-462A620FEC4A}"/>
              </a:ext>
            </a:extLst>
          </p:cNvPr>
          <p:cNvSpPr txBox="1"/>
          <p:nvPr/>
        </p:nvSpPr>
        <p:spPr>
          <a:xfrm>
            <a:off x="8032946" y="4552500"/>
            <a:ext cx="1135247" cy="923330"/>
          </a:xfrm>
          <a:prstGeom prst="rect">
            <a:avLst/>
          </a:prstGeom>
          <a:noFill/>
        </p:spPr>
        <p:txBody>
          <a:bodyPr wrap="none" rtlCol="0">
            <a:spAutoFit/>
          </a:bodyPr>
          <a:lstStyle/>
          <a:p>
            <a:r>
              <a:rPr lang="en-US" sz="5400" dirty="0"/>
              <a:t>❌</a:t>
            </a:r>
            <a:endParaRPr lang="en-US" dirty="0"/>
          </a:p>
        </p:txBody>
      </p:sp>
      <p:cxnSp>
        <p:nvCxnSpPr>
          <p:cNvPr id="13" name="Straight Arrow Connector 12">
            <a:extLst>
              <a:ext uri="{FF2B5EF4-FFF2-40B4-BE49-F238E27FC236}">
                <a16:creationId xmlns:a16="http://schemas.microsoft.com/office/drawing/2014/main" id="{6B95E08A-0857-028D-CBF2-51CDF654A8B6}"/>
              </a:ext>
            </a:extLst>
          </p:cNvPr>
          <p:cNvCxnSpPr>
            <a:cxnSpLocks/>
            <a:stCxn id="3086" idx="3"/>
            <a:endCxn id="12" idx="1"/>
          </p:cNvCxnSpPr>
          <p:nvPr/>
        </p:nvCxnSpPr>
        <p:spPr>
          <a:xfrm>
            <a:off x="1884376" y="2222912"/>
            <a:ext cx="6148570" cy="2791253"/>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AAF435-61DA-B543-B513-BAC1AF339A0A}"/>
              </a:ext>
            </a:extLst>
          </p:cNvPr>
          <p:cNvSpPr txBox="1"/>
          <p:nvPr/>
        </p:nvSpPr>
        <p:spPr>
          <a:xfrm rot="1025982">
            <a:off x="4773777" y="3554873"/>
            <a:ext cx="3740162" cy="523220"/>
          </a:xfrm>
          <a:prstGeom prst="rect">
            <a:avLst/>
          </a:prstGeom>
          <a:noFill/>
        </p:spPr>
        <p:txBody>
          <a:bodyPr wrap="square" rtlCol="0">
            <a:spAutoFit/>
          </a:bodyPr>
          <a:lstStyle/>
          <a:p>
            <a:r>
              <a:rPr lang="en-US" sz="2800" dirty="0"/>
              <a:t>Call </a:t>
            </a:r>
            <a:r>
              <a:rPr lang="en-US" sz="2800" u="sng" dirty="0"/>
              <a:t>Connection</a:t>
            </a:r>
          </a:p>
        </p:txBody>
      </p:sp>
      <p:sp>
        <p:nvSpPr>
          <p:cNvPr id="36" name="Right Brace 35">
            <a:extLst>
              <a:ext uri="{FF2B5EF4-FFF2-40B4-BE49-F238E27FC236}">
                <a16:creationId xmlns:a16="http://schemas.microsoft.com/office/drawing/2014/main" id="{4CD392FF-2371-943E-E1C9-1E1BFBA1F364}"/>
              </a:ext>
            </a:extLst>
          </p:cNvPr>
          <p:cNvSpPr/>
          <p:nvPr/>
        </p:nvSpPr>
        <p:spPr>
          <a:xfrm rot="16200000">
            <a:off x="2738613" y="2873535"/>
            <a:ext cx="366944" cy="4566921"/>
          </a:xfrm>
          <a:prstGeom prst="rightBrace">
            <a:avLst>
              <a:gd name="adj1" fmla="val 35787"/>
              <a:gd name="adj2" fmla="val 50000"/>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A3BDCAC8-731F-EA6B-12B3-92FE1CB282E7}"/>
              </a:ext>
            </a:extLst>
          </p:cNvPr>
          <p:cNvPicPr>
            <a:picLocks noChangeAspect="1"/>
          </p:cNvPicPr>
          <p:nvPr/>
        </p:nvPicPr>
        <p:blipFill>
          <a:blip r:embed="rId6"/>
          <a:stretch>
            <a:fillRect/>
          </a:stretch>
        </p:blipFill>
        <p:spPr>
          <a:xfrm>
            <a:off x="398745" y="5419443"/>
            <a:ext cx="1539653" cy="782710"/>
          </a:xfrm>
          <a:prstGeom prst="rect">
            <a:avLst/>
          </a:prstGeom>
        </p:spPr>
      </p:pic>
      <p:sp>
        <p:nvSpPr>
          <p:cNvPr id="17" name="TextBox 16">
            <a:extLst>
              <a:ext uri="{FF2B5EF4-FFF2-40B4-BE49-F238E27FC236}">
                <a16:creationId xmlns:a16="http://schemas.microsoft.com/office/drawing/2014/main" id="{016BA19C-4EB6-A59F-8C01-61EF979A7E82}"/>
              </a:ext>
            </a:extLst>
          </p:cNvPr>
          <p:cNvSpPr txBox="1"/>
          <p:nvPr/>
        </p:nvSpPr>
        <p:spPr>
          <a:xfrm>
            <a:off x="398745" y="6308725"/>
            <a:ext cx="1539654" cy="400110"/>
          </a:xfrm>
          <a:prstGeom prst="rect">
            <a:avLst/>
          </a:prstGeom>
          <a:noFill/>
        </p:spPr>
        <p:txBody>
          <a:bodyPr wrap="square" rtlCol="0">
            <a:spAutoFit/>
          </a:bodyPr>
          <a:lstStyle/>
          <a:p>
            <a:r>
              <a:rPr lang="en-US" sz="2000" b="1" dirty="0">
                <a:solidFill>
                  <a:srgbClr val="FF0000"/>
                </a:solidFill>
              </a:rPr>
              <a:t>In memory </a:t>
            </a:r>
          </a:p>
        </p:txBody>
      </p:sp>
      <p:pic>
        <p:nvPicPr>
          <p:cNvPr id="20" name="Picture 19">
            <a:extLst>
              <a:ext uri="{FF2B5EF4-FFF2-40B4-BE49-F238E27FC236}">
                <a16:creationId xmlns:a16="http://schemas.microsoft.com/office/drawing/2014/main" id="{667FBE01-83AF-55CD-699B-FA6F8C0D2A94}"/>
              </a:ext>
            </a:extLst>
          </p:cNvPr>
          <p:cNvPicPr>
            <a:picLocks noChangeAspect="1"/>
          </p:cNvPicPr>
          <p:nvPr/>
        </p:nvPicPr>
        <p:blipFill>
          <a:blip r:embed="rId7"/>
          <a:stretch>
            <a:fillRect/>
          </a:stretch>
        </p:blipFill>
        <p:spPr>
          <a:xfrm>
            <a:off x="2073310" y="5414200"/>
            <a:ext cx="1595202" cy="787953"/>
          </a:xfrm>
          <a:prstGeom prst="rect">
            <a:avLst/>
          </a:prstGeom>
        </p:spPr>
      </p:pic>
      <p:pic>
        <p:nvPicPr>
          <p:cNvPr id="21" name="Picture 20">
            <a:extLst>
              <a:ext uri="{FF2B5EF4-FFF2-40B4-BE49-F238E27FC236}">
                <a16:creationId xmlns:a16="http://schemas.microsoft.com/office/drawing/2014/main" id="{67F4100B-E93D-895D-87AF-C88165BF936D}"/>
              </a:ext>
            </a:extLst>
          </p:cNvPr>
          <p:cNvPicPr>
            <a:picLocks noChangeAspect="1"/>
          </p:cNvPicPr>
          <p:nvPr/>
        </p:nvPicPr>
        <p:blipFill>
          <a:blip r:embed="rId8"/>
          <a:stretch>
            <a:fillRect/>
          </a:stretch>
        </p:blipFill>
        <p:spPr>
          <a:xfrm>
            <a:off x="3832665" y="5396223"/>
            <a:ext cx="1423679" cy="783189"/>
          </a:xfrm>
          <a:prstGeom prst="rect">
            <a:avLst/>
          </a:prstGeom>
        </p:spPr>
      </p:pic>
      <p:sp>
        <p:nvSpPr>
          <p:cNvPr id="25" name="TextBox 24">
            <a:extLst>
              <a:ext uri="{FF2B5EF4-FFF2-40B4-BE49-F238E27FC236}">
                <a16:creationId xmlns:a16="http://schemas.microsoft.com/office/drawing/2014/main" id="{665137E1-FB8E-7E3B-3ABE-161E670F5862}"/>
              </a:ext>
            </a:extLst>
          </p:cNvPr>
          <p:cNvSpPr txBox="1"/>
          <p:nvPr/>
        </p:nvSpPr>
        <p:spPr>
          <a:xfrm>
            <a:off x="2101084" y="6300254"/>
            <a:ext cx="1539654" cy="400110"/>
          </a:xfrm>
          <a:prstGeom prst="rect">
            <a:avLst/>
          </a:prstGeom>
          <a:noFill/>
        </p:spPr>
        <p:txBody>
          <a:bodyPr wrap="square" rtlCol="0">
            <a:spAutoFit/>
          </a:bodyPr>
          <a:lstStyle/>
          <a:p>
            <a:r>
              <a:rPr lang="en-US" sz="2000" b="1" dirty="0">
                <a:solidFill>
                  <a:srgbClr val="FF0000"/>
                </a:solidFill>
              </a:rPr>
              <a:t>In memory </a:t>
            </a:r>
          </a:p>
        </p:txBody>
      </p:sp>
      <p:sp>
        <p:nvSpPr>
          <p:cNvPr id="26" name="TextBox 25">
            <a:extLst>
              <a:ext uri="{FF2B5EF4-FFF2-40B4-BE49-F238E27FC236}">
                <a16:creationId xmlns:a16="http://schemas.microsoft.com/office/drawing/2014/main" id="{F32AD2EA-C64C-2A1D-D0CD-15F90675D2F9}"/>
              </a:ext>
            </a:extLst>
          </p:cNvPr>
          <p:cNvSpPr txBox="1"/>
          <p:nvPr/>
        </p:nvSpPr>
        <p:spPr>
          <a:xfrm>
            <a:off x="3787831" y="6294467"/>
            <a:ext cx="1539654" cy="400110"/>
          </a:xfrm>
          <a:prstGeom prst="rect">
            <a:avLst/>
          </a:prstGeom>
          <a:noFill/>
        </p:spPr>
        <p:txBody>
          <a:bodyPr wrap="square" rtlCol="0">
            <a:spAutoFit/>
          </a:bodyPr>
          <a:lstStyle/>
          <a:p>
            <a:r>
              <a:rPr lang="en-US" sz="2000" b="1" dirty="0">
                <a:solidFill>
                  <a:srgbClr val="FF0000"/>
                </a:solidFill>
              </a:rPr>
              <a:t>In memory </a:t>
            </a:r>
          </a:p>
        </p:txBody>
      </p:sp>
    </p:spTree>
    <p:extLst>
      <p:ext uri="{BB962C8B-B14F-4D97-AF65-F5344CB8AC3E}">
        <p14:creationId xmlns:p14="http://schemas.microsoft.com/office/powerpoint/2010/main" val="1777369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sp>
        <p:nvSpPr>
          <p:cNvPr id="22" name="TextBox 21">
            <a:extLst>
              <a:ext uri="{FF2B5EF4-FFF2-40B4-BE49-F238E27FC236}">
                <a16:creationId xmlns:a16="http://schemas.microsoft.com/office/drawing/2014/main" id="{751830C4-6215-35D2-4F05-EABAE694D790}"/>
              </a:ext>
            </a:extLst>
          </p:cNvPr>
          <p:cNvSpPr txBox="1"/>
          <p:nvPr/>
        </p:nvSpPr>
        <p:spPr>
          <a:xfrm>
            <a:off x="638624" y="2573591"/>
            <a:ext cx="1984368" cy="707886"/>
          </a:xfrm>
          <a:prstGeom prst="rect">
            <a:avLst/>
          </a:prstGeom>
          <a:noFill/>
        </p:spPr>
        <p:txBody>
          <a:bodyPr wrap="square" rtlCol="0">
            <a:spAutoFit/>
          </a:bodyPr>
          <a:lstStyle/>
          <a:p>
            <a:r>
              <a:rPr lang="en-US" sz="2000" dirty="0"/>
              <a:t>User wants to make Call</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9660" y="1527385"/>
            <a:ext cx="1103680" cy="9801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cxnSpLocks/>
            <a:stCxn id="3086" idx="3"/>
            <a:endCxn id="18" idx="1"/>
          </p:cNvCxnSpPr>
          <p:nvPr/>
        </p:nvCxnSpPr>
        <p:spPr>
          <a:xfrm>
            <a:off x="1813340" y="2017448"/>
            <a:ext cx="6235390" cy="139625"/>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0</a:t>
            </a:r>
          </a:p>
        </p:txBody>
      </p:sp>
      <p:cxnSp>
        <p:nvCxnSpPr>
          <p:cNvPr id="3" name="Straight Arrow Connector 2">
            <a:extLst>
              <a:ext uri="{FF2B5EF4-FFF2-40B4-BE49-F238E27FC236}">
                <a16:creationId xmlns:a16="http://schemas.microsoft.com/office/drawing/2014/main" id="{58EF29A6-51A6-5D96-CB0C-BB540D09232B}"/>
              </a:ext>
            </a:extLst>
          </p:cNvPr>
          <p:cNvCxnSpPr>
            <a:cxnSpLocks/>
            <a:stCxn id="3086" idx="3"/>
            <a:endCxn id="19" idx="1"/>
          </p:cNvCxnSpPr>
          <p:nvPr/>
        </p:nvCxnSpPr>
        <p:spPr>
          <a:xfrm>
            <a:off x="1813340" y="2017448"/>
            <a:ext cx="6196203" cy="1329004"/>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FCD863E0-6C64-EF82-604F-462A620FEC4A}"/>
              </a:ext>
            </a:extLst>
          </p:cNvPr>
          <p:cNvSpPr txBox="1"/>
          <p:nvPr/>
        </p:nvSpPr>
        <p:spPr>
          <a:xfrm>
            <a:off x="8032946" y="4552500"/>
            <a:ext cx="1135247" cy="923330"/>
          </a:xfrm>
          <a:prstGeom prst="rect">
            <a:avLst/>
          </a:prstGeom>
          <a:noFill/>
        </p:spPr>
        <p:txBody>
          <a:bodyPr wrap="none" rtlCol="0">
            <a:spAutoFit/>
          </a:bodyPr>
          <a:lstStyle/>
          <a:p>
            <a:r>
              <a:rPr lang="en-US" sz="5400" dirty="0"/>
              <a:t>❌</a:t>
            </a:r>
            <a:endParaRPr lang="en-US" dirty="0"/>
          </a:p>
        </p:txBody>
      </p:sp>
      <p:cxnSp>
        <p:nvCxnSpPr>
          <p:cNvPr id="13" name="Straight Arrow Connector 12">
            <a:extLst>
              <a:ext uri="{FF2B5EF4-FFF2-40B4-BE49-F238E27FC236}">
                <a16:creationId xmlns:a16="http://schemas.microsoft.com/office/drawing/2014/main" id="{6B95E08A-0857-028D-CBF2-51CDF654A8B6}"/>
              </a:ext>
            </a:extLst>
          </p:cNvPr>
          <p:cNvCxnSpPr>
            <a:cxnSpLocks/>
            <a:stCxn id="3086" idx="3"/>
            <a:endCxn id="12" idx="1"/>
          </p:cNvCxnSpPr>
          <p:nvPr/>
        </p:nvCxnSpPr>
        <p:spPr>
          <a:xfrm>
            <a:off x="1813340" y="2017448"/>
            <a:ext cx="6219606" cy="2996717"/>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59B55A1-EBC4-DA7B-24C1-B6DBE26A97B2}"/>
              </a:ext>
            </a:extLst>
          </p:cNvPr>
          <p:cNvSpPr txBox="1"/>
          <p:nvPr/>
        </p:nvSpPr>
        <p:spPr>
          <a:xfrm>
            <a:off x="653120" y="4560657"/>
            <a:ext cx="2386469" cy="707886"/>
          </a:xfrm>
          <a:prstGeom prst="rect">
            <a:avLst/>
          </a:prstGeom>
          <a:noFill/>
        </p:spPr>
        <p:txBody>
          <a:bodyPr wrap="square" rtlCol="0">
            <a:spAutoFit/>
          </a:bodyPr>
          <a:lstStyle/>
          <a:p>
            <a:r>
              <a:rPr lang="en-US" sz="2000" dirty="0"/>
              <a:t>Another User wants to make Call</a:t>
            </a:r>
          </a:p>
        </p:txBody>
      </p:sp>
      <p:pic>
        <p:nvPicPr>
          <p:cNvPr id="25" name="Picture 14" descr="Download the new Facebook Messenger logo - For Free | Facebook messenger  logo, Messenger logo, Message logo">
            <a:extLst>
              <a:ext uri="{FF2B5EF4-FFF2-40B4-BE49-F238E27FC236}">
                <a16:creationId xmlns:a16="http://schemas.microsoft.com/office/drawing/2014/main" id="{E2134C2B-FBF9-2596-7FA3-62A472571D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6346" y="3482625"/>
            <a:ext cx="1151716" cy="1022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6A85543C-0FBA-CFF3-909B-B047FE7BAEED}"/>
              </a:ext>
            </a:extLst>
          </p:cNvPr>
          <p:cNvCxnSpPr>
            <a:cxnSpLocks/>
            <a:stCxn id="25" idx="3"/>
          </p:cNvCxnSpPr>
          <p:nvPr/>
        </p:nvCxnSpPr>
        <p:spPr>
          <a:xfrm>
            <a:off x="1858062" y="3994017"/>
            <a:ext cx="1710058"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0205576-FE00-9FA7-CF66-F4BFF641E753}"/>
              </a:ext>
            </a:extLst>
          </p:cNvPr>
          <p:cNvSpPr txBox="1"/>
          <p:nvPr/>
        </p:nvSpPr>
        <p:spPr>
          <a:xfrm>
            <a:off x="3308016" y="3518214"/>
            <a:ext cx="1135247" cy="923330"/>
          </a:xfrm>
          <a:prstGeom prst="rect">
            <a:avLst/>
          </a:prstGeom>
          <a:noFill/>
        </p:spPr>
        <p:txBody>
          <a:bodyPr wrap="none" rtlCol="0">
            <a:spAutoFit/>
          </a:bodyPr>
          <a:lstStyle/>
          <a:p>
            <a:r>
              <a:rPr lang="en-US" sz="5400" dirty="0"/>
              <a:t>❌</a:t>
            </a:r>
            <a:endParaRPr lang="en-US" dirty="0"/>
          </a:p>
        </p:txBody>
      </p:sp>
      <p:sp>
        <p:nvSpPr>
          <p:cNvPr id="39" name="TextBox 38">
            <a:extLst>
              <a:ext uri="{FF2B5EF4-FFF2-40B4-BE49-F238E27FC236}">
                <a16:creationId xmlns:a16="http://schemas.microsoft.com/office/drawing/2014/main" id="{27E64E2D-09AE-7072-2D03-E488138F6DAA}"/>
              </a:ext>
            </a:extLst>
          </p:cNvPr>
          <p:cNvSpPr txBox="1"/>
          <p:nvPr/>
        </p:nvSpPr>
        <p:spPr>
          <a:xfrm>
            <a:off x="3406172" y="4469821"/>
            <a:ext cx="2386469" cy="707886"/>
          </a:xfrm>
          <a:prstGeom prst="rect">
            <a:avLst/>
          </a:prstGeom>
          <a:noFill/>
        </p:spPr>
        <p:txBody>
          <a:bodyPr wrap="square" rtlCol="0">
            <a:spAutoFit/>
          </a:bodyPr>
          <a:lstStyle/>
          <a:p>
            <a:r>
              <a:rPr lang="en-US" sz="2000" dirty="0"/>
              <a:t>All Connections</a:t>
            </a:r>
          </a:p>
          <a:p>
            <a:r>
              <a:rPr lang="en-US" sz="2000" dirty="0"/>
              <a:t>Are busy</a:t>
            </a:r>
          </a:p>
        </p:txBody>
      </p:sp>
    </p:spTree>
    <p:extLst>
      <p:ext uri="{BB962C8B-B14F-4D97-AF65-F5344CB8AC3E}">
        <p14:creationId xmlns:p14="http://schemas.microsoft.com/office/powerpoint/2010/main" val="336665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022D-A684-4CBC-8DF4-94BD148C487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F327B10-01A8-4AEC-9A47-060F4CA257DE}"/>
              </a:ext>
            </a:extLst>
          </p:cNvPr>
          <p:cNvSpPr>
            <a:spLocks noGrp="1"/>
          </p:cNvSpPr>
          <p:nvPr>
            <p:ph idx="1"/>
          </p:nvPr>
        </p:nvSpPr>
        <p:spPr/>
        <p:txBody>
          <a:bodyPr>
            <a:normAutofit/>
          </a:bodyPr>
          <a:lstStyle/>
          <a:p>
            <a:r>
              <a:rPr lang="en-US" sz="3600" dirty="0">
                <a:solidFill>
                  <a:srgbClr val="FFFFFF"/>
                </a:solidFill>
              </a:rPr>
              <a:t>No need to create a new connection to communicate with the same database every time.</a:t>
            </a:r>
          </a:p>
          <a:p>
            <a:r>
              <a:rPr lang="en-US" sz="3600" dirty="0">
                <a:solidFill>
                  <a:srgbClr val="FFFFFF"/>
                </a:solidFill>
              </a:rPr>
              <a:t>Create a global connection that can be used any where in the app</a:t>
            </a:r>
          </a:p>
        </p:txBody>
      </p:sp>
    </p:spTree>
    <p:extLst>
      <p:ext uri="{BB962C8B-B14F-4D97-AF65-F5344CB8AC3E}">
        <p14:creationId xmlns:p14="http://schemas.microsoft.com/office/powerpoint/2010/main" val="22677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206B-2C44-D424-87B5-F19D9757CED2}"/>
              </a:ext>
            </a:extLst>
          </p:cNvPr>
          <p:cNvSpPr>
            <a:spLocks noGrp="1"/>
          </p:cNvSpPr>
          <p:nvPr>
            <p:ph type="title"/>
          </p:nvPr>
        </p:nvSpPr>
        <p:spPr/>
        <p:txBody>
          <a:bodyPr/>
          <a:lstStyle/>
          <a:p>
            <a:r>
              <a:rPr lang="en-US" dirty="0"/>
              <a:t>Implementation </a:t>
            </a:r>
          </a:p>
        </p:txBody>
      </p:sp>
      <p:pic>
        <p:nvPicPr>
          <p:cNvPr id="8194" name="Picture 2" descr="The structure of the Singleton pattern">
            <a:extLst>
              <a:ext uri="{FF2B5EF4-FFF2-40B4-BE49-F238E27FC236}">
                <a16:creationId xmlns:a16="http://schemas.microsoft.com/office/drawing/2014/main" id="{DA8A179A-0131-D2C1-6D10-AAB884D54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241" y="1448434"/>
            <a:ext cx="7566978" cy="510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98881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206B-2C44-D424-87B5-F19D9757CED2}"/>
              </a:ext>
            </a:extLst>
          </p:cNvPr>
          <p:cNvSpPr>
            <a:spLocks noGrp="1"/>
          </p:cNvSpPr>
          <p:nvPr>
            <p:ph type="title"/>
          </p:nvPr>
        </p:nvSpPr>
        <p:spPr/>
        <p:txBody>
          <a:bodyPr/>
          <a:lstStyle/>
          <a:p>
            <a:r>
              <a:rPr lang="en-US" dirty="0"/>
              <a:t>Implementation </a:t>
            </a:r>
          </a:p>
        </p:txBody>
      </p:sp>
      <p:pic>
        <p:nvPicPr>
          <p:cNvPr id="8194" name="Picture 2" descr="The structure of the Singleton pattern">
            <a:extLst>
              <a:ext uri="{FF2B5EF4-FFF2-40B4-BE49-F238E27FC236}">
                <a16:creationId xmlns:a16="http://schemas.microsoft.com/office/drawing/2014/main" id="{DA8A179A-0131-D2C1-6D10-AAB884D54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477" y="1610994"/>
            <a:ext cx="6529661" cy="44037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1092800-E620-1703-2E45-C5722DF77792}"/>
              </a:ext>
            </a:extLst>
          </p:cNvPr>
          <p:cNvSpPr/>
          <p:nvPr/>
        </p:nvSpPr>
        <p:spPr>
          <a:xfrm>
            <a:off x="7447280" y="2743200"/>
            <a:ext cx="355600" cy="3149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F12DFC-D209-B755-5B0E-0D1B9BDF4398}"/>
              </a:ext>
            </a:extLst>
          </p:cNvPr>
          <p:cNvSpPr txBox="1"/>
          <p:nvPr/>
        </p:nvSpPr>
        <p:spPr>
          <a:xfrm>
            <a:off x="762000" y="2164080"/>
            <a:ext cx="4348153" cy="2677656"/>
          </a:xfrm>
          <a:prstGeom prst="rect">
            <a:avLst/>
          </a:prstGeom>
          <a:noFill/>
        </p:spPr>
        <p:txBody>
          <a:bodyPr wrap="square" rtlCol="0">
            <a:spAutoFit/>
          </a:bodyPr>
          <a:lstStyle/>
          <a:p>
            <a:pPr marL="342900" indent="-342900">
              <a:buFont typeface="+mj-lt"/>
              <a:buAutoNum type="arabicPeriod"/>
            </a:pPr>
            <a:r>
              <a:rPr lang="en-US" sz="2800" dirty="0"/>
              <a:t>Make the default constructor private, to </a:t>
            </a:r>
            <a:r>
              <a:rPr lang="en-US" sz="2800" u="sng" dirty="0"/>
              <a:t>prevent other objects</a:t>
            </a:r>
            <a:r>
              <a:rPr lang="ar-EG" sz="2800" u="sng" dirty="0"/>
              <a:t> </a:t>
            </a:r>
            <a:r>
              <a:rPr lang="en-US" sz="2800" u="sng" dirty="0"/>
              <a:t>from using the </a:t>
            </a:r>
            <a:r>
              <a:rPr lang="en-US" sz="2800" b="1" i="1" u="sng" dirty="0"/>
              <a:t>new</a:t>
            </a:r>
            <a:r>
              <a:rPr lang="en-US" sz="2800" u="sng" dirty="0"/>
              <a:t> operator </a:t>
            </a:r>
            <a:r>
              <a:rPr lang="en-US" sz="2800" dirty="0"/>
              <a:t>with the Singleton class</a:t>
            </a:r>
          </a:p>
        </p:txBody>
      </p:sp>
    </p:spTree>
    <p:extLst>
      <p:ext uri="{BB962C8B-B14F-4D97-AF65-F5344CB8AC3E}">
        <p14:creationId xmlns:p14="http://schemas.microsoft.com/office/powerpoint/2010/main" val="175217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206B-2C44-D424-87B5-F19D9757CED2}"/>
              </a:ext>
            </a:extLst>
          </p:cNvPr>
          <p:cNvSpPr>
            <a:spLocks noGrp="1"/>
          </p:cNvSpPr>
          <p:nvPr>
            <p:ph type="title"/>
          </p:nvPr>
        </p:nvSpPr>
        <p:spPr/>
        <p:txBody>
          <a:bodyPr/>
          <a:lstStyle/>
          <a:p>
            <a:r>
              <a:rPr lang="en-US" dirty="0"/>
              <a:t>Implementation </a:t>
            </a:r>
          </a:p>
        </p:txBody>
      </p:sp>
      <p:pic>
        <p:nvPicPr>
          <p:cNvPr id="8194" name="Picture 2" descr="The structure of the Singleton pattern">
            <a:extLst>
              <a:ext uri="{FF2B5EF4-FFF2-40B4-BE49-F238E27FC236}">
                <a16:creationId xmlns:a16="http://schemas.microsoft.com/office/drawing/2014/main" id="{DA8A179A-0131-D2C1-6D10-AAB884D5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477" y="1610994"/>
            <a:ext cx="6529661" cy="44037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1092800-E620-1703-2E45-C5722DF77792}"/>
              </a:ext>
            </a:extLst>
          </p:cNvPr>
          <p:cNvSpPr/>
          <p:nvPr/>
        </p:nvSpPr>
        <p:spPr>
          <a:xfrm>
            <a:off x="7477760" y="295148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F12DFC-D209-B755-5B0E-0D1B9BDF4398}"/>
              </a:ext>
            </a:extLst>
          </p:cNvPr>
          <p:cNvSpPr txBox="1"/>
          <p:nvPr/>
        </p:nvSpPr>
        <p:spPr>
          <a:xfrm>
            <a:off x="763324" y="2274838"/>
            <a:ext cx="4348153" cy="2677656"/>
          </a:xfrm>
          <a:prstGeom prst="rect">
            <a:avLst/>
          </a:prstGeom>
          <a:noFill/>
        </p:spPr>
        <p:txBody>
          <a:bodyPr wrap="square" rtlCol="0">
            <a:spAutoFit/>
          </a:bodyPr>
          <a:lstStyle/>
          <a:p>
            <a:pPr marL="457200" indent="-457200">
              <a:buFont typeface="+mj-lt"/>
              <a:buAutoNum type="arabicPeriod" startAt="2"/>
            </a:pPr>
            <a:r>
              <a:rPr lang="en-US" sz="2800" dirty="0"/>
              <a:t>Create a </a:t>
            </a:r>
            <a:r>
              <a:rPr lang="en-US" sz="2800" b="1" dirty="0"/>
              <a:t>Public Static </a:t>
            </a:r>
            <a:r>
              <a:rPr lang="en-US" sz="2800" dirty="0"/>
              <a:t>creation method that </a:t>
            </a:r>
            <a:r>
              <a:rPr lang="en-US" sz="2800" u="sng" dirty="0"/>
              <a:t>acts as a constructor.</a:t>
            </a:r>
          </a:p>
          <a:p>
            <a:pPr marL="457200" indent="-457200">
              <a:buFont typeface="+mj-lt"/>
              <a:buAutoNum type="arabicPeriod" startAt="2"/>
            </a:pPr>
            <a:endParaRPr lang="en-US" sz="2800" dirty="0"/>
          </a:p>
          <a:p>
            <a:pPr marL="457200" indent="-457200">
              <a:buFont typeface="+mj-lt"/>
              <a:buAutoNum type="arabicPeriod" startAt="2"/>
            </a:pPr>
            <a:r>
              <a:rPr lang="en-US" sz="2800" dirty="0"/>
              <a:t>Create </a:t>
            </a:r>
            <a:r>
              <a:rPr lang="en-US" sz="2800" b="1" dirty="0"/>
              <a:t>Private Static </a:t>
            </a:r>
            <a:r>
              <a:rPr lang="en-US" sz="2800" dirty="0"/>
              <a:t>instance of the object.</a:t>
            </a:r>
          </a:p>
        </p:txBody>
      </p:sp>
      <p:sp>
        <p:nvSpPr>
          <p:cNvPr id="5" name="Oval 4">
            <a:extLst>
              <a:ext uri="{FF2B5EF4-FFF2-40B4-BE49-F238E27FC236}">
                <a16:creationId xmlns:a16="http://schemas.microsoft.com/office/drawing/2014/main" id="{5A5C0418-9334-551F-0E20-EE8597D7CA38}"/>
              </a:ext>
            </a:extLst>
          </p:cNvPr>
          <p:cNvSpPr/>
          <p:nvPr/>
        </p:nvSpPr>
        <p:spPr>
          <a:xfrm>
            <a:off x="7328880" y="216408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56899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206B-2C44-D424-87B5-F19D9757CED2}"/>
              </a:ext>
            </a:extLst>
          </p:cNvPr>
          <p:cNvSpPr>
            <a:spLocks noGrp="1"/>
          </p:cNvSpPr>
          <p:nvPr>
            <p:ph type="title"/>
          </p:nvPr>
        </p:nvSpPr>
        <p:spPr/>
        <p:txBody>
          <a:bodyPr/>
          <a:lstStyle/>
          <a:p>
            <a:r>
              <a:rPr lang="en-US" dirty="0"/>
              <a:t>Implementation </a:t>
            </a:r>
          </a:p>
        </p:txBody>
      </p:sp>
      <p:pic>
        <p:nvPicPr>
          <p:cNvPr id="8194" name="Picture 2" descr="The structure of the Singleton pattern">
            <a:extLst>
              <a:ext uri="{FF2B5EF4-FFF2-40B4-BE49-F238E27FC236}">
                <a16:creationId xmlns:a16="http://schemas.microsoft.com/office/drawing/2014/main" id="{DA8A179A-0131-D2C1-6D10-AAB884D5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640" y="1448434"/>
            <a:ext cx="6317298" cy="44037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1092800-E620-1703-2E45-C5722DF77792}"/>
              </a:ext>
            </a:extLst>
          </p:cNvPr>
          <p:cNvSpPr/>
          <p:nvPr/>
        </p:nvSpPr>
        <p:spPr>
          <a:xfrm>
            <a:off x="7640320" y="279908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A5C0418-9334-551F-0E20-EE8597D7CA38}"/>
              </a:ext>
            </a:extLst>
          </p:cNvPr>
          <p:cNvSpPr/>
          <p:nvPr/>
        </p:nvSpPr>
        <p:spPr>
          <a:xfrm>
            <a:off x="7389840" y="201168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1A66133-5584-9559-3E88-E9E560711BB4}"/>
              </a:ext>
            </a:extLst>
          </p:cNvPr>
          <p:cNvSpPr txBox="1"/>
          <p:nvPr/>
        </p:nvSpPr>
        <p:spPr>
          <a:xfrm>
            <a:off x="521847" y="1881275"/>
            <a:ext cx="3781805" cy="707886"/>
          </a:xfrm>
          <a:prstGeom prst="rect">
            <a:avLst/>
          </a:prstGeom>
          <a:noFill/>
        </p:spPr>
        <p:txBody>
          <a:bodyPr wrap="none" rtlCol="0">
            <a:spAutoFit/>
          </a:bodyPr>
          <a:lstStyle/>
          <a:p>
            <a:r>
              <a:rPr lang="en-US" sz="4000" dirty="0"/>
              <a:t>But Why Static?</a:t>
            </a:r>
          </a:p>
        </p:txBody>
      </p:sp>
      <p:sp>
        <p:nvSpPr>
          <p:cNvPr id="7" name="TextBox 6">
            <a:extLst>
              <a:ext uri="{FF2B5EF4-FFF2-40B4-BE49-F238E27FC236}">
                <a16:creationId xmlns:a16="http://schemas.microsoft.com/office/drawing/2014/main" id="{BCB04BEB-48FB-84D7-DF64-E793E9E81EE8}"/>
              </a:ext>
            </a:extLst>
          </p:cNvPr>
          <p:cNvSpPr txBox="1"/>
          <p:nvPr/>
        </p:nvSpPr>
        <p:spPr>
          <a:xfrm>
            <a:off x="521848" y="3004549"/>
            <a:ext cx="5208392" cy="3046988"/>
          </a:xfrm>
          <a:prstGeom prst="rect">
            <a:avLst/>
          </a:prstGeom>
          <a:noFill/>
        </p:spPr>
        <p:txBody>
          <a:bodyPr wrap="square" rtlCol="0">
            <a:spAutoFit/>
          </a:bodyPr>
          <a:lstStyle/>
          <a:p>
            <a:r>
              <a:rPr lang="en-US" sz="2400" dirty="0"/>
              <a:t>Static Variables and Functions can be called directly from the class and </a:t>
            </a:r>
            <a:r>
              <a:rPr lang="en-US" sz="2400" b="1" u="sng" dirty="0"/>
              <a:t>don’t require any instance</a:t>
            </a:r>
            <a:r>
              <a:rPr lang="en-US" sz="2400" dirty="0"/>
              <a:t>, Which is </a:t>
            </a:r>
            <a:r>
              <a:rPr lang="en-US" sz="2400" b="1" u="sng" dirty="0"/>
              <a:t>useful because the constructor is private</a:t>
            </a:r>
            <a:r>
              <a:rPr lang="en-US" sz="2400" dirty="0"/>
              <a:t>, also, only one copy of the variable will be available regardless of the number of instances </a:t>
            </a:r>
          </a:p>
        </p:txBody>
      </p:sp>
    </p:spTree>
    <p:extLst>
      <p:ext uri="{BB962C8B-B14F-4D97-AF65-F5344CB8AC3E}">
        <p14:creationId xmlns:p14="http://schemas.microsoft.com/office/powerpoint/2010/main" val="1143012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structure of the Singleton pattern">
            <a:extLst>
              <a:ext uri="{FF2B5EF4-FFF2-40B4-BE49-F238E27FC236}">
                <a16:creationId xmlns:a16="http://schemas.microsoft.com/office/drawing/2014/main" id="{DA8A179A-0131-D2C1-6D10-AAB884D54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787" y="1757680"/>
            <a:ext cx="6282031" cy="423671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1092800-E620-1703-2E45-C5722DF77792}"/>
              </a:ext>
            </a:extLst>
          </p:cNvPr>
          <p:cNvSpPr/>
          <p:nvPr/>
        </p:nvSpPr>
        <p:spPr>
          <a:xfrm>
            <a:off x="7853680" y="379470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5F12DFC-D209-B755-5B0E-0D1B9BDF4398}"/>
              </a:ext>
            </a:extLst>
          </p:cNvPr>
          <p:cNvSpPr txBox="1"/>
          <p:nvPr/>
        </p:nvSpPr>
        <p:spPr>
          <a:xfrm>
            <a:off x="528320" y="1757680"/>
            <a:ext cx="5486400" cy="4401205"/>
          </a:xfrm>
          <a:prstGeom prst="rect">
            <a:avLst/>
          </a:prstGeom>
          <a:noFill/>
        </p:spPr>
        <p:txBody>
          <a:bodyPr wrap="square" rtlCol="0">
            <a:spAutoFit/>
          </a:bodyPr>
          <a:lstStyle/>
          <a:p>
            <a:r>
              <a:rPr lang="en-US" sz="2800" dirty="0"/>
              <a:t>The function checks if the object was instantiated before:</a:t>
            </a:r>
            <a:endParaRPr lang="en-US" sz="3200" dirty="0"/>
          </a:p>
          <a:p>
            <a:pPr marL="457200" indent="-457200">
              <a:buFontTx/>
              <a:buChar char="-"/>
            </a:pPr>
            <a:r>
              <a:rPr lang="en-US" sz="2800" dirty="0"/>
              <a:t>If object was found, a </a:t>
            </a:r>
            <a:r>
              <a:rPr lang="en-US" sz="2800" b="1" i="1" u="sng" dirty="0"/>
              <a:t>reference to the object will be returned</a:t>
            </a:r>
          </a:p>
          <a:p>
            <a:pPr marL="457200" indent="-457200">
              <a:buFontTx/>
              <a:buChar char="-"/>
            </a:pPr>
            <a:endParaRPr lang="en-US" sz="2800" b="1" u="sng" dirty="0"/>
          </a:p>
          <a:p>
            <a:pPr marL="457200" indent="-457200">
              <a:buFontTx/>
              <a:buChar char="-"/>
            </a:pPr>
            <a:r>
              <a:rPr lang="en-US" sz="2800" dirty="0"/>
              <a:t>If object was NULL a </a:t>
            </a:r>
            <a:r>
              <a:rPr lang="en-US" sz="2800" b="1" i="1" u="sng" dirty="0"/>
              <a:t>new</a:t>
            </a:r>
            <a:r>
              <a:rPr lang="en-US" sz="2800" b="1" u="sng" dirty="0"/>
              <a:t> </a:t>
            </a:r>
            <a:r>
              <a:rPr lang="en-US" sz="2800" dirty="0"/>
              <a:t>one is constructed and</a:t>
            </a:r>
            <a:r>
              <a:rPr lang="en-US" sz="2800" u="sng" dirty="0"/>
              <a:t> </a:t>
            </a:r>
            <a:r>
              <a:rPr lang="en-US" sz="2800" b="1" u="sng" dirty="0"/>
              <a:t>saved to the static variable</a:t>
            </a:r>
            <a:r>
              <a:rPr lang="en-US" sz="2800" dirty="0"/>
              <a:t> before it gets </a:t>
            </a:r>
            <a:r>
              <a:rPr lang="en-US" sz="2800" b="1" u="sng" dirty="0"/>
              <a:t>returned</a:t>
            </a:r>
          </a:p>
        </p:txBody>
      </p:sp>
      <p:sp>
        <p:nvSpPr>
          <p:cNvPr id="3" name="Oval 2">
            <a:extLst>
              <a:ext uri="{FF2B5EF4-FFF2-40B4-BE49-F238E27FC236}">
                <a16:creationId xmlns:a16="http://schemas.microsoft.com/office/drawing/2014/main" id="{2EE26CBA-C472-E2F7-B419-0080D0C59058}"/>
              </a:ext>
            </a:extLst>
          </p:cNvPr>
          <p:cNvSpPr/>
          <p:nvPr/>
        </p:nvSpPr>
        <p:spPr>
          <a:xfrm>
            <a:off x="8209280" y="4861500"/>
            <a:ext cx="2875280" cy="594360"/>
          </a:xfrm>
          <a:prstGeom prst="ellipse">
            <a:avLst/>
          </a:prstGeom>
          <a:noFill/>
          <a:ln w="38100">
            <a:solidFill>
              <a:srgbClr val="FDC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FCF2890A-F262-A987-3F2B-A0AEECEEF967}"/>
              </a:ext>
            </a:extLst>
          </p:cNvPr>
          <p:cNvSpPr>
            <a:spLocks noGrp="1"/>
          </p:cNvSpPr>
          <p:nvPr>
            <p:ph type="title"/>
          </p:nvPr>
        </p:nvSpPr>
        <p:spPr/>
        <p:txBody>
          <a:bodyPr/>
          <a:lstStyle/>
          <a:p>
            <a:r>
              <a:rPr lang="en-US" dirty="0"/>
              <a:t>Implementation </a:t>
            </a:r>
          </a:p>
        </p:txBody>
      </p:sp>
    </p:spTree>
    <p:extLst>
      <p:ext uri="{BB962C8B-B14F-4D97-AF65-F5344CB8AC3E}">
        <p14:creationId xmlns:p14="http://schemas.microsoft.com/office/powerpoint/2010/main" val="260081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9660" y="1527385"/>
            <a:ext cx="1103680" cy="9801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cxnSpLocks/>
            <a:stCxn id="3086" idx="3"/>
            <a:endCxn id="18" idx="1"/>
          </p:cNvCxnSpPr>
          <p:nvPr/>
        </p:nvCxnSpPr>
        <p:spPr>
          <a:xfrm>
            <a:off x="1813340" y="2017448"/>
            <a:ext cx="6235390" cy="139625"/>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1</a:t>
            </a:r>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FCD863E0-6C64-EF82-604F-462A620FEC4A}"/>
              </a:ext>
            </a:extLst>
          </p:cNvPr>
          <p:cNvSpPr txBox="1"/>
          <p:nvPr/>
        </p:nvSpPr>
        <p:spPr>
          <a:xfrm>
            <a:off x="8032946" y="4552500"/>
            <a:ext cx="1135247" cy="1200329"/>
          </a:xfrm>
          <a:prstGeom prst="rect">
            <a:avLst/>
          </a:prstGeom>
          <a:noFill/>
        </p:spPr>
        <p:txBody>
          <a:bodyPr wrap="none" rtlCol="0">
            <a:spAutoFit/>
          </a:bodyPr>
          <a:lstStyle/>
          <a:p>
            <a:r>
              <a:rPr lang="en-US" sz="5400" dirty="0"/>
              <a:t>✅</a:t>
            </a:r>
          </a:p>
          <a:p>
            <a:endParaRPr lang="en-US" dirty="0"/>
          </a:p>
        </p:txBody>
      </p:sp>
      <p:sp>
        <p:nvSpPr>
          <p:cNvPr id="21" name="TextBox 20">
            <a:extLst>
              <a:ext uri="{FF2B5EF4-FFF2-40B4-BE49-F238E27FC236}">
                <a16:creationId xmlns:a16="http://schemas.microsoft.com/office/drawing/2014/main" id="{959B55A1-EBC4-DA7B-24C1-B6DBE26A97B2}"/>
              </a:ext>
            </a:extLst>
          </p:cNvPr>
          <p:cNvSpPr txBox="1"/>
          <p:nvPr/>
        </p:nvSpPr>
        <p:spPr>
          <a:xfrm>
            <a:off x="2491919" y="2404350"/>
            <a:ext cx="4922955" cy="830997"/>
          </a:xfrm>
          <a:prstGeom prst="rect">
            <a:avLst/>
          </a:prstGeom>
          <a:noFill/>
        </p:spPr>
        <p:txBody>
          <a:bodyPr wrap="square" rtlCol="0">
            <a:spAutoFit/>
          </a:bodyPr>
          <a:lstStyle/>
          <a:p>
            <a:r>
              <a:rPr lang="en-US" sz="2400" dirty="0"/>
              <a:t>Login, make Calls and chats over the same opened connections</a:t>
            </a:r>
          </a:p>
        </p:txBody>
      </p:sp>
      <p:pic>
        <p:nvPicPr>
          <p:cNvPr id="25" name="Picture 14" descr="Download the new Facebook Messenger logo - For Free | Facebook messenger  logo, Messenger logo, Message logo">
            <a:extLst>
              <a:ext uri="{FF2B5EF4-FFF2-40B4-BE49-F238E27FC236}">
                <a16:creationId xmlns:a16="http://schemas.microsoft.com/office/drawing/2014/main" id="{E2134C2B-FBF9-2596-7FA3-62A472571D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6346" y="3482625"/>
            <a:ext cx="1151716" cy="1022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6A85543C-0FBA-CFF3-909B-B047FE7BAEED}"/>
              </a:ext>
            </a:extLst>
          </p:cNvPr>
          <p:cNvCxnSpPr>
            <a:cxnSpLocks/>
            <a:stCxn id="25" idx="3"/>
            <a:endCxn id="19" idx="1"/>
          </p:cNvCxnSpPr>
          <p:nvPr/>
        </p:nvCxnSpPr>
        <p:spPr>
          <a:xfrm flipV="1">
            <a:off x="1858062" y="3346452"/>
            <a:ext cx="6151481" cy="647565"/>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71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68072-363E-72D1-8DC0-3BC26EABE710}"/>
              </a:ext>
            </a:extLst>
          </p:cNvPr>
          <p:cNvSpPr>
            <a:spLocks noGrp="1"/>
          </p:cNvSpPr>
          <p:nvPr>
            <p:ph type="title"/>
          </p:nvPr>
        </p:nvSpPr>
        <p:spPr>
          <a:xfrm>
            <a:off x="550861" y="580364"/>
            <a:ext cx="9547731" cy="866676"/>
          </a:xfrm>
        </p:spPr>
        <p:txBody>
          <a:bodyPr wrap="square" anchor="t">
            <a:normAutofit/>
          </a:bodyPr>
          <a:lstStyle/>
          <a:p>
            <a:r>
              <a:rPr lang="en-US" dirty="0"/>
              <a:t>Three types of Design Patterns👌🏻</a:t>
            </a:r>
          </a:p>
        </p:txBody>
      </p:sp>
      <p:sp>
        <p:nvSpPr>
          <p:cNvPr id="10" name="Oval 9">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9" name="Group 18">
            <a:extLst>
              <a:ext uri="{FF2B5EF4-FFF2-40B4-BE49-F238E27FC236}">
                <a16:creationId xmlns:a16="http://schemas.microsoft.com/office/drawing/2014/main" id="{F85B3EE8-C574-BF2D-2794-F417F17451FF}"/>
              </a:ext>
            </a:extLst>
          </p:cNvPr>
          <p:cNvGrpSpPr/>
          <p:nvPr/>
        </p:nvGrpSpPr>
        <p:grpSpPr>
          <a:xfrm>
            <a:off x="757340" y="2461829"/>
            <a:ext cx="2162299" cy="2228865"/>
            <a:chOff x="890437" y="2940435"/>
            <a:chExt cx="2162299" cy="2228865"/>
          </a:xfrm>
        </p:grpSpPr>
        <p:pic>
          <p:nvPicPr>
            <p:cNvPr id="5" name="Picture 4" descr="A cartoon of a star wand&#10;&#10;Description automatically generated">
              <a:extLst>
                <a:ext uri="{FF2B5EF4-FFF2-40B4-BE49-F238E27FC236}">
                  <a16:creationId xmlns:a16="http://schemas.microsoft.com/office/drawing/2014/main" id="{22F6F109-EC03-F543-F8B4-83FCCCE9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19" y="2940435"/>
              <a:ext cx="1565153" cy="1565153"/>
            </a:xfrm>
            <a:prstGeom prst="rect">
              <a:avLst/>
            </a:prstGeom>
          </p:spPr>
        </p:pic>
        <p:sp>
          <p:nvSpPr>
            <p:cNvPr id="18" name="TextBox 17">
              <a:extLst>
                <a:ext uri="{FF2B5EF4-FFF2-40B4-BE49-F238E27FC236}">
                  <a16:creationId xmlns:a16="http://schemas.microsoft.com/office/drawing/2014/main" id="{E2CA0C07-04E3-3539-5F15-C703CC29A334}"/>
                </a:ext>
              </a:extLst>
            </p:cNvPr>
            <p:cNvSpPr txBox="1"/>
            <p:nvPr/>
          </p:nvSpPr>
          <p:spPr>
            <a:xfrm>
              <a:off x="890437" y="4646080"/>
              <a:ext cx="2162299" cy="523220"/>
            </a:xfrm>
            <a:prstGeom prst="rect">
              <a:avLst/>
            </a:prstGeom>
            <a:noFill/>
          </p:spPr>
          <p:txBody>
            <a:bodyPr wrap="square" rtlCol="0">
              <a:spAutoFit/>
            </a:bodyPr>
            <a:lstStyle/>
            <a:p>
              <a:r>
                <a:rPr lang="en-US" sz="2800" dirty="0"/>
                <a:t>Creational</a:t>
              </a:r>
            </a:p>
          </p:txBody>
        </p:sp>
      </p:grpSp>
      <p:grpSp>
        <p:nvGrpSpPr>
          <p:cNvPr id="22" name="Group 21">
            <a:extLst>
              <a:ext uri="{FF2B5EF4-FFF2-40B4-BE49-F238E27FC236}">
                <a16:creationId xmlns:a16="http://schemas.microsoft.com/office/drawing/2014/main" id="{3ED1A85D-060A-D283-DCED-F81A1839CB08}"/>
              </a:ext>
            </a:extLst>
          </p:cNvPr>
          <p:cNvGrpSpPr/>
          <p:nvPr/>
        </p:nvGrpSpPr>
        <p:grpSpPr>
          <a:xfrm>
            <a:off x="9077727" y="2443932"/>
            <a:ext cx="1920700" cy="2231684"/>
            <a:chOff x="8953672" y="2145822"/>
            <a:chExt cx="1920700" cy="2231684"/>
          </a:xfrm>
        </p:grpSpPr>
        <p:pic>
          <p:nvPicPr>
            <p:cNvPr id="7" name="Picture 6" descr="A colorful cubes and arrows&#10;&#10;Description automatically generated with medium confidence">
              <a:extLst>
                <a:ext uri="{FF2B5EF4-FFF2-40B4-BE49-F238E27FC236}">
                  <a16:creationId xmlns:a16="http://schemas.microsoft.com/office/drawing/2014/main" id="{CD00A861-B1BE-C18A-22D6-3269A7EBB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794" y="2145822"/>
              <a:ext cx="1641937" cy="1641937"/>
            </a:xfrm>
            <a:prstGeom prst="rect">
              <a:avLst/>
            </a:prstGeom>
          </p:spPr>
        </p:pic>
        <p:sp>
          <p:nvSpPr>
            <p:cNvPr id="20" name="TextBox 19">
              <a:extLst>
                <a:ext uri="{FF2B5EF4-FFF2-40B4-BE49-F238E27FC236}">
                  <a16:creationId xmlns:a16="http://schemas.microsoft.com/office/drawing/2014/main" id="{52D0D5FF-4AD8-DEE2-835C-0EEA5788D4CF}"/>
                </a:ext>
              </a:extLst>
            </p:cNvPr>
            <p:cNvSpPr txBox="1"/>
            <p:nvPr/>
          </p:nvSpPr>
          <p:spPr>
            <a:xfrm>
              <a:off x="8953672" y="3854286"/>
              <a:ext cx="1920700" cy="523220"/>
            </a:xfrm>
            <a:prstGeom prst="rect">
              <a:avLst/>
            </a:prstGeom>
            <a:noFill/>
          </p:spPr>
          <p:txBody>
            <a:bodyPr wrap="square" rtlCol="0">
              <a:spAutoFit/>
            </a:bodyPr>
            <a:lstStyle/>
            <a:p>
              <a:r>
                <a:rPr lang="en-US" sz="2800" dirty="0"/>
                <a:t>Structural</a:t>
              </a:r>
            </a:p>
          </p:txBody>
        </p:sp>
      </p:grpSp>
      <p:grpSp>
        <p:nvGrpSpPr>
          <p:cNvPr id="23" name="Group 22">
            <a:extLst>
              <a:ext uri="{FF2B5EF4-FFF2-40B4-BE49-F238E27FC236}">
                <a16:creationId xmlns:a16="http://schemas.microsoft.com/office/drawing/2014/main" id="{A7D8746B-DE5D-95CA-19EF-249212769886}"/>
              </a:ext>
            </a:extLst>
          </p:cNvPr>
          <p:cNvGrpSpPr/>
          <p:nvPr/>
        </p:nvGrpSpPr>
        <p:grpSpPr>
          <a:xfrm>
            <a:off x="5053667" y="2645515"/>
            <a:ext cx="1920700" cy="2030101"/>
            <a:chOff x="6242696" y="2122419"/>
            <a:chExt cx="1920700" cy="2030101"/>
          </a:xfrm>
        </p:grpSpPr>
        <p:pic>
          <p:nvPicPr>
            <p:cNvPr id="11" name="Picture 10" descr="A group of gears with a black background&#10;&#10;Description automatically generated">
              <a:extLst>
                <a:ext uri="{FF2B5EF4-FFF2-40B4-BE49-F238E27FC236}">
                  <a16:creationId xmlns:a16="http://schemas.microsoft.com/office/drawing/2014/main" id="{5B9E9BFA-46FE-695D-BD90-21619B358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676" y="2122419"/>
              <a:ext cx="1440354" cy="1440354"/>
            </a:xfrm>
            <a:prstGeom prst="rect">
              <a:avLst/>
            </a:prstGeom>
          </p:spPr>
        </p:pic>
        <p:sp>
          <p:nvSpPr>
            <p:cNvPr id="21" name="TextBox 20">
              <a:extLst>
                <a:ext uri="{FF2B5EF4-FFF2-40B4-BE49-F238E27FC236}">
                  <a16:creationId xmlns:a16="http://schemas.microsoft.com/office/drawing/2014/main" id="{C04F7BD4-0697-2577-A55E-C33B06EE98AB}"/>
                </a:ext>
              </a:extLst>
            </p:cNvPr>
            <p:cNvSpPr txBox="1"/>
            <p:nvPr/>
          </p:nvSpPr>
          <p:spPr>
            <a:xfrm>
              <a:off x="6242696" y="3629300"/>
              <a:ext cx="1920700" cy="523220"/>
            </a:xfrm>
            <a:prstGeom prst="rect">
              <a:avLst/>
            </a:prstGeom>
            <a:noFill/>
          </p:spPr>
          <p:txBody>
            <a:bodyPr wrap="square" rtlCol="0">
              <a:spAutoFit/>
            </a:bodyPr>
            <a:lstStyle/>
            <a:p>
              <a:r>
                <a:rPr lang="en-US" sz="2800" dirty="0"/>
                <a:t>Behavioral </a:t>
              </a:r>
            </a:p>
          </p:txBody>
        </p:sp>
      </p:grpSp>
    </p:spTree>
    <p:extLst>
      <p:ext uri="{BB962C8B-B14F-4D97-AF65-F5344CB8AC3E}">
        <p14:creationId xmlns:p14="http://schemas.microsoft.com/office/powerpoint/2010/main" val="3289179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1" name="Picture 10">
            <a:extLst>
              <a:ext uri="{FF2B5EF4-FFF2-40B4-BE49-F238E27FC236}">
                <a16:creationId xmlns:a16="http://schemas.microsoft.com/office/drawing/2014/main" id="{222CDAA4-D1C2-9177-511A-B0C0B94A5B54}"/>
              </a:ext>
            </a:extLst>
          </p:cNvPr>
          <p:cNvPicPr>
            <a:picLocks noChangeAspect="1"/>
          </p:cNvPicPr>
          <p:nvPr/>
        </p:nvPicPr>
        <p:blipFill>
          <a:blip r:embed="rId2"/>
          <a:stretch>
            <a:fillRect/>
          </a:stretch>
        </p:blipFill>
        <p:spPr>
          <a:xfrm>
            <a:off x="45578" y="47321"/>
            <a:ext cx="11757638" cy="6086111"/>
          </a:xfrm>
          <a:prstGeom prst="rect">
            <a:avLst/>
          </a:prstGeom>
        </p:spPr>
      </p:pic>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a:off x="704441" y="150999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B49AD4-6836-CA5E-F324-BCCBB2A8411B}"/>
              </a:ext>
            </a:extLst>
          </p:cNvPr>
          <p:cNvCxnSpPr>
            <a:cxnSpLocks/>
          </p:cNvCxnSpPr>
          <p:nvPr/>
        </p:nvCxnSpPr>
        <p:spPr>
          <a:xfrm>
            <a:off x="704441" y="216023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96036D-E053-E014-A5A6-800D5FCFC135}"/>
              </a:ext>
            </a:extLst>
          </p:cNvPr>
          <p:cNvCxnSpPr>
            <a:cxnSpLocks/>
          </p:cNvCxnSpPr>
          <p:nvPr/>
        </p:nvCxnSpPr>
        <p:spPr>
          <a:xfrm>
            <a:off x="704441" y="271903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2E1391A-076D-A734-586E-19C27DFA2EBA}"/>
              </a:ext>
            </a:extLst>
          </p:cNvPr>
          <p:cNvSpPr txBox="1"/>
          <p:nvPr/>
        </p:nvSpPr>
        <p:spPr>
          <a:xfrm>
            <a:off x="1294879" y="6194135"/>
            <a:ext cx="9697227" cy="584775"/>
          </a:xfrm>
          <a:prstGeom prst="rect">
            <a:avLst/>
          </a:prstGeom>
          <a:noFill/>
        </p:spPr>
        <p:txBody>
          <a:bodyPr wrap="square" rtlCol="0">
            <a:spAutoFit/>
          </a:bodyPr>
          <a:lstStyle/>
          <a:p>
            <a:r>
              <a:rPr lang="en-US" sz="3200" dirty="0"/>
              <a:t>Code Implementation 1: Eager initialization</a:t>
            </a:r>
          </a:p>
        </p:txBody>
      </p:sp>
      <p:sp>
        <p:nvSpPr>
          <p:cNvPr id="15" name="Oval 14">
            <a:extLst>
              <a:ext uri="{FF2B5EF4-FFF2-40B4-BE49-F238E27FC236}">
                <a16:creationId xmlns:a16="http://schemas.microsoft.com/office/drawing/2014/main" id="{E21A0E72-D5CD-740A-1F26-01655DB8F9A5}"/>
              </a:ext>
            </a:extLst>
          </p:cNvPr>
          <p:cNvSpPr/>
          <p:nvPr/>
        </p:nvSpPr>
        <p:spPr>
          <a:xfrm>
            <a:off x="5578995" y="2314938"/>
            <a:ext cx="6454031" cy="682907"/>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26A5C5C-D3A7-A6BF-4A2B-80130AA49BDE}"/>
              </a:ext>
            </a:extLst>
          </p:cNvPr>
          <p:cNvSpPr txBox="1"/>
          <p:nvPr/>
        </p:nvSpPr>
        <p:spPr>
          <a:xfrm>
            <a:off x="7060893" y="3327105"/>
            <a:ext cx="4328596" cy="461665"/>
          </a:xfrm>
          <a:prstGeom prst="rect">
            <a:avLst/>
          </a:prstGeom>
          <a:noFill/>
        </p:spPr>
        <p:txBody>
          <a:bodyPr wrap="square" rtlCol="0">
            <a:spAutoFit/>
          </a:bodyPr>
          <a:lstStyle/>
          <a:p>
            <a:r>
              <a:rPr lang="en-US" sz="2400" dirty="0">
                <a:solidFill>
                  <a:schemeClr val="bg1"/>
                </a:solidFill>
                <a:highlight>
                  <a:srgbClr val="FFFF00"/>
                </a:highlight>
              </a:rPr>
              <a:t>Return the instance directly </a:t>
            </a:r>
          </a:p>
        </p:txBody>
      </p:sp>
    </p:spTree>
    <p:extLst>
      <p:ext uri="{BB962C8B-B14F-4D97-AF65-F5344CB8AC3E}">
        <p14:creationId xmlns:p14="http://schemas.microsoft.com/office/powerpoint/2010/main" val="14846500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5">
            <a:extLst>
              <a:ext uri="{FF2B5EF4-FFF2-40B4-BE49-F238E27FC236}">
                <a16:creationId xmlns:a16="http://schemas.microsoft.com/office/drawing/2014/main" id="{F7D1FD4F-E87D-D728-B6ED-BEEC8349221F}"/>
              </a:ext>
            </a:extLst>
          </p:cNvPr>
          <p:cNvPicPr>
            <a:picLocks noChangeAspect="1"/>
          </p:cNvPicPr>
          <p:nvPr/>
        </p:nvPicPr>
        <p:blipFill>
          <a:blip r:embed="rId2"/>
          <a:stretch>
            <a:fillRect/>
          </a:stretch>
        </p:blipFill>
        <p:spPr>
          <a:xfrm>
            <a:off x="0" y="0"/>
            <a:ext cx="8951816" cy="6858000"/>
          </a:xfrm>
          <a:prstGeom prst="rect">
            <a:avLst/>
          </a:prstGeom>
        </p:spPr>
      </p:pic>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a:off x="704441" y="150999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B49AD4-6836-CA5E-F324-BCCBB2A8411B}"/>
              </a:ext>
            </a:extLst>
          </p:cNvPr>
          <p:cNvCxnSpPr>
            <a:cxnSpLocks/>
          </p:cNvCxnSpPr>
          <p:nvPr/>
        </p:nvCxnSpPr>
        <p:spPr>
          <a:xfrm>
            <a:off x="704441" y="216023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96036D-E053-E014-A5A6-800D5FCFC135}"/>
              </a:ext>
            </a:extLst>
          </p:cNvPr>
          <p:cNvCxnSpPr>
            <a:cxnSpLocks/>
          </p:cNvCxnSpPr>
          <p:nvPr/>
        </p:nvCxnSpPr>
        <p:spPr>
          <a:xfrm>
            <a:off x="704441" y="2719039"/>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2E1391A-076D-A734-586E-19C27DFA2EBA}"/>
              </a:ext>
            </a:extLst>
          </p:cNvPr>
          <p:cNvSpPr txBox="1"/>
          <p:nvPr/>
        </p:nvSpPr>
        <p:spPr>
          <a:xfrm>
            <a:off x="8972486" y="2472855"/>
            <a:ext cx="3188373" cy="1815882"/>
          </a:xfrm>
          <a:prstGeom prst="rect">
            <a:avLst/>
          </a:prstGeom>
          <a:noFill/>
        </p:spPr>
        <p:txBody>
          <a:bodyPr wrap="none" rtlCol="0">
            <a:spAutoFit/>
          </a:bodyPr>
          <a:lstStyle/>
          <a:p>
            <a:r>
              <a:rPr lang="en-US" sz="2800" dirty="0"/>
              <a:t>Code</a:t>
            </a:r>
          </a:p>
          <a:p>
            <a:r>
              <a:rPr lang="en-US" sz="2800" dirty="0"/>
              <a:t>Implementation 2:</a:t>
            </a:r>
            <a:br>
              <a:rPr lang="en-US" sz="2800" dirty="0"/>
            </a:br>
            <a:br>
              <a:rPr lang="en-US" sz="2800" dirty="0"/>
            </a:br>
            <a:r>
              <a:rPr lang="en-US" sz="2800" dirty="0"/>
              <a:t>Lazy initialization</a:t>
            </a:r>
          </a:p>
        </p:txBody>
      </p:sp>
      <p:sp>
        <p:nvSpPr>
          <p:cNvPr id="3" name="Oval 2">
            <a:extLst>
              <a:ext uri="{FF2B5EF4-FFF2-40B4-BE49-F238E27FC236}">
                <a16:creationId xmlns:a16="http://schemas.microsoft.com/office/drawing/2014/main" id="{2C96A0FA-2FD3-2284-7E62-51D519E95293}"/>
              </a:ext>
            </a:extLst>
          </p:cNvPr>
          <p:cNvSpPr/>
          <p:nvPr/>
        </p:nvSpPr>
        <p:spPr>
          <a:xfrm>
            <a:off x="896845" y="2832855"/>
            <a:ext cx="7502884" cy="2083427"/>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DFA184E-CEA9-7C06-4D98-375EAB31BDEA}"/>
              </a:ext>
            </a:extLst>
          </p:cNvPr>
          <p:cNvSpPr/>
          <p:nvPr/>
        </p:nvSpPr>
        <p:spPr>
          <a:xfrm>
            <a:off x="4978073" y="2025574"/>
            <a:ext cx="4378725" cy="532426"/>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59367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FA6E-461A-A56F-573C-EE37C855CBF8}"/>
              </a:ext>
            </a:extLst>
          </p:cNvPr>
          <p:cNvSpPr>
            <a:spLocks noGrp="1"/>
          </p:cNvSpPr>
          <p:nvPr>
            <p:ph type="title"/>
          </p:nvPr>
        </p:nvSpPr>
        <p:spPr/>
        <p:txBody>
          <a:bodyPr/>
          <a:lstStyle/>
          <a:p>
            <a:r>
              <a:rPr lang="en-US" dirty="0"/>
              <a:t>Eager Loading</a:t>
            </a:r>
          </a:p>
        </p:txBody>
      </p:sp>
      <p:sp>
        <p:nvSpPr>
          <p:cNvPr id="3" name="Content Placeholder 2">
            <a:extLst>
              <a:ext uri="{FF2B5EF4-FFF2-40B4-BE49-F238E27FC236}">
                <a16:creationId xmlns:a16="http://schemas.microsoft.com/office/drawing/2014/main" id="{074B0401-40E7-987B-52FF-34913D6E37FC}"/>
              </a:ext>
            </a:extLst>
          </p:cNvPr>
          <p:cNvSpPr>
            <a:spLocks noGrp="1"/>
          </p:cNvSpPr>
          <p:nvPr>
            <p:ph idx="1"/>
          </p:nvPr>
        </p:nvSpPr>
        <p:spPr/>
        <p:txBody>
          <a:bodyPr>
            <a:normAutofit fontScale="85000" lnSpcReduction="10000"/>
          </a:bodyPr>
          <a:lstStyle/>
          <a:p>
            <a:r>
              <a:rPr lang="en-US" sz="3200" dirty="0">
                <a:solidFill>
                  <a:srgbClr val="FFFFFF"/>
                </a:solidFill>
              </a:rPr>
              <a:t>Singleton instance is </a:t>
            </a:r>
            <a:r>
              <a:rPr lang="en-US" sz="3200" b="1" dirty="0">
                <a:solidFill>
                  <a:srgbClr val="FFFFFF"/>
                </a:solidFill>
              </a:rPr>
              <a:t>initialized once the application starts</a:t>
            </a:r>
          </a:p>
          <a:p>
            <a:r>
              <a:rPr lang="en-US" sz="3200" dirty="0">
                <a:solidFill>
                  <a:srgbClr val="FFFFFF"/>
                </a:solidFill>
              </a:rPr>
              <a:t>Pros:</a:t>
            </a:r>
          </a:p>
          <a:p>
            <a:pPr lvl="1"/>
            <a:r>
              <a:rPr lang="en-US" sz="3000" dirty="0">
                <a:solidFill>
                  <a:srgbClr val="FFFFFF"/>
                </a:solidFill>
              </a:rPr>
              <a:t>getInstance() </a:t>
            </a:r>
            <a:r>
              <a:rPr lang="en-US" sz="3000" b="1" u="sng" dirty="0">
                <a:solidFill>
                  <a:srgbClr val="FFFFFF"/>
                </a:solidFill>
              </a:rPr>
              <a:t>returns instance directly</a:t>
            </a:r>
            <a:r>
              <a:rPr lang="en-US" sz="3000" dirty="0">
                <a:solidFill>
                  <a:srgbClr val="FFFFFF"/>
                </a:solidFill>
              </a:rPr>
              <a:t>, no need to check</a:t>
            </a:r>
          </a:p>
          <a:p>
            <a:pPr lvl="1"/>
            <a:r>
              <a:rPr lang="en-US" sz="3000" dirty="0">
                <a:solidFill>
                  <a:srgbClr val="FFFFFF"/>
                </a:solidFill>
              </a:rPr>
              <a:t>Less complexity in multi-threaded environment</a:t>
            </a:r>
          </a:p>
          <a:p>
            <a:r>
              <a:rPr lang="en-US" sz="3200" dirty="0">
                <a:solidFill>
                  <a:srgbClr val="FFFFFF"/>
                </a:solidFill>
              </a:rPr>
              <a:t>Cons:</a:t>
            </a:r>
          </a:p>
          <a:p>
            <a:pPr lvl="1"/>
            <a:r>
              <a:rPr lang="en-US" sz="3000" dirty="0">
                <a:solidFill>
                  <a:srgbClr val="FFFFFF"/>
                </a:solidFill>
              </a:rPr>
              <a:t>Singleton instance </a:t>
            </a:r>
            <a:r>
              <a:rPr lang="en-US" sz="3000" b="1" u="sng" dirty="0">
                <a:solidFill>
                  <a:srgbClr val="FFFFFF"/>
                </a:solidFill>
              </a:rPr>
              <a:t>will always be allocated in memory</a:t>
            </a:r>
            <a:r>
              <a:rPr lang="en-US" sz="3000" dirty="0">
                <a:solidFill>
                  <a:srgbClr val="FFFFFF"/>
                </a:solidFill>
              </a:rPr>
              <a:t> and stay during the whole application lifetime even if it was never used</a:t>
            </a:r>
          </a:p>
        </p:txBody>
      </p:sp>
      <p:pic>
        <p:nvPicPr>
          <p:cNvPr id="6" name="Picture 5">
            <a:extLst>
              <a:ext uri="{FF2B5EF4-FFF2-40B4-BE49-F238E27FC236}">
                <a16:creationId xmlns:a16="http://schemas.microsoft.com/office/drawing/2014/main" id="{53FB8725-02E3-D821-5536-94F19A887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428" y="317351"/>
            <a:ext cx="1349644" cy="1349644"/>
          </a:xfrm>
          <a:prstGeom prst="rect">
            <a:avLst/>
          </a:prstGeom>
        </p:spPr>
      </p:pic>
    </p:spTree>
    <p:extLst>
      <p:ext uri="{BB962C8B-B14F-4D97-AF65-F5344CB8AC3E}">
        <p14:creationId xmlns:p14="http://schemas.microsoft.com/office/powerpoint/2010/main" val="70957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FA6E-461A-A56F-573C-EE37C855CBF8}"/>
              </a:ext>
            </a:extLst>
          </p:cNvPr>
          <p:cNvSpPr>
            <a:spLocks noGrp="1"/>
          </p:cNvSpPr>
          <p:nvPr>
            <p:ph type="title"/>
          </p:nvPr>
        </p:nvSpPr>
        <p:spPr/>
        <p:txBody>
          <a:bodyPr/>
          <a:lstStyle/>
          <a:p>
            <a:r>
              <a:rPr lang="en-US" dirty="0"/>
              <a:t>Lazy Loading</a:t>
            </a:r>
          </a:p>
        </p:txBody>
      </p:sp>
      <p:sp>
        <p:nvSpPr>
          <p:cNvPr id="3" name="Content Placeholder 2">
            <a:extLst>
              <a:ext uri="{FF2B5EF4-FFF2-40B4-BE49-F238E27FC236}">
                <a16:creationId xmlns:a16="http://schemas.microsoft.com/office/drawing/2014/main" id="{074B0401-40E7-987B-52FF-34913D6E37FC}"/>
              </a:ext>
            </a:extLst>
          </p:cNvPr>
          <p:cNvSpPr>
            <a:spLocks noGrp="1"/>
          </p:cNvSpPr>
          <p:nvPr>
            <p:ph idx="1"/>
          </p:nvPr>
        </p:nvSpPr>
        <p:spPr/>
        <p:txBody>
          <a:bodyPr>
            <a:normAutofit fontScale="92500" lnSpcReduction="20000"/>
          </a:bodyPr>
          <a:lstStyle/>
          <a:p>
            <a:r>
              <a:rPr lang="en-US" sz="3200" dirty="0">
                <a:solidFill>
                  <a:srgbClr val="FFFFFF"/>
                </a:solidFill>
              </a:rPr>
              <a:t>Singleton instance is </a:t>
            </a:r>
            <a:r>
              <a:rPr lang="en-US" sz="3200" b="1" dirty="0">
                <a:solidFill>
                  <a:srgbClr val="FFFFFF"/>
                </a:solidFill>
              </a:rPr>
              <a:t>initialized only when object is needed</a:t>
            </a:r>
          </a:p>
          <a:p>
            <a:r>
              <a:rPr lang="en-US" sz="3200" dirty="0">
                <a:solidFill>
                  <a:srgbClr val="FFFFFF"/>
                </a:solidFill>
              </a:rPr>
              <a:t>Pros:</a:t>
            </a:r>
          </a:p>
          <a:p>
            <a:pPr lvl="1"/>
            <a:r>
              <a:rPr lang="en-US" sz="3000" b="1" u="sng" dirty="0">
                <a:solidFill>
                  <a:srgbClr val="FFFFFF"/>
                </a:solidFill>
              </a:rPr>
              <a:t>Save memory</a:t>
            </a:r>
            <a:r>
              <a:rPr lang="en-US" sz="3000" b="1" dirty="0">
                <a:solidFill>
                  <a:srgbClr val="FFFFFF"/>
                </a:solidFill>
              </a:rPr>
              <a:t> </a:t>
            </a:r>
            <a:r>
              <a:rPr lang="en-US" sz="3000" dirty="0">
                <a:solidFill>
                  <a:srgbClr val="FFFFFF"/>
                </a:solidFill>
              </a:rPr>
              <a:t>if the instance is not needed</a:t>
            </a:r>
          </a:p>
          <a:p>
            <a:pPr lvl="1"/>
            <a:r>
              <a:rPr lang="en-US" sz="3000" dirty="0">
                <a:solidFill>
                  <a:srgbClr val="FFFFFF"/>
                </a:solidFill>
              </a:rPr>
              <a:t>can be beneficial in scenarios where creating the instance is </a:t>
            </a:r>
            <a:r>
              <a:rPr lang="en-US" sz="3000" b="1" u="sng" dirty="0">
                <a:solidFill>
                  <a:srgbClr val="FFFFFF"/>
                </a:solidFill>
              </a:rPr>
              <a:t>resource-intensive or time-consuming</a:t>
            </a:r>
          </a:p>
          <a:p>
            <a:r>
              <a:rPr lang="en-US" sz="3200" dirty="0">
                <a:solidFill>
                  <a:srgbClr val="FFFFFF"/>
                </a:solidFill>
              </a:rPr>
              <a:t>Cons:</a:t>
            </a:r>
          </a:p>
          <a:p>
            <a:pPr lvl="1"/>
            <a:r>
              <a:rPr lang="en-US" sz="3000" dirty="0">
                <a:solidFill>
                  <a:srgbClr val="FFFFFF"/>
                </a:solidFill>
              </a:rPr>
              <a:t>Harder to implement in multi-threaded environment </a:t>
            </a:r>
          </a:p>
        </p:txBody>
      </p:sp>
      <p:pic>
        <p:nvPicPr>
          <p:cNvPr id="7" name="Picture 6" descr="A person sleeping on a desk&#10;&#10;Description automatically generated">
            <a:extLst>
              <a:ext uri="{FF2B5EF4-FFF2-40B4-BE49-F238E27FC236}">
                <a16:creationId xmlns:a16="http://schemas.microsoft.com/office/drawing/2014/main" id="{C8A37DDD-1BB7-509D-564B-F2D40610E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2314" y="317351"/>
            <a:ext cx="1423686" cy="1423686"/>
          </a:xfrm>
          <a:prstGeom prst="rect">
            <a:avLst/>
          </a:prstGeom>
        </p:spPr>
      </p:pic>
    </p:spTree>
    <p:extLst>
      <p:ext uri="{BB962C8B-B14F-4D97-AF65-F5344CB8AC3E}">
        <p14:creationId xmlns:p14="http://schemas.microsoft.com/office/powerpoint/2010/main" val="2698409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6CCBB9-6CC6-A32C-2B33-274EEBA087FB}"/>
              </a:ext>
            </a:extLst>
          </p:cNvPr>
          <p:cNvPicPr>
            <a:picLocks noChangeAspect="1"/>
          </p:cNvPicPr>
          <p:nvPr/>
        </p:nvPicPr>
        <p:blipFill>
          <a:blip r:embed="rId2"/>
          <a:stretch>
            <a:fillRect/>
          </a:stretch>
        </p:blipFill>
        <p:spPr>
          <a:xfrm>
            <a:off x="4749870" y="933209"/>
            <a:ext cx="7257529" cy="4242453"/>
          </a:xfrm>
          <a:prstGeom prst="rect">
            <a:avLst/>
          </a:prstGeom>
        </p:spPr>
      </p:pic>
      <p:sp>
        <p:nvSpPr>
          <p:cNvPr id="4" name="TextBox 3">
            <a:extLst>
              <a:ext uri="{FF2B5EF4-FFF2-40B4-BE49-F238E27FC236}">
                <a16:creationId xmlns:a16="http://schemas.microsoft.com/office/drawing/2014/main" id="{D65D03C9-C3EF-95BB-633B-8CE5F98AB2BA}"/>
              </a:ext>
            </a:extLst>
          </p:cNvPr>
          <p:cNvSpPr txBox="1"/>
          <p:nvPr/>
        </p:nvSpPr>
        <p:spPr>
          <a:xfrm>
            <a:off x="328230" y="1269195"/>
            <a:ext cx="4375340" cy="2246769"/>
          </a:xfrm>
          <a:prstGeom prst="rect">
            <a:avLst/>
          </a:prstGeom>
          <a:noFill/>
        </p:spPr>
        <p:txBody>
          <a:bodyPr wrap="square" rtlCol="0">
            <a:spAutoFit/>
          </a:bodyPr>
          <a:lstStyle/>
          <a:p>
            <a:r>
              <a:rPr lang="en-US" sz="2800" dirty="0"/>
              <a:t>Now to use it simply get a reference to the object using the </a:t>
            </a:r>
            <a:r>
              <a:rPr lang="en-US" sz="2800" b="1" i="1" dirty="0"/>
              <a:t>getInstance() </a:t>
            </a:r>
            <a:r>
              <a:rPr lang="en-US" sz="2800" dirty="0"/>
              <a:t>method which returns the singleton object </a:t>
            </a:r>
          </a:p>
        </p:txBody>
      </p:sp>
      <p:sp>
        <p:nvSpPr>
          <p:cNvPr id="6" name="Right Brace 5">
            <a:extLst>
              <a:ext uri="{FF2B5EF4-FFF2-40B4-BE49-F238E27FC236}">
                <a16:creationId xmlns:a16="http://schemas.microsoft.com/office/drawing/2014/main" id="{F9DAB22F-3A0A-BD0D-4A72-633A008C9443}"/>
              </a:ext>
            </a:extLst>
          </p:cNvPr>
          <p:cNvSpPr/>
          <p:nvPr/>
        </p:nvSpPr>
        <p:spPr>
          <a:xfrm>
            <a:off x="9489440" y="3312160"/>
            <a:ext cx="243840" cy="945484"/>
          </a:xfrm>
          <a:prstGeom prst="rightBrace">
            <a:avLst>
              <a:gd name="adj1" fmla="val 40333"/>
              <a:gd name="adj2" fmla="val 50000"/>
            </a:avLst>
          </a:prstGeom>
          <a:ln w="38100">
            <a:solidFill>
              <a:srgbClr val="FDC55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F74B68A9-54DF-30C2-86CA-1E39D830CD23}"/>
              </a:ext>
            </a:extLst>
          </p:cNvPr>
          <p:cNvCxnSpPr>
            <a:cxnSpLocks/>
          </p:cNvCxnSpPr>
          <p:nvPr/>
        </p:nvCxnSpPr>
        <p:spPr>
          <a:xfrm>
            <a:off x="5598160" y="2683642"/>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CE75314-8A00-BBCB-532D-F6636DE52724}"/>
              </a:ext>
            </a:extLst>
          </p:cNvPr>
          <p:cNvSpPr txBox="1"/>
          <p:nvPr/>
        </p:nvSpPr>
        <p:spPr>
          <a:xfrm>
            <a:off x="9856267" y="3184737"/>
            <a:ext cx="1683345" cy="1200329"/>
          </a:xfrm>
          <a:prstGeom prst="rect">
            <a:avLst/>
          </a:prstGeom>
          <a:noFill/>
        </p:spPr>
        <p:txBody>
          <a:bodyPr wrap="square" rtlCol="0">
            <a:spAutoFit/>
          </a:bodyPr>
          <a:lstStyle/>
          <a:p>
            <a:r>
              <a:rPr lang="en-US" dirty="0">
                <a:solidFill>
                  <a:schemeClr val="bg1"/>
                </a:solidFill>
              </a:rPr>
              <a:t>Now you can call Instance methods (non static ones)</a:t>
            </a:r>
          </a:p>
        </p:txBody>
      </p:sp>
    </p:spTree>
    <p:extLst>
      <p:ext uri="{BB962C8B-B14F-4D97-AF65-F5344CB8AC3E}">
        <p14:creationId xmlns:p14="http://schemas.microsoft.com/office/powerpoint/2010/main" val="3147405702"/>
      </p:ext>
    </p:extLst>
  </p:cSld>
  <p:clrMapOvr>
    <a:masterClrMapping/>
  </p:clrMapOvr>
  <mc:AlternateContent xmlns:mc="http://schemas.openxmlformats.org/markup-compatibility/2006" xmlns:p14="http://schemas.microsoft.com/office/powerpoint/2010/main">
    <mc:Choice Requires="p14">
      <p:transition p14:dur="400">
        <p14:reveal/>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99D8-FB57-F83A-695A-B31FA08F630A}"/>
              </a:ext>
            </a:extLst>
          </p:cNvPr>
          <p:cNvSpPr>
            <a:spLocks noGrp="1"/>
          </p:cNvSpPr>
          <p:nvPr>
            <p:ph type="title"/>
          </p:nvPr>
        </p:nvSpPr>
        <p:spPr/>
        <p:txBody>
          <a:bodyPr/>
          <a:lstStyle/>
          <a:p>
            <a:r>
              <a:rPr lang="en-US" dirty="0"/>
              <a:t>Real life example</a:t>
            </a:r>
          </a:p>
        </p:txBody>
      </p:sp>
      <p:grpSp>
        <p:nvGrpSpPr>
          <p:cNvPr id="24" name="Group 23">
            <a:extLst>
              <a:ext uri="{FF2B5EF4-FFF2-40B4-BE49-F238E27FC236}">
                <a16:creationId xmlns:a16="http://schemas.microsoft.com/office/drawing/2014/main" id="{E8E5B399-1256-204D-B3F6-0F95C5F994F4}"/>
              </a:ext>
            </a:extLst>
          </p:cNvPr>
          <p:cNvGrpSpPr/>
          <p:nvPr/>
        </p:nvGrpSpPr>
        <p:grpSpPr>
          <a:xfrm>
            <a:off x="8048730" y="1525710"/>
            <a:ext cx="3396343" cy="4563591"/>
            <a:chOff x="8048730" y="1525710"/>
            <a:chExt cx="3396343" cy="4563591"/>
          </a:xfrm>
        </p:grpSpPr>
        <p:grpSp>
          <p:nvGrpSpPr>
            <p:cNvPr id="15" name="Group 14">
              <a:extLst>
                <a:ext uri="{FF2B5EF4-FFF2-40B4-BE49-F238E27FC236}">
                  <a16:creationId xmlns:a16="http://schemas.microsoft.com/office/drawing/2014/main" id="{C432893A-1877-FE38-5B72-737C4506E3CA}"/>
                </a:ext>
              </a:extLst>
            </p:cNvPr>
            <p:cNvGrpSpPr/>
            <p:nvPr/>
          </p:nvGrpSpPr>
          <p:grpSpPr>
            <a:xfrm>
              <a:off x="8048730" y="1525710"/>
              <a:ext cx="3396343" cy="4563591"/>
              <a:chOff x="7957038" y="1294598"/>
              <a:chExt cx="3488035" cy="4563591"/>
            </a:xfrm>
          </p:grpSpPr>
          <p:sp>
            <p:nvSpPr>
              <p:cNvPr id="4" name="Rectangle: Rounded Corners 3">
                <a:extLst>
                  <a:ext uri="{FF2B5EF4-FFF2-40B4-BE49-F238E27FC236}">
                    <a16:creationId xmlns:a16="http://schemas.microsoft.com/office/drawing/2014/main" id="{D5390F76-A1D6-C04D-E55C-0AF905F41CA3}"/>
                  </a:ext>
                </a:extLst>
              </p:cNvPr>
              <p:cNvSpPr/>
              <p:nvPr/>
            </p:nvSpPr>
            <p:spPr>
              <a:xfrm>
                <a:off x="7957038" y="1294598"/>
                <a:ext cx="1133476" cy="4563591"/>
              </a:xfrm>
              <a:prstGeom prst="roundRect">
                <a:avLst/>
              </a:prstGeom>
              <a:ln w="38100">
                <a:solidFill>
                  <a:srgbClr val="FDC555"/>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003C440-0053-C509-3263-3EA883769B95}"/>
                  </a:ext>
                </a:extLst>
              </p:cNvPr>
              <p:cNvCxnSpPr>
                <a:cxnSpLocks/>
              </p:cNvCxnSpPr>
              <p:nvPr/>
            </p:nvCxnSpPr>
            <p:spPr>
              <a:xfrm>
                <a:off x="9044705" y="1355753"/>
                <a:ext cx="1038176" cy="1311771"/>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825707-C486-88A2-FE3D-A074FA9770E8}"/>
                  </a:ext>
                </a:extLst>
              </p:cNvPr>
              <p:cNvCxnSpPr>
                <a:cxnSpLocks/>
              </p:cNvCxnSpPr>
              <p:nvPr/>
            </p:nvCxnSpPr>
            <p:spPr>
              <a:xfrm flipV="1">
                <a:off x="9063617" y="4190476"/>
                <a:ext cx="1019264" cy="1590592"/>
              </a:xfrm>
              <a:prstGeom prst="line">
                <a:avLst/>
              </a:prstGeom>
              <a:ln w="19050">
                <a:solidFill>
                  <a:srgbClr val="FDC555"/>
                </a:solidFill>
              </a:ln>
            </p:spPr>
            <p:style>
              <a:lnRef idx="1">
                <a:schemeClr val="accent1"/>
              </a:lnRef>
              <a:fillRef idx="0">
                <a:schemeClr val="accent1"/>
              </a:fillRef>
              <a:effectRef idx="0">
                <a:schemeClr val="accent1"/>
              </a:effectRef>
              <a:fontRef idx="minor">
                <a:schemeClr val="tx1"/>
              </a:fontRef>
            </p:style>
          </p:cxnSp>
          <p:pic>
            <p:nvPicPr>
              <p:cNvPr id="3078" name="Picture 6" descr="Database Server Symbol Free PNG Image｜Illustoon">
                <a:extLst>
                  <a:ext uri="{FF2B5EF4-FFF2-40B4-BE49-F238E27FC236}">
                    <a16:creationId xmlns:a16="http://schemas.microsoft.com/office/drawing/2014/main" id="{C7786DC2-9B9F-21ED-2DF3-84920B71A8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769" t="15859" r="13037" b="6524"/>
              <a:stretch/>
            </p:blipFill>
            <p:spPr bwMode="auto">
              <a:xfrm>
                <a:off x="9989284" y="2667524"/>
                <a:ext cx="1455789" cy="15229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24690487-0AD6-C6FA-3ACA-5A29662F956D}"/>
                </a:ext>
              </a:extLst>
            </p:cNvPr>
            <p:cNvSpPr txBox="1"/>
            <p:nvPr/>
          </p:nvSpPr>
          <p:spPr>
            <a:xfrm>
              <a:off x="10229900" y="4653558"/>
              <a:ext cx="1098378" cy="646331"/>
            </a:xfrm>
            <a:prstGeom prst="rect">
              <a:avLst/>
            </a:prstGeom>
            <a:noFill/>
          </p:spPr>
          <p:txBody>
            <a:bodyPr wrap="none" rtlCol="0">
              <a:spAutoFit/>
            </a:bodyPr>
            <a:lstStyle/>
            <a:p>
              <a:r>
                <a:rPr lang="en-US" dirty="0"/>
                <a:t>Backend</a:t>
              </a:r>
            </a:p>
            <a:p>
              <a:r>
                <a:rPr lang="en-US" dirty="0"/>
                <a:t>server</a:t>
              </a:r>
            </a:p>
          </p:txBody>
        </p:sp>
      </p:grpSp>
      <p:pic>
        <p:nvPicPr>
          <p:cNvPr id="3086" name="Picture 14" descr="Download the new Facebook Messenger logo - For Free | Facebook messenger  logo, Messenger logo, Message logo">
            <a:extLst>
              <a:ext uri="{FF2B5EF4-FFF2-40B4-BE49-F238E27FC236}">
                <a16:creationId xmlns:a16="http://schemas.microsoft.com/office/drawing/2014/main" id="{359ECD0D-36D5-1A7C-4B42-20CBBE1EF7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9660" y="1527385"/>
            <a:ext cx="1103680" cy="9801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4E85E10C-E72A-7BBD-A267-C9F168B487A5}"/>
              </a:ext>
            </a:extLst>
          </p:cNvPr>
          <p:cNvCxnSpPr>
            <a:cxnSpLocks/>
            <a:stCxn id="3086" idx="3"/>
            <a:endCxn id="18" idx="1"/>
          </p:cNvCxnSpPr>
          <p:nvPr/>
        </p:nvCxnSpPr>
        <p:spPr>
          <a:xfrm>
            <a:off x="1813340" y="2017448"/>
            <a:ext cx="6235390" cy="139625"/>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07389E-F2D7-29AE-03D7-4D87E0C0B630}"/>
              </a:ext>
            </a:extLst>
          </p:cNvPr>
          <p:cNvSpPr txBox="1"/>
          <p:nvPr/>
        </p:nvSpPr>
        <p:spPr>
          <a:xfrm>
            <a:off x="6986458" y="6089301"/>
            <a:ext cx="3576819" cy="523220"/>
          </a:xfrm>
          <a:prstGeom prst="rect">
            <a:avLst/>
          </a:prstGeom>
          <a:noFill/>
        </p:spPr>
        <p:txBody>
          <a:bodyPr wrap="square" rtlCol="0">
            <a:spAutoFit/>
          </a:bodyPr>
          <a:lstStyle/>
          <a:p>
            <a:r>
              <a:rPr lang="en-US" sz="2800" dirty="0"/>
              <a:t>DB connection pool</a:t>
            </a:r>
          </a:p>
        </p:txBody>
      </p:sp>
      <p:sp>
        <p:nvSpPr>
          <p:cNvPr id="10" name="TextBox 9">
            <a:extLst>
              <a:ext uri="{FF2B5EF4-FFF2-40B4-BE49-F238E27FC236}">
                <a16:creationId xmlns:a16="http://schemas.microsoft.com/office/drawing/2014/main" id="{CEF497DD-FF5D-0399-7974-11D9E5E6B9EA}"/>
              </a:ext>
            </a:extLst>
          </p:cNvPr>
          <p:cNvSpPr txBox="1"/>
          <p:nvPr/>
        </p:nvSpPr>
        <p:spPr>
          <a:xfrm>
            <a:off x="7635120" y="806460"/>
            <a:ext cx="2134099" cy="523220"/>
          </a:xfrm>
          <a:prstGeom prst="rect">
            <a:avLst/>
          </a:prstGeom>
          <a:noFill/>
        </p:spPr>
        <p:txBody>
          <a:bodyPr wrap="square" rtlCol="0">
            <a:spAutoFit/>
          </a:bodyPr>
          <a:lstStyle/>
          <a:p>
            <a:r>
              <a:rPr lang="en-US" sz="2800" dirty="0"/>
              <a:t>available:  1</a:t>
            </a:r>
          </a:p>
        </p:txBody>
      </p:sp>
      <p:sp>
        <p:nvSpPr>
          <p:cNvPr id="18" name="TextBox 17">
            <a:extLst>
              <a:ext uri="{FF2B5EF4-FFF2-40B4-BE49-F238E27FC236}">
                <a16:creationId xmlns:a16="http://schemas.microsoft.com/office/drawing/2014/main" id="{8288B4E4-1154-9060-E71C-95A079925FDF}"/>
              </a:ext>
            </a:extLst>
          </p:cNvPr>
          <p:cNvSpPr txBox="1"/>
          <p:nvPr/>
        </p:nvSpPr>
        <p:spPr>
          <a:xfrm>
            <a:off x="8048730" y="1695408"/>
            <a:ext cx="1135247" cy="923330"/>
          </a:xfrm>
          <a:prstGeom prst="rect">
            <a:avLst/>
          </a:prstGeom>
          <a:noFill/>
        </p:spPr>
        <p:txBody>
          <a:bodyPr wrap="none" rtlCol="0">
            <a:spAutoFit/>
          </a:bodyPr>
          <a:lstStyle/>
          <a:p>
            <a:r>
              <a:rPr lang="en-US" sz="5400" dirty="0"/>
              <a:t>❌</a:t>
            </a:r>
            <a:endParaRPr lang="en-US" dirty="0"/>
          </a:p>
        </p:txBody>
      </p:sp>
      <p:sp>
        <p:nvSpPr>
          <p:cNvPr id="19" name="TextBox 18">
            <a:extLst>
              <a:ext uri="{FF2B5EF4-FFF2-40B4-BE49-F238E27FC236}">
                <a16:creationId xmlns:a16="http://schemas.microsoft.com/office/drawing/2014/main" id="{B1661C09-B156-4CDB-258E-0627B4E1481B}"/>
              </a:ext>
            </a:extLst>
          </p:cNvPr>
          <p:cNvSpPr txBox="1"/>
          <p:nvPr/>
        </p:nvSpPr>
        <p:spPr>
          <a:xfrm>
            <a:off x="8009543" y="2884787"/>
            <a:ext cx="1135247" cy="923330"/>
          </a:xfrm>
          <a:prstGeom prst="rect">
            <a:avLst/>
          </a:prstGeom>
          <a:noFill/>
        </p:spPr>
        <p:txBody>
          <a:bodyPr wrap="none" rtlCol="0">
            <a:spAutoFit/>
          </a:bodyPr>
          <a:lstStyle/>
          <a:p>
            <a:r>
              <a:rPr lang="en-US" sz="5400" dirty="0"/>
              <a:t>❌</a:t>
            </a:r>
            <a:endParaRPr lang="en-US" dirty="0"/>
          </a:p>
        </p:txBody>
      </p:sp>
      <p:sp>
        <p:nvSpPr>
          <p:cNvPr id="12" name="TextBox 11">
            <a:extLst>
              <a:ext uri="{FF2B5EF4-FFF2-40B4-BE49-F238E27FC236}">
                <a16:creationId xmlns:a16="http://schemas.microsoft.com/office/drawing/2014/main" id="{FCD863E0-6C64-EF82-604F-462A620FEC4A}"/>
              </a:ext>
            </a:extLst>
          </p:cNvPr>
          <p:cNvSpPr txBox="1"/>
          <p:nvPr/>
        </p:nvSpPr>
        <p:spPr>
          <a:xfrm>
            <a:off x="8032946" y="4552500"/>
            <a:ext cx="1135247" cy="1200329"/>
          </a:xfrm>
          <a:prstGeom prst="rect">
            <a:avLst/>
          </a:prstGeom>
          <a:noFill/>
        </p:spPr>
        <p:txBody>
          <a:bodyPr wrap="none" rtlCol="0">
            <a:spAutoFit/>
          </a:bodyPr>
          <a:lstStyle/>
          <a:p>
            <a:r>
              <a:rPr lang="en-US" sz="5400" dirty="0"/>
              <a:t>✅</a:t>
            </a:r>
          </a:p>
          <a:p>
            <a:endParaRPr lang="en-US" dirty="0"/>
          </a:p>
        </p:txBody>
      </p:sp>
      <p:sp>
        <p:nvSpPr>
          <p:cNvPr id="21" name="TextBox 20">
            <a:extLst>
              <a:ext uri="{FF2B5EF4-FFF2-40B4-BE49-F238E27FC236}">
                <a16:creationId xmlns:a16="http://schemas.microsoft.com/office/drawing/2014/main" id="{959B55A1-EBC4-DA7B-24C1-B6DBE26A97B2}"/>
              </a:ext>
            </a:extLst>
          </p:cNvPr>
          <p:cNvSpPr txBox="1"/>
          <p:nvPr/>
        </p:nvSpPr>
        <p:spPr>
          <a:xfrm>
            <a:off x="2491919" y="2404350"/>
            <a:ext cx="4922955" cy="830997"/>
          </a:xfrm>
          <a:prstGeom prst="rect">
            <a:avLst/>
          </a:prstGeom>
          <a:noFill/>
        </p:spPr>
        <p:txBody>
          <a:bodyPr wrap="square" rtlCol="0">
            <a:spAutoFit/>
          </a:bodyPr>
          <a:lstStyle/>
          <a:p>
            <a:r>
              <a:rPr lang="en-US" sz="2400" dirty="0"/>
              <a:t>Login, make Calls and chats over the same opened connections</a:t>
            </a:r>
          </a:p>
        </p:txBody>
      </p:sp>
      <p:pic>
        <p:nvPicPr>
          <p:cNvPr id="25" name="Picture 14" descr="Download the new Facebook Messenger logo - For Free | Facebook messenger  logo, Messenger logo, Message logo">
            <a:extLst>
              <a:ext uri="{FF2B5EF4-FFF2-40B4-BE49-F238E27FC236}">
                <a16:creationId xmlns:a16="http://schemas.microsoft.com/office/drawing/2014/main" id="{E2134C2B-FBF9-2596-7FA3-62A472571D5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65" t="9012" r="4848" b="9655"/>
          <a:stretch/>
        </p:blipFill>
        <p:spPr bwMode="auto">
          <a:xfrm>
            <a:off x="706346" y="3482625"/>
            <a:ext cx="1151716" cy="1022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6A85543C-0FBA-CFF3-909B-B047FE7BAEED}"/>
              </a:ext>
            </a:extLst>
          </p:cNvPr>
          <p:cNvCxnSpPr>
            <a:cxnSpLocks/>
            <a:stCxn id="25" idx="3"/>
            <a:endCxn id="19" idx="1"/>
          </p:cNvCxnSpPr>
          <p:nvPr/>
        </p:nvCxnSpPr>
        <p:spPr>
          <a:xfrm flipV="1">
            <a:off x="1858062" y="3346452"/>
            <a:ext cx="6151481" cy="647565"/>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FAF8C33-93C1-B1FC-4D9A-541028A69116}"/>
              </a:ext>
            </a:extLst>
          </p:cNvPr>
          <p:cNvPicPr>
            <a:picLocks noChangeAspect="1"/>
          </p:cNvPicPr>
          <p:nvPr/>
        </p:nvPicPr>
        <p:blipFill>
          <a:blip r:embed="rId5"/>
          <a:stretch>
            <a:fillRect/>
          </a:stretch>
        </p:blipFill>
        <p:spPr>
          <a:xfrm>
            <a:off x="3806611" y="54897"/>
            <a:ext cx="5320637" cy="6803104"/>
          </a:xfrm>
          <a:prstGeom prst="rect">
            <a:avLst/>
          </a:prstGeom>
        </p:spPr>
      </p:pic>
      <p:sp>
        <p:nvSpPr>
          <p:cNvPr id="11" name="Oval 10">
            <a:extLst>
              <a:ext uri="{FF2B5EF4-FFF2-40B4-BE49-F238E27FC236}">
                <a16:creationId xmlns:a16="http://schemas.microsoft.com/office/drawing/2014/main" id="{B6AB00EC-0E35-9822-B5DD-3D630E67456D}"/>
              </a:ext>
            </a:extLst>
          </p:cNvPr>
          <p:cNvSpPr/>
          <p:nvPr/>
        </p:nvSpPr>
        <p:spPr>
          <a:xfrm>
            <a:off x="4188099" y="734392"/>
            <a:ext cx="4947920" cy="347545"/>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B2569DE2-C41C-9164-C69A-95F2FB9F7A6E}"/>
              </a:ext>
            </a:extLst>
          </p:cNvPr>
          <p:cNvSpPr/>
          <p:nvPr/>
        </p:nvSpPr>
        <p:spPr>
          <a:xfrm>
            <a:off x="4103882" y="2946485"/>
            <a:ext cx="4947920" cy="30389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D696F69-CF40-9108-F7C2-7B59DF00D9AF}"/>
              </a:ext>
            </a:extLst>
          </p:cNvPr>
          <p:cNvSpPr/>
          <p:nvPr/>
        </p:nvSpPr>
        <p:spPr>
          <a:xfrm>
            <a:off x="4006634" y="5081286"/>
            <a:ext cx="4947920" cy="39454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642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2E9D-C003-4D48-19FF-BBBD79C1D2E2}"/>
              </a:ext>
            </a:extLst>
          </p:cNvPr>
          <p:cNvSpPr>
            <a:spLocks noGrp="1"/>
          </p:cNvSpPr>
          <p:nvPr>
            <p:ph type="title"/>
          </p:nvPr>
        </p:nvSpPr>
        <p:spPr/>
        <p:txBody>
          <a:bodyPr/>
          <a:lstStyle/>
          <a:p>
            <a:r>
              <a:rPr lang="en-US" dirty="0"/>
              <a:t>Race conditions in multithreading</a:t>
            </a:r>
          </a:p>
        </p:txBody>
      </p:sp>
      <p:sp>
        <p:nvSpPr>
          <p:cNvPr id="3" name="Content Placeholder 2">
            <a:extLst>
              <a:ext uri="{FF2B5EF4-FFF2-40B4-BE49-F238E27FC236}">
                <a16:creationId xmlns:a16="http://schemas.microsoft.com/office/drawing/2014/main" id="{442CC489-DEBA-58CA-48C6-30737C3B8F4B}"/>
              </a:ext>
            </a:extLst>
          </p:cNvPr>
          <p:cNvSpPr>
            <a:spLocks noGrp="1"/>
          </p:cNvSpPr>
          <p:nvPr>
            <p:ph idx="1"/>
          </p:nvPr>
        </p:nvSpPr>
        <p:spPr/>
        <p:txBody>
          <a:bodyPr/>
          <a:lstStyle/>
          <a:p>
            <a:r>
              <a:rPr lang="en-US" sz="2800" dirty="0">
                <a:solidFill>
                  <a:srgbClr val="FFFFFF"/>
                </a:solidFill>
              </a:rPr>
              <a:t>If 2 or more objects called getInstance() at the same moment “Due to multithreading” and the Singleton instance is null, The constructor may be called more than once, therefore, it can be considered a </a:t>
            </a:r>
            <a:r>
              <a:rPr lang="en-US" sz="2800" b="1" u="sng" dirty="0">
                <a:solidFill>
                  <a:srgbClr val="FF0000"/>
                </a:solidFill>
              </a:rPr>
              <a:t>critical section</a:t>
            </a:r>
          </a:p>
          <a:p>
            <a:pPr marL="0" indent="0">
              <a:buNone/>
            </a:pPr>
            <a:endParaRPr lang="en-US" dirty="0">
              <a:solidFill>
                <a:srgbClr val="FFFFFF"/>
              </a:solidFill>
            </a:endParaRPr>
          </a:p>
        </p:txBody>
      </p:sp>
      <p:pic>
        <p:nvPicPr>
          <p:cNvPr id="5" name="Picture 4" descr="A checkered flag on a stick&#10;&#10;Description automatically generated">
            <a:extLst>
              <a:ext uri="{FF2B5EF4-FFF2-40B4-BE49-F238E27FC236}">
                <a16:creationId xmlns:a16="http://schemas.microsoft.com/office/drawing/2014/main" id="{5DC7E067-21AB-0ABA-1FF8-DEE33A6B4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6003" y="330173"/>
            <a:ext cx="1405134" cy="1405134"/>
          </a:xfrm>
          <a:prstGeom prst="rect">
            <a:avLst/>
          </a:prstGeom>
        </p:spPr>
      </p:pic>
      <p:pic>
        <p:nvPicPr>
          <p:cNvPr id="1028" name="Picture 4" descr="Race Condition Bug In Web App: A Use Case | by Mandeep Jadon | Medium">
            <a:extLst>
              <a:ext uri="{FF2B5EF4-FFF2-40B4-BE49-F238E27FC236}">
                <a16:creationId xmlns:a16="http://schemas.microsoft.com/office/drawing/2014/main" id="{E7FA7D28-3290-82D8-42B5-CA11CD131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0" t="15294" r="8476" b="17026"/>
          <a:stretch/>
        </p:blipFill>
        <p:spPr bwMode="auto">
          <a:xfrm>
            <a:off x="5727781" y="3710731"/>
            <a:ext cx="6286740" cy="281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7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2"/>
          <a:srcRect l="5137" t="5452"/>
          <a:stretch/>
        </p:blipFill>
        <p:spPr>
          <a:xfrm>
            <a:off x="34725" y="12358"/>
            <a:ext cx="8991842" cy="6845642"/>
          </a:xfrm>
          <a:prstGeom prst="rect">
            <a:avLst/>
          </a:prstGeom>
        </p:spPr>
      </p:pic>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flipV="1">
            <a:off x="61532" y="2126738"/>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0B49AD4-6836-CA5E-F324-BCCBB2A8411B}"/>
              </a:ext>
            </a:extLst>
          </p:cNvPr>
          <p:cNvCxnSpPr>
            <a:cxnSpLocks/>
          </p:cNvCxnSpPr>
          <p:nvPr/>
        </p:nvCxnSpPr>
        <p:spPr>
          <a:xfrm>
            <a:off x="447744" y="3468147"/>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96036D-E053-E014-A5A6-800D5FCFC135}"/>
              </a:ext>
            </a:extLst>
          </p:cNvPr>
          <p:cNvCxnSpPr>
            <a:cxnSpLocks/>
          </p:cNvCxnSpPr>
          <p:nvPr/>
        </p:nvCxnSpPr>
        <p:spPr>
          <a:xfrm>
            <a:off x="806227" y="4322957"/>
            <a:ext cx="497840"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279F249-4191-B20A-0789-D6AF5ECF00C2}"/>
              </a:ext>
            </a:extLst>
          </p:cNvPr>
          <p:cNvSpPr txBox="1"/>
          <p:nvPr/>
        </p:nvSpPr>
        <p:spPr>
          <a:xfrm>
            <a:off x="9111262" y="953463"/>
            <a:ext cx="2924198" cy="830997"/>
          </a:xfrm>
          <a:prstGeom prst="rect">
            <a:avLst/>
          </a:prstGeom>
          <a:noFill/>
        </p:spPr>
        <p:txBody>
          <a:bodyPr wrap="none" rtlCol="0">
            <a:spAutoFit/>
          </a:bodyPr>
          <a:lstStyle/>
          <a:p>
            <a:r>
              <a:rPr lang="en-US" sz="2400" dirty="0"/>
              <a:t>Multithreading-safe</a:t>
            </a:r>
          </a:p>
          <a:p>
            <a:r>
              <a:rPr lang="en-US" sz="2400" dirty="0"/>
              <a:t> implementation </a:t>
            </a:r>
          </a:p>
        </p:txBody>
      </p:sp>
      <p:cxnSp>
        <p:nvCxnSpPr>
          <p:cNvPr id="6" name="Straight Connector 5">
            <a:extLst>
              <a:ext uri="{FF2B5EF4-FFF2-40B4-BE49-F238E27FC236}">
                <a16:creationId xmlns:a16="http://schemas.microsoft.com/office/drawing/2014/main" id="{D5986B1B-628F-DB6F-ADC9-9183FD2B162B}"/>
              </a:ext>
            </a:extLst>
          </p:cNvPr>
          <p:cNvCxnSpPr/>
          <p:nvPr/>
        </p:nvCxnSpPr>
        <p:spPr>
          <a:xfrm>
            <a:off x="2172479" y="2221833"/>
            <a:ext cx="864291"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C411BF-E73E-7723-542A-6297FA012465}"/>
              </a:ext>
            </a:extLst>
          </p:cNvPr>
          <p:cNvCxnSpPr>
            <a:cxnSpLocks/>
          </p:cNvCxnSpPr>
          <p:nvPr/>
        </p:nvCxnSpPr>
        <p:spPr>
          <a:xfrm>
            <a:off x="1422902" y="4429846"/>
            <a:ext cx="323439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1476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2"/>
          <a:srcRect l="5137" t="5452"/>
          <a:stretch/>
        </p:blipFill>
        <p:spPr>
          <a:xfrm>
            <a:off x="0" y="-368"/>
            <a:ext cx="12192000" cy="9246023"/>
          </a:xfrm>
          <a:prstGeom prst="rect">
            <a:avLst/>
          </a:prstGeom>
        </p:spPr>
      </p:pic>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flipV="1">
            <a:off x="131048" y="2866633"/>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986B1B-628F-DB6F-ADC9-9183FD2B162B}"/>
              </a:ext>
            </a:extLst>
          </p:cNvPr>
          <p:cNvCxnSpPr>
            <a:cxnSpLocks/>
          </p:cNvCxnSpPr>
          <p:nvPr/>
        </p:nvCxnSpPr>
        <p:spPr>
          <a:xfrm>
            <a:off x="2821061" y="3015149"/>
            <a:ext cx="143730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4973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2"/>
          <a:srcRect l="5137" t="5452"/>
          <a:stretch/>
        </p:blipFill>
        <p:spPr>
          <a:xfrm>
            <a:off x="0" y="-2388023"/>
            <a:ext cx="12192000" cy="9246023"/>
          </a:xfrm>
          <a:prstGeom prst="rect">
            <a:avLst/>
          </a:prstGeom>
        </p:spPr>
      </p:pic>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flipV="1">
            <a:off x="815818" y="2299472"/>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986B1B-628F-DB6F-ADC9-9183FD2B162B}"/>
              </a:ext>
            </a:extLst>
          </p:cNvPr>
          <p:cNvCxnSpPr>
            <a:cxnSpLocks/>
          </p:cNvCxnSpPr>
          <p:nvPr/>
        </p:nvCxnSpPr>
        <p:spPr>
          <a:xfrm>
            <a:off x="2890509" y="2472855"/>
            <a:ext cx="413532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626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2479-B799-484B-9608-7E37600F4C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84C31D3-1ED5-43A2-943D-8076841530B8}"/>
              </a:ext>
            </a:extLst>
          </p:cNvPr>
          <p:cNvSpPr>
            <a:spLocks noGrp="1"/>
          </p:cNvSpPr>
          <p:nvPr>
            <p:ph idx="1"/>
          </p:nvPr>
        </p:nvSpPr>
        <p:spPr/>
        <p:txBody>
          <a:bodyPr>
            <a:normAutofit/>
          </a:bodyPr>
          <a:lstStyle/>
          <a:p>
            <a:r>
              <a:rPr lang="en-US" sz="4400" dirty="0">
                <a:solidFill>
                  <a:srgbClr val="FDC555">
                    <a:alpha val="60000"/>
                  </a:srgbClr>
                </a:solidFill>
              </a:rPr>
              <a:t>Creational Design Patterns</a:t>
            </a:r>
          </a:p>
          <a:p>
            <a:pPr lvl="1"/>
            <a:r>
              <a:rPr lang="en-US" sz="3200" dirty="0">
                <a:solidFill>
                  <a:srgbClr val="F2F2F2"/>
                </a:solidFill>
              </a:rPr>
              <a:t>Singleton</a:t>
            </a:r>
          </a:p>
          <a:p>
            <a:pPr lvl="1"/>
            <a:r>
              <a:rPr lang="en-US" sz="3200" dirty="0">
                <a:solidFill>
                  <a:srgbClr val="F2F2F2"/>
                </a:solidFill>
              </a:rPr>
              <a:t>Abstract Factory</a:t>
            </a:r>
          </a:p>
          <a:p>
            <a:pPr lvl="1"/>
            <a:r>
              <a:rPr lang="en-US" sz="3200" dirty="0">
                <a:solidFill>
                  <a:srgbClr val="F2F2F2"/>
                </a:solidFill>
              </a:rPr>
              <a:t>Builder</a:t>
            </a:r>
          </a:p>
        </p:txBody>
      </p:sp>
      <p:grpSp>
        <p:nvGrpSpPr>
          <p:cNvPr id="4" name="Group 3">
            <a:extLst>
              <a:ext uri="{FF2B5EF4-FFF2-40B4-BE49-F238E27FC236}">
                <a16:creationId xmlns:a16="http://schemas.microsoft.com/office/drawing/2014/main" id="{C9DAC74A-ABBE-C8D8-6594-C46AD84CEC49}"/>
              </a:ext>
            </a:extLst>
          </p:cNvPr>
          <p:cNvGrpSpPr/>
          <p:nvPr/>
        </p:nvGrpSpPr>
        <p:grpSpPr>
          <a:xfrm>
            <a:off x="8082588" y="2988578"/>
            <a:ext cx="2162299" cy="2228865"/>
            <a:chOff x="890437" y="2940435"/>
            <a:chExt cx="2162299" cy="2228865"/>
          </a:xfrm>
        </p:grpSpPr>
        <p:pic>
          <p:nvPicPr>
            <p:cNvPr id="5" name="Picture 4" descr="A cartoon of a star wand&#10;&#10;Description automatically generated">
              <a:extLst>
                <a:ext uri="{FF2B5EF4-FFF2-40B4-BE49-F238E27FC236}">
                  <a16:creationId xmlns:a16="http://schemas.microsoft.com/office/drawing/2014/main" id="{D8BA1508-5D94-6519-FDBE-DFD4C8FC9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19" y="2940435"/>
              <a:ext cx="1565153" cy="1565153"/>
            </a:xfrm>
            <a:prstGeom prst="rect">
              <a:avLst/>
            </a:prstGeom>
          </p:spPr>
        </p:pic>
        <p:sp>
          <p:nvSpPr>
            <p:cNvPr id="6" name="TextBox 5">
              <a:extLst>
                <a:ext uri="{FF2B5EF4-FFF2-40B4-BE49-F238E27FC236}">
                  <a16:creationId xmlns:a16="http://schemas.microsoft.com/office/drawing/2014/main" id="{86A10AC4-0BE5-B1B3-3BF8-B696BC3F9C4E}"/>
                </a:ext>
              </a:extLst>
            </p:cNvPr>
            <p:cNvSpPr txBox="1"/>
            <p:nvPr/>
          </p:nvSpPr>
          <p:spPr>
            <a:xfrm>
              <a:off x="890437" y="4646080"/>
              <a:ext cx="2162299" cy="523220"/>
            </a:xfrm>
            <a:prstGeom prst="rect">
              <a:avLst/>
            </a:prstGeom>
            <a:noFill/>
          </p:spPr>
          <p:txBody>
            <a:bodyPr wrap="square" rtlCol="0">
              <a:spAutoFit/>
            </a:bodyPr>
            <a:lstStyle/>
            <a:p>
              <a:r>
                <a:rPr lang="en-US" sz="2800" dirty="0"/>
                <a:t>Creational</a:t>
              </a:r>
            </a:p>
          </p:txBody>
        </p:sp>
      </p:grpSp>
    </p:spTree>
    <p:extLst>
      <p:ext uri="{BB962C8B-B14F-4D97-AF65-F5344CB8AC3E}">
        <p14:creationId xmlns:p14="http://schemas.microsoft.com/office/powerpoint/2010/main" val="298262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2"/>
          <a:srcRect l="5137" t="5452"/>
          <a:stretch/>
        </p:blipFill>
        <p:spPr>
          <a:xfrm>
            <a:off x="0" y="-2388023"/>
            <a:ext cx="12192000" cy="9246023"/>
          </a:xfrm>
          <a:prstGeom prst="rect">
            <a:avLst/>
          </a:prstGeom>
        </p:spPr>
      </p:pic>
      <p:cxnSp>
        <p:nvCxnSpPr>
          <p:cNvPr id="23" name="Straight Arrow Connector 22">
            <a:extLst>
              <a:ext uri="{FF2B5EF4-FFF2-40B4-BE49-F238E27FC236}">
                <a16:creationId xmlns:a16="http://schemas.microsoft.com/office/drawing/2014/main" id="{E7DFDF0A-AF13-F0CB-730B-11421826ADA6}"/>
              </a:ext>
            </a:extLst>
          </p:cNvPr>
          <p:cNvCxnSpPr>
            <a:cxnSpLocks/>
          </p:cNvCxnSpPr>
          <p:nvPr/>
        </p:nvCxnSpPr>
        <p:spPr>
          <a:xfrm flipV="1">
            <a:off x="815818" y="2299472"/>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279F249-4191-B20A-0789-D6AF5ECF00C2}"/>
              </a:ext>
            </a:extLst>
          </p:cNvPr>
          <p:cNvSpPr txBox="1"/>
          <p:nvPr/>
        </p:nvSpPr>
        <p:spPr>
          <a:xfrm>
            <a:off x="7174636" y="2261035"/>
            <a:ext cx="4775961" cy="1200329"/>
          </a:xfrm>
          <a:prstGeom prst="rect">
            <a:avLst/>
          </a:prstGeom>
          <a:noFill/>
        </p:spPr>
        <p:txBody>
          <a:bodyPr wrap="square" rtlCol="0">
            <a:spAutoFit/>
          </a:bodyPr>
          <a:lstStyle/>
          <a:p>
            <a:r>
              <a:rPr lang="en-US" sz="2400" dirty="0">
                <a:solidFill>
                  <a:schemeClr val="bg1"/>
                </a:solidFill>
                <a:highlight>
                  <a:srgbClr val="FFFF00"/>
                </a:highlight>
              </a:rPr>
              <a:t>If already created, we return “result”, so we don’t access Volatile reference twice </a:t>
            </a:r>
          </a:p>
        </p:txBody>
      </p:sp>
      <p:cxnSp>
        <p:nvCxnSpPr>
          <p:cNvPr id="6" name="Straight Connector 5">
            <a:extLst>
              <a:ext uri="{FF2B5EF4-FFF2-40B4-BE49-F238E27FC236}">
                <a16:creationId xmlns:a16="http://schemas.microsoft.com/office/drawing/2014/main" id="{D5986B1B-628F-DB6F-ADC9-9183FD2B162B}"/>
              </a:ext>
            </a:extLst>
          </p:cNvPr>
          <p:cNvCxnSpPr>
            <a:cxnSpLocks/>
          </p:cNvCxnSpPr>
          <p:nvPr/>
        </p:nvCxnSpPr>
        <p:spPr>
          <a:xfrm>
            <a:off x="2890509" y="2472855"/>
            <a:ext cx="413532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8588EB0B-FA34-40FC-A9CB-43CB404F8F56}"/>
              </a:ext>
            </a:extLst>
          </p:cNvPr>
          <p:cNvCxnSpPr>
            <a:cxnSpLocks/>
          </p:cNvCxnSpPr>
          <p:nvPr/>
        </p:nvCxnSpPr>
        <p:spPr>
          <a:xfrm flipV="1">
            <a:off x="815818" y="3086225"/>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E374E5D-D01B-F564-CF7F-C58DDEB49F49}"/>
              </a:ext>
            </a:extLst>
          </p:cNvPr>
          <p:cNvCxnSpPr>
            <a:cxnSpLocks/>
          </p:cNvCxnSpPr>
          <p:nvPr/>
        </p:nvCxnSpPr>
        <p:spPr>
          <a:xfrm>
            <a:off x="1308717" y="3224882"/>
            <a:ext cx="293919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968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3"/>
          <a:srcRect l="5137" t="5452"/>
          <a:stretch/>
        </p:blipFill>
        <p:spPr>
          <a:xfrm>
            <a:off x="0" y="-2388023"/>
            <a:ext cx="12192000" cy="9246023"/>
          </a:xfrm>
          <a:prstGeom prst="rect">
            <a:avLst/>
          </a:prstGeom>
        </p:spPr>
      </p:pic>
      <p:sp>
        <p:nvSpPr>
          <p:cNvPr id="4" name="TextBox 3">
            <a:extLst>
              <a:ext uri="{FF2B5EF4-FFF2-40B4-BE49-F238E27FC236}">
                <a16:creationId xmlns:a16="http://schemas.microsoft.com/office/drawing/2014/main" id="{0279F249-4191-B20A-0789-D6AF5ECF00C2}"/>
              </a:ext>
            </a:extLst>
          </p:cNvPr>
          <p:cNvSpPr txBox="1"/>
          <p:nvPr/>
        </p:nvSpPr>
        <p:spPr>
          <a:xfrm>
            <a:off x="6752342" y="2644170"/>
            <a:ext cx="5007092" cy="1569660"/>
          </a:xfrm>
          <a:prstGeom prst="rect">
            <a:avLst/>
          </a:prstGeom>
          <a:noFill/>
        </p:spPr>
        <p:txBody>
          <a:bodyPr wrap="square" rtlCol="0">
            <a:spAutoFit/>
          </a:bodyPr>
          <a:lstStyle/>
          <a:p>
            <a:r>
              <a:rPr lang="en-US" sz="2400" dirty="0">
                <a:solidFill>
                  <a:schemeClr val="bg1"/>
                </a:solidFill>
                <a:highlight>
                  <a:srgbClr val="FFFF00"/>
                </a:highlight>
              </a:rPr>
              <a:t>Double check Locking:</a:t>
            </a:r>
          </a:p>
          <a:p>
            <a:pPr marL="342900" indent="-342900">
              <a:buFontTx/>
              <a:buChar char="-"/>
            </a:pPr>
            <a:r>
              <a:rPr lang="en-US" sz="2400" dirty="0">
                <a:solidFill>
                  <a:schemeClr val="bg1"/>
                </a:solidFill>
                <a:highlight>
                  <a:srgbClr val="FFFF00"/>
                </a:highlight>
              </a:rPr>
              <a:t>Check current instance first </a:t>
            </a:r>
          </a:p>
          <a:p>
            <a:pPr marL="342900" indent="-342900">
              <a:buFontTx/>
              <a:buChar char="-"/>
            </a:pPr>
            <a:r>
              <a:rPr lang="en-US" sz="2400" dirty="0">
                <a:solidFill>
                  <a:schemeClr val="bg1"/>
                </a:solidFill>
                <a:highlight>
                  <a:srgbClr val="FFFF00"/>
                </a:highlight>
              </a:rPr>
              <a:t>If not found, get lock of monitor object and check again</a:t>
            </a:r>
          </a:p>
        </p:txBody>
      </p:sp>
      <p:cxnSp>
        <p:nvCxnSpPr>
          <p:cNvPr id="2" name="Straight Arrow Connector 1">
            <a:extLst>
              <a:ext uri="{FF2B5EF4-FFF2-40B4-BE49-F238E27FC236}">
                <a16:creationId xmlns:a16="http://schemas.microsoft.com/office/drawing/2014/main" id="{8588EB0B-FA34-40FC-A9CB-43CB404F8F56}"/>
              </a:ext>
            </a:extLst>
          </p:cNvPr>
          <p:cNvCxnSpPr>
            <a:cxnSpLocks/>
          </p:cNvCxnSpPr>
          <p:nvPr/>
        </p:nvCxnSpPr>
        <p:spPr>
          <a:xfrm flipV="1">
            <a:off x="1414590" y="3429000"/>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E374E5D-D01B-F564-CF7F-C58DDEB49F49}"/>
              </a:ext>
            </a:extLst>
          </p:cNvPr>
          <p:cNvCxnSpPr>
            <a:cxnSpLocks/>
          </p:cNvCxnSpPr>
          <p:nvPr/>
        </p:nvCxnSpPr>
        <p:spPr>
          <a:xfrm>
            <a:off x="1906783" y="3583697"/>
            <a:ext cx="441299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A19A68-5E3C-AE55-30C4-56BFE27E4E1C}"/>
              </a:ext>
            </a:extLst>
          </p:cNvPr>
          <p:cNvSpPr txBox="1"/>
          <p:nvPr/>
        </p:nvSpPr>
        <p:spPr>
          <a:xfrm>
            <a:off x="4441838" y="4807451"/>
            <a:ext cx="7317596" cy="1569660"/>
          </a:xfrm>
          <a:prstGeom prst="rect">
            <a:avLst/>
          </a:prstGeom>
          <a:noFill/>
        </p:spPr>
        <p:txBody>
          <a:bodyPr wrap="square" rtlCol="0">
            <a:spAutoFit/>
          </a:bodyPr>
          <a:lstStyle/>
          <a:p>
            <a:r>
              <a:rPr lang="en-US" sz="2400" dirty="0">
                <a:solidFill>
                  <a:schemeClr val="bg1"/>
                </a:solidFill>
                <a:highlight>
                  <a:srgbClr val="FFFF00"/>
                </a:highlight>
              </a:rPr>
              <a:t>This ensure that critical sections of code are executed atomically, meaning that they are treated as a single, indivisible operation. This prevents race conditions and ensures thread safety.</a:t>
            </a:r>
          </a:p>
        </p:txBody>
      </p:sp>
    </p:spTree>
    <p:extLst>
      <p:ext uri="{BB962C8B-B14F-4D97-AF65-F5344CB8AC3E}">
        <p14:creationId xmlns:p14="http://schemas.microsoft.com/office/powerpoint/2010/main" val="1091508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4" name="Oval 23">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397B373-E826-B73E-1F21-9447F7C41EB7}"/>
              </a:ext>
            </a:extLst>
          </p:cNvPr>
          <p:cNvPicPr>
            <a:picLocks noChangeAspect="1"/>
          </p:cNvPicPr>
          <p:nvPr/>
        </p:nvPicPr>
        <p:blipFill rotWithShape="1">
          <a:blip r:embed="rId3"/>
          <a:srcRect l="5137" t="5452"/>
          <a:stretch/>
        </p:blipFill>
        <p:spPr>
          <a:xfrm>
            <a:off x="0" y="-2388023"/>
            <a:ext cx="12192000" cy="9246023"/>
          </a:xfrm>
          <a:prstGeom prst="rect">
            <a:avLst/>
          </a:prstGeom>
        </p:spPr>
      </p:pic>
      <p:cxnSp>
        <p:nvCxnSpPr>
          <p:cNvPr id="2" name="Straight Arrow Connector 1">
            <a:extLst>
              <a:ext uri="{FF2B5EF4-FFF2-40B4-BE49-F238E27FC236}">
                <a16:creationId xmlns:a16="http://schemas.microsoft.com/office/drawing/2014/main" id="{8588EB0B-FA34-40FC-A9CB-43CB404F8F56}"/>
              </a:ext>
            </a:extLst>
          </p:cNvPr>
          <p:cNvCxnSpPr>
            <a:cxnSpLocks/>
          </p:cNvCxnSpPr>
          <p:nvPr/>
        </p:nvCxnSpPr>
        <p:spPr>
          <a:xfrm flipV="1">
            <a:off x="1996756" y="4123481"/>
            <a:ext cx="386212" cy="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E374E5D-D01B-F564-CF7F-C58DDEB49F49}"/>
              </a:ext>
            </a:extLst>
          </p:cNvPr>
          <p:cNvCxnSpPr>
            <a:cxnSpLocks/>
          </p:cNvCxnSpPr>
          <p:nvPr/>
        </p:nvCxnSpPr>
        <p:spPr>
          <a:xfrm>
            <a:off x="3038262" y="4648568"/>
            <a:ext cx="705486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A19A68-5E3C-AE55-30C4-56BFE27E4E1C}"/>
              </a:ext>
            </a:extLst>
          </p:cNvPr>
          <p:cNvSpPr txBox="1"/>
          <p:nvPr/>
        </p:nvSpPr>
        <p:spPr>
          <a:xfrm>
            <a:off x="4441838" y="4807451"/>
            <a:ext cx="7317596" cy="1569660"/>
          </a:xfrm>
          <a:prstGeom prst="rect">
            <a:avLst/>
          </a:prstGeom>
          <a:noFill/>
        </p:spPr>
        <p:txBody>
          <a:bodyPr wrap="square" rtlCol="0">
            <a:spAutoFit/>
          </a:bodyPr>
          <a:lstStyle/>
          <a:p>
            <a:r>
              <a:rPr lang="en-US" sz="2400" dirty="0">
                <a:solidFill>
                  <a:schemeClr val="bg1"/>
                </a:solidFill>
                <a:highlight>
                  <a:srgbClr val="FFFF00"/>
                </a:highlight>
              </a:rPr>
              <a:t>And therefore we know that:</a:t>
            </a:r>
          </a:p>
          <a:p>
            <a:pPr marL="342900" indent="-342900">
              <a:buFontTx/>
              <a:buChar char="-"/>
            </a:pPr>
            <a:r>
              <a:rPr lang="en-US" sz="2400" dirty="0">
                <a:solidFill>
                  <a:schemeClr val="bg1"/>
                </a:solidFill>
                <a:highlight>
                  <a:srgbClr val="FFFF00"/>
                </a:highlight>
              </a:rPr>
              <a:t>Instance is not already created by another thread</a:t>
            </a:r>
          </a:p>
          <a:p>
            <a:pPr marL="342900" indent="-342900">
              <a:buFontTx/>
              <a:buChar char="-"/>
            </a:pPr>
            <a:r>
              <a:rPr lang="en-US" sz="2400" dirty="0">
                <a:solidFill>
                  <a:schemeClr val="bg1"/>
                </a:solidFill>
                <a:highlight>
                  <a:srgbClr val="FFFF00"/>
                </a:highlight>
              </a:rPr>
              <a:t>No other thread can access Instance until it’s created </a:t>
            </a:r>
          </a:p>
        </p:txBody>
      </p:sp>
    </p:spTree>
    <p:extLst>
      <p:ext uri="{BB962C8B-B14F-4D97-AF65-F5344CB8AC3E}">
        <p14:creationId xmlns:p14="http://schemas.microsoft.com/office/powerpoint/2010/main" val="356413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CE41-9780-E16B-0A9F-107C393230E6}"/>
              </a:ext>
            </a:extLst>
          </p:cNvPr>
          <p:cNvSpPr>
            <a:spLocks noGrp="1"/>
          </p:cNvSpPr>
          <p:nvPr>
            <p:ph type="title"/>
          </p:nvPr>
        </p:nvSpPr>
        <p:spPr/>
        <p:txBody>
          <a:bodyPr/>
          <a:lstStyle/>
          <a:p>
            <a:r>
              <a:rPr lang="en-US" dirty="0"/>
              <a:t>Singleton in other languages </a:t>
            </a:r>
          </a:p>
        </p:txBody>
      </p:sp>
      <p:sp>
        <p:nvSpPr>
          <p:cNvPr id="3" name="Content Placeholder 2">
            <a:extLst>
              <a:ext uri="{FF2B5EF4-FFF2-40B4-BE49-F238E27FC236}">
                <a16:creationId xmlns:a16="http://schemas.microsoft.com/office/drawing/2014/main" id="{DC5A8ACD-5972-9BB7-E2D5-0888498504BE}"/>
              </a:ext>
            </a:extLst>
          </p:cNvPr>
          <p:cNvSpPr>
            <a:spLocks noGrp="1"/>
          </p:cNvSpPr>
          <p:nvPr>
            <p:ph idx="1"/>
          </p:nvPr>
        </p:nvSpPr>
        <p:spPr/>
        <p:txBody>
          <a:bodyPr>
            <a:normAutofit/>
          </a:bodyPr>
          <a:lstStyle/>
          <a:p>
            <a:r>
              <a:rPr lang="en-US" sz="2800" dirty="0">
                <a:solidFill>
                  <a:srgbClr val="FFFFFF"/>
                </a:solidFill>
              </a:rPr>
              <a:t>Some languages like Scala and Kotlin have built-in support for singleton by declaring a single instance of a static object sometimes called </a:t>
            </a:r>
            <a:r>
              <a:rPr lang="en-US" sz="2800" b="1" u="sng" dirty="0">
                <a:solidFill>
                  <a:srgbClr val="FFFFFF"/>
                </a:solidFill>
              </a:rPr>
              <a:t>Companion-Object</a:t>
            </a:r>
          </a:p>
        </p:txBody>
      </p:sp>
      <p:pic>
        <p:nvPicPr>
          <p:cNvPr id="1026" name="Picture 2" descr="Kotlin (@kotlin) / Twitter">
            <a:extLst>
              <a:ext uri="{FF2B5EF4-FFF2-40B4-BE49-F238E27FC236}">
                <a16:creationId xmlns:a16="http://schemas.microsoft.com/office/drawing/2014/main" id="{D84548CE-6B9D-85FE-8049-0D9E198A604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5858" t="17610" r="18422" b="16201"/>
          <a:stretch/>
        </p:blipFill>
        <p:spPr bwMode="auto">
          <a:xfrm>
            <a:off x="894079" y="4185921"/>
            <a:ext cx="1422401" cy="1432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ala logo">
            <a:extLst>
              <a:ext uri="{FF2B5EF4-FFF2-40B4-BE49-F238E27FC236}">
                <a16:creationId xmlns:a16="http://schemas.microsoft.com/office/drawing/2014/main" id="{ADC3D26A-02CA-2555-3DCA-E494CBF2E8C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767" t="20160" r="32221" b="18211"/>
          <a:stretch/>
        </p:blipFill>
        <p:spPr bwMode="auto">
          <a:xfrm>
            <a:off x="2715183" y="4076047"/>
            <a:ext cx="1341120" cy="16218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AC3E29C-ECF4-7EF2-3751-A52A78D50C70}"/>
              </a:ext>
            </a:extLst>
          </p:cNvPr>
          <p:cNvPicPr>
            <a:picLocks noChangeAspect="1"/>
          </p:cNvPicPr>
          <p:nvPr/>
        </p:nvPicPr>
        <p:blipFill rotWithShape="1">
          <a:blip r:embed="rId6"/>
          <a:srcRect l="19165" t="22032" r="3138" b="7098"/>
          <a:stretch/>
        </p:blipFill>
        <p:spPr>
          <a:xfrm>
            <a:off x="4480800" y="3854105"/>
            <a:ext cx="7370572" cy="2545136"/>
          </a:xfrm>
          <a:prstGeom prst="rect">
            <a:avLst/>
          </a:prstGeom>
        </p:spPr>
      </p:pic>
    </p:spTree>
    <p:extLst>
      <p:ext uri="{BB962C8B-B14F-4D97-AF65-F5344CB8AC3E}">
        <p14:creationId xmlns:p14="http://schemas.microsoft.com/office/powerpoint/2010/main" val="357477087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21CF-6B98-B55C-1FF7-BBE4A93E4E1C}"/>
              </a:ext>
            </a:extLst>
          </p:cNvPr>
          <p:cNvSpPr>
            <a:spLocks noGrp="1"/>
          </p:cNvSpPr>
          <p:nvPr>
            <p:ph type="title"/>
          </p:nvPr>
        </p:nvSpPr>
        <p:spPr/>
        <p:txBody>
          <a:bodyPr/>
          <a:lstStyle/>
          <a:p>
            <a:r>
              <a:rPr lang="en-US" dirty="0"/>
              <a:t>When to use Singleton </a:t>
            </a:r>
          </a:p>
        </p:txBody>
      </p:sp>
      <p:sp>
        <p:nvSpPr>
          <p:cNvPr id="3" name="Content Placeholder 2">
            <a:extLst>
              <a:ext uri="{FF2B5EF4-FFF2-40B4-BE49-F238E27FC236}">
                <a16:creationId xmlns:a16="http://schemas.microsoft.com/office/drawing/2014/main" id="{596E6BAC-16A0-8F9C-8643-3CB56640F509}"/>
              </a:ext>
            </a:extLst>
          </p:cNvPr>
          <p:cNvSpPr>
            <a:spLocks noGrp="1"/>
          </p:cNvSpPr>
          <p:nvPr>
            <p:ph idx="1"/>
          </p:nvPr>
        </p:nvSpPr>
        <p:spPr/>
        <p:txBody>
          <a:bodyPr/>
          <a:lstStyle/>
          <a:p>
            <a:pPr marL="0" indent="0">
              <a:buNone/>
            </a:pPr>
            <a:r>
              <a:rPr lang="en-US" sz="3200" dirty="0">
                <a:solidFill>
                  <a:srgbClr val="FFFFFF"/>
                </a:solidFill>
              </a:rPr>
              <a:t>A Singleton candidate must satisfy three requirements:</a:t>
            </a:r>
          </a:p>
          <a:p>
            <a:r>
              <a:rPr lang="en-US" dirty="0">
                <a:solidFill>
                  <a:srgbClr val="FFFFFF"/>
                </a:solidFill>
              </a:rPr>
              <a:t>To controls </a:t>
            </a:r>
            <a:r>
              <a:rPr lang="en-US" u="sng" dirty="0">
                <a:solidFill>
                  <a:srgbClr val="FFFFFF"/>
                </a:solidFill>
              </a:rPr>
              <a:t>concurrent access to a shared resource</a:t>
            </a:r>
            <a:r>
              <a:rPr lang="en-US" dirty="0">
                <a:solidFill>
                  <a:srgbClr val="FFFFFF"/>
                </a:solidFill>
              </a:rPr>
              <a:t>.</a:t>
            </a:r>
          </a:p>
          <a:p>
            <a:r>
              <a:rPr lang="en-US" dirty="0">
                <a:solidFill>
                  <a:srgbClr val="FFFFFF"/>
                </a:solidFill>
              </a:rPr>
              <a:t>Access to the resource will be </a:t>
            </a:r>
            <a:r>
              <a:rPr lang="en-US" u="sng" dirty="0">
                <a:solidFill>
                  <a:srgbClr val="FFFFFF"/>
                </a:solidFill>
              </a:rPr>
              <a:t>requested from multiple, disparate parts of the system.</a:t>
            </a:r>
          </a:p>
          <a:p>
            <a:r>
              <a:rPr lang="en-US" dirty="0">
                <a:solidFill>
                  <a:srgbClr val="FFFFFF"/>
                </a:solidFill>
              </a:rPr>
              <a:t>There can be </a:t>
            </a:r>
            <a:r>
              <a:rPr lang="en-US" u="sng" dirty="0">
                <a:solidFill>
                  <a:srgbClr val="FFFFFF"/>
                </a:solidFill>
              </a:rPr>
              <a:t>only one object</a:t>
            </a:r>
            <a:r>
              <a:rPr lang="en-US" dirty="0">
                <a:solidFill>
                  <a:srgbClr val="FFFFFF"/>
                </a:solidFill>
              </a:rPr>
              <a:t>.</a:t>
            </a:r>
          </a:p>
        </p:txBody>
      </p:sp>
      <p:sp>
        <p:nvSpPr>
          <p:cNvPr id="4" name="TextBox 3">
            <a:extLst>
              <a:ext uri="{FF2B5EF4-FFF2-40B4-BE49-F238E27FC236}">
                <a16:creationId xmlns:a16="http://schemas.microsoft.com/office/drawing/2014/main" id="{A8947ACB-A00A-0F51-B788-7CA92697D4D8}"/>
              </a:ext>
            </a:extLst>
          </p:cNvPr>
          <p:cNvSpPr txBox="1"/>
          <p:nvPr/>
        </p:nvSpPr>
        <p:spPr>
          <a:xfrm>
            <a:off x="1114682" y="5261827"/>
            <a:ext cx="10855645" cy="830997"/>
          </a:xfrm>
          <a:prstGeom prst="rect">
            <a:avLst/>
          </a:prstGeom>
          <a:noFill/>
        </p:spPr>
        <p:txBody>
          <a:bodyPr wrap="square" rtlCol="0">
            <a:spAutoFit/>
          </a:bodyPr>
          <a:lstStyle/>
          <a:p>
            <a:r>
              <a:rPr lang="en-US" sz="2400" dirty="0"/>
              <a:t>Note: If not all 3 conditions are satisfied, Then using a Mutex or redesigning code may be a better solution </a:t>
            </a:r>
          </a:p>
        </p:txBody>
      </p:sp>
    </p:spTree>
    <p:extLst>
      <p:ext uri="{BB962C8B-B14F-4D97-AF65-F5344CB8AC3E}">
        <p14:creationId xmlns:p14="http://schemas.microsoft.com/office/powerpoint/2010/main" val="1873651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21CF-6B98-B55C-1FF7-BBE4A93E4E1C}"/>
              </a:ext>
            </a:extLst>
          </p:cNvPr>
          <p:cNvSpPr>
            <a:spLocks noGrp="1"/>
          </p:cNvSpPr>
          <p:nvPr>
            <p:ph type="title"/>
          </p:nvPr>
        </p:nvSpPr>
        <p:spPr/>
        <p:txBody>
          <a:bodyPr/>
          <a:lstStyle/>
          <a:p>
            <a:r>
              <a:rPr lang="en-US" dirty="0"/>
              <a:t>When to use Singleton </a:t>
            </a:r>
          </a:p>
        </p:txBody>
      </p:sp>
      <p:sp>
        <p:nvSpPr>
          <p:cNvPr id="3" name="Content Placeholder 2">
            <a:extLst>
              <a:ext uri="{FF2B5EF4-FFF2-40B4-BE49-F238E27FC236}">
                <a16:creationId xmlns:a16="http://schemas.microsoft.com/office/drawing/2014/main" id="{596E6BAC-16A0-8F9C-8643-3CB56640F509}"/>
              </a:ext>
            </a:extLst>
          </p:cNvPr>
          <p:cNvSpPr>
            <a:spLocks noGrp="1"/>
          </p:cNvSpPr>
          <p:nvPr>
            <p:ph idx="1"/>
          </p:nvPr>
        </p:nvSpPr>
        <p:spPr/>
        <p:txBody>
          <a:bodyPr/>
          <a:lstStyle/>
          <a:p>
            <a:pPr marL="0" indent="0">
              <a:buNone/>
            </a:pPr>
            <a:r>
              <a:rPr lang="en-US" sz="2800" dirty="0">
                <a:solidFill>
                  <a:srgbClr val="FFFFFF"/>
                </a:solidFill>
              </a:rPr>
              <a:t>Common use cases:</a:t>
            </a:r>
          </a:p>
          <a:p>
            <a:r>
              <a:rPr lang="en-US" dirty="0">
                <a:solidFill>
                  <a:srgbClr val="FFFFFF"/>
                </a:solidFill>
              </a:rPr>
              <a:t>Database connection “</a:t>
            </a:r>
            <a:r>
              <a:rPr lang="en-US" dirty="0" err="1">
                <a:solidFill>
                  <a:srgbClr val="FFFFFF"/>
                </a:solidFill>
              </a:rPr>
              <a:t>DBcontext</a:t>
            </a:r>
            <a:r>
              <a:rPr lang="en-US" dirty="0">
                <a:solidFill>
                  <a:srgbClr val="FFFFFF"/>
                </a:solidFill>
              </a:rPr>
              <a:t>” Class</a:t>
            </a:r>
          </a:p>
          <a:p>
            <a:r>
              <a:rPr lang="en-US" dirty="0">
                <a:solidFill>
                  <a:srgbClr val="FFFFFF"/>
                </a:solidFill>
              </a:rPr>
              <a:t>Writing to a file on disk</a:t>
            </a:r>
          </a:p>
          <a:p>
            <a:r>
              <a:rPr lang="en-US" dirty="0">
                <a:solidFill>
                  <a:srgbClr val="FFFFFF"/>
                </a:solidFill>
              </a:rPr>
              <a:t>Logging</a:t>
            </a:r>
          </a:p>
          <a:p>
            <a:r>
              <a:rPr lang="en-US" dirty="0">
                <a:solidFill>
                  <a:srgbClr val="FFFFFF"/>
                </a:solidFill>
              </a:rPr>
              <a:t>Need lazy initialization</a:t>
            </a:r>
          </a:p>
        </p:txBody>
      </p:sp>
    </p:spTree>
    <p:extLst>
      <p:ext uri="{BB962C8B-B14F-4D97-AF65-F5344CB8AC3E}">
        <p14:creationId xmlns:p14="http://schemas.microsoft.com/office/powerpoint/2010/main" val="2968829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2054-2199-4C44-1CF4-08112469C8AE}"/>
              </a:ext>
            </a:extLst>
          </p:cNvPr>
          <p:cNvSpPr>
            <a:spLocks noGrp="1"/>
          </p:cNvSpPr>
          <p:nvPr>
            <p:ph type="title"/>
          </p:nvPr>
        </p:nvSpPr>
        <p:spPr/>
        <p:txBody>
          <a:bodyPr/>
          <a:lstStyle/>
          <a:p>
            <a:r>
              <a:rPr lang="en-US" dirty="0"/>
              <a:t>Pros ✅</a:t>
            </a:r>
          </a:p>
        </p:txBody>
      </p:sp>
      <p:sp>
        <p:nvSpPr>
          <p:cNvPr id="3" name="Content Placeholder 2">
            <a:extLst>
              <a:ext uri="{FF2B5EF4-FFF2-40B4-BE49-F238E27FC236}">
                <a16:creationId xmlns:a16="http://schemas.microsoft.com/office/drawing/2014/main" id="{640E87C0-0506-A93F-A44D-50F163FFFAC1}"/>
              </a:ext>
            </a:extLst>
          </p:cNvPr>
          <p:cNvSpPr>
            <a:spLocks noGrp="1"/>
          </p:cNvSpPr>
          <p:nvPr>
            <p:ph idx="1"/>
          </p:nvPr>
        </p:nvSpPr>
        <p:spPr/>
        <p:txBody>
          <a:bodyPr/>
          <a:lstStyle/>
          <a:p>
            <a:r>
              <a:rPr lang="en-US" dirty="0">
                <a:solidFill>
                  <a:srgbClr val="FFFFFF"/>
                </a:solidFill>
              </a:rPr>
              <a:t>You can be sure that a class has only a single instance.</a:t>
            </a:r>
          </a:p>
          <a:p>
            <a:r>
              <a:rPr lang="en-US" dirty="0">
                <a:solidFill>
                  <a:srgbClr val="FFFFFF"/>
                </a:solidFill>
              </a:rPr>
              <a:t>You gain a global access point to that instance.</a:t>
            </a:r>
          </a:p>
          <a:p>
            <a:r>
              <a:rPr lang="en-US" dirty="0">
                <a:solidFill>
                  <a:srgbClr val="FFFFFF"/>
                </a:solidFill>
              </a:rPr>
              <a:t>The singleton object is initialized only when it’s requested for the first time.</a:t>
            </a:r>
          </a:p>
        </p:txBody>
      </p:sp>
    </p:spTree>
    <p:extLst>
      <p:ext uri="{BB962C8B-B14F-4D97-AF65-F5344CB8AC3E}">
        <p14:creationId xmlns:p14="http://schemas.microsoft.com/office/powerpoint/2010/main" val="3847183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0896-1BC4-9915-3F07-24DBF5865DDC}"/>
              </a:ext>
            </a:extLst>
          </p:cNvPr>
          <p:cNvSpPr>
            <a:spLocks noGrp="1"/>
          </p:cNvSpPr>
          <p:nvPr>
            <p:ph type="title"/>
          </p:nvPr>
        </p:nvSpPr>
        <p:spPr/>
        <p:txBody>
          <a:bodyPr/>
          <a:lstStyle/>
          <a:p>
            <a:r>
              <a:rPr lang="en-US" dirty="0"/>
              <a:t>Cons ❌</a:t>
            </a:r>
          </a:p>
        </p:txBody>
      </p:sp>
      <p:sp>
        <p:nvSpPr>
          <p:cNvPr id="3" name="Content Placeholder 2">
            <a:extLst>
              <a:ext uri="{FF2B5EF4-FFF2-40B4-BE49-F238E27FC236}">
                <a16:creationId xmlns:a16="http://schemas.microsoft.com/office/drawing/2014/main" id="{CEEDFFC3-F797-7ED3-1FA3-9F19D7363EC3}"/>
              </a:ext>
            </a:extLst>
          </p:cNvPr>
          <p:cNvSpPr>
            <a:spLocks noGrp="1"/>
          </p:cNvSpPr>
          <p:nvPr>
            <p:ph idx="1"/>
          </p:nvPr>
        </p:nvSpPr>
        <p:spPr/>
        <p:txBody>
          <a:bodyPr/>
          <a:lstStyle/>
          <a:p>
            <a:r>
              <a:rPr lang="en-US" dirty="0">
                <a:solidFill>
                  <a:srgbClr val="FFFFFF"/>
                </a:solidFill>
              </a:rPr>
              <a:t>The Singleton pattern can mask bad design, for instance, when the components of the program know too much about each other.</a:t>
            </a:r>
          </a:p>
          <a:p>
            <a:r>
              <a:rPr lang="en-US" dirty="0">
                <a:solidFill>
                  <a:srgbClr val="FFFFFF"/>
                </a:solidFill>
              </a:rPr>
              <a:t>The pattern requires special treatment in a multithreaded environment so that multiple threads won’t create a singleton object several times.</a:t>
            </a:r>
          </a:p>
          <a:p>
            <a:r>
              <a:rPr lang="en-US" dirty="0">
                <a:solidFill>
                  <a:srgbClr val="FFFFFF"/>
                </a:solidFill>
              </a:rPr>
              <a:t>It may be difficult to unit test the client code of the Singleton because many test frameworks rely on inheritance</a:t>
            </a:r>
          </a:p>
          <a:p>
            <a:r>
              <a:rPr lang="en-US" dirty="0">
                <a:solidFill>
                  <a:srgbClr val="FFFFFF"/>
                </a:solidFill>
              </a:rPr>
              <a:t>Singleton breaks single responsibility principle</a:t>
            </a:r>
          </a:p>
        </p:txBody>
      </p:sp>
    </p:spTree>
    <p:extLst>
      <p:ext uri="{BB962C8B-B14F-4D97-AF65-F5344CB8AC3E}">
        <p14:creationId xmlns:p14="http://schemas.microsoft.com/office/powerpoint/2010/main" val="2520212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9"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16" descr="Many question marks on black background">
            <a:extLst>
              <a:ext uri="{FF2B5EF4-FFF2-40B4-BE49-F238E27FC236}">
                <a16:creationId xmlns:a16="http://schemas.microsoft.com/office/drawing/2014/main" id="{4DA5B2C0-D2A8-B6FB-C84D-D99A8BCEADE1}"/>
              </a:ext>
            </a:extLst>
          </p:cNvPr>
          <p:cNvPicPr>
            <a:picLocks noChangeAspect="1"/>
          </p:cNvPicPr>
          <p:nvPr/>
        </p:nvPicPr>
        <p:blipFill rotWithShape="1">
          <a:blip r:embed="rId2"/>
          <a:srcRect t="7787"/>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5" name="Rectangle 3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3DD79-035E-676D-78E3-07B442EF9D3A}"/>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kern="1200">
                <a:solidFill>
                  <a:schemeClr val="tx1"/>
                </a:solidFill>
                <a:latin typeface="+mj-lt"/>
                <a:ea typeface="+mj-ea"/>
                <a:cs typeface="+mj-cs"/>
              </a:rPr>
              <a:t>Any Questions?</a:t>
            </a:r>
          </a:p>
        </p:txBody>
      </p:sp>
      <p:sp>
        <p:nvSpPr>
          <p:cNvPr id="76" name="Rectangle 3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4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1" name="Freeform: Shape 1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Oval 1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Oval 1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7" name="Group 1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18" name="Freeform: Shape 1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Oval 1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Oval 1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3" name="Rectangle 1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descr="Cup of coffee">
            <a:extLst>
              <a:ext uri="{FF2B5EF4-FFF2-40B4-BE49-F238E27FC236}">
                <a16:creationId xmlns:a16="http://schemas.microsoft.com/office/drawing/2014/main" id="{1801A6D9-8F9A-212B-163B-C1C357977BC0}"/>
              </a:ext>
            </a:extLst>
          </p:cNvPr>
          <p:cNvPicPr>
            <a:picLocks noChangeAspect="1"/>
          </p:cNvPicPr>
          <p:nvPr/>
        </p:nvPicPr>
        <p:blipFill rotWithShape="1">
          <a:blip r:embed="rId2"/>
          <a:srcRect t="15413"/>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25" name="Rectangle 124">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14F7E-4A96-F98E-D3DA-D8A318F73AD8}"/>
              </a:ext>
            </a:extLst>
          </p:cNvPr>
          <p:cNvSpPr>
            <a:spLocks noGrp="1"/>
          </p:cNvSpPr>
          <p:nvPr>
            <p:ph type="title"/>
          </p:nvPr>
        </p:nvSpPr>
        <p:spPr>
          <a:xfrm>
            <a:off x="6203951" y="549275"/>
            <a:ext cx="5437187" cy="2986234"/>
          </a:xfrm>
        </p:spPr>
        <p:txBody>
          <a:bodyPr vert="horz" wrap="square" lIns="0" tIns="0" rIns="0" bIns="0" rtlCol="0" anchor="b" anchorCtr="0">
            <a:noAutofit/>
          </a:bodyPr>
          <a:lstStyle/>
          <a:p>
            <a:r>
              <a:rPr lang="en-US" sz="14500" kern="1200" dirty="0">
                <a:solidFill>
                  <a:schemeClr val="tx1"/>
                </a:solidFill>
                <a:latin typeface="+mj-lt"/>
                <a:ea typeface="+mj-ea"/>
                <a:cs typeface="+mj-cs"/>
              </a:rPr>
              <a:t>Break</a:t>
            </a:r>
          </a:p>
        </p:txBody>
      </p:sp>
    </p:spTree>
    <p:extLst>
      <p:ext uri="{BB962C8B-B14F-4D97-AF65-F5344CB8AC3E}">
        <p14:creationId xmlns:p14="http://schemas.microsoft.com/office/powerpoint/2010/main" val="162190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A4BE74-5F0D-50EF-F0D0-B7D2C335D99D}"/>
              </a:ext>
            </a:extLst>
          </p:cNvPr>
          <p:cNvSpPr>
            <a:spLocks noGrp="1"/>
          </p:cNvSpPr>
          <p:nvPr>
            <p:ph type="title"/>
          </p:nvPr>
        </p:nvSpPr>
        <p:spPr>
          <a:xfrm>
            <a:off x="2091294" y="1119340"/>
            <a:ext cx="8281987" cy="1333057"/>
          </a:xfrm>
        </p:spPr>
        <p:txBody>
          <a:bodyPr wrap="square" anchor="t">
            <a:normAutofit/>
          </a:bodyPr>
          <a:lstStyle/>
          <a:p>
            <a:r>
              <a:rPr lang="en-US" dirty="0"/>
              <a:t>Creational Design Patterns</a:t>
            </a:r>
          </a:p>
        </p:txBody>
      </p:sp>
      <p:sp>
        <p:nvSpPr>
          <p:cNvPr id="25"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6"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8"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6AB393D4-2100-A88B-132C-AD86C703E75C}"/>
              </a:ext>
            </a:extLst>
          </p:cNvPr>
          <p:cNvSpPr>
            <a:spLocks noGrp="1"/>
          </p:cNvSpPr>
          <p:nvPr>
            <p:ph idx="1"/>
          </p:nvPr>
        </p:nvSpPr>
        <p:spPr>
          <a:xfrm>
            <a:off x="2194510" y="2986624"/>
            <a:ext cx="7802980" cy="2538489"/>
          </a:xfrm>
        </p:spPr>
        <p:txBody>
          <a:bodyPr anchor="t">
            <a:normAutofit/>
          </a:bodyPr>
          <a:lstStyle/>
          <a:p>
            <a:pPr marL="0" indent="0">
              <a:buNone/>
            </a:pPr>
            <a:r>
              <a:rPr lang="en-US" sz="2800" dirty="0">
                <a:solidFill>
                  <a:srgbClr val="FFFFFF"/>
                </a:solidFill>
              </a:rPr>
              <a:t>Creational design patterns provide various object </a:t>
            </a:r>
            <a:r>
              <a:rPr lang="en-US" sz="2800" b="1" u="sng" dirty="0">
                <a:solidFill>
                  <a:srgbClr val="FFFFFF"/>
                </a:solidFill>
              </a:rPr>
              <a:t>creation</a:t>
            </a:r>
            <a:r>
              <a:rPr lang="en-US" sz="2800" dirty="0">
                <a:solidFill>
                  <a:srgbClr val="FFFFFF"/>
                </a:solidFill>
              </a:rPr>
              <a:t> mechanisms, which increase flexibility and reuse of existing code.</a:t>
            </a:r>
          </a:p>
          <a:p>
            <a:pPr marL="0" indent="0">
              <a:buNone/>
            </a:pPr>
            <a:endParaRPr lang="en-US" sz="2000" dirty="0"/>
          </a:p>
        </p:txBody>
      </p:sp>
      <p:sp>
        <p:nvSpPr>
          <p:cNvPr id="3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524285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3" name="Oval 10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Oval 10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37" name="Group 10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8" name="Freeform: Shape 10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0" name="Oval 10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Oval 10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43" name="Rectangle 10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B6E1A-DB1D-BD2C-8EF7-6F2911CE4DFD}"/>
              </a:ext>
            </a:extLst>
          </p:cNvPr>
          <p:cNvSpPr>
            <a:spLocks noGrp="1"/>
          </p:cNvSpPr>
          <p:nvPr>
            <p:ph type="title"/>
          </p:nvPr>
        </p:nvSpPr>
        <p:spPr>
          <a:xfrm>
            <a:off x="896845" y="2056344"/>
            <a:ext cx="4788567" cy="1983787"/>
          </a:xfrm>
        </p:spPr>
        <p:txBody>
          <a:bodyPr vert="horz" wrap="square" lIns="0" tIns="0" rIns="0" bIns="0" rtlCol="0" anchor="b" anchorCtr="0">
            <a:normAutofit/>
          </a:bodyPr>
          <a:lstStyle/>
          <a:p>
            <a:r>
              <a:rPr lang="en-US" sz="6400" dirty="0"/>
              <a:t>Abstract</a:t>
            </a:r>
            <a:br>
              <a:rPr lang="en-US" sz="6400" dirty="0"/>
            </a:br>
            <a:r>
              <a:rPr lang="en-US" sz="6400" dirty="0"/>
              <a:t>Factory</a:t>
            </a:r>
          </a:p>
        </p:txBody>
      </p:sp>
      <p:sp>
        <p:nvSpPr>
          <p:cNvPr id="1045" name="Oval 104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50" name="Picture 2" descr="Abstract Factory pattern">
            <a:extLst>
              <a:ext uri="{FF2B5EF4-FFF2-40B4-BE49-F238E27FC236}">
                <a16:creationId xmlns:a16="http://schemas.microsoft.com/office/drawing/2014/main" id="{FAD9F9BB-CD76-FDE5-6B58-11321DCFE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259" y="1504919"/>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246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C6DC-5814-58F2-65F5-6644176C6D2A}"/>
              </a:ext>
            </a:extLst>
          </p:cNvPr>
          <p:cNvSpPr>
            <a:spLocks noGrp="1"/>
          </p:cNvSpPr>
          <p:nvPr>
            <p:ph type="title"/>
          </p:nvPr>
        </p:nvSpPr>
        <p:spPr/>
        <p:txBody>
          <a:bodyPr/>
          <a:lstStyle/>
          <a:p>
            <a:r>
              <a:rPr lang="en-US" dirty="0"/>
              <a:t>Problem</a:t>
            </a:r>
          </a:p>
        </p:txBody>
      </p:sp>
      <p:pic>
        <p:nvPicPr>
          <p:cNvPr id="4098" name="Picture 2" descr="صعيدي">
            <a:extLst>
              <a:ext uri="{FF2B5EF4-FFF2-40B4-BE49-F238E27FC236}">
                <a16:creationId xmlns:a16="http://schemas.microsoft.com/office/drawing/2014/main" id="{CB74D8C8-A127-64A8-368E-E1337B4AB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770" y="3154886"/>
            <a:ext cx="1714500" cy="1714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Classic Furniture by Modenese Luxury Interior [handmade 100% in Italy]">
            <a:extLst>
              <a:ext uri="{FF2B5EF4-FFF2-40B4-BE49-F238E27FC236}">
                <a16:creationId xmlns:a16="http://schemas.microsoft.com/office/drawing/2014/main" id="{57ED853B-1645-65D7-9D24-5AE2EF7C3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990" y="2752619"/>
            <a:ext cx="1714500" cy="1714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2" name="Picture 6" descr="Classic sofa Imperial leather and fabric | Vimercati Classic Furniture">
            <a:extLst>
              <a:ext uri="{FF2B5EF4-FFF2-40B4-BE49-F238E27FC236}">
                <a16:creationId xmlns:a16="http://schemas.microsoft.com/office/drawing/2014/main" id="{3C1F6711-A4F6-1217-9EB7-BE9D6E8CE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108" y="4636056"/>
            <a:ext cx="2533650" cy="1714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16D01C5-7286-7857-855D-1044729E3CA4}"/>
              </a:ext>
            </a:extLst>
          </p:cNvPr>
          <p:cNvCxnSpPr>
            <a:cxnSpLocks/>
            <a:stCxn id="4098" idx="1"/>
            <a:endCxn id="11" idx="3"/>
          </p:cNvCxnSpPr>
          <p:nvPr/>
        </p:nvCxnSpPr>
        <p:spPr>
          <a:xfrm flipH="1">
            <a:off x="7877908" y="4012136"/>
            <a:ext cx="1560862" cy="0"/>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D1091080-0C91-2548-7F74-C844A5614169}"/>
              </a:ext>
            </a:extLst>
          </p:cNvPr>
          <p:cNvSpPr/>
          <p:nvPr/>
        </p:nvSpPr>
        <p:spPr>
          <a:xfrm>
            <a:off x="4622242" y="1452650"/>
            <a:ext cx="3255666" cy="5118972"/>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501A342-E20B-04F1-9A9D-F6BA02518411}"/>
              </a:ext>
            </a:extLst>
          </p:cNvPr>
          <p:cNvSpPr txBox="1"/>
          <p:nvPr/>
        </p:nvSpPr>
        <p:spPr>
          <a:xfrm>
            <a:off x="4930643" y="1600844"/>
            <a:ext cx="2639115" cy="923330"/>
          </a:xfrm>
          <a:prstGeom prst="rect">
            <a:avLst/>
          </a:prstGeom>
          <a:noFill/>
        </p:spPr>
        <p:txBody>
          <a:bodyPr wrap="square" rtlCol="0">
            <a:spAutoFit/>
          </a:bodyPr>
          <a:lstStyle/>
          <a:p>
            <a:r>
              <a:rPr lang="en-US" u="sng" dirty="0"/>
              <a:t>Classic</a:t>
            </a:r>
            <a:r>
              <a:rPr lang="en-US" dirty="0"/>
              <a:t> furniture factory</a:t>
            </a:r>
          </a:p>
          <a:p>
            <a:r>
              <a:rPr lang="en-US" dirty="0"/>
              <a:t>Produces </a:t>
            </a:r>
            <a:r>
              <a:rPr lang="en-US" u="sng" dirty="0"/>
              <a:t>classic</a:t>
            </a:r>
            <a:r>
              <a:rPr lang="en-US" dirty="0"/>
              <a:t> chairs and sofas</a:t>
            </a:r>
          </a:p>
        </p:txBody>
      </p:sp>
      <p:sp>
        <p:nvSpPr>
          <p:cNvPr id="15" name="TextBox 14">
            <a:extLst>
              <a:ext uri="{FF2B5EF4-FFF2-40B4-BE49-F238E27FC236}">
                <a16:creationId xmlns:a16="http://schemas.microsoft.com/office/drawing/2014/main" id="{F2B1446E-29E3-8952-F10A-88DF34A4E8D4}"/>
              </a:ext>
            </a:extLst>
          </p:cNvPr>
          <p:cNvSpPr txBox="1"/>
          <p:nvPr/>
        </p:nvSpPr>
        <p:spPr>
          <a:xfrm>
            <a:off x="340111" y="1979679"/>
            <a:ext cx="3972448" cy="2246769"/>
          </a:xfrm>
          <a:prstGeom prst="rect">
            <a:avLst/>
          </a:prstGeom>
          <a:noFill/>
        </p:spPr>
        <p:txBody>
          <a:bodyPr wrap="square" rtlCol="0">
            <a:spAutoFit/>
          </a:bodyPr>
          <a:lstStyle/>
          <a:p>
            <a:r>
              <a:rPr lang="en-US" sz="2800" dirty="0"/>
              <a:t>If we need to produce Modern furniture, do we need completely new machines to make chairs and sofas ?</a:t>
            </a:r>
          </a:p>
        </p:txBody>
      </p:sp>
      <p:sp>
        <p:nvSpPr>
          <p:cNvPr id="16" name="TextBox 15">
            <a:extLst>
              <a:ext uri="{FF2B5EF4-FFF2-40B4-BE49-F238E27FC236}">
                <a16:creationId xmlns:a16="http://schemas.microsoft.com/office/drawing/2014/main" id="{D05F330A-4C4D-6CAB-2FF8-1C229B30D3E1}"/>
              </a:ext>
            </a:extLst>
          </p:cNvPr>
          <p:cNvSpPr txBox="1"/>
          <p:nvPr/>
        </p:nvSpPr>
        <p:spPr>
          <a:xfrm>
            <a:off x="9281136" y="5138965"/>
            <a:ext cx="2029767" cy="923330"/>
          </a:xfrm>
          <a:prstGeom prst="rect">
            <a:avLst/>
          </a:prstGeom>
          <a:noFill/>
        </p:spPr>
        <p:txBody>
          <a:bodyPr wrap="square" rtlCol="0">
            <a:spAutoFit/>
          </a:bodyPr>
          <a:lstStyle/>
          <a:p>
            <a:r>
              <a:rPr lang="en-US" dirty="0"/>
              <a:t>Factory owner wants to also sell Modern furniture</a:t>
            </a:r>
          </a:p>
        </p:txBody>
      </p:sp>
    </p:spTree>
    <p:extLst>
      <p:ext uri="{BB962C8B-B14F-4D97-AF65-F5344CB8AC3E}">
        <p14:creationId xmlns:p14="http://schemas.microsoft.com/office/powerpoint/2010/main" val="309797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C6DC-5814-58F2-65F5-6644176C6D2A}"/>
              </a:ext>
            </a:extLst>
          </p:cNvPr>
          <p:cNvSpPr>
            <a:spLocks noGrp="1"/>
          </p:cNvSpPr>
          <p:nvPr>
            <p:ph type="title"/>
          </p:nvPr>
        </p:nvSpPr>
        <p:spPr/>
        <p:txBody>
          <a:bodyPr/>
          <a:lstStyle/>
          <a:p>
            <a:r>
              <a:rPr lang="en-US" dirty="0"/>
              <a:t>Solution</a:t>
            </a:r>
          </a:p>
        </p:txBody>
      </p:sp>
      <p:pic>
        <p:nvPicPr>
          <p:cNvPr id="4098" name="Picture 2" descr="صعيدي">
            <a:extLst>
              <a:ext uri="{FF2B5EF4-FFF2-40B4-BE49-F238E27FC236}">
                <a16:creationId xmlns:a16="http://schemas.microsoft.com/office/drawing/2014/main" id="{CB74D8C8-A127-64A8-368E-E1337B4AB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770" y="3154886"/>
            <a:ext cx="1714500" cy="1714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0" name="Picture 4" descr="Classic Furniture by Modenese Luxury Interior [handmade 100% in Italy]">
            <a:extLst>
              <a:ext uri="{FF2B5EF4-FFF2-40B4-BE49-F238E27FC236}">
                <a16:creationId xmlns:a16="http://schemas.microsoft.com/office/drawing/2014/main" id="{57ED853B-1645-65D7-9D24-5AE2EF7C3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752" y="2844119"/>
            <a:ext cx="1332001" cy="1332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4102" name="Picture 6" descr="Classic sofa Imperial leather and fabric | Vimercati Classic Furniture">
            <a:extLst>
              <a:ext uri="{FF2B5EF4-FFF2-40B4-BE49-F238E27FC236}">
                <a16:creationId xmlns:a16="http://schemas.microsoft.com/office/drawing/2014/main" id="{3C1F6711-A4F6-1217-9EB7-BE9D6E8CE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 y="2844119"/>
            <a:ext cx="1968401" cy="1332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16D01C5-7286-7857-855D-1044729E3CA4}"/>
              </a:ext>
            </a:extLst>
          </p:cNvPr>
          <p:cNvCxnSpPr>
            <a:cxnSpLocks/>
            <a:stCxn id="4098" idx="1"/>
            <a:endCxn id="11" idx="3"/>
          </p:cNvCxnSpPr>
          <p:nvPr/>
        </p:nvCxnSpPr>
        <p:spPr>
          <a:xfrm flipH="1">
            <a:off x="7877908" y="4012136"/>
            <a:ext cx="1560862" cy="0"/>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D1091080-0C91-2548-7F74-C844A5614169}"/>
              </a:ext>
            </a:extLst>
          </p:cNvPr>
          <p:cNvSpPr/>
          <p:nvPr/>
        </p:nvSpPr>
        <p:spPr>
          <a:xfrm>
            <a:off x="4622242" y="1452650"/>
            <a:ext cx="3255666" cy="5118972"/>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501A342-E20B-04F1-9A9D-F6BA02518411}"/>
              </a:ext>
            </a:extLst>
          </p:cNvPr>
          <p:cNvSpPr txBox="1"/>
          <p:nvPr/>
        </p:nvSpPr>
        <p:spPr>
          <a:xfrm>
            <a:off x="4930643" y="1600844"/>
            <a:ext cx="2639115" cy="923330"/>
          </a:xfrm>
          <a:prstGeom prst="rect">
            <a:avLst/>
          </a:prstGeom>
          <a:noFill/>
        </p:spPr>
        <p:txBody>
          <a:bodyPr wrap="square" rtlCol="0">
            <a:spAutoFit/>
          </a:bodyPr>
          <a:lstStyle/>
          <a:p>
            <a:r>
              <a:rPr lang="en-US" dirty="0"/>
              <a:t>Furniture factory</a:t>
            </a:r>
          </a:p>
          <a:p>
            <a:r>
              <a:rPr lang="en-US" dirty="0"/>
              <a:t>Produces chairs and sofas</a:t>
            </a:r>
          </a:p>
        </p:txBody>
      </p:sp>
      <p:sp>
        <p:nvSpPr>
          <p:cNvPr id="16" name="TextBox 15">
            <a:extLst>
              <a:ext uri="{FF2B5EF4-FFF2-40B4-BE49-F238E27FC236}">
                <a16:creationId xmlns:a16="http://schemas.microsoft.com/office/drawing/2014/main" id="{D05F330A-4C4D-6CAB-2FF8-1C229B30D3E1}"/>
              </a:ext>
            </a:extLst>
          </p:cNvPr>
          <p:cNvSpPr txBox="1"/>
          <p:nvPr/>
        </p:nvSpPr>
        <p:spPr>
          <a:xfrm>
            <a:off x="9281136" y="5138965"/>
            <a:ext cx="2029767" cy="923330"/>
          </a:xfrm>
          <a:prstGeom prst="rect">
            <a:avLst/>
          </a:prstGeom>
          <a:noFill/>
        </p:spPr>
        <p:txBody>
          <a:bodyPr wrap="square" rtlCol="0">
            <a:spAutoFit/>
          </a:bodyPr>
          <a:lstStyle/>
          <a:p>
            <a:r>
              <a:rPr lang="en-US" dirty="0"/>
              <a:t>Factory owner wants to also sell Modern furniture</a:t>
            </a:r>
          </a:p>
        </p:txBody>
      </p:sp>
      <p:sp>
        <p:nvSpPr>
          <p:cNvPr id="3" name="Rectangle: Rounded Corners 2">
            <a:extLst>
              <a:ext uri="{FF2B5EF4-FFF2-40B4-BE49-F238E27FC236}">
                <a16:creationId xmlns:a16="http://schemas.microsoft.com/office/drawing/2014/main" id="{BD8985DF-6B9C-A0E4-4EE2-F3F2995BDF9F}"/>
              </a:ext>
            </a:extLst>
          </p:cNvPr>
          <p:cNvSpPr/>
          <p:nvPr/>
        </p:nvSpPr>
        <p:spPr>
          <a:xfrm>
            <a:off x="381838" y="2692463"/>
            <a:ext cx="7295104" cy="173884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C0F619-9ADF-A2B1-1150-43144F108EF5}"/>
              </a:ext>
            </a:extLst>
          </p:cNvPr>
          <p:cNvSpPr txBox="1"/>
          <p:nvPr/>
        </p:nvSpPr>
        <p:spPr>
          <a:xfrm>
            <a:off x="4776442" y="2869047"/>
            <a:ext cx="2639115" cy="1200329"/>
          </a:xfrm>
          <a:prstGeom prst="rect">
            <a:avLst/>
          </a:prstGeom>
          <a:noFill/>
        </p:spPr>
        <p:txBody>
          <a:bodyPr wrap="square" rtlCol="0">
            <a:spAutoFit/>
          </a:bodyPr>
          <a:lstStyle/>
          <a:p>
            <a:r>
              <a:rPr lang="en-US" u="sng" dirty="0"/>
              <a:t>Classic</a:t>
            </a:r>
            <a:r>
              <a:rPr lang="en-US" dirty="0"/>
              <a:t> Furniture production line Produces </a:t>
            </a:r>
            <a:r>
              <a:rPr lang="en-US" u="sng" dirty="0"/>
              <a:t>Classic</a:t>
            </a:r>
            <a:r>
              <a:rPr lang="en-US" dirty="0"/>
              <a:t> chairs and sofas</a:t>
            </a:r>
          </a:p>
        </p:txBody>
      </p:sp>
      <p:pic>
        <p:nvPicPr>
          <p:cNvPr id="5122" name="Picture 2" descr="Modern Furniture: Contemporary Sofas, Beds, Tables &amp; More | CB2">
            <a:extLst>
              <a:ext uri="{FF2B5EF4-FFF2-40B4-BE49-F238E27FC236}">
                <a16:creationId xmlns:a16="http://schemas.microsoft.com/office/drawing/2014/main" id="{6E556D97-D3F0-39A9-48DE-1D61D2DD76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124" t="39392"/>
          <a:stretch/>
        </p:blipFill>
        <p:spPr bwMode="auto">
          <a:xfrm>
            <a:off x="2917715" y="4853843"/>
            <a:ext cx="1319038" cy="12084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5124" name="Picture 4" descr="23 of Our Favorite Modern Home Decor Stores (That Aren't IKEA) | Apartment  Therapy">
            <a:extLst>
              <a:ext uri="{FF2B5EF4-FFF2-40B4-BE49-F238E27FC236}">
                <a16:creationId xmlns:a16="http://schemas.microsoft.com/office/drawing/2014/main" id="{E737716F-44BB-3187-D856-49B7793778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9990"/>
          <a:stretch/>
        </p:blipFill>
        <p:spPr bwMode="auto">
          <a:xfrm>
            <a:off x="570958" y="4780363"/>
            <a:ext cx="1968401" cy="13780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B2166B32-0FA1-B7A7-0008-C9CEC0CFBB56}"/>
              </a:ext>
            </a:extLst>
          </p:cNvPr>
          <p:cNvSpPr/>
          <p:nvPr/>
        </p:nvSpPr>
        <p:spPr>
          <a:xfrm>
            <a:off x="463900" y="4599570"/>
            <a:ext cx="7295104" cy="17388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ECF813-5515-DE06-1D5C-606EB92E4C28}"/>
              </a:ext>
            </a:extLst>
          </p:cNvPr>
          <p:cNvSpPr txBox="1"/>
          <p:nvPr/>
        </p:nvSpPr>
        <p:spPr>
          <a:xfrm>
            <a:off x="4858504" y="4776154"/>
            <a:ext cx="2639115" cy="1200329"/>
          </a:xfrm>
          <a:prstGeom prst="rect">
            <a:avLst/>
          </a:prstGeom>
          <a:noFill/>
        </p:spPr>
        <p:txBody>
          <a:bodyPr wrap="square" rtlCol="0">
            <a:spAutoFit/>
          </a:bodyPr>
          <a:lstStyle/>
          <a:p>
            <a:r>
              <a:rPr lang="en-US" u="sng" dirty="0"/>
              <a:t>Modern</a:t>
            </a:r>
            <a:r>
              <a:rPr lang="en-US" dirty="0"/>
              <a:t> Furniture production line Produces </a:t>
            </a:r>
            <a:r>
              <a:rPr lang="en-US" u="sng" dirty="0"/>
              <a:t>Modern</a:t>
            </a:r>
            <a:r>
              <a:rPr lang="en-US" dirty="0"/>
              <a:t> chairs and sofas</a:t>
            </a:r>
          </a:p>
        </p:txBody>
      </p:sp>
    </p:spTree>
    <p:extLst>
      <p:ext uri="{BB962C8B-B14F-4D97-AF65-F5344CB8AC3E}">
        <p14:creationId xmlns:p14="http://schemas.microsoft.com/office/powerpoint/2010/main" val="3727174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FE52-EC70-0BC1-2151-094576977F96}"/>
              </a:ext>
            </a:extLst>
          </p:cNvPr>
          <p:cNvSpPr>
            <a:spLocks noGrp="1"/>
          </p:cNvSpPr>
          <p:nvPr>
            <p:ph type="title"/>
          </p:nvPr>
        </p:nvSpPr>
        <p:spPr/>
        <p:txBody>
          <a:bodyPr/>
          <a:lstStyle/>
          <a:p>
            <a:r>
              <a:rPr lang="en-US" dirty="0"/>
              <a:t>Problem details</a:t>
            </a:r>
          </a:p>
        </p:txBody>
      </p:sp>
      <p:sp>
        <p:nvSpPr>
          <p:cNvPr id="3" name="Content Placeholder 2">
            <a:extLst>
              <a:ext uri="{FF2B5EF4-FFF2-40B4-BE49-F238E27FC236}">
                <a16:creationId xmlns:a16="http://schemas.microsoft.com/office/drawing/2014/main" id="{8FE51DF1-A11C-63D0-7182-C271E4B90BB6}"/>
              </a:ext>
            </a:extLst>
          </p:cNvPr>
          <p:cNvSpPr>
            <a:spLocks noGrp="1"/>
          </p:cNvSpPr>
          <p:nvPr>
            <p:ph idx="1"/>
          </p:nvPr>
        </p:nvSpPr>
        <p:spPr/>
        <p:txBody>
          <a:bodyPr/>
          <a:lstStyle/>
          <a:p>
            <a:r>
              <a:rPr lang="en-US" dirty="0">
                <a:solidFill>
                  <a:srgbClr val="FFFFFF"/>
                </a:solidFill>
              </a:rPr>
              <a:t>We needed to produce families of related objects</a:t>
            </a:r>
          </a:p>
          <a:p>
            <a:r>
              <a:rPr lang="en-US" dirty="0">
                <a:solidFill>
                  <a:srgbClr val="FFFFFF"/>
                </a:solidFill>
              </a:rPr>
              <a:t>Both Classic and Modern Furniture consisted of Chairs and Sofas</a:t>
            </a:r>
          </a:p>
          <a:p>
            <a:r>
              <a:rPr lang="en-US" dirty="0">
                <a:solidFill>
                  <a:srgbClr val="FFFFFF"/>
                </a:solidFill>
              </a:rPr>
              <a:t>Therefore, treating them as totally different objects create much overhead</a:t>
            </a:r>
          </a:p>
          <a:p>
            <a:r>
              <a:rPr lang="en-US" dirty="0">
                <a:solidFill>
                  <a:srgbClr val="FFFFFF"/>
                </a:solidFill>
              </a:rPr>
              <a:t>Ex: Both are made of wood - Chairs have 4 legs - Sofas can sit more than one person</a:t>
            </a:r>
          </a:p>
        </p:txBody>
      </p:sp>
    </p:spTree>
    <p:extLst>
      <p:ext uri="{BB962C8B-B14F-4D97-AF65-F5344CB8AC3E}">
        <p14:creationId xmlns:p14="http://schemas.microsoft.com/office/powerpoint/2010/main" val="384829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8CA-6B6C-E379-FE6F-CEC7D13A399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7BF9754-652D-F49A-DA33-E2FC51E48D0C}"/>
              </a:ext>
            </a:extLst>
          </p:cNvPr>
          <p:cNvSpPr>
            <a:spLocks noGrp="1"/>
          </p:cNvSpPr>
          <p:nvPr>
            <p:ph idx="1"/>
          </p:nvPr>
        </p:nvSpPr>
        <p:spPr/>
        <p:txBody>
          <a:bodyPr/>
          <a:lstStyle/>
          <a:p>
            <a:pPr marL="0" indent="0">
              <a:buNone/>
            </a:pPr>
            <a:r>
              <a:rPr lang="en-US" sz="3200" dirty="0">
                <a:solidFill>
                  <a:srgbClr val="FFFFFF"/>
                </a:solidFill>
              </a:rPr>
              <a:t>“Abstract Factory is a creational design pattern that lets you </a:t>
            </a:r>
            <a:r>
              <a:rPr lang="en-US" sz="3200" i="1" u="sng" dirty="0">
                <a:solidFill>
                  <a:srgbClr val="FFFFFF"/>
                </a:solidFill>
              </a:rPr>
              <a:t>produce families of related objects without specifying their concrete classes</a:t>
            </a:r>
            <a:r>
              <a:rPr lang="en-US" sz="3200" dirty="0">
                <a:solidFill>
                  <a:srgbClr val="FFFFFF"/>
                </a:solidFill>
              </a:rPr>
              <a:t>.”</a:t>
            </a: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020438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8CA-6B6C-E379-FE6F-CEC7D13A399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7BF9754-652D-F49A-DA33-E2FC51E48D0C}"/>
              </a:ext>
            </a:extLst>
          </p:cNvPr>
          <p:cNvSpPr>
            <a:spLocks noGrp="1"/>
          </p:cNvSpPr>
          <p:nvPr>
            <p:ph idx="1"/>
          </p:nvPr>
        </p:nvSpPr>
        <p:spPr>
          <a:xfrm>
            <a:off x="428608" y="2329100"/>
            <a:ext cx="5789647" cy="3979625"/>
          </a:xfrm>
        </p:spPr>
        <p:txBody>
          <a:bodyPr>
            <a:normAutofit/>
          </a:bodyPr>
          <a:lstStyle/>
          <a:p>
            <a:r>
              <a:rPr lang="en-US" sz="3200" dirty="0">
                <a:solidFill>
                  <a:srgbClr val="FFFFFF"/>
                </a:solidFill>
              </a:rPr>
              <a:t>Explicitly declare an interface for each distinct product</a:t>
            </a:r>
          </a:p>
          <a:p>
            <a:pPr lvl="1"/>
            <a:r>
              <a:rPr lang="en-US" sz="2800" dirty="0">
                <a:solidFill>
                  <a:srgbClr val="FFFFFF"/>
                </a:solidFill>
              </a:rPr>
              <a:t>EX: Modern Chair and Classic Chair both are Chair</a:t>
            </a:r>
            <a:r>
              <a:rPr lang="en-US" dirty="0">
                <a:solidFill>
                  <a:srgbClr val="FFFFFF"/>
                </a:solidFill>
              </a:rPr>
              <a:t>s</a:t>
            </a:r>
            <a:r>
              <a:rPr lang="en-US" sz="2800" dirty="0">
                <a:solidFill>
                  <a:srgbClr val="FFFFFF"/>
                </a:solidFill>
              </a:rPr>
              <a:t> </a:t>
            </a:r>
          </a:p>
          <a:p>
            <a:pPr marL="0" indent="0">
              <a:buNone/>
            </a:pPr>
            <a:endParaRPr lang="en-US" sz="3200" dirty="0">
              <a:solidFill>
                <a:srgbClr val="FFFFFF"/>
              </a:solidFill>
            </a:endParaRPr>
          </a:p>
        </p:txBody>
      </p:sp>
      <p:pic>
        <p:nvPicPr>
          <p:cNvPr id="6146" name="Picture 2" descr="The Chairs class hierarchy">
            <a:extLst>
              <a:ext uri="{FF2B5EF4-FFF2-40B4-BE49-F238E27FC236}">
                <a16:creationId xmlns:a16="http://schemas.microsoft.com/office/drawing/2014/main" id="{AF696A47-61BA-F588-11AE-33D34FA9E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81275"/>
            <a:ext cx="5834423" cy="3889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262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8CA-6B6C-E379-FE6F-CEC7D13A399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7BF9754-652D-F49A-DA33-E2FC51E48D0C}"/>
              </a:ext>
            </a:extLst>
          </p:cNvPr>
          <p:cNvSpPr>
            <a:spLocks noGrp="1"/>
          </p:cNvSpPr>
          <p:nvPr>
            <p:ph idx="1"/>
          </p:nvPr>
        </p:nvSpPr>
        <p:spPr>
          <a:xfrm>
            <a:off x="550863" y="2113199"/>
            <a:ext cx="5545137" cy="3979625"/>
          </a:xfrm>
        </p:spPr>
        <p:txBody>
          <a:bodyPr>
            <a:normAutofit/>
          </a:bodyPr>
          <a:lstStyle/>
          <a:p>
            <a:r>
              <a:rPr lang="en-US" sz="2800" dirty="0">
                <a:solidFill>
                  <a:srgbClr val="FFFFFF"/>
                </a:solidFill>
              </a:rPr>
              <a:t>Then, Declare the Abstract Factory -&gt; an interface with a list of creation methods for all products that are part of the product family</a:t>
            </a:r>
          </a:p>
          <a:p>
            <a:pPr lvl="1"/>
            <a:r>
              <a:rPr lang="en-US" sz="2400" dirty="0">
                <a:solidFill>
                  <a:srgbClr val="FFFFFF"/>
                </a:solidFill>
              </a:rPr>
              <a:t>EX: </a:t>
            </a:r>
            <a:r>
              <a:rPr lang="en-US" sz="2400" dirty="0" err="1">
                <a:solidFill>
                  <a:srgbClr val="FFFFFF"/>
                </a:solidFill>
              </a:rPr>
              <a:t>createChair</a:t>
            </a:r>
            <a:r>
              <a:rPr lang="en-US" sz="2400" dirty="0">
                <a:solidFill>
                  <a:srgbClr val="FFFFFF"/>
                </a:solidFill>
              </a:rPr>
              <a:t>, </a:t>
            </a:r>
            <a:r>
              <a:rPr lang="en-US" sz="2400" dirty="0" err="1">
                <a:solidFill>
                  <a:srgbClr val="FFFFFF"/>
                </a:solidFill>
              </a:rPr>
              <a:t>createSofa</a:t>
            </a:r>
            <a:endParaRPr lang="en-US" sz="2400" dirty="0">
              <a:solidFill>
                <a:srgbClr val="FFFFFF"/>
              </a:solidFill>
            </a:endParaRPr>
          </a:p>
          <a:p>
            <a:endParaRPr lang="en-US" sz="2800" dirty="0">
              <a:solidFill>
                <a:srgbClr val="FFFFFF"/>
              </a:solidFill>
            </a:endParaRPr>
          </a:p>
        </p:txBody>
      </p:sp>
      <p:pic>
        <p:nvPicPr>
          <p:cNvPr id="4" name="Picture 9" descr="The _Factories_ class hierarchy">
            <a:extLst>
              <a:ext uri="{FF2B5EF4-FFF2-40B4-BE49-F238E27FC236}">
                <a16:creationId xmlns:a16="http://schemas.microsoft.com/office/drawing/2014/main" id="{79F17D63-8CF0-C06F-689C-8FA41A2CB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69" y="2451579"/>
            <a:ext cx="6605726" cy="33028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85C7027-6684-BAE7-5A63-12EFDD8D4BB3}"/>
              </a:ext>
            </a:extLst>
          </p:cNvPr>
          <p:cNvSpPr/>
          <p:nvPr/>
        </p:nvSpPr>
        <p:spPr>
          <a:xfrm>
            <a:off x="6873073" y="2210637"/>
            <a:ext cx="3607358" cy="194938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71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8CA-6B6C-E379-FE6F-CEC7D13A3992}"/>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7BF9754-652D-F49A-DA33-E2FC51E48D0C}"/>
              </a:ext>
            </a:extLst>
          </p:cNvPr>
          <p:cNvSpPr>
            <a:spLocks noGrp="1"/>
          </p:cNvSpPr>
          <p:nvPr>
            <p:ph idx="1"/>
          </p:nvPr>
        </p:nvSpPr>
        <p:spPr>
          <a:xfrm>
            <a:off x="467128" y="1992617"/>
            <a:ext cx="5545137" cy="3979625"/>
          </a:xfrm>
        </p:spPr>
        <p:txBody>
          <a:bodyPr>
            <a:normAutofit/>
          </a:bodyPr>
          <a:lstStyle/>
          <a:p>
            <a:r>
              <a:rPr lang="en-US" sz="2800" dirty="0">
                <a:solidFill>
                  <a:srgbClr val="FFFFFF"/>
                </a:solidFill>
              </a:rPr>
              <a:t>For each variant of a product family, we create a separate factory class based on the </a:t>
            </a:r>
            <a:r>
              <a:rPr lang="en-US" sz="2800" dirty="0" err="1">
                <a:solidFill>
                  <a:srgbClr val="FFFFFF"/>
                </a:solidFill>
              </a:rPr>
              <a:t>AbstractFactory</a:t>
            </a:r>
            <a:r>
              <a:rPr lang="en-US" sz="2800" dirty="0">
                <a:solidFill>
                  <a:srgbClr val="FFFFFF"/>
                </a:solidFill>
              </a:rPr>
              <a:t> interface. A factory is a class that returns products of a particular kind.</a:t>
            </a:r>
          </a:p>
          <a:p>
            <a:pPr lvl="1"/>
            <a:r>
              <a:rPr lang="en-US" sz="2000" dirty="0">
                <a:solidFill>
                  <a:srgbClr val="FFFFFF"/>
                </a:solidFill>
              </a:rPr>
              <a:t>EX:  </a:t>
            </a:r>
            <a:r>
              <a:rPr lang="en-US" sz="2000" u="sng" dirty="0" err="1">
                <a:solidFill>
                  <a:srgbClr val="FFFFFF"/>
                </a:solidFill>
              </a:rPr>
              <a:t>ModernFurnitureFactory</a:t>
            </a:r>
            <a:r>
              <a:rPr lang="en-US" sz="2000" dirty="0">
                <a:solidFill>
                  <a:srgbClr val="FFFFFF"/>
                </a:solidFill>
              </a:rPr>
              <a:t> can only create </a:t>
            </a:r>
            <a:r>
              <a:rPr lang="en-US" sz="2000" u="sng" dirty="0" err="1">
                <a:solidFill>
                  <a:srgbClr val="FFFFFF"/>
                </a:solidFill>
              </a:rPr>
              <a:t>ModernChair</a:t>
            </a:r>
            <a:r>
              <a:rPr lang="en-US" sz="2000" dirty="0">
                <a:solidFill>
                  <a:srgbClr val="FFFFFF"/>
                </a:solidFill>
              </a:rPr>
              <a:t> and </a:t>
            </a:r>
            <a:r>
              <a:rPr lang="en-US" sz="2000" u="sng" dirty="0" err="1">
                <a:solidFill>
                  <a:srgbClr val="FFFFFF"/>
                </a:solidFill>
              </a:rPr>
              <a:t>ModernSofa</a:t>
            </a:r>
            <a:endParaRPr lang="en-US" sz="2800" dirty="0">
              <a:solidFill>
                <a:srgbClr val="FFFFFF"/>
              </a:solidFill>
            </a:endParaRPr>
          </a:p>
        </p:txBody>
      </p:sp>
      <p:pic>
        <p:nvPicPr>
          <p:cNvPr id="4" name="Picture 9" descr="The _Factories_ class hierarchy">
            <a:extLst>
              <a:ext uri="{FF2B5EF4-FFF2-40B4-BE49-F238E27FC236}">
                <a16:creationId xmlns:a16="http://schemas.microsoft.com/office/drawing/2014/main" id="{79F17D63-8CF0-C06F-689C-8FA41A2CB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274" y="2330999"/>
            <a:ext cx="6605726" cy="33028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85C7027-6684-BAE7-5A63-12EFDD8D4BB3}"/>
              </a:ext>
            </a:extLst>
          </p:cNvPr>
          <p:cNvSpPr/>
          <p:nvPr/>
        </p:nvSpPr>
        <p:spPr>
          <a:xfrm>
            <a:off x="6179736" y="3892014"/>
            <a:ext cx="5545136" cy="194938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2338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7175" name="Freeform: Shape 717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7" name="Oval 717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1" name="Group 718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2" name="Freeform: Shape 718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84" name="Oval 718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5" name="Oval 718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7" name="Rectangle 718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Oval 7188">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91" name="Group 7190">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7192" name="Freeform: Shape 719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Oval 7192">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65753BE6-77DF-0306-7405-9B513BFE771C}"/>
              </a:ext>
            </a:extLst>
          </p:cNvPr>
          <p:cNvSpPr>
            <a:spLocks noGrp="1"/>
          </p:cNvSpPr>
          <p:nvPr>
            <p:ph type="title"/>
          </p:nvPr>
        </p:nvSpPr>
        <p:spPr>
          <a:xfrm>
            <a:off x="369994" y="549275"/>
            <a:ext cx="3565524" cy="3034657"/>
          </a:xfrm>
        </p:spPr>
        <p:txBody>
          <a:bodyPr vert="horz" wrap="square" lIns="0" tIns="0" rIns="0" bIns="0" rtlCol="0" anchor="b" anchorCtr="0">
            <a:normAutofit/>
          </a:bodyPr>
          <a:lstStyle/>
          <a:p>
            <a:r>
              <a:rPr lang="en-US" dirty="0"/>
              <a:t>Final structure</a:t>
            </a:r>
          </a:p>
        </p:txBody>
      </p:sp>
      <p:grpSp>
        <p:nvGrpSpPr>
          <p:cNvPr id="7195" name="Group 7194">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19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170" name="Picture 2" descr="Abstract Factory design pattern">
            <a:extLst>
              <a:ext uri="{FF2B5EF4-FFF2-40B4-BE49-F238E27FC236}">
                <a16:creationId xmlns:a16="http://schemas.microsoft.com/office/drawing/2014/main" id="{92FC653A-905E-44E0-07FA-335B7FF2D2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8792" y="750899"/>
            <a:ext cx="8852037" cy="5532522"/>
          </a:xfrm>
          <a:custGeom>
            <a:avLst/>
            <a:gdLst/>
            <a:ahLst/>
            <a:cxnLst/>
            <a:rect l="l" t="t" r="r" b="b"/>
            <a:pathLst>
              <a:path w="7345363" h="5761037">
                <a:moveTo>
                  <a:pt x="0" y="0"/>
                </a:moveTo>
                <a:lnTo>
                  <a:pt x="7345363" y="0"/>
                </a:lnTo>
                <a:lnTo>
                  <a:pt x="7345363"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997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7175" name="Freeform: Shape 717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7" name="Oval 717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1" name="Group 718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2" name="Freeform: Shape 718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84" name="Oval 718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5" name="Oval 718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7" name="Rectangle 718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Oval 7188">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91" name="Group 7190">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7192" name="Freeform: Shape 719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Oval 7192">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65753BE6-77DF-0306-7405-9B513BFE771C}"/>
              </a:ext>
            </a:extLst>
          </p:cNvPr>
          <p:cNvSpPr>
            <a:spLocks noGrp="1"/>
          </p:cNvSpPr>
          <p:nvPr>
            <p:ph type="title"/>
          </p:nvPr>
        </p:nvSpPr>
        <p:spPr>
          <a:xfrm>
            <a:off x="461171" y="1240879"/>
            <a:ext cx="3565524" cy="3475388"/>
          </a:xfrm>
        </p:spPr>
        <p:txBody>
          <a:bodyPr vert="horz" wrap="square" lIns="0" tIns="0" rIns="0" bIns="0" rtlCol="0" anchor="b" anchorCtr="0">
            <a:normAutofit/>
          </a:bodyPr>
          <a:lstStyle/>
          <a:p>
            <a:r>
              <a:rPr lang="en-US" dirty="0"/>
              <a:t>Real life example:</a:t>
            </a:r>
            <a:br>
              <a:rPr lang="en-US" dirty="0"/>
            </a:br>
            <a:r>
              <a:rPr lang="en-US" sz="3200" dirty="0"/>
              <a:t>Cross-Platform rendering</a:t>
            </a:r>
            <a:endParaRPr lang="en-US" dirty="0"/>
          </a:p>
        </p:txBody>
      </p:sp>
      <p:grpSp>
        <p:nvGrpSpPr>
          <p:cNvPr id="7195" name="Group 7194">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19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218" name="Picture 2" descr="The class diagram for the Abstract Factory pattern example">
            <a:extLst>
              <a:ext uri="{FF2B5EF4-FFF2-40B4-BE49-F238E27FC236}">
                <a16:creationId xmlns:a16="http://schemas.microsoft.com/office/drawing/2014/main" id="{BCD6DEED-CDED-58D8-1C19-BC0FD81F3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221" y="430016"/>
            <a:ext cx="8634691" cy="607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4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3" name="Oval 10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5" name="Oval 10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37" name="Group 10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8" name="Freeform: Shape 10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0" name="Oval 10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1" name="Oval 10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1043" name="Rectangle 10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DB6E1A-DB1D-BD2C-8EF7-6F2911CE4DFD}"/>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dirty="0"/>
              <a:t>Singleton</a:t>
            </a:r>
          </a:p>
        </p:txBody>
      </p:sp>
      <p:sp>
        <p:nvSpPr>
          <p:cNvPr id="1045" name="Oval 104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026" name="Picture 2" descr="The global access to an object">
            <a:extLst>
              <a:ext uri="{FF2B5EF4-FFF2-40B4-BE49-F238E27FC236}">
                <a16:creationId xmlns:a16="http://schemas.microsoft.com/office/drawing/2014/main" id="{3BE8277A-0125-7E48-39B4-CE26474284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8050" y="2033847"/>
            <a:ext cx="5884659" cy="2942329"/>
          </a:xfrm>
          <a:custGeom>
            <a:avLst/>
            <a:gdLst/>
            <a:ahLst/>
            <a:cxnLst/>
            <a:rect l="l" t="t" r="r" b="b"/>
            <a:pathLst>
              <a:path w="5437187" h="5761037">
                <a:moveTo>
                  <a:pt x="0" y="0"/>
                </a:moveTo>
                <a:lnTo>
                  <a:pt x="5437187" y="0"/>
                </a:lnTo>
                <a:lnTo>
                  <a:pt x="5437187"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2837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7175" name="Freeform: Shape 717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7" name="Oval 717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1" name="Group 718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2" name="Freeform: Shape 718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84" name="Oval 718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5" name="Oval 718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7" name="Rectangle 718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Oval 7188">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91" name="Group 7190">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7192" name="Freeform: Shape 7191">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Oval 7192">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65753BE6-77DF-0306-7405-9B513BFE771C}"/>
              </a:ext>
            </a:extLst>
          </p:cNvPr>
          <p:cNvSpPr>
            <a:spLocks noGrp="1"/>
          </p:cNvSpPr>
          <p:nvPr>
            <p:ph type="title"/>
          </p:nvPr>
        </p:nvSpPr>
        <p:spPr>
          <a:xfrm>
            <a:off x="561502" y="1147663"/>
            <a:ext cx="3565524" cy="3475388"/>
          </a:xfrm>
        </p:spPr>
        <p:txBody>
          <a:bodyPr vert="horz" wrap="square" lIns="0" tIns="0" rIns="0" bIns="0" rtlCol="0" anchor="b" anchorCtr="0">
            <a:normAutofit/>
          </a:bodyPr>
          <a:lstStyle/>
          <a:p>
            <a:r>
              <a:rPr lang="en-US" dirty="0"/>
              <a:t>Real life example:</a:t>
            </a:r>
            <a:br>
              <a:rPr lang="en-US" dirty="0"/>
            </a:br>
            <a:r>
              <a:rPr lang="en-US" sz="3200" dirty="0"/>
              <a:t>Cross-Platform rendering</a:t>
            </a:r>
            <a:endParaRPr lang="en-US" dirty="0"/>
          </a:p>
        </p:txBody>
      </p:sp>
      <p:grpSp>
        <p:nvGrpSpPr>
          <p:cNvPr id="7195" name="Group 7194">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7196"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 name="Group 6">
            <a:extLst>
              <a:ext uri="{FF2B5EF4-FFF2-40B4-BE49-F238E27FC236}">
                <a16:creationId xmlns:a16="http://schemas.microsoft.com/office/drawing/2014/main" id="{6C0303DC-21C6-83BA-6C9F-4C1089FCA896}"/>
              </a:ext>
            </a:extLst>
          </p:cNvPr>
          <p:cNvGrpSpPr/>
          <p:nvPr/>
        </p:nvGrpSpPr>
        <p:grpSpPr>
          <a:xfrm>
            <a:off x="4576685" y="1388266"/>
            <a:ext cx="6462481" cy="461665"/>
            <a:chOff x="4026695" y="2723103"/>
            <a:chExt cx="4679525" cy="461665"/>
          </a:xfrm>
        </p:grpSpPr>
        <p:sp>
          <p:nvSpPr>
            <p:cNvPr id="4" name="TextBox 3">
              <a:extLst>
                <a:ext uri="{FF2B5EF4-FFF2-40B4-BE49-F238E27FC236}">
                  <a16:creationId xmlns:a16="http://schemas.microsoft.com/office/drawing/2014/main" id="{20CB5317-1B3C-6F91-008C-86BA45159864}"/>
                </a:ext>
              </a:extLst>
            </p:cNvPr>
            <p:cNvSpPr txBox="1"/>
            <p:nvPr/>
          </p:nvSpPr>
          <p:spPr>
            <a:xfrm>
              <a:off x="4026695" y="2723103"/>
              <a:ext cx="1656714" cy="461665"/>
            </a:xfrm>
            <a:prstGeom prst="rect">
              <a:avLst/>
            </a:prstGeom>
            <a:noFill/>
          </p:spPr>
          <p:txBody>
            <a:bodyPr wrap="square" rtlCol="0">
              <a:spAutoFit/>
            </a:bodyPr>
            <a:lstStyle/>
            <a:p>
              <a:r>
                <a:rPr lang="en-US" sz="2400" dirty="0" err="1">
                  <a:solidFill>
                    <a:schemeClr val="accent1">
                      <a:lumMod val="60000"/>
                      <a:lumOff val="40000"/>
                    </a:schemeClr>
                  </a:solidFill>
                </a:rPr>
                <a:t>minimizeBtn</a:t>
              </a:r>
              <a:r>
                <a:rPr lang="en-US" sz="2400" dirty="0"/>
                <a:t>()</a:t>
              </a:r>
            </a:p>
          </p:txBody>
        </p:sp>
        <p:sp>
          <p:nvSpPr>
            <p:cNvPr id="5" name="TextBox 4">
              <a:extLst>
                <a:ext uri="{FF2B5EF4-FFF2-40B4-BE49-F238E27FC236}">
                  <a16:creationId xmlns:a16="http://schemas.microsoft.com/office/drawing/2014/main" id="{8F3A1DA6-2BFA-333A-655F-D0A29B5C1AD8}"/>
                </a:ext>
              </a:extLst>
            </p:cNvPr>
            <p:cNvSpPr txBox="1"/>
            <p:nvPr/>
          </p:nvSpPr>
          <p:spPr>
            <a:xfrm>
              <a:off x="7336950" y="2723103"/>
              <a:ext cx="1369270" cy="461665"/>
            </a:xfrm>
            <a:prstGeom prst="rect">
              <a:avLst/>
            </a:prstGeom>
            <a:noFill/>
          </p:spPr>
          <p:txBody>
            <a:bodyPr wrap="square" rtlCol="0">
              <a:spAutoFit/>
            </a:bodyPr>
            <a:lstStyle/>
            <a:p>
              <a:r>
                <a:rPr lang="en-US" sz="2400" dirty="0" err="1">
                  <a:solidFill>
                    <a:srgbClr val="FF0000"/>
                  </a:solidFill>
                </a:rPr>
                <a:t>closeBtn</a:t>
              </a:r>
              <a:r>
                <a:rPr lang="en-US" sz="2400" dirty="0"/>
                <a:t>()</a:t>
              </a:r>
            </a:p>
          </p:txBody>
        </p:sp>
        <p:sp>
          <p:nvSpPr>
            <p:cNvPr id="6" name="TextBox 5">
              <a:extLst>
                <a:ext uri="{FF2B5EF4-FFF2-40B4-BE49-F238E27FC236}">
                  <a16:creationId xmlns:a16="http://schemas.microsoft.com/office/drawing/2014/main" id="{E7893433-477D-7156-2CB0-D8B5D2AD316F}"/>
                </a:ext>
              </a:extLst>
            </p:cNvPr>
            <p:cNvSpPr txBox="1"/>
            <p:nvPr/>
          </p:nvSpPr>
          <p:spPr>
            <a:xfrm>
              <a:off x="5624276" y="2723103"/>
              <a:ext cx="1656714" cy="461665"/>
            </a:xfrm>
            <a:prstGeom prst="rect">
              <a:avLst/>
            </a:prstGeom>
            <a:noFill/>
          </p:spPr>
          <p:txBody>
            <a:bodyPr wrap="square" rtlCol="0">
              <a:spAutoFit/>
            </a:bodyPr>
            <a:lstStyle/>
            <a:p>
              <a:r>
                <a:rPr lang="en-US" sz="2400" dirty="0" err="1">
                  <a:solidFill>
                    <a:srgbClr val="FFFF00"/>
                  </a:solidFill>
                </a:rPr>
                <a:t>maximizeBtn</a:t>
              </a:r>
              <a:r>
                <a:rPr lang="en-US" sz="2400" dirty="0"/>
                <a:t>()</a:t>
              </a:r>
            </a:p>
          </p:txBody>
        </p:sp>
      </p:grpSp>
      <p:pic>
        <p:nvPicPr>
          <p:cNvPr id="11" name="Picture 10">
            <a:extLst>
              <a:ext uri="{FF2B5EF4-FFF2-40B4-BE49-F238E27FC236}">
                <a16:creationId xmlns:a16="http://schemas.microsoft.com/office/drawing/2014/main" id="{D090B099-8440-B38E-98D6-0EE77356EBCB}"/>
              </a:ext>
            </a:extLst>
          </p:cNvPr>
          <p:cNvPicPr>
            <a:picLocks noChangeAspect="1"/>
          </p:cNvPicPr>
          <p:nvPr/>
        </p:nvPicPr>
        <p:blipFill>
          <a:blip r:embed="rId2"/>
          <a:stretch>
            <a:fillRect/>
          </a:stretch>
        </p:blipFill>
        <p:spPr>
          <a:xfrm>
            <a:off x="8046518" y="4251035"/>
            <a:ext cx="3698546" cy="653783"/>
          </a:xfrm>
          <a:prstGeom prst="rect">
            <a:avLst/>
          </a:prstGeom>
        </p:spPr>
      </p:pic>
      <p:pic>
        <p:nvPicPr>
          <p:cNvPr id="15" name="Picture 14">
            <a:extLst>
              <a:ext uri="{FF2B5EF4-FFF2-40B4-BE49-F238E27FC236}">
                <a16:creationId xmlns:a16="http://schemas.microsoft.com/office/drawing/2014/main" id="{DBFFE3F7-D287-DE6F-9919-9A7F94FB7B0C}"/>
              </a:ext>
            </a:extLst>
          </p:cNvPr>
          <p:cNvPicPr>
            <a:picLocks noChangeAspect="1"/>
          </p:cNvPicPr>
          <p:nvPr/>
        </p:nvPicPr>
        <p:blipFill>
          <a:blip r:embed="rId3"/>
          <a:stretch>
            <a:fillRect/>
          </a:stretch>
        </p:blipFill>
        <p:spPr>
          <a:xfrm flipH="1">
            <a:off x="4627449" y="3781207"/>
            <a:ext cx="2436186" cy="1171705"/>
          </a:xfrm>
          <a:prstGeom prst="rect">
            <a:avLst/>
          </a:prstGeom>
        </p:spPr>
      </p:pic>
      <p:cxnSp>
        <p:nvCxnSpPr>
          <p:cNvPr id="18" name="Straight Arrow Connector 17">
            <a:extLst>
              <a:ext uri="{FF2B5EF4-FFF2-40B4-BE49-F238E27FC236}">
                <a16:creationId xmlns:a16="http://schemas.microsoft.com/office/drawing/2014/main" id="{789D575E-E717-3498-9E4B-3D176E2B1E08}"/>
              </a:ext>
            </a:extLst>
          </p:cNvPr>
          <p:cNvCxnSpPr>
            <a:stCxn id="6" idx="2"/>
            <a:endCxn id="11" idx="0"/>
          </p:cNvCxnSpPr>
          <p:nvPr/>
        </p:nvCxnSpPr>
        <p:spPr>
          <a:xfrm>
            <a:off x="7926935" y="1849931"/>
            <a:ext cx="1968856" cy="24011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719D01-9D22-65BD-3B5A-3BE0691BA6C2}"/>
              </a:ext>
            </a:extLst>
          </p:cNvPr>
          <p:cNvCxnSpPr>
            <a:cxnSpLocks/>
            <a:stCxn id="5" idx="2"/>
          </p:cNvCxnSpPr>
          <p:nvPr/>
        </p:nvCxnSpPr>
        <p:spPr>
          <a:xfrm>
            <a:off x="10093677" y="1849931"/>
            <a:ext cx="877893" cy="24498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A1ABD7-DF40-6925-1DD5-9865EEFF62FD}"/>
              </a:ext>
            </a:extLst>
          </p:cNvPr>
          <p:cNvCxnSpPr>
            <a:cxnSpLocks/>
            <a:stCxn id="6" idx="2"/>
          </p:cNvCxnSpPr>
          <p:nvPr/>
        </p:nvCxnSpPr>
        <p:spPr>
          <a:xfrm flipH="1">
            <a:off x="5905071" y="1849931"/>
            <a:ext cx="2021864" cy="238253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7F9A169-0E4C-D395-2EED-AD8234DFF2BB}"/>
              </a:ext>
            </a:extLst>
          </p:cNvPr>
          <p:cNvCxnSpPr>
            <a:cxnSpLocks/>
            <a:stCxn id="4" idx="2"/>
          </p:cNvCxnSpPr>
          <p:nvPr/>
        </p:nvCxnSpPr>
        <p:spPr>
          <a:xfrm>
            <a:off x="5720656" y="1849931"/>
            <a:ext cx="2893295" cy="2654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ED4C001-7B9D-C6E8-7965-8A16ABCB0589}"/>
              </a:ext>
            </a:extLst>
          </p:cNvPr>
          <p:cNvCxnSpPr>
            <a:cxnSpLocks/>
            <a:stCxn id="4" idx="2"/>
          </p:cNvCxnSpPr>
          <p:nvPr/>
        </p:nvCxnSpPr>
        <p:spPr>
          <a:xfrm flipH="1">
            <a:off x="5277765" y="1849931"/>
            <a:ext cx="442891" cy="244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C89B907-5386-0D57-6C46-5CFAAAFE78D5}"/>
              </a:ext>
            </a:extLst>
          </p:cNvPr>
          <p:cNvCxnSpPr>
            <a:cxnSpLocks/>
            <a:stCxn id="5" idx="2"/>
          </p:cNvCxnSpPr>
          <p:nvPr/>
        </p:nvCxnSpPr>
        <p:spPr>
          <a:xfrm flipH="1">
            <a:off x="6471346" y="1849931"/>
            <a:ext cx="3622331" cy="244987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7308FE0-9619-3E40-C928-E8548329372D}"/>
              </a:ext>
            </a:extLst>
          </p:cNvPr>
          <p:cNvSpPr txBox="1"/>
          <p:nvPr/>
        </p:nvSpPr>
        <p:spPr>
          <a:xfrm>
            <a:off x="8254828" y="5312099"/>
            <a:ext cx="3295860" cy="523220"/>
          </a:xfrm>
          <a:prstGeom prst="rect">
            <a:avLst/>
          </a:prstGeom>
          <a:noFill/>
        </p:spPr>
        <p:txBody>
          <a:bodyPr wrap="square" rtlCol="0">
            <a:spAutoFit/>
          </a:bodyPr>
          <a:lstStyle/>
          <a:p>
            <a:r>
              <a:rPr lang="en-US" sz="2800" dirty="0"/>
              <a:t>Using </a:t>
            </a:r>
            <a:r>
              <a:rPr lang="en-US" sz="2800" dirty="0" err="1"/>
              <a:t>WinFactory</a:t>
            </a:r>
            <a:endParaRPr lang="en-US" sz="2800" dirty="0"/>
          </a:p>
        </p:txBody>
      </p:sp>
      <p:sp>
        <p:nvSpPr>
          <p:cNvPr id="42" name="TextBox 41">
            <a:extLst>
              <a:ext uri="{FF2B5EF4-FFF2-40B4-BE49-F238E27FC236}">
                <a16:creationId xmlns:a16="http://schemas.microsoft.com/office/drawing/2014/main" id="{11BB8093-BE70-37EC-690B-8BF6667109D5}"/>
              </a:ext>
            </a:extLst>
          </p:cNvPr>
          <p:cNvSpPr txBox="1"/>
          <p:nvPr/>
        </p:nvSpPr>
        <p:spPr>
          <a:xfrm>
            <a:off x="4286542" y="5312099"/>
            <a:ext cx="3295860" cy="523220"/>
          </a:xfrm>
          <a:prstGeom prst="rect">
            <a:avLst/>
          </a:prstGeom>
          <a:noFill/>
        </p:spPr>
        <p:txBody>
          <a:bodyPr wrap="square" rtlCol="0">
            <a:spAutoFit/>
          </a:bodyPr>
          <a:lstStyle/>
          <a:p>
            <a:r>
              <a:rPr lang="en-US" sz="2800" dirty="0"/>
              <a:t>Using </a:t>
            </a:r>
            <a:r>
              <a:rPr lang="en-US" sz="2800" dirty="0" err="1"/>
              <a:t>MacFactory</a:t>
            </a:r>
            <a:endParaRPr lang="en-US" sz="2800" dirty="0"/>
          </a:p>
        </p:txBody>
      </p:sp>
    </p:spTree>
    <p:extLst>
      <p:ext uri="{BB962C8B-B14F-4D97-AF65-F5344CB8AC3E}">
        <p14:creationId xmlns:p14="http://schemas.microsoft.com/office/powerpoint/2010/main" val="317703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EA10-F598-1F8E-4F55-5DD966080F5C}"/>
              </a:ext>
            </a:extLst>
          </p:cNvPr>
          <p:cNvSpPr>
            <a:spLocks noGrp="1"/>
          </p:cNvSpPr>
          <p:nvPr>
            <p:ph type="title"/>
          </p:nvPr>
        </p:nvSpPr>
        <p:spPr/>
        <p:txBody>
          <a:bodyPr/>
          <a:lstStyle/>
          <a:p>
            <a:r>
              <a:rPr lang="en-US" dirty="0"/>
              <a:t>Your turn</a:t>
            </a:r>
          </a:p>
        </p:txBody>
      </p:sp>
      <p:sp>
        <p:nvSpPr>
          <p:cNvPr id="6" name="TextBox 5">
            <a:extLst>
              <a:ext uri="{FF2B5EF4-FFF2-40B4-BE49-F238E27FC236}">
                <a16:creationId xmlns:a16="http://schemas.microsoft.com/office/drawing/2014/main" id="{0D734707-3AC2-B450-D85F-9F1A33AEF95C}"/>
              </a:ext>
            </a:extLst>
          </p:cNvPr>
          <p:cNvSpPr txBox="1"/>
          <p:nvPr/>
        </p:nvSpPr>
        <p:spPr>
          <a:xfrm>
            <a:off x="550862" y="2048719"/>
            <a:ext cx="2238637" cy="2677656"/>
          </a:xfrm>
          <a:prstGeom prst="rect">
            <a:avLst/>
          </a:prstGeom>
          <a:noFill/>
        </p:spPr>
        <p:txBody>
          <a:bodyPr wrap="square" rtlCol="0">
            <a:spAutoFit/>
          </a:bodyPr>
          <a:lstStyle/>
          <a:p>
            <a:r>
              <a:rPr lang="en-US" sz="2800" dirty="0"/>
              <a:t>Hands on 1:</a:t>
            </a:r>
          </a:p>
          <a:p>
            <a:endParaRPr lang="en-US" sz="2800" dirty="0"/>
          </a:p>
          <a:p>
            <a:r>
              <a:rPr lang="en-US" sz="2800" dirty="0"/>
              <a:t>Implement the previous example in java </a:t>
            </a:r>
          </a:p>
        </p:txBody>
      </p:sp>
      <p:pic>
        <p:nvPicPr>
          <p:cNvPr id="10" name="Picture 9">
            <a:extLst>
              <a:ext uri="{FF2B5EF4-FFF2-40B4-BE49-F238E27FC236}">
                <a16:creationId xmlns:a16="http://schemas.microsoft.com/office/drawing/2014/main" id="{39F2C897-9290-0A39-DA29-BCA646B77DAE}"/>
              </a:ext>
            </a:extLst>
          </p:cNvPr>
          <p:cNvPicPr>
            <a:picLocks noChangeAspect="1"/>
          </p:cNvPicPr>
          <p:nvPr/>
        </p:nvPicPr>
        <p:blipFill>
          <a:blip r:embed="rId2"/>
          <a:stretch>
            <a:fillRect/>
          </a:stretch>
        </p:blipFill>
        <p:spPr>
          <a:xfrm>
            <a:off x="330561" y="4893819"/>
            <a:ext cx="1486100" cy="1486100"/>
          </a:xfrm>
          <a:prstGeom prst="rect">
            <a:avLst/>
          </a:prstGeom>
        </p:spPr>
      </p:pic>
      <p:pic>
        <p:nvPicPr>
          <p:cNvPr id="11" name="Picture 2" descr="The class diagram for the Abstract Factory pattern example">
            <a:extLst>
              <a:ext uri="{FF2B5EF4-FFF2-40B4-BE49-F238E27FC236}">
                <a16:creationId xmlns:a16="http://schemas.microsoft.com/office/drawing/2014/main" id="{6B16BFD0-353C-FE57-1E60-4CDE599A2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459" y="189305"/>
            <a:ext cx="9215133" cy="647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09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4">
            <a:extLst>
              <a:ext uri="{FF2B5EF4-FFF2-40B4-BE49-F238E27FC236}">
                <a16:creationId xmlns:a16="http://schemas.microsoft.com/office/drawing/2014/main" id="{CF3B7FA0-59E1-2694-98ED-8A3E02333C92}"/>
              </a:ext>
            </a:extLst>
          </p:cNvPr>
          <p:cNvPicPr>
            <a:picLocks noChangeAspect="1"/>
          </p:cNvPicPr>
          <p:nvPr/>
        </p:nvPicPr>
        <p:blipFill>
          <a:blip r:embed="rId2"/>
          <a:stretch>
            <a:fillRect/>
          </a:stretch>
        </p:blipFill>
        <p:spPr>
          <a:xfrm>
            <a:off x="4295776" y="562084"/>
            <a:ext cx="7345363" cy="5735419"/>
          </a:xfrm>
          <a:custGeom>
            <a:avLst/>
            <a:gdLst/>
            <a:ahLst/>
            <a:cxnLst/>
            <a:rect l="l" t="t" r="r" b="b"/>
            <a:pathLst>
              <a:path w="7345363" h="5761037">
                <a:moveTo>
                  <a:pt x="0" y="0"/>
                </a:moveTo>
                <a:lnTo>
                  <a:pt x="7345363" y="0"/>
                </a:lnTo>
                <a:lnTo>
                  <a:pt x="7345363" y="5761037"/>
                </a:lnTo>
                <a:lnTo>
                  <a:pt x="0" y="5761037"/>
                </a:lnTo>
                <a:close/>
              </a:path>
            </a:pathLst>
          </a:custGeom>
        </p:spPr>
      </p:pic>
      <p:sp>
        <p:nvSpPr>
          <p:cNvPr id="6" name="Title 1">
            <a:extLst>
              <a:ext uri="{FF2B5EF4-FFF2-40B4-BE49-F238E27FC236}">
                <a16:creationId xmlns:a16="http://schemas.microsoft.com/office/drawing/2014/main" id="{D560CC98-6894-9A7F-5AF2-DA5AB99C71C3}"/>
              </a:ext>
            </a:extLst>
          </p:cNvPr>
          <p:cNvSpPr txBox="1">
            <a:spLocks/>
          </p:cNvSpPr>
          <p:nvPr/>
        </p:nvSpPr>
        <p:spPr>
          <a:xfrm>
            <a:off x="550864" y="2730131"/>
            <a:ext cx="3565524" cy="1903645"/>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1- Create abstract products</a:t>
            </a:r>
          </a:p>
        </p:txBody>
      </p:sp>
    </p:spTree>
    <p:extLst>
      <p:ext uri="{BB962C8B-B14F-4D97-AF65-F5344CB8AC3E}">
        <p14:creationId xmlns:p14="http://schemas.microsoft.com/office/powerpoint/2010/main" val="504656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1">
            <a:extLst>
              <a:ext uri="{FF2B5EF4-FFF2-40B4-BE49-F238E27FC236}">
                <a16:creationId xmlns:a16="http://schemas.microsoft.com/office/drawing/2014/main" id="{D560CC98-6894-9A7F-5AF2-DA5AB99C71C3}"/>
              </a:ext>
            </a:extLst>
          </p:cNvPr>
          <p:cNvSpPr txBox="1">
            <a:spLocks/>
          </p:cNvSpPr>
          <p:nvPr/>
        </p:nvSpPr>
        <p:spPr>
          <a:xfrm>
            <a:off x="558682" y="3041774"/>
            <a:ext cx="3565524" cy="1903645"/>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2- Implement each product for each factory “Button”</a:t>
            </a:r>
          </a:p>
        </p:txBody>
      </p:sp>
      <p:pic>
        <p:nvPicPr>
          <p:cNvPr id="4" name="Picture 3">
            <a:extLst>
              <a:ext uri="{FF2B5EF4-FFF2-40B4-BE49-F238E27FC236}">
                <a16:creationId xmlns:a16="http://schemas.microsoft.com/office/drawing/2014/main" id="{89DE081C-9001-A5DE-A5FB-AB499B86D099}"/>
              </a:ext>
            </a:extLst>
          </p:cNvPr>
          <p:cNvPicPr>
            <a:picLocks noChangeAspect="1"/>
          </p:cNvPicPr>
          <p:nvPr/>
        </p:nvPicPr>
        <p:blipFill>
          <a:blip r:embed="rId2"/>
          <a:stretch>
            <a:fillRect/>
          </a:stretch>
        </p:blipFill>
        <p:spPr>
          <a:xfrm>
            <a:off x="4223648" y="502972"/>
            <a:ext cx="7860734" cy="5852055"/>
          </a:xfrm>
          <a:prstGeom prst="rect">
            <a:avLst/>
          </a:prstGeom>
        </p:spPr>
      </p:pic>
    </p:spTree>
    <p:extLst>
      <p:ext uri="{BB962C8B-B14F-4D97-AF65-F5344CB8AC3E}">
        <p14:creationId xmlns:p14="http://schemas.microsoft.com/office/powerpoint/2010/main" val="208066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1">
            <a:extLst>
              <a:ext uri="{FF2B5EF4-FFF2-40B4-BE49-F238E27FC236}">
                <a16:creationId xmlns:a16="http://schemas.microsoft.com/office/drawing/2014/main" id="{D560CC98-6894-9A7F-5AF2-DA5AB99C71C3}"/>
              </a:ext>
            </a:extLst>
          </p:cNvPr>
          <p:cNvSpPr txBox="1">
            <a:spLocks/>
          </p:cNvSpPr>
          <p:nvPr/>
        </p:nvSpPr>
        <p:spPr>
          <a:xfrm>
            <a:off x="558682" y="3041774"/>
            <a:ext cx="3565524" cy="1903645"/>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2- Implement each product for each factory “Checkbox”</a:t>
            </a:r>
          </a:p>
        </p:txBody>
      </p:sp>
      <p:pic>
        <p:nvPicPr>
          <p:cNvPr id="5" name="Picture 4">
            <a:extLst>
              <a:ext uri="{FF2B5EF4-FFF2-40B4-BE49-F238E27FC236}">
                <a16:creationId xmlns:a16="http://schemas.microsoft.com/office/drawing/2014/main" id="{7550F5ED-6C7C-27B9-BAFC-4DAEA9CF2BDC}"/>
              </a:ext>
            </a:extLst>
          </p:cNvPr>
          <p:cNvPicPr>
            <a:picLocks noChangeAspect="1"/>
          </p:cNvPicPr>
          <p:nvPr/>
        </p:nvPicPr>
        <p:blipFill>
          <a:blip r:embed="rId2"/>
          <a:stretch>
            <a:fillRect/>
          </a:stretch>
        </p:blipFill>
        <p:spPr>
          <a:xfrm>
            <a:off x="4212144" y="399082"/>
            <a:ext cx="7943598" cy="5492431"/>
          </a:xfrm>
          <a:prstGeom prst="rect">
            <a:avLst/>
          </a:prstGeom>
        </p:spPr>
      </p:pic>
    </p:spTree>
    <p:extLst>
      <p:ext uri="{BB962C8B-B14F-4D97-AF65-F5344CB8AC3E}">
        <p14:creationId xmlns:p14="http://schemas.microsoft.com/office/powerpoint/2010/main" val="14402578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1">
            <a:extLst>
              <a:ext uri="{FF2B5EF4-FFF2-40B4-BE49-F238E27FC236}">
                <a16:creationId xmlns:a16="http://schemas.microsoft.com/office/drawing/2014/main" id="{D560CC98-6894-9A7F-5AF2-DA5AB99C71C3}"/>
              </a:ext>
            </a:extLst>
          </p:cNvPr>
          <p:cNvSpPr txBox="1">
            <a:spLocks/>
          </p:cNvSpPr>
          <p:nvPr/>
        </p:nvSpPr>
        <p:spPr>
          <a:xfrm>
            <a:off x="558682" y="3041774"/>
            <a:ext cx="3565524" cy="1903645"/>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3- Create abstract factory</a:t>
            </a:r>
          </a:p>
        </p:txBody>
      </p:sp>
      <p:pic>
        <p:nvPicPr>
          <p:cNvPr id="8" name="Picture 7">
            <a:extLst>
              <a:ext uri="{FF2B5EF4-FFF2-40B4-BE49-F238E27FC236}">
                <a16:creationId xmlns:a16="http://schemas.microsoft.com/office/drawing/2014/main" id="{53FE41D2-9533-C520-C437-8C02317026D9}"/>
              </a:ext>
            </a:extLst>
          </p:cNvPr>
          <p:cNvPicPr>
            <a:picLocks noChangeAspect="1"/>
          </p:cNvPicPr>
          <p:nvPr/>
        </p:nvPicPr>
        <p:blipFill>
          <a:blip r:embed="rId2"/>
          <a:stretch>
            <a:fillRect/>
          </a:stretch>
        </p:blipFill>
        <p:spPr>
          <a:xfrm>
            <a:off x="4124206" y="1125358"/>
            <a:ext cx="7699318" cy="4433595"/>
          </a:xfrm>
          <a:prstGeom prst="rect">
            <a:avLst/>
          </a:prstGeom>
        </p:spPr>
      </p:pic>
    </p:spTree>
    <p:extLst>
      <p:ext uri="{BB962C8B-B14F-4D97-AF65-F5344CB8AC3E}">
        <p14:creationId xmlns:p14="http://schemas.microsoft.com/office/powerpoint/2010/main" val="15706353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1">
            <a:extLst>
              <a:ext uri="{FF2B5EF4-FFF2-40B4-BE49-F238E27FC236}">
                <a16:creationId xmlns:a16="http://schemas.microsoft.com/office/drawing/2014/main" id="{D560CC98-6894-9A7F-5AF2-DA5AB99C71C3}"/>
              </a:ext>
            </a:extLst>
          </p:cNvPr>
          <p:cNvSpPr txBox="1">
            <a:spLocks/>
          </p:cNvSpPr>
          <p:nvPr/>
        </p:nvSpPr>
        <p:spPr>
          <a:xfrm>
            <a:off x="633474" y="3097809"/>
            <a:ext cx="2880028" cy="1772759"/>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4- implement factories “Windows ”</a:t>
            </a:r>
          </a:p>
        </p:txBody>
      </p:sp>
      <p:pic>
        <p:nvPicPr>
          <p:cNvPr id="4" name="Picture 3">
            <a:extLst>
              <a:ext uri="{FF2B5EF4-FFF2-40B4-BE49-F238E27FC236}">
                <a16:creationId xmlns:a16="http://schemas.microsoft.com/office/drawing/2014/main" id="{EC9755B3-EB74-88FA-54F0-6F38963E18D0}"/>
              </a:ext>
            </a:extLst>
          </p:cNvPr>
          <p:cNvPicPr>
            <a:picLocks noChangeAspect="1"/>
          </p:cNvPicPr>
          <p:nvPr/>
        </p:nvPicPr>
        <p:blipFill>
          <a:blip r:embed="rId2"/>
          <a:stretch>
            <a:fillRect/>
          </a:stretch>
        </p:blipFill>
        <p:spPr>
          <a:xfrm>
            <a:off x="3283900" y="511824"/>
            <a:ext cx="8867907" cy="5078748"/>
          </a:xfrm>
          <a:prstGeom prst="rect">
            <a:avLst/>
          </a:prstGeom>
        </p:spPr>
      </p:pic>
    </p:spTree>
    <p:extLst>
      <p:ext uri="{BB962C8B-B14F-4D97-AF65-F5344CB8AC3E}">
        <p14:creationId xmlns:p14="http://schemas.microsoft.com/office/powerpoint/2010/main" val="2458119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550864" y="549275"/>
            <a:ext cx="3565524" cy="1903645"/>
          </a:xfrm>
        </p:spPr>
        <p:txBody>
          <a:bodyPr vert="horz" wrap="square" lIns="0" tIns="0" rIns="0" bIns="0" rtlCol="0" anchor="b" anchorCtr="0">
            <a:normAutofit/>
          </a:bodyPr>
          <a:lstStyle/>
          <a:p>
            <a:r>
              <a:rPr lang="en-US" dirty="0"/>
              <a:t>Solution</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Title 1">
            <a:extLst>
              <a:ext uri="{FF2B5EF4-FFF2-40B4-BE49-F238E27FC236}">
                <a16:creationId xmlns:a16="http://schemas.microsoft.com/office/drawing/2014/main" id="{D560CC98-6894-9A7F-5AF2-DA5AB99C71C3}"/>
              </a:ext>
            </a:extLst>
          </p:cNvPr>
          <p:cNvSpPr txBox="1">
            <a:spLocks/>
          </p:cNvSpPr>
          <p:nvPr/>
        </p:nvSpPr>
        <p:spPr>
          <a:xfrm>
            <a:off x="633474" y="3097809"/>
            <a:ext cx="2880028" cy="1772759"/>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sz="3200" dirty="0"/>
              <a:t>4- implement factories “MacOS ”</a:t>
            </a:r>
          </a:p>
        </p:txBody>
      </p:sp>
      <p:pic>
        <p:nvPicPr>
          <p:cNvPr id="5" name="Picture 4">
            <a:extLst>
              <a:ext uri="{FF2B5EF4-FFF2-40B4-BE49-F238E27FC236}">
                <a16:creationId xmlns:a16="http://schemas.microsoft.com/office/drawing/2014/main" id="{AA432D5E-41A7-BABC-B445-F48C2868D908}"/>
              </a:ext>
            </a:extLst>
          </p:cNvPr>
          <p:cNvPicPr>
            <a:picLocks noChangeAspect="1"/>
          </p:cNvPicPr>
          <p:nvPr/>
        </p:nvPicPr>
        <p:blipFill>
          <a:blip r:embed="rId2"/>
          <a:stretch>
            <a:fillRect/>
          </a:stretch>
        </p:blipFill>
        <p:spPr>
          <a:xfrm>
            <a:off x="3253105" y="898840"/>
            <a:ext cx="8935107" cy="4691731"/>
          </a:xfrm>
          <a:prstGeom prst="rect">
            <a:avLst/>
          </a:prstGeom>
        </p:spPr>
      </p:pic>
    </p:spTree>
    <p:extLst>
      <p:ext uri="{BB962C8B-B14F-4D97-AF65-F5344CB8AC3E}">
        <p14:creationId xmlns:p14="http://schemas.microsoft.com/office/powerpoint/2010/main" val="3310044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2F00C7F7-BB2C-EA3B-9B24-907405171856}"/>
              </a:ext>
            </a:extLst>
          </p:cNvPr>
          <p:cNvPicPr>
            <a:picLocks noChangeAspect="1"/>
          </p:cNvPicPr>
          <p:nvPr/>
        </p:nvPicPr>
        <p:blipFill>
          <a:blip r:embed="rId3"/>
          <a:stretch>
            <a:fillRect/>
          </a:stretch>
        </p:blipFill>
        <p:spPr>
          <a:xfrm>
            <a:off x="3940" y="25601"/>
            <a:ext cx="11702998" cy="6831776"/>
          </a:xfrm>
          <a:prstGeom prst="rect">
            <a:avLst/>
          </a:prstGeom>
        </p:spPr>
      </p:pic>
      <p:sp>
        <p:nvSpPr>
          <p:cNvPr id="2" name="Title 1">
            <a:extLst>
              <a:ext uri="{FF2B5EF4-FFF2-40B4-BE49-F238E27FC236}">
                <a16:creationId xmlns:a16="http://schemas.microsoft.com/office/drawing/2014/main" id="{E11A68ED-E289-0FED-6C0A-417D5C2E00B6}"/>
              </a:ext>
            </a:extLst>
          </p:cNvPr>
          <p:cNvSpPr>
            <a:spLocks noGrp="1"/>
          </p:cNvSpPr>
          <p:nvPr>
            <p:ph type="title"/>
          </p:nvPr>
        </p:nvSpPr>
        <p:spPr>
          <a:xfrm>
            <a:off x="8796961" y="276127"/>
            <a:ext cx="2789297" cy="1145514"/>
          </a:xfrm>
        </p:spPr>
        <p:txBody>
          <a:bodyPr vert="horz" wrap="square" lIns="0" tIns="0" rIns="0" bIns="0" rtlCol="0" anchor="b" anchorCtr="0">
            <a:normAutofit fontScale="90000"/>
          </a:bodyPr>
          <a:lstStyle/>
          <a:p>
            <a:r>
              <a:rPr lang="en-US" dirty="0">
                <a:solidFill>
                  <a:schemeClr val="bg1"/>
                </a:solidFill>
              </a:rPr>
              <a:t>Solution</a:t>
            </a:r>
            <a:br>
              <a:rPr lang="en-US" dirty="0">
                <a:solidFill>
                  <a:schemeClr val="bg1"/>
                </a:solidFill>
              </a:rPr>
            </a:br>
            <a:r>
              <a:rPr lang="en-US" sz="2800" dirty="0">
                <a:solidFill>
                  <a:schemeClr val="bg1"/>
                </a:solidFill>
              </a:rPr>
              <a:t>5 – Use factories</a:t>
            </a:r>
            <a:endParaRPr lang="en-US" dirty="0">
              <a:solidFill>
                <a:schemeClr val="bg1"/>
              </a:solidFill>
            </a:endParaRPr>
          </a:p>
        </p:txBody>
      </p:sp>
    </p:spTree>
    <p:extLst>
      <p:ext uri="{BB962C8B-B14F-4D97-AF65-F5344CB8AC3E}">
        <p14:creationId xmlns:p14="http://schemas.microsoft.com/office/powerpoint/2010/main" val="2440951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3DFBD-AC8E-5406-E836-D8E914D93265}"/>
              </a:ext>
            </a:extLst>
          </p:cNvPr>
          <p:cNvSpPr>
            <a:spLocks noGrp="1"/>
          </p:cNvSpPr>
          <p:nvPr>
            <p:ph type="title"/>
          </p:nvPr>
        </p:nvSpPr>
        <p:spPr/>
        <p:txBody>
          <a:bodyPr/>
          <a:lstStyle/>
          <a:p>
            <a:r>
              <a:rPr lang="en-US" dirty="0"/>
              <a:t>Pros ✅</a:t>
            </a:r>
          </a:p>
        </p:txBody>
      </p:sp>
      <p:sp>
        <p:nvSpPr>
          <p:cNvPr id="3" name="Content Placeholder 2">
            <a:extLst>
              <a:ext uri="{FF2B5EF4-FFF2-40B4-BE49-F238E27FC236}">
                <a16:creationId xmlns:a16="http://schemas.microsoft.com/office/drawing/2014/main" id="{EAA32A6E-8DCC-B6EA-804B-EDF8052B1D7A}"/>
              </a:ext>
            </a:extLst>
          </p:cNvPr>
          <p:cNvSpPr>
            <a:spLocks noGrp="1"/>
          </p:cNvSpPr>
          <p:nvPr>
            <p:ph idx="1"/>
          </p:nvPr>
        </p:nvSpPr>
        <p:spPr/>
        <p:txBody>
          <a:bodyPr/>
          <a:lstStyle/>
          <a:p>
            <a:r>
              <a:rPr lang="en-US" dirty="0">
                <a:solidFill>
                  <a:srgbClr val="FFFFFF"/>
                </a:solidFill>
              </a:rPr>
              <a:t>You can be sure that the products you’re getting from a factory are compatible with each other.</a:t>
            </a:r>
          </a:p>
          <a:p>
            <a:r>
              <a:rPr lang="en-US" dirty="0">
                <a:solidFill>
                  <a:srgbClr val="FFFFFF"/>
                </a:solidFill>
              </a:rPr>
              <a:t> You avoid tight coupling between concrete products and client code.</a:t>
            </a:r>
          </a:p>
          <a:p>
            <a:r>
              <a:rPr lang="en-US" dirty="0">
                <a:solidFill>
                  <a:srgbClr val="FFFFFF"/>
                </a:solidFill>
              </a:rPr>
              <a:t> Single Responsibility Principle. You can extract the product creation code into one place, making the code easier to support.</a:t>
            </a:r>
          </a:p>
          <a:p>
            <a:r>
              <a:rPr lang="en-US" dirty="0">
                <a:solidFill>
                  <a:srgbClr val="FFFFFF"/>
                </a:solidFill>
              </a:rPr>
              <a:t> Open/Closed Principle. You can introduce new variants of products without breaking existing client code.</a:t>
            </a:r>
          </a:p>
        </p:txBody>
      </p:sp>
    </p:spTree>
    <p:extLst>
      <p:ext uri="{BB962C8B-B14F-4D97-AF65-F5344CB8AC3E}">
        <p14:creationId xmlns:p14="http://schemas.microsoft.com/office/powerpoint/2010/main" val="399693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2053-D426-2CF0-2E1E-703D18E130A4}"/>
              </a:ext>
            </a:extLst>
          </p:cNvPr>
          <p:cNvSpPr>
            <a:spLocks noGrp="1"/>
          </p:cNvSpPr>
          <p:nvPr>
            <p:ph type="title"/>
          </p:nvPr>
        </p:nvSpPr>
        <p:spPr/>
        <p:txBody>
          <a:bodyPr/>
          <a:lstStyle/>
          <a:p>
            <a:r>
              <a:rPr lang="en-US" dirty="0"/>
              <a:t>Problem ?</a:t>
            </a:r>
          </a:p>
        </p:txBody>
      </p:sp>
      <p:sp>
        <p:nvSpPr>
          <p:cNvPr id="3" name="Content Placeholder 2">
            <a:extLst>
              <a:ext uri="{FF2B5EF4-FFF2-40B4-BE49-F238E27FC236}">
                <a16:creationId xmlns:a16="http://schemas.microsoft.com/office/drawing/2014/main" id="{3EA0FAB8-1FC6-85B0-9890-36791A9EDAA5}"/>
              </a:ext>
            </a:extLst>
          </p:cNvPr>
          <p:cNvSpPr>
            <a:spLocks noGrp="1"/>
          </p:cNvSpPr>
          <p:nvPr>
            <p:ph idx="1"/>
          </p:nvPr>
        </p:nvSpPr>
        <p:spPr>
          <a:xfrm>
            <a:off x="550864" y="1729742"/>
            <a:ext cx="11090274" cy="1446077"/>
          </a:xfrm>
        </p:spPr>
        <p:txBody>
          <a:bodyPr>
            <a:normAutofit/>
          </a:bodyPr>
          <a:lstStyle/>
          <a:p>
            <a:r>
              <a:rPr lang="en-US" sz="2800" dirty="0">
                <a:solidFill>
                  <a:srgbClr val="FFFFFF"/>
                </a:solidFill>
              </a:rPr>
              <a:t>What does a regular family house kitchen contain? </a:t>
            </a:r>
            <a:r>
              <a:rPr lang="en-US" sz="7200" dirty="0">
                <a:solidFill>
                  <a:srgbClr val="FFFFFF"/>
                </a:solidFill>
              </a:rPr>
              <a:t>👨🏻‍👩🏽‍👧‍👦🏿</a:t>
            </a:r>
          </a:p>
        </p:txBody>
      </p:sp>
      <p:sp>
        <p:nvSpPr>
          <p:cNvPr id="10" name="TextBox 9">
            <a:extLst>
              <a:ext uri="{FF2B5EF4-FFF2-40B4-BE49-F238E27FC236}">
                <a16:creationId xmlns:a16="http://schemas.microsoft.com/office/drawing/2014/main" id="{FB2DA829-C067-D739-B15C-4DCB21AF7AA1}"/>
              </a:ext>
            </a:extLst>
          </p:cNvPr>
          <p:cNvSpPr txBox="1"/>
          <p:nvPr/>
        </p:nvSpPr>
        <p:spPr>
          <a:xfrm>
            <a:off x="973394" y="3429000"/>
            <a:ext cx="3962944" cy="1815882"/>
          </a:xfrm>
          <a:prstGeom prst="rect">
            <a:avLst/>
          </a:prstGeom>
          <a:noFill/>
        </p:spPr>
        <p:txBody>
          <a:bodyPr wrap="none" rtlCol="0">
            <a:spAutoFit/>
          </a:bodyPr>
          <a:lstStyle/>
          <a:p>
            <a:pPr marL="457200" indent="-457200">
              <a:buFontTx/>
              <a:buChar char="-"/>
            </a:pPr>
            <a:r>
              <a:rPr lang="en-US" sz="2800" dirty="0"/>
              <a:t>How many Spoons ?</a:t>
            </a:r>
          </a:p>
          <a:p>
            <a:pPr marL="457200" indent="-457200">
              <a:buFontTx/>
              <a:buChar char="-"/>
            </a:pPr>
            <a:r>
              <a:rPr lang="en-US" sz="2800" dirty="0"/>
              <a:t>Stoves ?</a:t>
            </a:r>
          </a:p>
          <a:p>
            <a:pPr marL="457200" indent="-457200">
              <a:buFontTx/>
              <a:buChar char="-"/>
            </a:pPr>
            <a:r>
              <a:rPr lang="en-US" sz="2800" dirty="0"/>
              <a:t>Plates ? </a:t>
            </a:r>
          </a:p>
          <a:p>
            <a:pPr marL="457200" indent="-457200">
              <a:buFontTx/>
              <a:buChar char="-"/>
            </a:pPr>
            <a:r>
              <a:rPr lang="en-US" sz="2800" dirty="0"/>
              <a:t>Refrigerators ? </a:t>
            </a:r>
          </a:p>
        </p:txBody>
      </p:sp>
    </p:spTree>
    <p:extLst>
      <p:ext uri="{BB962C8B-B14F-4D97-AF65-F5344CB8AC3E}">
        <p14:creationId xmlns:p14="http://schemas.microsoft.com/office/powerpoint/2010/main" val="181965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0896-1BC4-9915-3F07-24DBF5865DDC}"/>
              </a:ext>
            </a:extLst>
          </p:cNvPr>
          <p:cNvSpPr>
            <a:spLocks noGrp="1"/>
          </p:cNvSpPr>
          <p:nvPr>
            <p:ph type="title"/>
          </p:nvPr>
        </p:nvSpPr>
        <p:spPr/>
        <p:txBody>
          <a:bodyPr/>
          <a:lstStyle/>
          <a:p>
            <a:r>
              <a:rPr lang="en-US" dirty="0"/>
              <a:t>Cons ❌</a:t>
            </a:r>
          </a:p>
        </p:txBody>
      </p:sp>
      <p:sp>
        <p:nvSpPr>
          <p:cNvPr id="3" name="Content Placeholder 2">
            <a:extLst>
              <a:ext uri="{FF2B5EF4-FFF2-40B4-BE49-F238E27FC236}">
                <a16:creationId xmlns:a16="http://schemas.microsoft.com/office/drawing/2014/main" id="{CEEDFFC3-F797-7ED3-1FA3-9F19D7363EC3}"/>
              </a:ext>
            </a:extLst>
          </p:cNvPr>
          <p:cNvSpPr>
            <a:spLocks noGrp="1"/>
          </p:cNvSpPr>
          <p:nvPr>
            <p:ph idx="1"/>
          </p:nvPr>
        </p:nvSpPr>
        <p:spPr/>
        <p:txBody>
          <a:bodyPr/>
          <a:lstStyle/>
          <a:p>
            <a:r>
              <a:rPr lang="en-US" dirty="0">
                <a:solidFill>
                  <a:srgbClr val="FFFFFF"/>
                </a:solidFill>
              </a:rPr>
              <a:t>The code may become more complicated than it should be, since a lot of new interfaces and classes are introduced along with the pattern.</a:t>
            </a:r>
          </a:p>
        </p:txBody>
      </p:sp>
    </p:spTree>
    <p:extLst>
      <p:ext uri="{BB962C8B-B14F-4D97-AF65-F5344CB8AC3E}">
        <p14:creationId xmlns:p14="http://schemas.microsoft.com/office/powerpoint/2010/main" val="1320904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7"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8"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9"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2"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73"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16" descr="Many question marks on black background">
            <a:extLst>
              <a:ext uri="{FF2B5EF4-FFF2-40B4-BE49-F238E27FC236}">
                <a16:creationId xmlns:a16="http://schemas.microsoft.com/office/drawing/2014/main" id="{4DA5B2C0-D2A8-B6FB-C84D-D99A8BCEADE1}"/>
              </a:ext>
            </a:extLst>
          </p:cNvPr>
          <p:cNvPicPr>
            <a:picLocks noChangeAspect="1"/>
          </p:cNvPicPr>
          <p:nvPr/>
        </p:nvPicPr>
        <p:blipFill rotWithShape="1">
          <a:blip r:embed="rId2"/>
          <a:srcRect t="7787"/>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5" name="Rectangle 3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E3DD79-035E-676D-78E3-07B442EF9D3A}"/>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r>
              <a:rPr lang="en-US" kern="1200" dirty="0">
                <a:solidFill>
                  <a:schemeClr val="tx1"/>
                </a:solidFill>
                <a:latin typeface="+mj-lt"/>
                <a:ea typeface="+mj-ea"/>
                <a:cs typeface="+mj-cs"/>
              </a:rPr>
              <a:t>Any Questions?</a:t>
            </a:r>
          </a:p>
        </p:txBody>
      </p:sp>
      <p:sp>
        <p:nvSpPr>
          <p:cNvPr id="76" name="Rectangle 3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78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Freeform: Shape 103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3" name="Oval 103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5" name="Oval 103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37" name="Group 103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38" name="Freeform: Shape 103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0" name="Oval 103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1" name="Oval 104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1043" name="Rectangle 104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DB6E1A-DB1D-BD2C-8EF7-6F2911CE4DFD}"/>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dirty="0"/>
              <a:t>Builder</a:t>
            </a:r>
          </a:p>
        </p:txBody>
      </p:sp>
      <p:sp>
        <p:nvSpPr>
          <p:cNvPr id="1045" name="Oval 1044">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Picture 2" descr="Builder design pattern">
            <a:extLst>
              <a:ext uri="{FF2B5EF4-FFF2-40B4-BE49-F238E27FC236}">
                <a16:creationId xmlns:a16="http://schemas.microsoft.com/office/drawing/2014/main" id="{B75B8A82-CB3A-06DA-83CB-7D94FB87E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137"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46055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42E5-9A6C-2CB8-D203-CB4E055D732A}"/>
              </a:ext>
            </a:extLst>
          </p:cNvPr>
          <p:cNvSpPr>
            <a:spLocks noGrp="1"/>
          </p:cNvSpPr>
          <p:nvPr>
            <p:ph type="title"/>
          </p:nvPr>
        </p:nvSpPr>
        <p:spPr/>
        <p:txBody>
          <a:bodyPr/>
          <a:lstStyle/>
          <a:p>
            <a:r>
              <a:rPr lang="en-US" dirty="0"/>
              <a:t>Problem</a:t>
            </a:r>
          </a:p>
        </p:txBody>
      </p:sp>
      <p:sp>
        <p:nvSpPr>
          <p:cNvPr id="7" name="TextBox 6">
            <a:extLst>
              <a:ext uri="{FF2B5EF4-FFF2-40B4-BE49-F238E27FC236}">
                <a16:creationId xmlns:a16="http://schemas.microsoft.com/office/drawing/2014/main" id="{0754799F-D6CE-743A-20EF-C22049EF3A33}"/>
              </a:ext>
            </a:extLst>
          </p:cNvPr>
          <p:cNvSpPr txBox="1"/>
          <p:nvPr/>
        </p:nvSpPr>
        <p:spPr>
          <a:xfrm>
            <a:off x="550862" y="1968166"/>
            <a:ext cx="10664422" cy="3416320"/>
          </a:xfrm>
          <a:prstGeom prst="rect">
            <a:avLst/>
          </a:prstGeom>
          <a:noFill/>
        </p:spPr>
        <p:txBody>
          <a:bodyPr wrap="square">
            <a:spAutoFit/>
          </a:bodyPr>
          <a:lstStyle/>
          <a:p>
            <a:r>
              <a:rPr lang="en-US" sz="3600" dirty="0"/>
              <a:t>Imagine a </a:t>
            </a:r>
            <a:r>
              <a:rPr lang="en-US" sz="3600" b="1" i="1" dirty="0"/>
              <a:t>complex object</a:t>
            </a:r>
            <a:r>
              <a:rPr lang="en-US" sz="3600" dirty="0"/>
              <a:t> that requires laborious, </a:t>
            </a:r>
            <a:r>
              <a:rPr lang="en-US" sz="3600" u="sng" dirty="0"/>
              <a:t>step-by-step initialization</a:t>
            </a:r>
            <a:r>
              <a:rPr lang="en-US" sz="3600" dirty="0"/>
              <a:t> of many fields and nested objects. Such initialization code is usually buried inside a </a:t>
            </a:r>
            <a:r>
              <a:rPr lang="en-US" sz="3600" b="1" i="1" dirty="0"/>
              <a:t>monstrous constructor</a:t>
            </a:r>
            <a:r>
              <a:rPr lang="en-US" sz="3600" dirty="0"/>
              <a:t> with lots of parameters. Or even worse: scattered all over the client code.</a:t>
            </a:r>
          </a:p>
        </p:txBody>
      </p:sp>
    </p:spTree>
    <p:extLst>
      <p:ext uri="{BB962C8B-B14F-4D97-AF65-F5344CB8AC3E}">
        <p14:creationId xmlns:p14="http://schemas.microsoft.com/office/powerpoint/2010/main" val="329807534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D677-350E-3F8A-9EE9-8ED8DF26E74C}"/>
              </a:ext>
            </a:extLst>
          </p:cNvPr>
          <p:cNvSpPr>
            <a:spLocks noGrp="1"/>
          </p:cNvSpPr>
          <p:nvPr>
            <p:ph type="title"/>
          </p:nvPr>
        </p:nvSpPr>
        <p:spPr/>
        <p:txBody>
          <a:bodyPr/>
          <a:lstStyle/>
          <a:p>
            <a:r>
              <a:rPr lang="en-US" dirty="0"/>
              <a:t>Common solutions </a:t>
            </a:r>
          </a:p>
        </p:txBody>
      </p:sp>
      <p:pic>
        <p:nvPicPr>
          <p:cNvPr id="2050" name="Picture 2" descr="The telescoping constructor">
            <a:extLst>
              <a:ext uri="{FF2B5EF4-FFF2-40B4-BE49-F238E27FC236}">
                <a16:creationId xmlns:a16="http://schemas.microsoft.com/office/drawing/2014/main" id="{34AE6949-12CA-82DA-D1C2-EE042A080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839" y="2004047"/>
            <a:ext cx="57150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Lots of subclasses create another problem">
            <a:extLst>
              <a:ext uri="{FF2B5EF4-FFF2-40B4-BE49-F238E27FC236}">
                <a16:creationId xmlns:a16="http://schemas.microsoft.com/office/drawing/2014/main" id="{4E8EF8E3-5851-52ED-D6B2-F17A3F546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57" y="1881275"/>
            <a:ext cx="5947072" cy="36510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BB4C8F-44A7-E0B8-E3D1-917FDD173F8F}"/>
              </a:ext>
            </a:extLst>
          </p:cNvPr>
          <p:cNvSpPr txBox="1"/>
          <p:nvPr/>
        </p:nvSpPr>
        <p:spPr>
          <a:xfrm>
            <a:off x="279557" y="5648693"/>
            <a:ext cx="5947072" cy="707886"/>
          </a:xfrm>
          <a:prstGeom prst="rect">
            <a:avLst/>
          </a:prstGeom>
          <a:noFill/>
        </p:spPr>
        <p:txBody>
          <a:bodyPr wrap="square" rtlCol="0">
            <a:spAutoFit/>
          </a:bodyPr>
          <a:lstStyle/>
          <a:p>
            <a:r>
              <a:rPr lang="en-US" sz="4000" dirty="0"/>
              <a:t>Create many subclasses</a:t>
            </a:r>
          </a:p>
        </p:txBody>
      </p:sp>
      <p:sp>
        <p:nvSpPr>
          <p:cNvPr id="6" name="TextBox 5">
            <a:extLst>
              <a:ext uri="{FF2B5EF4-FFF2-40B4-BE49-F238E27FC236}">
                <a16:creationId xmlns:a16="http://schemas.microsoft.com/office/drawing/2014/main" id="{A650C77C-946E-3D00-F71E-6B630BD71B6A}"/>
              </a:ext>
            </a:extLst>
          </p:cNvPr>
          <p:cNvSpPr txBox="1"/>
          <p:nvPr/>
        </p:nvSpPr>
        <p:spPr>
          <a:xfrm>
            <a:off x="6581552" y="5532307"/>
            <a:ext cx="5541287" cy="1077218"/>
          </a:xfrm>
          <a:prstGeom prst="rect">
            <a:avLst/>
          </a:prstGeom>
          <a:noFill/>
        </p:spPr>
        <p:txBody>
          <a:bodyPr wrap="square" rtlCol="0">
            <a:spAutoFit/>
          </a:bodyPr>
          <a:lstStyle/>
          <a:p>
            <a:r>
              <a:rPr lang="en-US" sz="3200" dirty="0"/>
              <a:t>Use a large parameterized constructor</a:t>
            </a:r>
          </a:p>
        </p:txBody>
      </p:sp>
    </p:spTree>
    <p:extLst>
      <p:ext uri="{BB962C8B-B14F-4D97-AF65-F5344CB8AC3E}">
        <p14:creationId xmlns:p14="http://schemas.microsoft.com/office/powerpoint/2010/main" val="3774495134"/>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D747-CE99-6D25-5953-BA37EA05793E}"/>
              </a:ext>
            </a:extLst>
          </p:cNvPr>
          <p:cNvSpPr>
            <a:spLocks noGrp="1"/>
          </p:cNvSpPr>
          <p:nvPr>
            <p:ph type="title"/>
          </p:nvPr>
        </p:nvSpPr>
        <p:spPr/>
        <p:txBody>
          <a:bodyPr/>
          <a:lstStyle/>
          <a:p>
            <a:r>
              <a:rPr lang="en-US" dirty="0"/>
              <a:t>Builder</a:t>
            </a:r>
          </a:p>
        </p:txBody>
      </p:sp>
      <p:sp>
        <p:nvSpPr>
          <p:cNvPr id="4" name="TextBox 3">
            <a:extLst>
              <a:ext uri="{FF2B5EF4-FFF2-40B4-BE49-F238E27FC236}">
                <a16:creationId xmlns:a16="http://schemas.microsoft.com/office/drawing/2014/main" id="{58566CAC-FB0B-C605-3526-1A2E4E1E2771}"/>
              </a:ext>
            </a:extLst>
          </p:cNvPr>
          <p:cNvSpPr txBox="1"/>
          <p:nvPr/>
        </p:nvSpPr>
        <p:spPr>
          <a:xfrm>
            <a:off x="653143" y="2069960"/>
            <a:ext cx="10540721" cy="2862322"/>
          </a:xfrm>
          <a:prstGeom prst="rect">
            <a:avLst/>
          </a:prstGeom>
          <a:noFill/>
        </p:spPr>
        <p:txBody>
          <a:bodyPr wrap="square" rtlCol="0">
            <a:spAutoFit/>
          </a:bodyPr>
          <a:lstStyle/>
          <a:p>
            <a:r>
              <a:rPr lang="en-US" sz="3600" dirty="0"/>
              <a:t>Builder is a creational design pattern that lets you </a:t>
            </a:r>
            <a:r>
              <a:rPr lang="en-US" sz="3600" u="sng" dirty="0"/>
              <a:t>construct complex objects step by step</a:t>
            </a:r>
            <a:r>
              <a:rPr lang="en-US" sz="3600" dirty="0"/>
              <a:t>. The pattern allows you to produce different types and representations of an object using the same construction code.</a:t>
            </a:r>
          </a:p>
        </p:txBody>
      </p:sp>
    </p:spTree>
    <p:extLst>
      <p:ext uri="{BB962C8B-B14F-4D97-AF65-F5344CB8AC3E}">
        <p14:creationId xmlns:p14="http://schemas.microsoft.com/office/powerpoint/2010/main" val="2298177120"/>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50C5-61B9-20C2-AB6D-C6C0995D2250}"/>
              </a:ext>
            </a:extLst>
          </p:cNvPr>
          <p:cNvSpPr>
            <a:spLocks noGrp="1"/>
          </p:cNvSpPr>
          <p:nvPr>
            <p:ph type="title"/>
          </p:nvPr>
        </p:nvSpPr>
        <p:spPr/>
        <p:txBody>
          <a:bodyPr/>
          <a:lstStyle/>
          <a:p>
            <a:r>
              <a:rPr lang="en-US" dirty="0"/>
              <a:t>Builder pattern solution</a:t>
            </a:r>
          </a:p>
        </p:txBody>
      </p:sp>
      <p:sp>
        <p:nvSpPr>
          <p:cNvPr id="3" name="Content Placeholder 2">
            <a:extLst>
              <a:ext uri="{FF2B5EF4-FFF2-40B4-BE49-F238E27FC236}">
                <a16:creationId xmlns:a16="http://schemas.microsoft.com/office/drawing/2014/main" id="{03EBA9CE-992C-6419-439E-9F1B5DC3FCAB}"/>
              </a:ext>
            </a:extLst>
          </p:cNvPr>
          <p:cNvSpPr>
            <a:spLocks noGrp="1"/>
          </p:cNvSpPr>
          <p:nvPr>
            <p:ph idx="1"/>
          </p:nvPr>
        </p:nvSpPr>
        <p:spPr>
          <a:xfrm>
            <a:off x="550863" y="2113199"/>
            <a:ext cx="5545137" cy="3979625"/>
          </a:xfrm>
        </p:spPr>
        <p:txBody>
          <a:bodyPr>
            <a:normAutofit/>
          </a:bodyPr>
          <a:lstStyle/>
          <a:p>
            <a:r>
              <a:rPr lang="en-US" sz="2800" dirty="0">
                <a:solidFill>
                  <a:srgbClr val="FFFFFF"/>
                </a:solidFill>
              </a:rPr>
              <a:t>The Builder pattern suggests that you extract the object construction code out of its own class and move it to separate objects called builders.</a:t>
            </a:r>
          </a:p>
          <a:p>
            <a:r>
              <a:rPr lang="en-US" sz="2800" dirty="0">
                <a:solidFill>
                  <a:srgbClr val="FFFFFF"/>
                </a:solidFill>
              </a:rPr>
              <a:t>The Builder doesn’t allow other objects to access the product while it’s being built “Private”</a:t>
            </a:r>
          </a:p>
        </p:txBody>
      </p:sp>
      <p:pic>
        <p:nvPicPr>
          <p:cNvPr id="3074" name="Picture 2" descr="Applying the Builder pattern">
            <a:extLst>
              <a:ext uri="{FF2B5EF4-FFF2-40B4-BE49-F238E27FC236}">
                <a16:creationId xmlns:a16="http://schemas.microsoft.com/office/drawing/2014/main" id="{DCBE94F0-3336-5818-DD2F-FAC0A7E8E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540" y="1892335"/>
            <a:ext cx="5218597" cy="356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58688"/>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01C4-65FB-D1EA-C707-A91B5564874B}"/>
              </a:ext>
            </a:extLst>
          </p:cNvPr>
          <p:cNvSpPr>
            <a:spLocks noGrp="1"/>
          </p:cNvSpPr>
          <p:nvPr>
            <p:ph type="title"/>
          </p:nvPr>
        </p:nvSpPr>
        <p:spPr/>
        <p:txBody>
          <a:bodyPr>
            <a:normAutofit fontScale="90000"/>
          </a:bodyPr>
          <a:lstStyle/>
          <a:p>
            <a:r>
              <a:rPr lang="en-US" dirty="0"/>
              <a:t>Director: A Builder that knows what to do </a:t>
            </a:r>
          </a:p>
        </p:txBody>
      </p:sp>
      <p:sp>
        <p:nvSpPr>
          <p:cNvPr id="3" name="Content Placeholder 2">
            <a:extLst>
              <a:ext uri="{FF2B5EF4-FFF2-40B4-BE49-F238E27FC236}">
                <a16:creationId xmlns:a16="http://schemas.microsoft.com/office/drawing/2014/main" id="{5BE369CB-4BC6-2324-79BA-1966F8D5D2D8}"/>
              </a:ext>
            </a:extLst>
          </p:cNvPr>
          <p:cNvSpPr>
            <a:spLocks noGrp="1"/>
          </p:cNvSpPr>
          <p:nvPr>
            <p:ph idx="1"/>
          </p:nvPr>
        </p:nvSpPr>
        <p:spPr>
          <a:xfrm>
            <a:off x="550863" y="2113199"/>
            <a:ext cx="10311405" cy="3979625"/>
          </a:xfrm>
        </p:spPr>
        <p:txBody>
          <a:bodyPr>
            <a:normAutofit lnSpcReduction="10000"/>
          </a:bodyPr>
          <a:lstStyle/>
          <a:p>
            <a:r>
              <a:rPr lang="en-US" sz="3200" dirty="0">
                <a:solidFill>
                  <a:srgbClr val="FFFFFF"/>
                </a:solidFill>
              </a:rPr>
              <a:t>You can extract a series of calls to the builder steps you use to construct a product into a separate class called director. </a:t>
            </a:r>
          </a:p>
          <a:p>
            <a:r>
              <a:rPr lang="en-US" sz="3200" dirty="0">
                <a:solidFill>
                  <a:srgbClr val="FFFFFF"/>
                </a:solidFill>
              </a:rPr>
              <a:t>The director class defines the order in which to execute the building steps</a:t>
            </a:r>
          </a:p>
          <a:p>
            <a:r>
              <a:rPr lang="en-US" sz="3200" dirty="0">
                <a:solidFill>
                  <a:srgbClr val="FFFFFF"/>
                </a:solidFill>
              </a:rPr>
              <a:t>The builder provides the implementation for those steps.</a:t>
            </a:r>
          </a:p>
        </p:txBody>
      </p:sp>
    </p:spTree>
    <p:extLst>
      <p:ext uri="{BB962C8B-B14F-4D97-AF65-F5344CB8AC3E}">
        <p14:creationId xmlns:p14="http://schemas.microsoft.com/office/powerpoint/2010/main" val="1252149932"/>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3" name="Oval 615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5" name="Oval 615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57" name="Group 615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158" name="Freeform: Shape 615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Freeform: Shape 615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0" name="Oval 615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1" name="Oval 616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163" name="Rectangle 616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Oval 616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67" name="Group 616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6168" name="Freeform: Shape 616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9" name="Oval 616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171" name="Group 617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17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7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7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 name="Title 1">
            <a:extLst>
              <a:ext uri="{FF2B5EF4-FFF2-40B4-BE49-F238E27FC236}">
                <a16:creationId xmlns:a16="http://schemas.microsoft.com/office/drawing/2014/main" id="{2C9C1829-DA8A-35C3-678F-E73A1BDC4B57}"/>
              </a:ext>
            </a:extLst>
          </p:cNvPr>
          <p:cNvSpPr>
            <a:spLocks noGrp="1"/>
          </p:cNvSpPr>
          <p:nvPr>
            <p:ph type="title"/>
          </p:nvPr>
        </p:nvSpPr>
        <p:spPr>
          <a:xfrm>
            <a:off x="740018" y="2763000"/>
            <a:ext cx="3197173" cy="1332000"/>
          </a:xfrm>
        </p:spPr>
        <p:txBody>
          <a:bodyPr>
            <a:normAutofit/>
          </a:bodyPr>
          <a:lstStyle/>
          <a:p>
            <a:r>
              <a:rPr lang="en-US" dirty="0"/>
              <a:t>Structure</a:t>
            </a:r>
          </a:p>
        </p:txBody>
      </p:sp>
      <p:pic>
        <p:nvPicPr>
          <p:cNvPr id="5" name="Picture 2" descr="Structure of the Builder design pattern">
            <a:extLst>
              <a:ext uri="{FF2B5EF4-FFF2-40B4-BE49-F238E27FC236}">
                <a16:creationId xmlns:a16="http://schemas.microsoft.com/office/drawing/2014/main" id="{F8FF6624-2D08-85DF-1908-79293D54D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186" y="0"/>
            <a:ext cx="5486611" cy="6771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2607"/>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3" name="Oval 615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55" name="Oval 615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57" name="Group 615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158" name="Freeform: Shape 615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Freeform: Shape 615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60" name="Oval 615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1" name="Oval 616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163" name="Rectangle 616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Oval 6164">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167" name="Group 6166">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6168" name="Freeform: Shape 6167">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69" name="Oval 6168">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57CEBE8D-0EE4-CC19-850E-35885DE1E886}"/>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dirty="0"/>
              <a:t>Example</a:t>
            </a:r>
          </a:p>
        </p:txBody>
      </p:sp>
      <p:grpSp>
        <p:nvGrpSpPr>
          <p:cNvPr id="6171" name="Group 6170">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6172"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73"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74"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146" name="Picture 2" descr="The structure of the Builder pattern example">
            <a:extLst>
              <a:ext uri="{FF2B5EF4-FFF2-40B4-BE49-F238E27FC236}">
                <a16:creationId xmlns:a16="http://schemas.microsoft.com/office/drawing/2014/main" id="{C223F7C9-E874-54ED-3035-133B564FF7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2316" y="189529"/>
            <a:ext cx="5490628" cy="6478942"/>
          </a:xfrm>
          <a:custGeom>
            <a:avLst/>
            <a:gdLst/>
            <a:ahLst/>
            <a:cxnLst/>
            <a:rect l="l" t="t" r="r" b="b"/>
            <a:pathLst>
              <a:path w="7345363" h="5761037">
                <a:moveTo>
                  <a:pt x="0" y="0"/>
                </a:moveTo>
                <a:lnTo>
                  <a:pt x="7345363" y="0"/>
                </a:lnTo>
                <a:lnTo>
                  <a:pt x="7345363"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071127"/>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BA2F-C65E-6C0E-D803-E049D92A94F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Imagine if every member had his own stove</a:t>
            </a:r>
            <a:r>
              <a:rPr lang="en-US" sz="4400" dirty="0"/>
              <a:t>🤔</a:t>
            </a:r>
          </a:p>
        </p:txBody>
      </p:sp>
      <p:sp>
        <p:nvSpPr>
          <p:cNvPr id="4" name="TextBox 3">
            <a:extLst>
              <a:ext uri="{FF2B5EF4-FFF2-40B4-BE49-F238E27FC236}">
                <a16:creationId xmlns:a16="http://schemas.microsoft.com/office/drawing/2014/main" id="{2B8D2BD9-B2E5-8D53-C5B2-259273EF52F7}"/>
              </a:ext>
            </a:extLst>
          </p:cNvPr>
          <p:cNvSpPr txBox="1"/>
          <p:nvPr/>
        </p:nvSpPr>
        <p:spPr>
          <a:xfrm>
            <a:off x="1196517" y="4542831"/>
            <a:ext cx="1452642" cy="1200329"/>
          </a:xfrm>
          <a:prstGeom prst="rect">
            <a:avLst/>
          </a:prstGeom>
          <a:noFill/>
        </p:spPr>
        <p:txBody>
          <a:bodyPr wrap="none" rtlCol="0">
            <a:spAutoFit/>
          </a:bodyPr>
          <a:lstStyle/>
          <a:p>
            <a:r>
              <a:rPr lang="en-US" sz="7200" dirty="0"/>
              <a:t>👩🏽</a:t>
            </a:r>
          </a:p>
        </p:txBody>
      </p:sp>
      <p:sp>
        <p:nvSpPr>
          <p:cNvPr id="5" name="TextBox 4">
            <a:extLst>
              <a:ext uri="{FF2B5EF4-FFF2-40B4-BE49-F238E27FC236}">
                <a16:creationId xmlns:a16="http://schemas.microsoft.com/office/drawing/2014/main" id="{CA6CBDBC-1D6F-209F-DF02-708BC4DA2A09}"/>
              </a:ext>
            </a:extLst>
          </p:cNvPr>
          <p:cNvSpPr txBox="1"/>
          <p:nvPr/>
        </p:nvSpPr>
        <p:spPr>
          <a:xfrm>
            <a:off x="9183770" y="2428563"/>
            <a:ext cx="1452642" cy="1200329"/>
          </a:xfrm>
          <a:prstGeom prst="rect">
            <a:avLst/>
          </a:prstGeom>
          <a:noFill/>
        </p:spPr>
        <p:txBody>
          <a:bodyPr wrap="none" rtlCol="0">
            <a:spAutoFit/>
          </a:bodyPr>
          <a:lstStyle/>
          <a:p>
            <a:r>
              <a:rPr lang="en-US" sz="7200" dirty="0"/>
              <a:t>👦🏿</a:t>
            </a:r>
          </a:p>
        </p:txBody>
      </p:sp>
      <p:sp>
        <p:nvSpPr>
          <p:cNvPr id="6" name="TextBox 5">
            <a:extLst>
              <a:ext uri="{FF2B5EF4-FFF2-40B4-BE49-F238E27FC236}">
                <a16:creationId xmlns:a16="http://schemas.microsoft.com/office/drawing/2014/main" id="{A043C0DE-2C46-206A-7F4A-070FE46C87D9}"/>
              </a:ext>
            </a:extLst>
          </p:cNvPr>
          <p:cNvSpPr txBox="1"/>
          <p:nvPr/>
        </p:nvSpPr>
        <p:spPr>
          <a:xfrm>
            <a:off x="9183770" y="4483275"/>
            <a:ext cx="1452642" cy="1200329"/>
          </a:xfrm>
          <a:prstGeom prst="rect">
            <a:avLst/>
          </a:prstGeom>
          <a:noFill/>
        </p:spPr>
        <p:txBody>
          <a:bodyPr wrap="none" rtlCol="0">
            <a:spAutoFit/>
          </a:bodyPr>
          <a:lstStyle/>
          <a:p>
            <a:r>
              <a:rPr lang="en-US" sz="7200" dirty="0"/>
              <a:t>👧</a:t>
            </a:r>
          </a:p>
        </p:txBody>
      </p:sp>
      <p:pic>
        <p:nvPicPr>
          <p:cNvPr id="2052" name="Picture 4" descr="Free Icon | Oven">
            <a:extLst>
              <a:ext uri="{FF2B5EF4-FFF2-40B4-BE49-F238E27FC236}">
                <a16:creationId xmlns:a16="http://schemas.microsoft.com/office/drawing/2014/main" id="{63FCB121-28B1-5D24-8A82-558B7EBAA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266" y="2035670"/>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Free Icon | Oven">
            <a:extLst>
              <a:ext uri="{FF2B5EF4-FFF2-40B4-BE49-F238E27FC236}">
                <a16:creationId xmlns:a16="http://schemas.microsoft.com/office/drawing/2014/main" id="{36A7972F-3F8B-4223-C9BB-A154F3C35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266" y="4252206"/>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Icon | Oven">
            <a:extLst>
              <a:ext uri="{FF2B5EF4-FFF2-40B4-BE49-F238E27FC236}">
                <a16:creationId xmlns:a16="http://schemas.microsoft.com/office/drawing/2014/main" id="{3B862F1D-1364-8F71-712B-6FCD3BBE4D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629" y="4214317"/>
            <a:ext cx="1769805" cy="1769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Icon | Oven">
            <a:extLst>
              <a:ext uri="{FF2B5EF4-FFF2-40B4-BE49-F238E27FC236}">
                <a16:creationId xmlns:a16="http://schemas.microsoft.com/office/drawing/2014/main" id="{E692AE37-7CDF-9762-DF23-E1B49B39B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629" y="2133994"/>
            <a:ext cx="1769805" cy="176980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1D14C26F-4559-3F3D-6C95-2FE9C11D5846}"/>
              </a:ext>
            </a:extLst>
          </p:cNvPr>
          <p:cNvCxnSpPr>
            <a:cxnSpLocks/>
          </p:cNvCxnSpPr>
          <p:nvPr/>
        </p:nvCxnSpPr>
        <p:spPr>
          <a:xfrm flipV="1">
            <a:off x="2482622" y="3028726"/>
            <a:ext cx="1028107" cy="1"/>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336F2A31-7288-ECF8-F3C1-D575E8E85D6A}"/>
              </a:ext>
            </a:extLst>
          </p:cNvPr>
          <p:cNvCxnSpPr>
            <a:cxnSpLocks/>
            <a:stCxn id="5" idx="1"/>
            <a:endCxn id="10" idx="3"/>
          </p:cNvCxnSpPr>
          <p:nvPr/>
        </p:nvCxnSpPr>
        <p:spPr>
          <a:xfrm flipH="1" flipV="1">
            <a:off x="8205434" y="3018897"/>
            <a:ext cx="978336" cy="9831"/>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AC35D40D-DA8C-E54B-8220-809ED22CAC12}"/>
              </a:ext>
            </a:extLst>
          </p:cNvPr>
          <p:cNvCxnSpPr>
            <a:cxnSpLocks/>
            <a:stCxn id="4" idx="3"/>
            <a:endCxn id="8" idx="1"/>
          </p:cNvCxnSpPr>
          <p:nvPr/>
        </p:nvCxnSpPr>
        <p:spPr>
          <a:xfrm flipV="1">
            <a:off x="2649159" y="5137109"/>
            <a:ext cx="1028107" cy="5887"/>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EC52EDBD-A2EA-220C-494C-0F6D8E8BDD28}"/>
              </a:ext>
            </a:extLst>
          </p:cNvPr>
          <p:cNvCxnSpPr>
            <a:cxnSpLocks/>
            <a:stCxn id="6" idx="1"/>
            <a:endCxn id="9" idx="3"/>
          </p:cNvCxnSpPr>
          <p:nvPr/>
        </p:nvCxnSpPr>
        <p:spPr>
          <a:xfrm flipH="1">
            <a:off x="8205434" y="5083440"/>
            <a:ext cx="978336" cy="15780"/>
          </a:xfrm>
          <a:prstGeom prst="straightConnector1">
            <a:avLst/>
          </a:prstGeom>
          <a:ln w="57150">
            <a:solidFill>
              <a:srgbClr val="FDC555"/>
            </a:solidFill>
            <a:tailEnd type="triangle"/>
          </a:ln>
          <a:effectLst>
            <a:glow rad="228600">
              <a:schemeClr val="accent2">
                <a:satMod val="175000"/>
                <a:alpha val="40000"/>
              </a:schemeClr>
            </a:glow>
          </a:effectLst>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877ABF08-2185-1EC7-A2E2-82478FCBABD7}"/>
              </a:ext>
            </a:extLst>
          </p:cNvPr>
          <p:cNvSpPr txBox="1"/>
          <p:nvPr/>
        </p:nvSpPr>
        <p:spPr>
          <a:xfrm>
            <a:off x="1029980" y="2258852"/>
            <a:ext cx="1593706" cy="1323439"/>
          </a:xfrm>
          <a:prstGeom prst="rect">
            <a:avLst/>
          </a:prstGeom>
          <a:noFill/>
        </p:spPr>
        <p:txBody>
          <a:bodyPr wrap="none" rtlCol="0">
            <a:spAutoFit/>
          </a:bodyPr>
          <a:lstStyle/>
          <a:p>
            <a:r>
              <a:rPr lang="en-US" sz="8000" dirty="0"/>
              <a:t>🙍🏻‍♂️</a:t>
            </a:r>
          </a:p>
        </p:txBody>
      </p:sp>
    </p:spTree>
    <p:extLst>
      <p:ext uri="{BB962C8B-B14F-4D97-AF65-F5344CB8AC3E}">
        <p14:creationId xmlns:p14="http://schemas.microsoft.com/office/powerpoint/2010/main" val="190164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4267-E3B3-71FF-B4C5-EC3D469FF6BB}"/>
              </a:ext>
            </a:extLst>
          </p:cNvPr>
          <p:cNvSpPr>
            <a:spLocks noGrp="1"/>
          </p:cNvSpPr>
          <p:nvPr>
            <p:ph type="title"/>
          </p:nvPr>
        </p:nvSpPr>
        <p:spPr/>
        <p:txBody>
          <a:bodyPr/>
          <a:lstStyle/>
          <a:p>
            <a:r>
              <a:rPr lang="en-US" dirty="0"/>
              <a:t>Code Example</a:t>
            </a:r>
          </a:p>
        </p:txBody>
      </p:sp>
      <p:pic>
        <p:nvPicPr>
          <p:cNvPr id="5" name="Picture 4">
            <a:extLst>
              <a:ext uri="{FF2B5EF4-FFF2-40B4-BE49-F238E27FC236}">
                <a16:creationId xmlns:a16="http://schemas.microsoft.com/office/drawing/2014/main" id="{A2347C06-EF09-B494-3412-7AB09C2B8F3E}"/>
              </a:ext>
            </a:extLst>
          </p:cNvPr>
          <p:cNvPicPr>
            <a:picLocks noChangeAspect="1"/>
          </p:cNvPicPr>
          <p:nvPr/>
        </p:nvPicPr>
        <p:blipFill>
          <a:blip r:embed="rId2"/>
          <a:stretch>
            <a:fillRect/>
          </a:stretch>
        </p:blipFill>
        <p:spPr>
          <a:xfrm>
            <a:off x="21115" y="2133023"/>
            <a:ext cx="12170885" cy="4724977"/>
          </a:xfrm>
          <a:prstGeom prst="rect">
            <a:avLst/>
          </a:prstGeom>
        </p:spPr>
      </p:pic>
    </p:spTree>
    <p:extLst>
      <p:ext uri="{BB962C8B-B14F-4D97-AF65-F5344CB8AC3E}">
        <p14:creationId xmlns:p14="http://schemas.microsoft.com/office/powerpoint/2010/main" val="17306837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4267-E3B3-71FF-B4C5-EC3D469FF6BB}"/>
              </a:ext>
            </a:extLst>
          </p:cNvPr>
          <p:cNvSpPr>
            <a:spLocks noGrp="1"/>
          </p:cNvSpPr>
          <p:nvPr>
            <p:ph type="title"/>
          </p:nvPr>
        </p:nvSpPr>
        <p:spPr/>
        <p:txBody>
          <a:bodyPr/>
          <a:lstStyle/>
          <a:p>
            <a:r>
              <a:rPr lang="en-US" dirty="0"/>
              <a:t>Code Example</a:t>
            </a:r>
          </a:p>
        </p:txBody>
      </p:sp>
      <p:pic>
        <p:nvPicPr>
          <p:cNvPr id="4" name="Picture 3">
            <a:extLst>
              <a:ext uri="{FF2B5EF4-FFF2-40B4-BE49-F238E27FC236}">
                <a16:creationId xmlns:a16="http://schemas.microsoft.com/office/drawing/2014/main" id="{56D11B3B-277D-D741-DFC6-B29AD1DB6D5A}"/>
              </a:ext>
            </a:extLst>
          </p:cNvPr>
          <p:cNvPicPr>
            <a:picLocks noChangeAspect="1"/>
          </p:cNvPicPr>
          <p:nvPr/>
        </p:nvPicPr>
        <p:blipFill>
          <a:blip r:embed="rId2"/>
          <a:stretch>
            <a:fillRect/>
          </a:stretch>
        </p:blipFill>
        <p:spPr>
          <a:xfrm>
            <a:off x="0" y="1881275"/>
            <a:ext cx="12192000" cy="14951674"/>
          </a:xfrm>
          <a:prstGeom prst="rect">
            <a:avLst/>
          </a:prstGeom>
        </p:spPr>
      </p:pic>
      <p:sp>
        <p:nvSpPr>
          <p:cNvPr id="6" name="Right Brace 5">
            <a:extLst>
              <a:ext uri="{FF2B5EF4-FFF2-40B4-BE49-F238E27FC236}">
                <a16:creationId xmlns:a16="http://schemas.microsoft.com/office/drawing/2014/main" id="{D3CED981-A338-631D-2D73-F71F236E042E}"/>
              </a:ext>
            </a:extLst>
          </p:cNvPr>
          <p:cNvSpPr/>
          <p:nvPr/>
        </p:nvSpPr>
        <p:spPr>
          <a:xfrm>
            <a:off x="6493397" y="2338086"/>
            <a:ext cx="578735" cy="1643605"/>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7609D1A-1F42-D052-B21A-3E6661774FCB}"/>
              </a:ext>
            </a:extLst>
          </p:cNvPr>
          <p:cNvSpPr txBox="1"/>
          <p:nvPr/>
        </p:nvSpPr>
        <p:spPr>
          <a:xfrm>
            <a:off x="7234176" y="2551555"/>
            <a:ext cx="3854369" cy="1323439"/>
          </a:xfrm>
          <a:prstGeom prst="rect">
            <a:avLst/>
          </a:prstGeom>
          <a:noFill/>
        </p:spPr>
        <p:txBody>
          <a:bodyPr wrap="square" rtlCol="0">
            <a:spAutoFit/>
          </a:bodyPr>
          <a:lstStyle/>
          <a:p>
            <a:r>
              <a:rPr lang="en-US" sz="4000" dirty="0">
                <a:solidFill>
                  <a:schemeClr val="bg1"/>
                </a:solidFill>
              </a:rPr>
              <a:t>Same Car instance fields</a:t>
            </a:r>
          </a:p>
        </p:txBody>
      </p:sp>
    </p:spTree>
    <p:extLst>
      <p:ext uri="{BB962C8B-B14F-4D97-AF65-F5344CB8AC3E}">
        <p14:creationId xmlns:p14="http://schemas.microsoft.com/office/powerpoint/2010/main" val="2114720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4267-E3B3-71FF-B4C5-EC3D469FF6BB}"/>
              </a:ext>
            </a:extLst>
          </p:cNvPr>
          <p:cNvSpPr>
            <a:spLocks noGrp="1"/>
          </p:cNvSpPr>
          <p:nvPr>
            <p:ph type="title"/>
          </p:nvPr>
        </p:nvSpPr>
        <p:spPr/>
        <p:txBody>
          <a:bodyPr/>
          <a:lstStyle/>
          <a:p>
            <a:r>
              <a:rPr lang="en-US" dirty="0"/>
              <a:t>Code Example</a:t>
            </a:r>
          </a:p>
        </p:txBody>
      </p:sp>
      <p:pic>
        <p:nvPicPr>
          <p:cNvPr id="4" name="Picture 3">
            <a:extLst>
              <a:ext uri="{FF2B5EF4-FFF2-40B4-BE49-F238E27FC236}">
                <a16:creationId xmlns:a16="http://schemas.microsoft.com/office/drawing/2014/main" id="{56D11B3B-277D-D741-DFC6-B29AD1DB6D5A}"/>
              </a:ext>
            </a:extLst>
          </p:cNvPr>
          <p:cNvPicPr>
            <a:picLocks noChangeAspect="1"/>
          </p:cNvPicPr>
          <p:nvPr/>
        </p:nvPicPr>
        <p:blipFill>
          <a:blip r:embed="rId2"/>
          <a:stretch>
            <a:fillRect/>
          </a:stretch>
        </p:blipFill>
        <p:spPr>
          <a:xfrm>
            <a:off x="0" y="-2262464"/>
            <a:ext cx="12192000" cy="14951674"/>
          </a:xfrm>
          <a:prstGeom prst="rect">
            <a:avLst/>
          </a:prstGeom>
        </p:spPr>
      </p:pic>
      <p:sp>
        <p:nvSpPr>
          <p:cNvPr id="6" name="Right Brace 5">
            <a:extLst>
              <a:ext uri="{FF2B5EF4-FFF2-40B4-BE49-F238E27FC236}">
                <a16:creationId xmlns:a16="http://schemas.microsoft.com/office/drawing/2014/main" id="{D3CED981-A338-631D-2D73-F71F236E042E}"/>
              </a:ext>
            </a:extLst>
          </p:cNvPr>
          <p:cNvSpPr/>
          <p:nvPr/>
        </p:nvSpPr>
        <p:spPr>
          <a:xfrm>
            <a:off x="9421791" y="497709"/>
            <a:ext cx="578735" cy="6759615"/>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7609D1A-1F42-D052-B21A-3E6661774FCB}"/>
              </a:ext>
            </a:extLst>
          </p:cNvPr>
          <p:cNvSpPr txBox="1"/>
          <p:nvPr/>
        </p:nvSpPr>
        <p:spPr>
          <a:xfrm>
            <a:off x="9900215" y="3898315"/>
            <a:ext cx="2693041" cy="1323439"/>
          </a:xfrm>
          <a:prstGeom prst="rect">
            <a:avLst/>
          </a:prstGeom>
          <a:noFill/>
        </p:spPr>
        <p:txBody>
          <a:bodyPr wrap="square" rtlCol="0">
            <a:spAutoFit/>
          </a:bodyPr>
          <a:lstStyle/>
          <a:p>
            <a:r>
              <a:rPr lang="en-US" sz="4000" dirty="0">
                <a:solidFill>
                  <a:schemeClr val="bg1"/>
                </a:solidFill>
              </a:rPr>
              <a:t>Building steps</a:t>
            </a:r>
          </a:p>
        </p:txBody>
      </p:sp>
    </p:spTree>
    <p:extLst>
      <p:ext uri="{BB962C8B-B14F-4D97-AF65-F5344CB8AC3E}">
        <p14:creationId xmlns:p14="http://schemas.microsoft.com/office/powerpoint/2010/main" val="3681176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4267-E3B3-71FF-B4C5-EC3D469FF6BB}"/>
              </a:ext>
            </a:extLst>
          </p:cNvPr>
          <p:cNvSpPr>
            <a:spLocks noGrp="1"/>
          </p:cNvSpPr>
          <p:nvPr>
            <p:ph type="title"/>
          </p:nvPr>
        </p:nvSpPr>
        <p:spPr/>
        <p:txBody>
          <a:bodyPr/>
          <a:lstStyle/>
          <a:p>
            <a:r>
              <a:rPr lang="en-US" dirty="0"/>
              <a:t>Code Example</a:t>
            </a:r>
          </a:p>
        </p:txBody>
      </p:sp>
      <p:pic>
        <p:nvPicPr>
          <p:cNvPr id="4" name="Picture 3">
            <a:extLst>
              <a:ext uri="{FF2B5EF4-FFF2-40B4-BE49-F238E27FC236}">
                <a16:creationId xmlns:a16="http://schemas.microsoft.com/office/drawing/2014/main" id="{56D11B3B-277D-D741-DFC6-B29AD1DB6D5A}"/>
              </a:ext>
            </a:extLst>
          </p:cNvPr>
          <p:cNvPicPr>
            <a:picLocks noChangeAspect="1"/>
          </p:cNvPicPr>
          <p:nvPr/>
        </p:nvPicPr>
        <p:blipFill>
          <a:blip r:embed="rId2"/>
          <a:stretch>
            <a:fillRect/>
          </a:stretch>
        </p:blipFill>
        <p:spPr>
          <a:xfrm>
            <a:off x="0" y="-8096107"/>
            <a:ext cx="12192000" cy="14951674"/>
          </a:xfrm>
          <a:prstGeom prst="rect">
            <a:avLst/>
          </a:prstGeom>
        </p:spPr>
      </p:pic>
      <p:sp>
        <p:nvSpPr>
          <p:cNvPr id="6" name="Right Brace 5">
            <a:extLst>
              <a:ext uri="{FF2B5EF4-FFF2-40B4-BE49-F238E27FC236}">
                <a16:creationId xmlns:a16="http://schemas.microsoft.com/office/drawing/2014/main" id="{D3CED981-A338-631D-2D73-F71F236E042E}"/>
              </a:ext>
            </a:extLst>
          </p:cNvPr>
          <p:cNvSpPr/>
          <p:nvPr/>
        </p:nvSpPr>
        <p:spPr>
          <a:xfrm>
            <a:off x="9456516" y="2199190"/>
            <a:ext cx="544010" cy="3946967"/>
          </a:xfrm>
          <a:prstGeom prst="rightBrace">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7609D1A-1F42-D052-B21A-3E6661774FCB}"/>
              </a:ext>
            </a:extLst>
          </p:cNvPr>
          <p:cNvSpPr txBox="1"/>
          <p:nvPr/>
        </p:nvSpPr>
        <p:spPr>
          <a:xfrm>
            <a:off x="1562582" y="2767280"/>
            <a:ext cx="7259513" cy="523220"/>
          </a:xfrm>
          <a:prstGeom prst="rect">
            <a:avLst/>
          </a:prstGeom>
          <a:noFill/>
        </p:spPr>
        <p:txBody>
          <a:bodyPr wrap="square" rtlCol="0">
            <a:spAutoFit/>
          </a:bodyPr>
          <a:lstStyle/>
          <a:p>
            <a:r>
              <a:rPr lang="en-US" sz="2800" dirty="0">
                <a:solidFill>
                  <a:schemeClr val="bg1"/>
                </a:solidFill>
                <a:highlight>
                  <a:srgbClr val="FFFF00"/>
                </a:highlight>
              </a:rPr>
              <a:t>Build creates the object and return it</a:t>
            </a:r>
          </a:p>
        </p:txBody>
      </p:sp>
      <p:sp>
        <p:nvSpPr>
          <p:cNvPr id="3" name="TextBox 2">
            <a:extLst>
              <a:ext uri="{FF2B5EF4-FFF2-40B4-BE49-F238E27FC236}">
                <a16:creationId xmlns:a16="http://schemas.microsoft.com/office/drawing/2014/main" id="{2F6F6EC4-CEF9-B361-E9F4-B349CE2E918B}"/>
              </a:ext>
            </a:extLst>
          </p:cNvPr>
          <p:cNvSpPr txBox="1"/>
          <p:nvPr/>
        </p:nvSpPr>
        <p:spPr>
          <a:xfrm>
            <a:off x="1562582" y="5622937"/>
            <a:ext cx="7259513" cy="523220"/>
          </a:xfrm>
          <a:prstGeom prst="rect">
            <a:avLst/>
          </a:prstGeom>
          <a:noFill/>
        </p:spPr>
        <p:txBody>
          <a:bodyPr wrap="square" rtlCol="0">
            <a:spAutoFit/>
          </a:bodyPr>
          <a:lstStyle/>
          <a:p>
            <a:r>
              <a:rPr lang="en-US" sz="2800" dirty="0">
                <a:solidFill>
                  <a:schemeClr val="bg1"/>
                </a:solidFill>
                <a:highlight>
                  <a:srgbClr val="FFFF00"/>
                </a:highlight>
              </a:rPr>
              <a:t>Reset clears all values </a:t>
            </a:r>
          </a:p>
        </p:txBody>
      </p:sp>
    </p:spTree>
    <p:extLst>
      <p:ext uri="{BB962C8B-B14F-4D97-AF65-F5344CB8AC3E}">
        <p14:creationId xmlns:p14="http://schemas.microsoft.com/office/powerpoint/2010/main" val="1440522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91C7-C173-B2BD-E068-96D9B7A794D1}"/>
              </a:ext>
            </a:extLst>
          </p:cNvPr>
          <p:cNvSpPr>
            <a:spLocks noGrp="1"/>
          </p:cNvSpPr>
          <p:nvPr>
            <p:ph type="title"/>
          </p:nvPr>
        </p:nvSpPr>
        <p:spPr/>
        <p:txBody>
          <a:bodyPr/>
          <a:lstStyle/>
          <a:p>
            <a:r>
              <a:rPr lang="en-US" dirty="0"/>
              <a:t>Main()</a:t>
            </a:r>
          </a:p>
        </p:txBody>
      </p:sp>
      <p:pic>
        <p:nvPicPr>
          <p:cNvPr id="5" name="Picture 4">
            <a:extLst>
              <a:ext uri="{FF2B5EF4-FFF2-40B4-BE49-F238E27FC236}">
                <a16:creationId xmlns:a16="http://schemas.microsoft.com/office/drawing/2014/main" id="{58C13D49-70FC-1A4F-29BB-1C595D40376D}"/>
              </a:ext>
            </a:extLst>
          </p:cNvPr>
          <p:cNvPicPr>
            <a:picLocks noChangeAspect="1"/>
          </p:cNvPicPr>
          <p:nvPr/>
        </p:nvPicPr>
        <p:blipFill>
          <a:blip r:embed="rId2"/>
          <a:stretch>
            <a:fillRect/>
          </a:stretch>
        </p:blipFill>
        <p:spPr>
          <a:xfrm>
            <a:off x="409170" y="1614602"/>
            <a:ext cx="11373660" cy="5243398"/>
          </a:xfrm>
          <a:prstGeom prst="rect">
            <a:avLst/>
          </a:prstGeom>
        </p:spPr>
      </p:pic>
    </p:spTree>
    <p:extLst>
      <p:ext uri="{BB962C8B-B14F-4D97-AF65-F5344CB8AC3E}">
        <p14:creationId xmlns:p14="http://schemas.microsoft.com/office/powerpoint/2010/main" val="31182128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12A9-A348-D603-02B6-AF716F2D4439}"/>
              </a:ext>
            </a:extLst>
          </p:cNvPr>
          <p:cNvSpPr>
            <a:spLocks noGrp="1"/>
          </p:cNvSpPr>
          <p:nvPr>
            <p:ph type="title"/>
          </p:nvPr>
        </p:nvSpPr>
        <p:spPr/>
        <p:txBody>
          <a:bodyPr/>
          <a:lstStyle/>
          <a:p>
            <a:r>
              <a:rPr lang="en-US" dirty="0"/>
              <a:t>Director class</a:t>
            </a:r>
          </a:p>
        </p:txBody>
      </p:sp>
      <p:sp>
        <p:nvSpPr>
          <p:cNvPr id="3" name="Content Placeholder 2">
            <a:extLst>
              <a:ext uri="{FF2B5EF4-FFF2-40B4-BE49-F238E27FC236}">
                <a16:creationId xmlns:a16="http://schemas.microsoft.com/office/drawing/2014/main" id="{212E245C-E230-FA22-02EA-669DFC9E940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CF7A51-CA75-8FB0-37B4-837E01484CBA}"/>
              </a:ext>
            </a:extLst>
          </p:cNvPr>
          <p:cNvPicPr>
            <a:picLocks noChangeAspect="1"/>
          </p:cNvPicPr>
          <p:nvPr/>
        </p:nvPicPr>
        <p:blipFill>
          <a:blip r:embed="rId2"/>
          <a:stretch>
            <a:fillRect/>
          </a:stretch>
        </p:blipFill>
        <p:spPr>
          <a:xfrm>
            <a:off x="5676291" y="-1"/>
            <a:ext cx="6515709" cy="6956386"/>
          </a:xfrm>
          <a:prstGeom prst="rect">
            <a:avLst/>
          </a:prstGeom>
        </p:spPr>
      </p:pic>
    </p:spTree>
    <p:extLst>
      <p:ext uri="{BB962C8B-B14F-4D97-AF65-F5344CB8AC3E}">
        <p14:creationId xmlns:p14="http://schemas.microsoft.com/office/powerpoint/2010/main" val="2167092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6" name="Group 25">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7" name="Freeform: Shape 26">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08570CE-8DC6-505B-AA38-10017D17BD33}"/>
              </a:ext>
            </a:extLst>
          </p:cNvPr>
          <p:cNvSpPr>
            <a:spLocks noGrp="1"/>
          </p:cNvSpPr>
          <p:nvPr>
            <p:ph type="title"/>
          </p:nvPr>
        </p:nvSpPr>
        <p:spPr>
          <a:xfrm>
            <a:off x="281171" y="2143559"/>
            <a:ext cx="3565524" cy="3034657"/>
          </a:xfrm>
        </p:spPr>
        <p:txBody>
          <a:bodyPr vert="horz" wrap="square" lIns="0" tIns="0" rIns="0" bIns="0" rtlCol="0" anchor="b" anchorCtr="0">
            <a:normAutofit/>
          </a:bodyPr>
          <a:lstStyle/>
          <a:p>
            <a:r>
              <a:rPr lang="en-US" dirty="0"/>
              <a:t>Interface + Enum method</a:t>
            </a:r>
            <a:br>
              <a:rPr lang="en-US" dirty="0"/>
            </a:br>
            <a:r>
              <a:rPr lang="en-US" dirty="0"/>
              <a:t>“Self study”</a:t>
            </a:r>
          </a:p>
        </p:txBody>
      </p:sp>
      <p:grpSp>
        <p:nvGrpSpPr>
          <p:cNvPr id="30" name="Group 29">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1"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screenshot of a computer program&#10;&#10;Description automatically generated">
            <a:extLst>
              <a:ext uri="{FF2B5EF4-FFF2-40B4-BE49-F238E27FC236}">
                <a16:creationId xmlns:a16="http://schemas.microsoft.com/office/drawing/2014/main" id="{B03BACA5-22FC-5AF7-85CC-E40A3B0D7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1889" y="746"/>
            <a:ext cx="5211513" cy="685725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11076956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31CC-F987-406E-A237-1A506B8C3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2C7A91-692B-0A74-90A5-1DB99CF30BA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AEE72CA-B14C-F1A4-949C-AC600EF9827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01798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oup 3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7" name="Freeform: Shape 3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Oval 3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2" name="Rectangle 4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8BE5A-8FDB-B85D-5556-6DBBD55314C9}"/>
              </a:ext>
            </a:extLst>
          </p:cNvPr>
          <p:cNvSpPr>
            <a:spLocks noGrp="1"/>
          </p:cNvSpPr>
          <p:nvPr>
            <p:ph type="title"/>
          </p:nvPr>
        </p:nvSpPr>
        <p:spPr>
          <a:xfrm>
            <a:off x="1487488" y="549275"/>
            <a:ext cx="5437187" cy="3456401"/>
          </a:xfrm>
        </p:spPr>
        <p:txBody>
          <a:bodyPr vert="horz" wrap="square" lIns="0" tIns="0" rIns="0" bIns="0" rtlCol="0" anchor="b" anchorCtr="0">
            <a:normAutofit/>
          </a:bodyPr>
          <a:lstStyle/>
          <a:p>
            <a:r>
              <a:rPr lang="en-US" sz="6400"/>
              <a:t>Thank you</a:t>
            </a:r>
          </a:p>
        </p:txBody>
      </p:sp>
      <p:sp>
        <p:nvSpPr>
          <p:cNvPr id="44" name="Freeform: Shape 43">
            <a:extLst>
              <a:ext uri="{FF2B5EF4-FFF2-40B4-BE49-F238E27FC236}">
                <a16:creationId xmlns:a16="http://schemas.microsoft.com/office/drawing/2014/main" id="{74033C2F-EE38-427C-97E3-08EAC8822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1760"/>
            <a:ext cx="666497" cy="1080000"/>
          </a:xfrm>
          <a:custGeom>
            <a:avLst/>
            <a:gdLst>
              <a:gd name="connsiteX0" fmla="*/ 126497 w 666497"/>
              <a:gd name="connsiteY0" fmla="*/ 0 h 1080000"/>
              <a:gd name="connsiteX1" fmla="*/ 666497 w 666497"/>
              <a:gd name="connsiteY1" fmla="*/ 540000 h 1080000"/>
              <a:gd name="connsiteX2" fmla="*/ 126497 w 666497"/>
              <a:gd name="connsiteY2" fmla="*/ 1080000 h 1080000"/>
              <a:gd name="connsiteX3" fmla="*/ 17668 w 666497"/>
              <a:gd name="connsiteY3" fmla="*/ 1069029 h 1080000"/>
              <a:gd name="connsiteX4" fmla="*/ 0 w 666497"/>
              <a:gd name="connsiteY4" fmla="*/ 1063545 h 1080000"/>
              <a:gd name="connsiteX5" fmla="*/ 0 w 666497"/>
              <a:gd name="connsiteY5" fmla="*/ 16455 h 1080000"/>
              <a:gd name="connsiteX6" fmla="*/ 17668 w 666497"/>
              <a:gd name="connsiteY6" fmla="*/ 10971 h 1080000"/>
              <a:gd name="connsiteX7" fmla="*/ 126497 w 666497"/>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497" h="1080000">
                <a:moveTo>
                  <a:pt x="126497" y="0"/>
                </a:moveTo>
                <a:cubicBezTo>
                  <a:pt x="424731" y="0"/>
                  <a:pt x="666497" y="241766"/>
                  <a:pt x="666497" y="540000"/>
                </a:cubicBezTo>
                <a:cubicBezTo>
                  <a:pt x="666497" y="838234"/>
                  <a:pt x="424731" y="1080000"/>
                  <a:pt x="126497" y="1080000"/>
                </a:cubicBezTo>
                <a:cubicBezTo>
                  <a:pt x="89218" y="1080000"/>
                  <a:pt x="52821" y="1076222"/>
                  <a:pt x="17668" y="1069029"/>
                </a:cubicBezTo>
                <a:lnTo>
                  <a:pt x="0" y="1063545"/>
                </a:lnTo>
                <a:lnTo>
                  <a:pt x="0" y="16455"/>
                </a:lnTo>
                <a:lnTo>
                  <a:pt x="17668" y="10971"/>
                </a:lnTo>
                <a:cubicBezTo>
                  <a:pt x="52821" y="3778"/>
                  <a:pt x="89218" y="0"/>
                  <a:pt x="126497"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6" name="Group 45">
            <a:extLst>
              <a:ext uri="{FF2B5EF4-FFF2-40B4-BE49-F238E27FC236}">
                <a16:creationId xmlns:a16="http://schemas.microsoft.com/office/drawing/2014/main" id="{22940903-7865-4026-879C-CC1ADF9116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4337" y="800983"/>
            <a:ext cx="4006800" cy="3788841"/>
            <a:chOff x="7762003" y="672385"/>
            <a:chExt cx="4006800" cy="3788841"/>
          </a:xfrm>
        </p:grpSpPr>
        <p:sp>
          <p:nvSpPr>
            <p:cNvPr id="47" name="Freeform: Shape 46">
              <a:extLst>
                <a:ext uri="{FF2B5EF4-FFF2-40B4-BE49-F238E27FC236}">
                  <a16:creationId xmlns:a16="http://schemas.microsoft.com/office/drawing/2014/main" id="{982D1BD3-FFA8-4027-A890-672FDD8F70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8528803" y="672385"/>
              <a:ext cx="3240000" cy="3788841"/>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9600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7BC5C6D9-8420-4B6F-A949-7B6565266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8572003" y="180004"/>
              <a:ext cx="1620000" cy="3240000"/>
            </a:xfrm>
            <a:prstGeom prst="ellipse">
              <a:avLst/>
            </a:prstGeom>
            <a:gradFill>
              <a:gsLst>
                <a:gs pos="100000">
                  <a:schemeClr val="bg2">
                    <a:lumMod val="90000"/>
                    <a:lumOff val="10000"/>
                  </a:schemeClr>
                </a:gs>
                <a:gs pos="50000">
                  <a:schemeClr val="bg2">
                    <a:lumMod val="90000"/>
                    <a:lumOff val="10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0" name="Group 49">
            <a:extLst>
              <a:ext uri="{FF2B5EF4-FFF2-40B4-BE49-F238E27FC236}">
                <a16:creationId xmlns:a16="http://schemas.microsoft.com/office/drawing/2014/main" id="{E82CFC28-5F56-4F2C-A953-AB57C1CE5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386" y="5149126"/>
            <a:ext cx="762805" cy="734873"/>
            <a:chOff x="7950336" y="1300590"/>
            <a:chExt cx="762805" cy="734873"/>
          </a:xfrm>
        </p:grpSpPr>
        <p:sp>
          <p:nvSpPr>
            <p:cNvPr id="51" name="Freeform 5">
              <a:extLst>
                <a:ext uri="{FF2B5EF4-FFF2-40B4-BE49-F238E27FC236}">
                  <a16:creationId xmlns:a16="http://schemas.microsoft.com/office/drawing/2014/main" id="{492EB854-02D8-4A9E-8BA5-5FEE21DD09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6">
              <a:extLst>
                <a:ext uri="{FF2B5EF4-FFF2-40B4-BE49-F238E27FC236}">
                  <a16:creationId xmlns:a16="http://schemas.microsoft.com/office/drawing/2014/main" id="{A1676C39-91DD-4843-8315-4285BA1E7E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8">
              <a:extLst>
                <a:ext uri="{FF2B5EF4-FFF2-40B4-BE49-F238E27FC236}">
                  <a16:creationId xmlns:a16="http://schemas.microsoft.com/office/drawing/2014/main" id="{B339FEEC-A688-4A3E-BA2C-8FC738A8A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1412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EA28-DE82-BE28-E812-FC63F2305F0F}"/>
              </a:ext>
            </a:extLst>
          </p:cNvPr>
          <p:cNvSpPr>
            <a:spLocks noGrp="1"/>
          </p:cNvSpPr>
          <p:nvPr>
            <p:ph type="title"/>
          </p:nvPr>
        </p:nvSpPr>
        <p:spPr/>
        <p:txBody>
          <a:bodyPr/>
          <a:lstStyle/>
          <a:p>
            <a:r>
              <a:rPr lang="en-US" dirty="0"/>
              <a:t>This creates many issues</a:t>
            </a:r>
          </a:p>
        </p:txBody>
      </p:sp>
      <p:sp>
        <p:nvSpPr>
          <p:cNvPr id="3" name="Content Placeholder 2">
            <a:extLst>
              <a:ext uri="{FF2B5EF4-FFF2-40B4-BE49-F238E27FC236}">
                <a16:creationId xmlns:a16="http://schemas.microsoft.com/office/drawing/2014/main" id="{4B55436F-9CEC-634A-97E5-275AE2E954F1}"/>
              </a:ext>
            </a:extLst>
          </p:cNvPr>
          <p:cNvSpPr>
            <a:spLocks noGrp="1"/>
          </p:cNvSpPr>
          <p:nvPr>
            <p:ph idx="1"/>
          </p:nvPr>
        </p:nvSpPr>
        <p:spPr/>
        <p:txBody>
          <a:bodyPr>
            <a:normAutofit/>
          </a:bodyPr>
          <a:lstStyle/>
          <a:p>
            <a:r>
              <a:rPr lang="en-US" sz="3600" dirty="0">
                <a:solidFill>
                  <a:srgbClr val="FFFFFF"/>
                </a:solidFill>
              </a:rPr>
              <a:t>Stoves are very expensive to get 💵💵</a:t>
            </a:r>
          </a:p>
          <a:p>
            <a:r>
              <a:rPr lang="en-US" sz="3600" dirty="0">
                <a:solidFill>
                  <a:srgbClr val="FFFFFF"/>
                </a:solidFill>
              </a:rPr>
              <a:t>They consume a lot of the houses space 🏠</a:t>
            </a:r>
          </a:p>
          <a:p>
            <a:r>
              <a:rPr lang="en-US" sz="3600" dirty="0">
                <a:solidFill>
                  <a:srgbClr val="FFFFFF"/>
                </a:solidFill>
              </a:rPr>
              <a:t>More ovens consume more gas </a:t>
            </a:r>
            <a:r>
              <a:rPr lang="en-US" sz="3600" dirty="0">
                <a:solidFill>
                  <a:srgbClr val="FDC555"/>
                </a:solidFill>
              </a:rPr>
              <a:t>-&gt;</a:t>
            </a:r>
            <a:r>
              <a:rPr lang="en-US" sz="3600" dirty="0">
                <a:solidFill>
                  <a:srgbClr val="FFFFFF"/>
                </a:solidFill>
              </a:rPr>
              <a:t> more risk of gas leak or fires🔥</a:t>
            </a:r>
          </a:p>
        </p:txBody>
      </p:sp>
    </p:spTree>
    <p:extLst>
      <p:ext uri="{BB962C8B-B14F-4D97-AF65-F5344CB8AC3E}">
        <p14:creationId xmlns:p14="http://schemas.microsoft.com/office/powerpoint/2010/main" val="211999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DFloatVTI">
  <a:themeElements>
    <a:clrScheme name="AnalogousFromRegularSeed_2SEEDS">
      <a:dk1>
        <a:srgbClr val="000000"/>
      </a:dk1>
      <a:lt1>
        <a:srgbClr val="FFFFFF"/>
      </a:lt1>
      <a:dk2>
        <a:srgbClr val="311B25"/>
      </a:dk2>
      <a:lt2>
        <a:srgbClr val="F2F0F3"/>
      </a:lt2>
      <a:accent1>
        <a:srgbClr val="49B614"/>
      </a:accent1>
      <a:accent2>
        <a:srgbClr val="89AD1F"/>
      </a:accent2>
      <a:accent3>
        <a:srgbClr val="21B92E"/>
      </a:accent3>
      <a:accent4>
        <a:srgbClr val="243BD7"/>
      </a:accent4>
      <a:accent5>
        <a:srgbClr val="6029E7"/>
      </a:accent5>
      <a:accent6>
        <a:srgbClr val="9D17D5"/>
      </a:accent6>
      <a:hlink>
        <a:srgbClr val="953FBF"/>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2374</Words>
  <Application>Microsoft Office PowerPoint</Application>
  <PresentationFormat>Widescreen</PresentationFormat>
  <Paragraphs>399</Paragraphs>
  <Slides>88</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-apple-system</vt:lpstr>
      <vt:lpstr>Arial</vt:lpstr>
      <vt:lpstr>Avenir Next LT Pro</vt:lpstr>
      <vt:lpstr>Calibri</vt:lpstr>
      <vt:lpstr>Times New Roman</vt:lpstr>
      <vt:lpstr>3DFloatVTI</vt:lpstr>
      <vt:lpstr>The Art of Design Patterns</vt:lpstr>
      <vt:lpstr>What is a Design Pattern🤔?</vt:lpstr>
      <vt:lpstr>Three types of Design Patterns👌🏻</vt:lpstr>
      <vt:lpstr>Agenda</vt:lpstr>
      <vt:lpstr>Creational Design Patterns</vt:lpstr>
      <vt:lpstr>Singleton</vt:lpstr>
      <vt:lpstr>Problem ?</vt:lpstr>
      <vt:lpstr>Imagine if every member had his own stove🤔</vt:lpstr>
      <vt:lpstr>This creates many issues</vt:lpstr>
      <vt:lpstr>That’s why kitchens usually have a Single stove</vt:lpstr>
      <vt:lpstr>That’s why kitchens usually have a Single stove</vt:lpstr>
      <vt:lpstr>That’s why normal kitchens have a Single stove</vt:lpstr>
      <vt:lpstr>What is a Singleton ?</vt:lpstr>
      <vt:lpstr>Real life example</vt:lpstr>
      <vt:lpstr>Real life example</vt:lpstr>
      <vt:lpstr>Real life example</vt:lpstr>
      <vt:lpstr>Real life example</vt:lpstr>
      <vt:lpstr>Real life example</vt:lpstr>
      <vt:lpstr>Real life example</vt:lpstr>
      <vt:lpstr>Real life example</vt:lpstr>
      <vt:lpstr>Real life example</vt:lpstr>
      <vt:lpstr>Real life example</vt:lpstr>
      <vt:lpstr>Solution</vt:lpstr>
      <vt:lpstr>Implementation </vt:lpstr>
      <vt:lpstr>Implementation </vt:lpstr>
      <vt:lpstr>Implementation </vt:lpstr>
      <vt:lpstr>Implementation </vt:lpstr>
      <vt:lpstr>Implementation </vt:lpstr>
      <vt:lpstr>Real life example</vt:lpstr>
      <vt:lpstr>PowerPoint Presentation</vt:lpstr>
      <vt:lpstr>PowerPoint Presentation</vt:lpstr>
      <vt:lpstr>Eager Loading</vt:lpstr>
      <vt:lpstr>Lazy Loading</vt:lpstr>
      <vt:lpstr>PowerPoint Presentation</vt:lpstr>
      <vt:lpstr>Real life example</vt:lpstr>
      <vt:lpstr>Race conditions in multithreading</vt:lpstr>
      <vt:lpstr>PowerPoint Presentation</vt:lpstr>
      <vt:lpstr>PowerPoint Presentation</vt:lpstr>
      <vt:lpstr>PowerPoint Presentation</vt:lpstr>
      <vt:lpstr>PowerPoint Presentation</vt:lpstr>
      <vt:lpstr>PowerPoint Presentation</vt:lpstr>
      <vt:lpstr>PowerPoint Presentation</vt:lpstr>
      <vt:lpstr>Singleton in other languages </vt:lpstr>
      <vt:lpstr>When to use Singleton </vt:lpstr>
      <vt:lpstr>When to use Singleton </vt:lpstr>
      <vt:lpstr>Pros ✅</vt:lpstr>
      <vt:lpstr>Cons ❌</vt:lpstr>
      <vt:lpstr>Any Questions?</vt:lpstr>
      <vt:lpstr>Break</vt:lpstr>
      <vt:lpstr>Abstract Factory</vt:lpstr>
      <vt:lpstr>Problem</vt:lpstr>
      <vt:lpstr>Solution</vt:lpstr>
      <vt:lpstr>Problem details</vt:lpstr>
      <vt:lpstr>Abstract Factory</vt:lpstr>
      <vt:lpstr>Abstract Factory</vt:lpstr>
      <vt:lpstr>Abstract Factory</vt:lpstr>
      <vt:lpstr>Abstract Factory</vt:lpstr>
      <vt:lpstr>Final structure</vt:lpstr>
      <vt:lpstr>Real life example: Cross-Platform rendering</vt:lpstr>
      <vt:lpstr>Real life example: Cross-Platform rendering</vt:lpstr>
      <vt:lpstr>Your turn</vt:lpstr>
      <vt:lpstr>Solution</vt:lpstr>
      <vt:lpstr>Solution</vt:lpstr>
      <vt:lpstr>Solution</vt:lpstr>
      <vt:lpstr>Solution</vt:lpstr>
      <vt:lpstr>Solution</vt:lpstr>
      <vt:lpstr>Solution</vt:lpstr>
      <vt:lpstr>Solution 5 – Use factories</vt:lpstr>
      <vt:lpstr>Pros ✅</vt:lpstr>
      <vt:lpstr>Cons ❌</vt:lpstr>
      <vt:lpstr>Any Questions?</vt:lpstr>
      <vt:lpstr>Builder</vt:lpstr>
      <vt:lpstr>Problem</vt:lpstr>
      <vt:lpstr>Common solutions </vt:lpstr>
      <vt:lpstr>Builder</vt:lpstr>
      <vt:lpstr>Builder pattern solution</vt:lpstr>
      <vt:lpstr>Director: A Builder that knows what to do </vt:lpstr>
      <vt:lpstr>Structure</vt:lpstr>
      <vt:lpstr>Example</vt:lpstr>
      <vt:lpstr>Code Example</vt:lpstr>
      <vt:lpstr>Code Example</vt:lpstr>
      <vt:lpstr>Code Example</vt:lpstr>
      <vt:lpstr>Code Example</vt:lpstr>
      <vt:lpstr>Main()</vt:lpstr>
      <vt:lpstr>Director class</vt:lpstr>
      <vt:lpstr>Interface + Enum method “Self study”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Design Patterns</dc:title>
  <dc:creator>محمد سامى عبد الكريم احمد حسان</dc:creator>
  <cp:lastModifiedBy>MOHAMED SAMY</cp:lastModifiedBy>
  <cp:revision>42</cp:revision>
  <dcterms:created xsi:type="dcterms:W3CDTF">2022-12-08T00:59:51Z</dcterms:created>
  <dcterms:modified xsi:type="dcterms:W3CDTF">2023-08-08T03:32:00Z</dcterms:modified>
</cp:coreProperties>
</file>