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5" r:id="rId1"/>
  </p:sldMasterIdLst>
  <p:notesMasterIdLst>
    <p:notesMasterId r:id="rId41"/>
  </p:notesMasterIdLst>
  <p:sldIdLst>
    <p:sldId id="256" r:id="rId2"/>
    <p:sldId id="261" r:id="rId3"/>
    <p:sldId id="284" r:id="rId4"/>
    <p:sldId id="267" r:id="rId5"/>
    <p:sldId id="268" r:id="rId6"/>
    <p:sldId id="269" r:id="rId7"/>
    <p:sldId id="270" r:id="rId8"/>
    <p:sldId id="263" r:id="rId9"/>
    <p:sldId id="264" r:id="rId10"/>
    <p:sldId id="271" r:id="rId11"/>
    <p:sldId id="265" r:id="rId12"/>
    <p:sldId id="272" r:id="rId13"/>
    <p:sldId id="285" r:id="rId14"/>
    <p:sldId id="286" r:id="rId15"/>
    <p:sldId id="287" r:id="rId16"/>
    <p:sldId id="280" r:id="rId17"/>
    <p:sldId id="281" r:id="rId18"/>
    <p:sldId id="266" r:id="rId19"/>
    <p:sldId id="257" r:id="rId20"/>
    <p:sldId id="273" r:id="rId21"/>
    <p:sldId id="274" r:id="rId22"/>
    <p:sldId id="258" r:id="rId23"/>
    <p:sldId id="282" r:id="rId24"/>
    <p:sldId id="283" r:id="rId25"/>
    <p:sldId id="275" r:id="rId26"/>
    <p:sldId id="276" r:id="rId27"/>
    <p:sldId id="277" r:id="rId28"/>
    <p:sldId id="278" r:id="rId29"/>
    <p:sldId id="279" r:id="rId30"/>
    <p:sldId id="288" r:id="rId31"/>
    <p:sldId id="289" r:id="rId32"/>
    <p:sldId id="290" r:id="rId33"/>
    <p:sldId id="291" r:id="rId34"/>
    <p:sldId id="292" r:id="rId35"/>
    <p:sldId id="293" r:id="rId36"/>
    <p:sldId id="294" r:id="rId37"/>
    <p:sldId id="295" r:id="rId38"/>
    <p:sldId id="296" r:id="rId39"/>
    <p:sldId id="297"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9F3512-3813-4576-AEAE-0A0E6D5B33C4}" type="datetimeFigureOut">
              <a:rPr lang="en-US" smtClean="0"/>
              <a:t>07/16/2023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F345BC-22B5-471F-9E93-8B8E2FF3EF9D}" type="slidenum">
              <a:rPr lang="en-US" smtClean="0"/>
              <a:t>‹#›</a:t>
            </a:fld>
            <a:endParaRPr lang="en-US"/>
          </a:p>
        </p:txBody>
      </p:sp>
    </p:spTree>
    <p:extLst>
      <p:ext uri="{BB962C8B-B14F-4D97-AF65-F5344CB8AC3E}">
        <p14:creationId xmlns:p14="http://schemas.microsoft.com/office/powerpoint/2010/main" val="3247994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rm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rm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lstStyle/>
          <a:p>
            <a:fld id="{72EA7947-E287-4738-8C82-07CE4F01EF03}" type="datetime2">
              <a:rPr lang="en-US" smtClean="0"/>
              <a:t>Sunday, July 16, 2023</a:t>
            </a:fld>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41119033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79361-B9A1-48F2-9473-23DE30E2D151}"/>
              </a:ext>
            </a:extLst>
          </p:cNvPr>
          <p:cNvSpPr>
            <a:spLocks noGrp="1"/>
          </p:cNvSpPr>
          <p:nvPr>
            <p:ph type="title"/>
          </p:nvPr>
        </p:nvSpPr>
        <p:spPr>
          <a:xfrm>
            <a:off x="550862" y="503906"/>
            <a:ext cx="11090275" cy="1333057"/>
          </a:xfrm>
        </p:spPr>
        <p:txBody>
          <a:bodyPr vert="horz" wrap="square" lIns="0" tIns="0" rIns="0" bIns="0" rtlCol="0" anchor="t" anchorCtr="0">
            <a:normAutofit/>
          </a:bodyPr>
          <a:lstStyle>
            <a:lvl1pPr>
              <a:defRPr lang="en-US" dirty="0"/>
            </a:lvl1pPr>
          </a:lstStyle>
          <a:p>
            <a:pPr lvl="0"/>
            <a:r>
              <a:rPr lang="en-US"/>
              <a:t>Click to edit Master title style</a:t>
            </a:r>
            <a:endParaRPr lang="en-US" dirty="0"/>
          </a:p>
        </p:txBody>
      </p:sp>
      <p:sp>
        <p:nvSpPr>
          <p:cNvPr id="3" name="Vertical Text Placeholder 2">
            <a:extLst>
              <a:ext uri="{FF2B5EF4-FFF2-40B4-BE49-F238E27FC236}">
                <a16:creationId xmlns:a16="http://schemas.microsoft.com/office/drawing/2014/main" id="{FD986779-C2F3-447D-85F7-F6B0E2C97D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lstStyle/>
          <a:p>
            <a:fld id="{EE2EBD84-71F4-4271-8C46-0D47C0A9B12E}" type="datetime2">
              <a:rPr lang="en-US" smtClean="0"/>
              <a:t>Sunday, July 16, 2023</a:t>
            </a:fld>
            <a:endParaRPr lang="en-US"/>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502578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56583A-514F-4632-820D-E7EE236A46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73CBBB-7DDC-4437-8C7D-22A1C35202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C69EBF-DA20-4024-8006-B158D571E08E}"/>
              </a:ext>
            </a:extLst>
          </p:cNvPr>
          <p:cNvSpPr>
            <a:spLocks noGrp="1"/>
          </p:cNvSpPr>
          <p:nvPr>
            <p:ph type="dt" sz="half" idx="10"/>
          </p:nvPr>
        </p:nvSpPr>
        <p:spPr/>
        <p:txBody>
          <a:bodyPr/>
          <a:lstStyle/>
          <a:p>
            <a:fld id="{ABAE0CE1-F450-4107-B2CB-17B18F8A3F4A}" type="datetime2">
              <a:rPr lang="en-US" smtClean="0"/>
              <a:t>Sunday, July 16, 2023</a:t>
            </a:fld>
            <a:endParaRPr lang="en-US"/>
          </a:p>
        </p:txBody>
      </p:sp>
      <p:sp>
        <p:nvSpPr>
          <p:cNvPr id="5" name="Footer Placeholder 4">
            <a:extLst>
              <a:ext uri="{FF2B5EF4-FFF2-40B4-BE49-F238E27FC236}">
                <a16:creationId xmlns:a16="http://schemas.microsoft.com/office/drawing/2014/main" id="{ADBAC8B9-14B5-4DF1-994D-AB47DB3BA0C5}"/>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C7876582-5F9B-4F5E-AAD5-D608CB68EA3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6671514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rm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fld id="{6FE8C025-CD7A-4966-867E-81CF82B15267}" type="datetime2">
              <a:rPr lang="en-US" smtClean="0"/>
              <a:t>Sunday, July 16, 2023</a:t>
            </a:fld>
            <a:endParaRPr lang="en-US"/>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403615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4644CBB8-40B8-42F8-9172-07A476341DDA}"/>
              </a:ext>
            </a:extLst>
          </p:cNvPr>
          <p:cNvGrpSpPr/>
          <p:nvPr/>
        </p:nvGrpSpPr>
        <p:grpSpPr>
          <a:xfrm>
            <a:off x="356481" y="879007"/>
            <a:ext cx="734257" cy="760506"/>
            <a:chOff x="5243759" y="1363788"/>
            <a:chExt cx="734257" cy="760506"/>
          </a:xfrm>
        </p:grpSpPr>
        <p:sp>
          <p:nvSpPr>
            <p:cNvPr id="49" name="Freeform 5">
              <a:extLst>
                <a:ext uri="{FF2B5EF4-FFF2-40B4-BE49-F238E27FC236}">
                  <a16:creationId xmlns:a16="http://schemas.microsoft.com/office/drawing/2014/main" id="{35CE073E-302A-4AA7-98C7-8667DDDCFA18}"/>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Freeform 6">
              <a:extLst>
                <a:ext uri="{FF2B5EF4-FFF2-40B4-BE49-F238E27FC236}">
                  <a16:creationId xmlns:a16="http://schemas.microsoft.com/office/drawing/2014/main" id="{4FD1AE2F-DD70-4E93-B905-E052A23F0B1C}"/>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Freeform 8">
              <a:extLst>
                <a:ext uri="{FF2B5EF4-FFF2-40B4-BE49-F238E27FC236}">
                  <a16:creationId xmlns:a16="http://schemas.microsoft.com/office/drawing/2014/main" id="{E8D529E5-8838-47F0-98A4-2D46F11E499C}"/>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5DA2564-D3DB-48AD-83F0-6CC6B5743960}"/>
              </a:ext>
            </a:extLst>
          </p:cNvPr>
          <p:cNvSpPr>
            <a:spLocks noGrp="1"/>
          </p:cNvSpPr>
          <p:nvPr>
            <p:ph type="title"/>
          </p:nvPr>
        </p:nvSpPr>
        <p:spPr>
          <a:xfrm>
            <a:off x="563563" y="474345"/>
            <a:ext cx="11077574" cy="2954655"/>
          </a:xfrm>
        </p:spPr>
        <p:txBody>
          <a:bodyPr vert="horz" wrap="square" lIns="0" tIns="0" rIns="0" bIns="0" rtlCol="0" anchor="b" anchorCtr="0">
            <a:normAutofit/>
          </a:bodyPr>
          <a:lstStyle>
            <a:lvl1pPr>
              <a:defRPr lang="en-US" sz="6400" dirty="0"/>
            </a:lvl1pPr>
          </a:lstStyle>
          <a:p>
            <a:pPr lvl="0">
              <a:lnSpc>
                <a:spcPct val="100000"/>
              </a:lnSpc>
            </a:pPr>
            <a:r>
              <a:rPr lang="en-US"/>
              <a:t>Click to edit Master title style</a:t>
            </a:r>
            <a:endParaRPr lang="en-US" dirty="0"/>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fld id="{FE809929-0719-4517-94D6-FDF7F99E70F6}" type="datetime2">
              <a:rPr lang="en-US" smtClean="0"/>
              <a:t>Sunday, July 16, 2023</a:t>
            </a:fld>
            <a:endParaRPr lang="en-US"/>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 name="Text Placeholder 2">
            <a:extLst>
              <a:ext uri="{FF2B5EF4-FFF2-40B4-BE49-F238E27FC236}">
                <a16:creationId xmlns:a16="http://schemas.microsoft.com/office/drawing/2014/main" id="{76EEA752-36DA-440B-8747-0EB2914080EE}"/>
              </a:ext>
            </a:extLst>
          </p:cNvPr>
          <p:cNvSpPr>
            <a:spLocks noGrp="1"/>
          </p:cNvSpPr>
          <p:nvPr>
            <p:ph type="body" idx="1"/>
          </p:nvPr>
        </p:nvSpPr>
        <p:spPr>
          <a:xfrm>
            <a:off x="566271" y="3629772"/>
            <a:ext cx="11074866" cy="2678953"/>
          </a:xfrm>
        </p:spPr>
        <p:txBody>
          <a:bodyPr>
            <a:normAutofit/>
          </a:bodyPr>
          <a:lstStyle>
            <a:lvl1pPr marL="0" indent="0">
              <a:lnSpc>
                <a:spcPct val="110000"/>
              </a:lnSpc>
              <a:spcBef>
                <a:spcPts val="0"/>
              </a:spcBef>
              <a:buNone/>
              <a:defRPr sz="2400">
                <a:solidFill>
                  <a:schemeClr val="tx1">
                    <a:alpha val="8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1" name="Freeform: Shape 40">
            <a:extLst>
              <a:ext uri="{FF2B5EF4-FFF2-40B4-BE49-F238E27FC236}">
                <a16:creationId xmlns:a16="http://schemas.microsoft.com/office/drawing/2014/main" id="{0BCC02B0-8581-4752-B7BC-3CE1EF17B9F7}"/>
              </a:ext>
            </a:extLst>
          </p:cNvPr>
          <p:cNvSpPr>
            <a:spLocks noChangeAspect="1"/>
          </p:cNvSpPr>
          <p:nvPr/>
        </p:nvSpPr>
        <p:spPr>
          <a:xfrm rot="18900000">
            <a:off x="11209132" y="4448189"/>
            <a:ext cx="999200" cy="1262947"/>
          </a:xfrm>
          <a:custGeom>
            <a:avLst/>
            <a:gdLst>
              <a:gd name="connsiteX0" fmla="*/ 540000 w 999200"/>
              <a:gd name="connsiteY0" fmla="*/ 0 h 1262947"/>
              <a:gd name="connsiteX1" fmla="*/ 999200 w 999200"/>
              <a:gd name="connsiteY1" fmla="*/ 815317 h 1262947"/>
              <a:gd name="connsiteX2" fmla="*/ 552185 w 999200"/>
              <a:gd name="connsiteY2" fmla="*/ 1262333 h 1262947"/>
              <a:gd name="connsiteX3" fmla="*/ 540000 w 999200"/>
              <a:gd name="connsiteY3" fmla="*/ 1262947 h 1262947"/>
              <a:gd name="connsiteX4" fmla="*/ 0 w 999200"/>
              <a:gd name="connsiteY4" fmla="*/ 992947 h 1262947"/>
              <a:gd name="connsiteX5" fmla="*/ 10971 w 999200"/>
              <a:gd name="connsiteY5" fmla="*/ 938533 h 1262947"/>
              <a:gd name="connsiteX6" fmla="*/ 15626 w 999200"/>
              <a:gd name="connsiteY6" fmla="*/ 931034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9200" h="1262947">
                <a:moveTo>
                  <a:pt x="540000" y="0"/>
                </a:moveTo>
                <a:lnTo>
                  <a:pt x="999200" y="815317"/>
                </a:lnTo>
                <a:lnTo>
                  <a:pt x="552185" y="1262333"/>
                </a:lnTo>
                <a:lnTo>
                  <a:pt x="540000" y="1262947"/>
                </a:lnTo>
                <a:cubicBezTo>
                  <a:pt x="241766" y="1262947"/>
                  <a:pt x="0" y="1142064"/>
                  <a:pt x="0" y="992947"/>
                </a:cubicBezTo>
                <a:cubicBezTo>
                  <a:pt x="0" y="974307"/>
                  <a:pt x="3778" y="956109"/>
                  <a:pt x="10971" y="938533"/>
                </a:cubicBezTo>
                <a:lnTo>
                  <a:pt x="15626" y="931034"/>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4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Freeform: Shape 42">
            <a:extLst>
              <a:ext uri="{FF2B5EF4-FFF2-40B4-BE49-F238E27FC236}">
                <a16:creationId xmlns:a16="http://schemas.microsoft.com/office/drawing/2014/main" id="{EA0FF4DB-8180-4D26-AEAE-7ECDB670F71D}"/>
              </a:ext>
            </a:extLst>
          </p:cNvPr>
          <p:cNvSpPr/>
          <p:nvPr/>
        </p:nvSpPr>
        <p:spPr>
          <a:xfrm rot="2700000">
            <a:off x="11686937" y="4853516"/>
            <a:ext cx="540000" cy="978284"/>
          </a:xfrm>
          <a:custGeom>
            <a:avLst/>
            <a:gdLst>
              <a:gd name="connsiteX0" fmla="*/ 113288 w 540000"/>
              <a:gd name="connsiteY0" fmla="*/ 0 h 978284"/>
              <a:gd name="connsiteX1" fmla="*/ 539386 w 540000"/>
              <a:gd name="connsiteY1" fmla="*/ 426099 h 978284"/>
              <a:gd name="connsiteX2" fmla="*/ 540000 w 540000"/>
              <a:gd name="connsiteY2" fmla="*/ 438284 h 978284"/>
              <a:gd name="connsiteX3" fmla="*/ 270000 w 540000"/>
              <a:gd name="connsiteY3" fmla="*/ 978284 h 978284"/>
              <a:gd name="connsiteX4" fmla="*/ 0 w 540000"/>
              <a:gd name="connsiteY4" fmla="*/ 438284 h 978284"/>
              <a:gd name="connsiteX5" fmla="*/ 79081 w 540000"/>
              <a:gd name="connsiteY5" fmla="*/ 56446 h 9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000" h="978284">
                <a:moveTo>
                  <a:pt x="113288" y="0"/>
                </a:moveTo>
                <a:lnTo>
                  <a:pt x="539386" y="426099"/>
                </a:lnTo>
                <a:lnTo>
                  <a:pt x="540000" y="438284"/>
                </a:lnTo>
                <a:cubicBezTo>
                  <a:pt x="540000" y="736518"/>
                  <a:pt x="419117" y="978284"/>
                  <a:pt x="270000" y="978284"/>
                </a:cubicBezTo>
                <a:cubicBezTo>
                  <a:pt x="120883" y="978284"/>
                  <a:pt x="0" y="736518"/>
                  <a:pt x="0" y="438284"/>
                </a:cubicBezTo>
                <a:cubicBezTo>
                  <a:pt x="0" y="289167"/>
                  <a:pt x="30220" y="154167"/>
                  <a:pt x="79081" y="5644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5058494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fld id="{20E95673-5512-4AAA-9AEB-E00C61EC65D5}" type="datetime2">
              <a:rPr lang="en-US" smtClean="0"/>
              <a:t>Sunday, July 16, 2023</a:t>
            </a:fld>
            <a:endParaRPr lang="en-US"/>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6756679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881275"/>
            <a:ext cx="5437186" cy="535354"/>
          </a:xfrm>
        </p:spPr>
        <p:txBody>
          <a:bodyPr anchor="b">
            <a:norm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577270"/>
            <a:ext cx="5429114"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881275"/>
            <a:ext cx="5436392" cy="535354"/>
          </a:xfrm>
        </p:spPr>
        <p:txBody>
          <a:bodyPr vert="horz" wrap="square" lIns="0" tIns="0" rIns="0" bIns="0" rtlCol="0" anchor="b">
            <a:normAutofit/>
          </a:bodyPr>
          <a:lstStyle>
            <a:lvl1pPr>
              <a:defRPr lang="en-US" sz="1400" b="0" cap="all" spc="200" baseline="0" dirty="0">
                <a:solidFill>
                  <a:schemeClr val="tx1"/>
                </a:solidFill>
              </a:defRPr>
            </a:lvl1pPr>
          </a:lstStyle>
          <a:p>
            <a:pPr marL="0" lvl="0" indent="0">
              <a:buNone/>
            </a:pPr>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577270"/>
            <a:ext cx="5436391"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lstStyle/>
          <a:p>
            <a:fld id="{C13138FA-2E87-4873-8BBA-13E447C9A99A}" type="datetime2">
              <a:rPr lang="en-US" smtClean="0"/>
              <a:t>Sunday, July 16, 2023</a:t>
            </a:fld>
            <a:endParaRPr lang="en-US"/>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lstStyle/>
          <a:p>
            <a:r>
              <a:rPr lang="en-US"/>
              <a:t>Sample Footer</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2350198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053C-0E9C-4159-B7C9-6AB74343918D}"/>
              </a:ext>
            </a:extLst>
          </p:cNvPr>
          <p:cNvSpPr>
            <a:spLocks noGrp="1"/>
          </p:cNvSpPr>
          <p:nvPr>
            <p:ph type="title"/>
          </p:nvPr>
        </p:nvSpPr>
        <p:spPr>
          <a:xfrm>
            <a:off x="3359149" y="550799"/>
            <a:ext cx="8283313" cy="5542025"/>
          </a:xfrm>
        </p:spPr>
        <p:txBody>
          <a:bodyPr vert="horz" wrap="square" lIns="0" tIns="0" rIns="0" bIns="0" rtlCol="0" anchor="ctr" anchorCtr="0">
            <a:normAutofit/>
          </a:bodyPr>
          <a:lstStyle>
            <a:lvl1pPr>
              <a:defRPr lang="en-US" dirty="0"/>
            </a:lvl1pPr>
          </a:lstStyle>
          <a:p>
            <a:pPr lvl="0">
              <a:lnSpc>
                <a:spcPct val="100000"/>
              </a:lnSpc>
            </a:pPr>
            <a:r>
              <a:rPr lang="en-US"/>
              <a:t>Click to edit Master title style</a:t>
            </a:r>
            <a:endParaRPr lang="en-US" dirty="0"/>
          </a:p>
        </p:txBody>
      </p:sp>
      <p:sp>
        <p:nvSpPr>
          <p:cNvPr id="3" name="Date Placeholder 2">
            <a:extLst>
              <a:ext uri="{FF2B5EF4-FFF2-40B4-BE49-F238E27FC236}">
                <a16:creationId xmlns:a16="http://schemas.microsoft.com/office/drawing/2014/main" id="{D4F51F65-E111-4656-83BE-CFCDE2DD6CD6}"/>
              </a:ext>
            </a:extLst>
          </p:cNvPr>
          <p:cNvSpPr>
            <a:spLocks noGrp="1"/>
          </p:cNvSpPr>
          <p:nvPr>
            <p:ph type="dt" sz="half" idx="10"/>
          </p:nvPr>
        </p:nvSpPr>
        <p:spPr/>
        <p:txBody>
          <a:bodyPr/>
          <a:lstStyle/>
          <a:p>
            <a:fld id="{D75BB40A-97BD-4BFB-B639-0BFF95FDE8B7}" type="datetime2">
              <a:rPr lang="en-US" smtClean="0"/>
              <a:t>Sunday, July 16, 2023</a:t>
            </a:fld>
            <a:endParaRPr lang="en-US"/>
          </a:p>
        </p:txBody>
      </p:sp>
      <p:sp>
        <p:nvSpPr>
          <p:cNvPr id="4" name="Footer Placeholder 3">
            <a:extLst>
              <a:ext uri="{FF2B5EF4-FFF2-40B4-BE49-F238E27FC236}">
                <a16:creationId xmlns:a16="http://schemas.microsoft.com/office/drawing/2014/main" id="{F9FF82CB-2D17-4918-821E-485475CF243B}"/>
              </a:ext>
            </a:extLst>
          </p:cNvPr>
          <p:cNvSpPr>
            <a:spLocks noGrp="1"/>
          </p:cNvSpPr>
          <p:nvPr>
            <p:ph type="ftr" sz="quarter" idx="11"/>
          </p:nvPr>
        </p:nvSpPr>
        <p:spPr/>
        <p:txBody>
          <a:bodyPr/>
          <a:lstStyle/>
          <a:p>
            <a:r>
              <a:rPr lang="en-US"/>
              <a:t>Sample Footer</a:t>
            </a:r>
          </a:p>
        </p:txBody>
      </p:sp>
      <p:sp>
        <p:nvSpPr>
          <p:cNvPr id="5" name="Slide Number Placeholder 4">
            <a:extLst>
              <a:ext uri="{FF2B5EF4-FFF2-40B4-BE49-F238E27FC236}">
                <a16:creationId xmlns:a16="http://schemas.microsoft.com/office/drawing/2014/main" id="{7B66589D-A056-4817-AE15-39D87FE13169}"/>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9" name="Freeform: Shape 38">
            <a:extLst>
              <a:ext uri="{FF2B5EF4-FFF2-40B4-BE49-F238E27FC236}">
                <a16:creationId xmlns:a16="http://schemas.microsoft.com/office/drawing/2014/main" id="{E489F067-39E1-4757-BC11-6169A343F2E1}"/>
              </a:ext>
            </a:extLst>
          </p:cNvPr>
          <p:cNvSpPr>
            <a:spLocks noChangeAspect="1"/>
          </p:cNvSpPr>
          <p:nvPr/>
        </p:nvSpPr>
        <p:spPr>
          <a:xfrm rot="18900000" flipV="1">
            <a:off x="-410727"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32">
            <a:extLst>
              <a:ext uri="{FF2B5EF4-FFF2-40B4-BE49-F238E27FC236}">
                <a16:creationId xmlns:a16="http://schemas.microsoft.com/office/drawing/2014/main" id="{DD231011-607F-42F1-B2D9-2BA8E91CC6AF}"/>
              </a:ext>
            </a:extLst>
          </p:cNvPr>
          <p:cNvSpPr>
            <a:spLocks noChangeAspect="1"/>
          </p:cNvSpPr>
          <p:nvPr/>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Oval 23">
            <a:extLst>
              <a:ext uri="{FF2B5EF4-FFF2-40B4-BE49-F238E27FC236}">
                <a16:creationId xmlns:a16="http://schemas.microsoft.com/office/drawing/2014/main" id="{EC472EFA-56B5-4A41-8D4B-E9F37727F34D}"/>
              </a:ext>
            </a:extLst>
          </p:cNvPr>
          <p:cNvSpPr/>
          <p:nvPr/>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a:extLst>
              <a:ext uri="{FF2B5EF4-FFF2-40B4-BE49-F238E27FC236}">
                <a16:creationId xmlns:a16="http://schemas.microsoft.com/office/drawing/2014/main" id="{33781B6C-21AD-489D-A3CB-522BB2AC543F}"/>
              </a:ext>
            </a:extLst>
          </p:cNvPr>
          <p:cNvSpPr>
            <a:spLocks noChangeAspect="1"/>
          </p:cNvSpPr>
          <p:nvPr/>
        </p:nvSpPr>
        <p:spPr>
          <a:xfrm>
            <a:off x="1780661"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1" name="Group 50">
            <a:extLst>
              <a:ext uri="{FF2B5EF4-FFF2-40B4-BE49-F238E27FC236}">
                <a16:creationId xmlns:a16="http://schemas.microsoft.com/office/drawing/2014/main" id="{01AD5B80-530E-44CD-8D4A-2796FB214CBF}"/>
              </a:ext>
            </a:extLst>
          </p:cNvPr>
          <p:cNvGrpSpPr/>
          <p:nvPr/>
        </p:nvGrpSpPr>
        <p:grpSpPr>
          <a:xfrm>
            <a:off x="623181" y="1514007"/>
            <a:ext cx="734257" cy="760506"/>
            <a:chOff x="5243759" y="1363788"/>
            <a:chExt cx="734257" cy="760506"/>
          </a:xfrm>
        </p:grpSpPr>
        <p:sp>
          <p:nvSpPr>
            <p:cNvPr id="52" name="Freeform 5">
              <a:extLst>
                <a:ext uri="{FF2B5EF4-FFF2-40B4-BE49-F238E27FC236}">
                  <a16:creationId xmlns:a16="http://schemas.microsoft.com/office/drawing/2014/main" id="{2F746AA8-9050-4515-9B17-BC850368529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Freeform 6">
              <a:extLst>
                <a:ext uri="{FF2B5EF4-FFF2-40B4-BE49-F238E27FC236}">
                  <a16:creationId xmlns:a16="http://schemas.microsoft.com/office/drawing/2014/main" id="{23EC1AC3-1698-46D5-80B7-F22F15E1A5E4}"/>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Freeform 8">
              <a:extLst>
                <a:ext uri="{FF2B5EF4-FFF2-40B4-BE49-F238E27FC236}">
                  <a16:creationId xmlns:a16="http://schemas.microsoft.com/office/drawing/2014/main" id="{73766156-553C-46EB-93FA-4F37CC0FF5CF}"/>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2609208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lstStyle/>
          <a:p>
            <a:fld id="{9EE9E0E3-ECF6-4CFE-8698-AEFEBCECC3C0}" type="datetime2">
              <a:rPr lang="en-US" smtClean="0"/>
              <a:t>Sunday, July 16, 2023</a:t>
            </a:fld>
            <a:endParaRPr lang="en-US"/>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lstStyle/>
          <a:p>
            <a:r>
              <a:rPr lang="en-US"/>
              <a:t>Sample Footer</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7362209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rm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rm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lstStyle/>
          <a:p>
            <a:fld id="{251462FC-960E-4740-921F-B36862979F21}" type="datetime2">
              <a:rPr lang="en-US" smtClean="0"/>
              <a:t>Sunday, July 16, 2023</a:t>
            </a:fld>
            <a:endParaRPr lang="en-US"/>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41794307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F98F1FBA-F8BB-42CF-8B3E-D19AAFEE96C1}"/>
              </a:ext>
            </a:extLst>
          </p:cNvPr>
          <p:cNvGrpSpPr/>
          <p:nvPr/>
        </p:nvGrpSpPr>
        <p:grpSpPr>
          <a:xfrm>
            <a:off x="334964" y="5115518"/>
            <a:ext cx="734257" cy="760506"/>
            <a:chOff x="5243759" y="1363788"/>
            <a:chExt cx="734257" cy="760506"/>
          </a:xfrm>
        </p:grpSpPr>
        <p:sp>
          <p:nvSpPr>
            <p:cNvPr id="18" name="Freeform 5">
              <a:extLst>
                <a:ext uri="{FF2B5EF4-FFF2-40B4-BE49-F238E27FC236}">
                  <a16:creationId xmlns:a16="http://schemas.microsoft.com/office/drawing/2014/main" id="{60EE09DD-C3DB-4266-BCC3-A765CFFBF37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6">
              <a:extLst>
                <a:ext uri="{FF2B5EF4-FFF2-40B4-BE49-F238E27FC236}">
                  <a16:creationId xmlns:a16="http://schemas.microsoft.com/office/drawing/2014/main" id="{5F301FE0-96DC-4EFB-BBEE-AED762C337C9}"/>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eform 8">
              <a:extLst>
                <a:ext uri="{FF2B5EF4-FFF2-40B4-BE49-F238E27FC236}">
                  <a16:creationId xmlns:a16="http://schemas.microsoft.com/office/drawing/2014/main" id="{3BEAD276-8850-4C0C-9777-8537000D522A}"/>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E5EE0A0-B07E-479B-9684-4BD09FA4376C}"/>
              </a:ext>
            </a:extLst>
          </p:cNvPr>
          <p:cNvSpPr>
            <a:spLocks noGrp="1"/>
          </p:cNvSpPr>
          <p:nvPr>
            <p:ph type="title"/>
          </p:nvPr>
        </p:nvSpPr>
        <p:spPr>
          <a:xfrm>
            <a:off x="550863" y="575409"/>
            <a:ext cx="4500562" cy="984885"/>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Picture Placeholder 2">
            <a:extLst>
              <a:ext uri="{FF2B5EF4-FFF2-40B4-BE49-F238E27FC236}">
                <a16:creationId xmlns:a16="http://schemas.microsoft.com/office/drawing/2014/main" id="{C11893A9-3462-4F51-83AE-5D2F124B985F}"/>
              </a:ext>
            </a:extLst>
          </p:cNvPr>
          <p:cNvSpPr>
            <a:spLocks noGrp="1"/>
          </p:cNvSpPr>
          <p:nvPr>
            <p:ph type="pic" idx="1"/>
          </p:nvPr>
        </p:nvSpPr>
        <p:spPr>
          <a:xfrm>
            <a:off x="5267324" y="575409"/>
            <a:ext cx="6373813" cy="5733316"/>
          </a:xfrm>
        </p:spPr>
        <p:txBody>
          <a:bodyPr>
            <a:normAutofit/>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BA9240C-79C0-4A88-A476-725DE1B9C28F}"/>
              </a:ext>
            </a:extLst>
          </p:cNvPr>
          <p:cNvSpPr>
            <a:spLocks noGrp="1"/>
          </p:cNvSpPr>
          <p:nvPr>
            <p:ph type="body" sz="half" idx="2"/>
          </p:nvPr>
        </p:nvSpPr>
        <p:spPr>
          <a:xfrm>
            <a:off x="550863" y="1776195"/>
            <a:ext cx="4500562" cy="4532530"/>
          </a:xfrm>
        </p:spPr>
        <p:txBody>
          <a:bodyPr anchor="t" anchorCtr="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lstStyle/>
          <a:p>
            <a:fld id="{E50BC9E2-CB44-4C05-9BB5-496C18A241E0}" type="datetime2">
              <a:rPr lang="en-US" smtClean="0"/>
              <a:t>Sunday, July 16, 2023</a:t>
            </a:fld>
            <a:endParaRPr lang="en-US"/>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5861267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rm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fld id="{246CB39B-5F4C-4A7E-9BE3-AAFD45576D16}" type="datetime2">
              <a:rPr lang="en-US" smtClean="0"/>
              <a:t>Sunday, July 16, 2023</a:t>
            </a:fld>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r>
              <a:rPr lang="en-US"/>
              <a:t>Sample Footer</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870393989"/>
      </p:ext>
    </p:extLst>
  </p:cSld>
  <p:clrMap bg1="dk1" tx1="lt1" bg2="dk2" tx2="lt2" accent1="accent1" accent2="accent2" accent3="accent3" accent4="accent4" accent5="accent5" accent6="accent6" hlink="hlink" folHlink="folHlink"/>
  <p:sldLayoutIdLst>
    <p:sldLayoutId id="2147483784" r:id="rId1"/>
    <p:sldLayoutId id="2147483785" r:id="rId2"/>
    <p:sldLayoutId id="2147483786" r:id="rId3"/>
    <p:sldLayoutId id="2147483787" r:id="rId4"/>
    <p:sldLayoutId id="2147483788" r:id="rId5"/>
    <p:sldLayoutId id="2147483789" r:id="rId6"/>
    <p:sldLayoutId id="2147483790" r:id="rId7"/>
    <p:sldLayoutId id="2147483791" r:id="rId8"/>
    <p:sldLayoutId id="2147483792" r:id="rId9"/>
    <p:sldLayoutId id="2147483793" r:id="rId10"/>
    <p:sldLayoutId id="2147483794" r:id="rId11"/>
  </p:sldLayoutIdLst>
  <p:hf sldNum="0" hdr="0" ftr="0" dt="0"/>
  <p:txStyles>
    <p:titleStyle>
      <a:lvl1pPr algn="l" defTabSz="914400" rtl="0" eaLnBrk="1" latinLnBrk="0" hangingPunct="1">
        <a:lnSpc>
          <a:spcPct val="10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2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 Id="rId5" Type="http://schemas.openxmlformats.org/officeDocument/2006/relationships/image" Target="../media/image9.jpg"/><Relationship Id="rId4"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3B5733-A2E1-4BF8-B6FB-5CB106295EAF}"/>
              </a:ext>
            </a:extLst>
          </p:cNvPr>
          <p:cNvSpPr>
            <a:spLocks noGrp="1"/>
          </p:cNvSpPr>
          <p:nvPr>
            <p:ph type="ctrTitle"/>
          </p:nvPr>
        </p:nvSpPr>
        <p:spPr>
          <a:xfrm>
            <a:off x="550864" y="1051551"/>
            <a:ext cx="3565524" cy="2384898"/>
          </a:xfrm>
        </p:spPr>
        <p:txBody>
          <a:bodyPr anchor="b">
            <a:normAutofit/>
          </a:bodyPr>
          <a:lstStyle/>
          <a:p>
            <a:r>
              <a:rPr lang="en-US" sz="4800" dirty="0"/>
              <a:t>The Art of Design Patterns</a:t>
            </a:r>
          </a:p>
        </p:txBody>
      </p:sp>
      <p:sp>
        <p:nvSpPr>
          <p:cNvPr id="3" name="Subtitle 2">
            <a:extLst>
              <a:ext uri="{FF2B5EF4-FFF2-40B4-BE49-F238E27FC236}">
                <a16:creationId xmlns:a16="http://schemas.microsoft.com/office/drawing/2014/main" id="{D265FCDA-0279-4655-9004-D978B24C08D5}"/>
              </a:ext>
            </a:extLst>
          </p:cNvPr>
          <p:cNvSpPr>
            <a:spLocks noGrp="1"/>
          </p:cNvSpPr>
          <p:nvPr>
            <p:ph type="subTitle" idx="1"/>
          </p:nvPr>
        </p:nvSpPr>
        <p:spPr>
          <a:xfrm>
            <a:off x="550863" y="3569008"/>
            <a:ext cx="3565525" cy="1731656"/>
          </a:xfrm>
        </p:spPr>
        <p:txBody>
          <a:bodyPr>
            <a:normAutofit/>
          </a:bodyPr>
          <a:lstStyle/>
          <a:p>
            <a:r>
              <a:rPr lang="en-US" sz="2000">
                <a:solidFill>
                  <a:schemeClr val="tx1">
                    <a:alpha val="60000"/>
                  </a:schemeClr>
                </a:solidFill>
              </a:rPr>
              <a:t>2023</a:t>
            </a:r>
            <a:endParaRPr lang="en-US" sz="2000" dirty="0">
              <a:solidFill>
                <a:schemeClr val="tx1">
                  <a:alpha val="60000"/>
                </a:schemeClr>
              </a:solidFill>
            </a:endParaRPr>
          </a:p>
        </p:txBody>
      </p:sp>
      <p:grpSp>
        <p:nvGrpSpPr>
          <p:cNvPr id="11" name="Group 10">
            <a:extLst>
              <a:ext uri="{FF2B5EF4-FFF2-40B4-BE49-F238E27FC236}">
                <a16:creationId xmlns:a16="http://schemas.microsoft.com/office/drawing/2014/main" id="{4592A8CB-0B0A-43A5-86F4-712B0C4696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41850" y="444676"/>
            <a:ext cx="667802" cy="631474"/>
            <a:chOff x="10478914" y="1506691"/>
            <a:chExt cx="667802" cy="631474"/>
          </a:xfrm>
        </p:grpSpPr>
        <p:sp>
          <p:nvSpPr>
            <p:cNvPr id="12" name="Freeform: Shape 11">
              <a:extLst>
                <a:ext uri="{FF2B5EF4-FFF2-40B4-BE49-F238E27FC236}">
                  <a16:creationId xmlns:a16="http://schemas.microsoft.com/office/drawing/2014/main" id="{4C63B2AC-3D19-416D-A37F-2DDA8A36513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Oval 12">
              <a:extLst>
                <a:ext uri="{FF2B5EF4-FFF2-40B4-BE49-F238E27FC236}">
                  <a16:creationId xmlns:a16="http://schemas.microsoft.com/office/drawing/2014/main" id="{8A474391-1271-45F9-A39C-8641371ABC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4" name="Picture 3" descr="Background pattern&#10;&#10;Description automatically generated with medium confidence">
            <a:extLst>
              <a:ext uri="{FF2B5EF4-FFF2-40B4-BE49-F238E27FC236}">
                <a16:creationId xmlns:a16="http://schemas.microsoft.com/office/drawing/2014/main" id="{EAF2A72A-5F29-11C0-77FD-7E9FB9B835BA}"/>
              </a:ext>
            </a:extLst>
          </p:cNvPr>
          <p:cNvPicPr>
            <a:picLocks noChangeAspect="1"/>
          </p:cNvPicPr>
          <p:nvPr/>
        </p:nvPicPr>
        <p:blipFill rotWithShape="1">
          <a:blip r:embed="rId2"/>
          <a:srcRect r="-2" b="7927"/>
          <a:stretch/>
        </p:blipFill>
        <p:spPr>
          <a:xfrm>
            <a:off x="4743450" y="10"/>
            <a:ext cx="7448551" cy="6857990"/>
          </a:xfrm>
          <a:custGeom>
            <a:avLst/>
            <a:gdLst/>
            <a:ahLst/>
            <a:cxnLst/>
            <a:rect l="l" t="t" r="r" b="b"/>
            <a:pathLst>
              <a:path w="7448551" h="6858000">
                <a:moveTo>
                  <a:pt x="0" y="0"/>
                </a:moveTo>
                <a:lnTo>
                  <a:pt x="7448551" y="0"/>
                </a:lnTo>
                <a:lnTo>
                  <a:pt x="7448551" y="6858000"/>
                </a:lnTo>
                <a:lnTo>
                  <a:pt x="0" y="6858000"/>
                </a:lnTo>
                <a:close/>
              </a:path>
            </a:pathLst>
          </a:custGeom>
        </p:spPr>
      </p:pic>
      <p:sp>
        <p:nvSpPr>
          <p:cNvPr id="15" name="Rectangle 14">
            <a:extLst>
              <a:ext uri="{FF2B5EF4-FFF2-40B4-BE49-F238E27FC236}">
                <a16:creationId xmlns:a16="http://schemas.microsoft.com/office/drawing/2014/main" id="{41AC6C06-99FE-4BA1-BC82-8406A424CD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7AEC842D-C905-4DEA-B1C3-CA51995C5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21219" y="5433223"/>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8221626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D2D6-3C6C-44BF-89D0-4EE1C700DD0E}"/>
              </a:ext>
            </a:extLst>
          </p:cNvPr>
          <p:cNvSpPr>
            <a:spLocks noGrp="1"/>
          </p:cNvSpPr>
          <p:nvPr>
            <p:ph type="title"/>
          </p:nvPr>
        </p:nvSpPr>
        <p:spPr>
          <a:xfrm>
            <a:off x="4521065" y="837440"/>
            <a:ext cx="3149870" cy="970342"/>
          </a:xfrm>
        </p:spPr>
        <p:txBody>
          <a:bodyPr/>
          <a:lstStyle/>
          <a:p>
            <a:pPr algn="ctr"/>
            <a:r>
              <a:rPr lang="en-US" dirty="0"/>
              <a:t>Decorator</a:t>
            </a:r>
          </a:p>
        </p:txBody>
      </p:sp>
      <p:pic>
        <p:nvPicPr>
          <p:cNvPr id="4" name="Picture 3" descr="Diagram&#10;&#10;Description automatically generated with low confidence">
            <a:extLst>
              <a:ext uri="{FF2B5EF4-FFF2-40B4-BE49-F238E27FC236}">
                <a16:creationId xmlns:a16="http://schemas.microsoft.com/office/drawing/2014/main" id="{2A4A5B30-6F3A-E636-0EDC-7A7C898C27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5856" y="1807782"/>
            <a:ext cx="9540287" cy="4044703"/>
          </a:xfrm>
          <a:prstGeom prst="rect">
            <a:avLst/>
          </a:prstGeom>
        </p:spPr>
      </p:pic>
    </p:spTree>
    <p:extLst>
      <p:ext uri="{BB962C8B-B14F-4D97-AF65-F5344CB8AC3E}">
        <p14:creationId xmlns:p14="http://schemas.microsoft.com/office/powerpoint/2010/main" val="494622167"/>
      </p:ext>
    </p:extLst>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C6505-D180-49B8-A81C-05A185526BE8}"/>
              </a:ext>
            </a:extLst>
          </p:cNvPr>
          <p:cNvSpPr>
            <a:spLocks noGrp="1"/>
          </p:cNvSpPr>
          <p:nvPr>
            <p:ph type="title"/>
          </p:nvPr>
        </p:nvSpPr>
        <p:spPr>
          <a:xfrm>
            <a:off x="550862" y="549275"/>
            <a:ext cx="1824693" cy="836465"/>
          </a:xfrm>
        </p:spPr>
        <p:txBody>
          <a:bodyPr/>
          <a:lstStyle/>
          <a:p>
            <a:r>
              <a:rPr lang="en-US"/>
              <a:t>Code</a:t>
            </a:r>
            <a:endParaRPr lang="en-US" dirty="0"/>
          </a:p>
        </p:txBody>
      </p:sp>
      <p:pic>
        <p:nvPicPr>
          <p:cNvPr id="7" name="Picture 6">
            <a:extLst>
              <a:ext uri="{FF2B5EF4-FFF2-40B4-BE49-F238E27FC236}">
                <a16:creationId xmlns:a16="http://schemas.microsoft.com/office/drawing/2014/main" id="{74A63A33-DC16-DFAD-0617-B5268096C8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0862" y="2054637"/>
            <a:ext cx="3914548" cy="1648231"/>
          </a:xfrm>
          <a:prstGeom prst="rect">
            <a:avLst/>
          </a:prstGeom>
        </p:spPr>
      </p:pic>
      <p:sp>
        <p:nvSpPr>
          <p:cNvPr id="9" name="TextBox 8">
            <a:extLst>
              <a:ext uri="{FF2B5EF4-FFF2-40B4-BE49-F238E27FC236}">
                <a16:creationId xmlns:a16="http://schemas.microsoft.com/office/drawing/2014/main" id="{0B5A1135-F074-52B8-4454-DF60E6780350}"/>
              </a:ext>
            </a:extLst>
          </p:cNvPr>
          <p:cNvSpPr txBox="1"/>
          <p:nvPr/>
        </p:nvSpPr>
        <p:spPr>
          <a:xfrm>
            <a:off x="637126" y="1685305"/>
            <a:ext cx="2154725" cy="369332"/>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lumMod val="50000"/>
                    <a:lumOff val="50000"/>
                  </a:schemeClr>
                </a:solidFill>
              </a:rPr>
              <a:t>Interface</a:t>
            </a:r>
          </a:p>
        </p:txBody>
      </p:sp>
      <p:sp>
        <p:nvSpPr>
          <p:cNvPr id="11" name="TextBox 10">
            <a:extLst>
              <a:ext uri="{FF2B5EF4-FFF2-40B4-BE49-F238E27FC236}">
                <a16:creationId xmlns:a16="http://schemas.microsoft.com/office/drawing/2014/main" id="{85889E53-49E2-7112-8C21-8F593C99FA6B}"/>
              </a:ext>
            </a:extLst>
          </p:cNvPr>
          <p:cNvSpPr txBox="1"/>
          <p:nvPr/>
        </p:nvSpPr>
        <p:spPr>
          <a:xfrm>
            <a:off x="550862" y="3796125"/>
            <a:ext cx="2978590" cy="369332"/>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lumMod val="50000"/>
                    <a:lumOff val="50000"/>
                  </a:schemeClr>
                </a:solidFill>
              </a:rPr>
              <a:t>Pizza object</a:t>
            </a:r>
          </a:p>
        </p:txBody>
      </p:sp>
      <p:pic>
        <p:nvPicPr>
          <p:cNvPr id="19" name="Picture 18">
            <a:extLst>
              <a:ext uri="{FF2B5EF4-FFF2-40B4-BE49-F238E27FC236}">
                <a16:creationId xmlns:a16="http://schemas.microsoft.com/office/drawing/2014/main" id="{286BD6BE-6FBC-0107-E836-9BD38A055D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0862" y="4165457"/>
            <a:ext cx="4021138" cy="2500952"/>
          </a:xfrm>
          <a:prstGeom prst="rect">
            <a:avLst/>
          </a:prstGeom>
        </p:spPr>
      </p:pic>
      <p:sp>
        <p:nvSpPr>
          <p:cNvPr id="21" name="TextBox 20">
            <a:extLst>
              <a:ext uri="{FF2B5EF4-FFF2-40B4-BE49-F238E27FC236}">
                <a16:creationId xmlns:a16="http://schemas.microsoft.com/office/drawing/2014/main" id="{ABCC7731-49C5-2417-E0CE-8BE2506576C4}"/>
              </a:ext>
            </a:extLst>
          </p:cNvPr>
          <p:cNvSpPr txBox="1"/>
          <p:nvPr/>
        </p:nvSpPr>
        <p:spPr>
          <a:xfrm>
            <a:off x="5830432" y="1685305"/>
            <a:ext cx="3503692" cy="369332"/>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lumMod val="50000"/>
                    <a:lumOff val="50000"/>
                  </a:schemeClr>
                </a:solidFill>
              </a:rPr>
              <a:t>Topping Decorator</a:t>
            </a:r>
          </a:p>
        </p:txBody>
      </p:sp>
      <p:pic>
        <p:nvPicPr>
          <p:cNvPr id="27" name="Picture 26" descr="Text&#10;&#10;Description automatically generated">
            <a:extLst>
              <a:ext uri="{FF2B5EF4-FFF2-40B4-BE49-F238E27FC236}">
                <a16:creationId xmlns:a16="http://schemas.microsoft.com/office/drawing/2014/main" id="{F2D9B846-4E56-7925-EBB2-1377AE393A3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30432" y="2054637"/>
            <a:ext cx="5450186" cy="4541822"/>
          </a:xfrm>
          <a:prstGeom prst="rect">
            <a:avLst/>
          </a:prstGeom>
        </p:spPr>
      </p:pic>
    </p:spTree>
    <p:extLst>
      <p:ext uri="{BB962C8B-B14F-4D97-AF65-F5344CB8AC3E}">
        <p14:creationId xmlns:p14="http://schemas.microsoft.com/office/powerpoint/2010/main" val="4288939833"/>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2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C6505-D180-49B8-A81C-05A185526BE8}"/>
              </a:ext>
            </a:extLst>
          </p:cNvPr>
          <p:cNvSpPr>
            <a:spLocks noGrp="1"/>
          </p:cNvSpPr>
          <p:nvPr>
            <p:ph type="title"/>
          </p:nvPr>
        </p:nvSpPr>
        <p:spPr>
          <a:xfrm>
            <a:off x="550862" y="513062"/>
            <a:ext cx="1824693" cy="836465"/>
          </a:xfrm>
        </p:spPr>
        <p:txBody>
          <a:bodyPr/>
          <a:lstStyle/>
          <a:p>
            <a:r>
              <a:rPr lang="en-US" dirty="0"/>
              <a:t>Code</a:t>
            </a:r>
          </a:p>
        </p:txBody>
      </p:sp>
      <p:sp>
        <p:nvSpPr>
          <p:cNvPr id="9" name="TextBox 8">
            <a:extLst>
              <a:ext uri="{FF2B5EF4-FFF2-40B4-BE49-F238E27FC236}">
                <a16:creationId xmlns:a16="http://schemas.microsoft.com/office/drawing/2014/main" id="{0B5A1135-F074-52B8-4454-DF60E6780350}"/>
              </a:ext>
            </a:extLst>
          </p:cNvPr>
          <p:cNvSpPr txBox="1"/>
          <p:nvPr/>
        </p:nvSpPr>
        <p:spPr>
          <a:xfrm>
            <a:off x="550862" y="1685305"/>
            <a:ext cx="2154725" cy="369332"/>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lumMod val="50000"/>
                    <a:lumOff val="50000"/>
                  </a:schemeClr>
                </a:solidFill>
              </a:rPr>
              <a:t>Mozzarella</a:t>
            </a:r>
          </a:p>
        </p:txBody>
      </p:sp>
      <p:pic>
        <p:nvPicPr>
          <p:cNvPr id="4" name="Picture 3" descr="Text&#10;&#10;Description automatically generated">
            <a:extLst>
              <a:ext uri="{FF2B5EF4-FFF2-40B4-BE49-F238E27FC236}">
                <a16:creationId xmlns:a16="http://schemas.microsoft.com/office/drawing/2014/main" id="{FC70BA84-22A7-AF96-AEAD-CB337115BC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0862" y="2089724"/>
            <a:ext cx="5028428" cy="4538818"/>
          </a:xfrm>
          <a:prstGeom prst="rect">
            <a:avLst/>
          </a:prstGeom>
        </p:spPr>
      </p:pic>
      <p:sp>
        <p:nvSpPr>
          <p:cNvPr id="5" name="TextBox 4">
            <a:extLst>
              <a:ext uri="{FF2B5EF4-FFF2-40B4-BE49-F238E27FC236}">
                <a16:creationId xmlns:a16="http://schemas.microsoft.com/office/drawing/2014/main" id="{4E25E366-FB62-F0AE-43D6-C01B226D1479}"/>
              </a:ext>
            </a:extLst>
          </p:cNvPr>
          <p:cNvSpPr txBox="1"/>
          <p:nvPr/>
        </p:nvSpPr>
        <p:spPr>
          <a:xfrm>
            <a:off x="5205538" y="1720393"/>
            <a:ext cx="2236411" cy="369331"/>
          </a:xfrm>
          <a:prstGeom prst="rect">
            <a:avLst/>
          </a:prstGeom>
          <a:noFill/>
        </p:spPr>
        <p:txBody>
          <a:bodyPr wrap="square" rtlCol="0">
            <a:spAutoFit/>
          </a:bodyPr>
          <a:lstStyle/>
          <a:p>
            <a:pPr marL="742950" lvl="1" indent="-285750">
              <a:buFont typeface="Arial" panose="020B0604020202020204" pitchFamily="34" charset="0"/>
              <a:buChar char="•"/>
            </a:pPr>
            <a:r>
              <a:rPr lang="en-US" dirty="0">
                <a:solidFill>
                  <a:schemeClr val="bg1">
                    <a:lumMod val="50000"/>
                    <a:lumOff val="50000"/>
                  </a:schemeClr>
                </a:solidFill>
              </a:rPr>
              <a:t>Main</a:t>
            </a:r>
          </a:p>
        </p:txBody>
      </p:sp>
      <p:pic>
        <p:nvPicPr>
          <p:cNvPr id="8" name="Picture 7" descr="Text&#10;&#10;Description automatically generated">
            <a:extLst>
              <a:ext uri="{FF2B5EF4-FFF2-40B4-BE49-F238E27FC236}">
                <a16:creationId xmlns:a16="http://schemas.microsoft.com/office/drawing/2014/main" id="{2E278A42-04EB-C0E5-0AF6-B6073397C8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11567" y="2084829"/>
            <a:ext cx="5829571" cy="2275242"/>
          </a:xfrm>
          <a:prstGeom prst="rect">
            <a:avLst/>
          </a:prstGeom>
        </p:spPr>
      </p:pic>
    </p:spTree>
    <p:extLst>
      <p:ext uri="{BB962C8B-B14F-4D97-AF65-F5344CB8AC3E}">
        <p14:creationId xmlns:p14="http://schemas.microsoft.com/office/powerpoint/2010/main" val="4138161796"/>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58A7A-53C6-FD2E-5A39-BA41FFBE30B7}"/>
              </a:ext>
            </a:extLst>
          </p:cNvPr>
          <p:cNvSpPr>
            <a:spLocks noGrp="1"/>
          </p:cNvSpPr>
          <p:nvPr>
            <p:ph type="title"/>
          </p:nvPr>
        </p:nvSpPr>
        <p:spPr>
          <a:xfrm>
            <a:off x="556896" y="2983332"/>
            <a:ext cx="11078208" cy="891336"/>
          </a:xfrm>
        </p:spPr>
        <p:txBody>
          <a:bodyPr>
            <a:normAutofit fontScale="90000"/>
          </a:bodyPr>
          <a:lstStyle/>
          <a:p>
            <a:pPr algn="ctr"/>
            <a:r>
              <a:rPr lang="en-US" dirty="0"/>
              <a:t>Can u guess another real world </a:t>
            </a:r>
            <a:r>
              <a:rPr lang="en-US" sz="4800" dirty="0"/>
              <a:t>Scenario?</a:t>
            </a:r>
            <a:r>
              <a:rPr lang="en-US" dirty="0"/>
              <a:t> </a:t>
            </a:r>
          </a:p>
        </p:txBody>
      </p:sp>
    </p:spTree>
    <p:extLst>
      <p:ext uri="{BB962C8B-B14F-4D97-AF65-F5344CB8AC3E}">
        <p14:creationId xmlns:p14="http://schemas.microsoft.com/office/powerpoint/2010/main" val="21652714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62C2B-1573-C0A3-CB80-29DC39C1694D}"/>
              </a:ext>
            </a:extLst>
          </p:cNvPr>
          <p:cNvSpPr>
            <a:spLocks noGrp="1"/>
          </p:cNvSpPr>
          <p:nvPr>
            <p:ph type="title"/>
          </p:nvPr>
        </p:nvSpPr>
        <p:spPr>
          <a:xfrm>
            <a:off x="550862" y="549275"/>
            <a:ext cx="11090274" cy="977600"/>
          </a:xfrm>
        </p:spPr>
        <p:txBody>
          <a:bodyPr/>
          <a:lstStyle/>
          <a:p>
            <a:r>
              <a:rPr lang="en-US" dirty="0"/>
              <a:t>One More Scenario</a:t>
            </a:r>
          </a:p>
        </p:txBody>
      </p:sp>
      <p:sp>
        <p:nvSpPr>
          <p:cNvPr id="4" name="TextBox 3">
            <a:extLst>
              <a:ext uri="{FF2B5EF4-FFF2-40B4-BE49-F238E27FC236}">
                <a16:creationId xmlns:a16="http://schemas.microsoft.com/office/drawing/2014/main" id="{43F1C582-8C9C-3976-1A81-3EFD95A70A3E}"/>
              </a:ext>
            </a:extLst>
          </p:cNvPr>
          <p:cNvSpPr txBox="1"/>
          <p:nvPr/>
        </p:nvSpPr>
        <p:spPr>
          <a:xfrm>
            <a:off x="550862" y="1613141"/>
            <a:ext cx="6902361" cy="3785652"/>
          </a:xfrm>
          <a:prstGeom prst="rect">
            <a:avLst/>
          </a:prstGeom>
          <a:noFill/>
        </p:spPr>
        <p:txBody>
          <a:bodyPr wrap="square" rtlCol="0">
            <a:spAutoFit/>
          </a:bodyPr>
          <a:lstStyle/>
          <a:p>
            <a:pPr marL="285750" indent="-285750">
              <a:buFont typeface="Arial" panose="020B0604020202020204" pitchFamily="34" charset="0"/>
              <a:buChar char="•"/>
            </a:pPr>
            <a:r>
              <a:rPr lang="en-US" sz="2400" b="0" i="0" dirty="0">
                <a:effectLst/>
                <a:latin typeface="+mj-lt"/>
              </a:rPr>
              <a:t>Imagine that you’re working on a notification library which lets other programs notify their users about important events.</a:t>
            </a:r>
          </a:p>
          <a:p>
            <a:endParaRPr lang="en-US" sz="2400" b="0" i="0" dirty="0">
              <a:effectLst/>
              <a:latin typeface="+mj-lt"/>
            </a:endParaRPr>
          </a:p>
          <a:p>
            <a:pPr marL="285750" indent="-285750">
              <a:buFont typeface="Arial" panose="020B0604020202020204" pitchFamily="34" charset="0"/>
              <a:buChar char="•"/>
            </a:pPr>
            <a:r>
              <a:rPr lang="en-US" sz="2400" b="0" i="0" dirty="0">
                <a:effectLst/>
                <a:latin typeface="PT Sans" panose="020B0503020203020204" pitchFamily="34" charset="0"/>
              </a:rPr>
              <a:t>At some point, you realize that users of the library expect more than just email notifications. Many of them would like to receive an SMS about critical issues. Others would like to be notified on Facebook and, of course, the corporate users would love to get Slack notifications</a:t>
            </a:r>
            <a:endParaRPr lang="en-US" sz="2400" dirty="0">
              <a:latin typeface="+mj-lt"/>
            </a:endParaRPr>
          </a:p>
        </p:txBody>
      </p:sp>
      <p:pic>
        <p:nvPicPr>
          <p:cNvPr id="6" name="Picture 5" descr="Diagram&#10;&#10;Description automatically generated">
            <a:extLst>
              <a:ext uri="{FF2B5EF4-FFF2-40B4-BE49-F238E27FC236}">
                <a16:creationId xmlns:a16="http://schemas.microsoft.com/office/drawing/2014/main" id="{EA8D1B7E-2627-3B1F-F130-617088814F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53223" y="1613141"/>
            <a:ext cx="4588047" cy="1987656"/>
          </a:xfrm>
          <a:prstGeom prst="rect">
            <a:avLst/>
          </a:prstGeom>
        </p:spPr>
      </p:pic>
      <p:pic>
        <p:nvPicPr>
          <p:cNvPr id="8" name="Picture 7" descr="Timeline&#10;&#10;Description automatically generated with medium confidence">
            <a:extLst>
              <a:ext uri="{FF2B5EF4-FFF2-40B4-BE49-F238E27FC236}">
                <a16:creationId xmlns:a16="http://schemas.microsoft.com/office/drawing/2014/main" id="{1B0D7C8C-F46F-21DB-2A20-F1C4D7A5B0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53223" y="3749880"/>
            <a:ext cx="4588047" cy="2447288"/>
          </a:xfrm>
          <a:prstGeom prst="rect">
            <a:avLst/>
          </a:prstGeom>
        </p:spPr>
      </p:pic>
      <p:sp>
        <p:nvSpPr>
          <p:cNvPr id="9" name="Oval 8">
            <a:extLst>
              <a:ext uri="{FF2B5EF4-FFF2-40B4-BE49-F238E27FC236}">
                <a16:creationId xmlns:a16="http://schemas.microsoft.com/office/drawing/2014/main" id="{63E2056F-D582-0A4B-61EE-A1968D4376F1}"/>
              </a:ext>
            </a:extLst>
          </p:cNvPr>
          <p:cNvSpPr/>
          <p:nvPr/>
        </p:nvSpPr>
        <p:spPr>
          <a:xfrm>
            <a:off x="3372928" y="2988234"/>
            <a:ext cx="5098211" cy="15232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Its your time to answer!</a:t>
            </a:r>
          </a:p>
        </p:txBody>
      </p:sp>
    </p:spTree>
    <p:extLst>
      <p:ext uri="{BB962C8B-B14F-4D97-AF65-F5344CB8AC3E}">
        <p14:creationId xmlns:p14="http://schemas.microsoft.com/office/powerpoint/2010/main" val="2197529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nodeType="clickEffect">
                                  <p:stCondLst>
                                    <p:cond delay="0"/>
                                  </p:stCondLst>
                                  <p:childTnLst>
                                    <p:set>
                                      <p:cBhvr>
                                        <p:cTn id="17" dur="1" fill="hold">
                                          <p:stCondLst>
                                            <p:cond delay="0"/>
                                          </p:stCondLst>
                                        </p:cTn>
                                        <p:tgtEl>
                                          <p:spTgt spid="4">
                                            <p:txEl>
                                              <p:pRg st="2" end="2"/>
                                            </p:txEl>
                                          </p:spTgt>
                                        </p:tgtEl>
                                        <p:attrNameLst>
                                          <p:attrName>style.visibility</p:attrName>
                                        </p:attrNameLst>
                                      </p:cBhvr>
                                      <p:to>
                                        <p:strVal val="visible"/>
                                      </p:to>
                                    </p:set>
                                    <p:anim calcmode="lin" valueType="num">
                                      <p:cBhvr>
                                        <p:cTn id="18" dur="500" fill="hold"/>
                                        <p:tgtEl>
                                          <p:spTgt spid="4">
                                            <p:txEl>
                                              <p:pRg st="2" end="2"/>
                                            </p:txEl>
                                          </p:spTgt>
                                        </p:tgtEl>
                                        <p:attrNameLst>
                                          <p:attrName>ppt_w</p:attrName>
                                        </p:attrNameLst>
                                      </p:cBhvr>
                                      <p:tavLst>
                                        <p:tav tm="0">
                                          <p:val>
                                            <p:fltVal val="0"/>
                                          </p:val>
                                        </p:tav>
                                        <p:tav tm="100000">
                                          <p:val>
                                            <p:strVal val="#ppt_w"/>
                                          </p:val>
                                        </p:tav>
                                      </p:tavLst>
                                    </p:anim>
                                    <p:anim calcmode="lin" valueType="num">
                                      <p:cBhvr>
                                        <p:cTn id="19" dur="500" fill="hold"/>
                                        <p:tgtEl>
                                          <p:spTgt spid="4">
                                            <p:txEl>
                                              <p:pRg st="2" end="2"/>
                                            </p:txEl>
                                          </p:spTgt>
                                        </p:tgtEl>
                                        <p:attrNameLst>
                                          <p:attrName>ppt_h</p:attrName>
                                        </p:attrNameLst>
                                      </p:cBhvr>
                                      <p:tavLst>
                                        <p:tav tm="0">
                                          <p:val>
                                            <p:fltVal val="0"/>
                                          </p:val>
                                        </p:tav>
                                        <p:tav tm="100000">
                                          <p:val>
                                            <p:strVal val="#ppt_h"/>
                                          </p:val>
                                        </p:tav>
                                      </p:tavLst>
                                    </p:anim>
                                    <p:animEffect transition="in" filter="fade">
                                      <p:cBhvr>
                                        <p:cTn id="20" dur="500"/>
                                        <p:tgtEl>
                                          <p:spTgt spid="4">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wipe(down)">
                                      <p:cBhvr>
                                        <p:cTn id="2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043B0-8A9D-84D4-A790-438D8B135E42}"/>
              </a:ext>
            </a:extLst>
          </p:cNvPr>
          <p:cNvSpPr>
            <a:spLocks noGrp="1"/>
          </p:cNvSpPr>
          <p:nvPr>
            <p:ph type="title"/>
          </p:nvPr>
        </p:nvSpPr>
        <p:spPr>
          <a:xfrm>
            <a:off x="550862" y="549275"/>
            <a:ext cx="2571900" cy="917216"/>
          </a:xfrm>
        </p:spPr>
        <p:txBody>
          <a:bodyPr/>
          <a:lstStyle/>
          <a:p>
            <a:r>
              <a:rPr lang="en-US" dirty="0"/>
              <a:t>Solution</a:t>
            </a:r>
          </a:p>
        </p:txBody>
      </p:sp>
      <p:pic>
        <p:nvPicPr>
          <p:cNvPr id="5" name="Picture 4" descr="Diagram&#10;&#10;Description automatically generated">
            <a:extLst>
              <a:ext uri="{FF2B5EF4-FFF2-40B4-BE49-F238E27FC236}">
                <a16:creationId xmlns:a16="http://schemas.microsoft.com/office/drawing/2014/main" id="{F5E8C030-844E-EF5E-745A-6FDAFC387E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0960" y="1466491"/>
            <a:ext cx="7490079" cy="5110697"/>
          </a:xfrm>
          <a:prstGeom prst="rect">
            <a:avLst/>
          </a:prstGeom>
        </p:spPr>
      </p:pic>
    </p:spTree>
    <p:extLst>
      <p:ext uri="{BB962C8B-B14F-4D97-AF65-F5344CB8AC3E}">
        <p14:creationId xmlns:p14="http://schemas.microsoft.com/office/powerpoint/2010/main" val="11543699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DE226-60B3-0768-43C7-BEEF9BC0633C}"/>
              </a:ext>
            </a:extLst>
          </p:cNvPr>
          <p:cNvSpPr>
            <a:spLocks noGrp="1"/>
          </p:cNvSpPr>
          <p:nvPr>
            <p:ph type="title"/>
          </p:nvPr>
        </p:nvSpPr>
        <p:spPr>
          <a:xfrm>
            <a:off x="550862" y="549275"/>
            <a:ext cx="3641576" cy="899963"/>
          </a:xfrm>
        </p:spPr>
        <p:txBody>
          <a:bodyPr/>
          <a:lstStyle/>
          <a:p>
            <a:r>
              <a:rPr lang="en-US" dirty="0"/>
              <a:t>Advantages </a:t>
            </a:r>
          </a:p>
        </p:txBody>
      </p:sp>
      <p:sp>
        <p:nvSpPr>
          <p:cNvPr id="4" name="TextBox 3">
            <a:extLst>
              <a:ext uri="{FF2B5EF4-FFF2-40B4-BE49-F238E27FC236}">
                <a16:creationId xmlns:a16="http://schemas.microsoft.com/office/drawing/2014/main" id="{59168D76-5E67-41A6-0BDE-BC74D6D3B361}"/>
              </a:ext>
            </a:extLst>
          </p:cNvPr>
          <p:cNvSpPr txBox="1"/>
          <p:nvPr/>
        </p:nvSpPr>
        <p:spPr>
          <a:xfrm>
            <a:off x="4087030" y="1544129"/>
            <a:ext cx="7822084" cy="4524315"/>
          </a:xfrm>
          <a:prstGeom prst="rect">
            <a:avLst/>
          </a:prstGeom>
          <a:noFill/>
        </p:spPr>
        <p:txBody>
          <a:bodyPr wrap="square" rtlCol="0">
            <a:spAutoFit/>
          </a:bodyPr>
          <a:lstStyle/>
          <a:p>
            <a:pPr marL="342900" indent="-342900">
              <a:buFont typeface="Arial" panose="020B0604020202020204" pitchFamily="34" charset="0"/>
              <a:buChar char="•"/>
            </a:pPr>
            <a:r>
              <a:rPr lang="en-US" sz="2400" b="0" i="0" dirty="0">
                <a:effectLst/>
                <a:latin typeface="+mj-lt"/>
              </a:rPr>
              <a:t>You can extend an object’s behavior without making a new subclass.</a:t>
            </a:r>
          </a:p>
          <a:p>
            <a:endParaRPr lang="en-US" sz="2400" b="0" i="0" dirty="0">
              <a:effectLst/>
              <a:latin typeface="+mj-lt"/>
            </a:endParaRPr>
          </a:p>
          <a:p>
            <a:pPr marL="342900" indent="-342900">
              <a:buFont typeface="Arial" panose="020B0604020202020204" pitchFamily="34" charset="0"/>
              <a:buChar char="•"/>
            </a:pPr>
            <a:r>
              <a:rPr lang="en-US" sz="2400" b="0" i="0" dirty="0">
                <a:effectLst/>
                <a:latin typeface="+mj-lt"/>
              </a:rPr>
              <a:t>You can add or remove responsibilities from an object at runtime.</a:t>
            </a:r>
          </a:p>
          <a:p>
            <a:endParaRPr lang="en-US" sz="2400" dirty="0">
              <a:latin typeface="+mj-lt"/>
            </a:endParaRPr>
          </a:p>
          <a:p>
            <a:pPr marL="342900" indent="-342900">
              <a:buFont typeface="Arial" panose="020B0604020202020204" pitchFamily="34" charset="0"/>
              <a:buChar char="•"/>
            </a:pPr>
            <a:r>
              <a:rPr lang="en-US" sz="2400" b="0" i="0" dirty="0">
                <a:effectLst/>
                <a:latin typeface="+mj-lt"/>
              </a:rPr>
              <a:t>You can combine several behaviors by wrapping an object into multiple decorators.</a:t>
            </a:r>
          </a:p>
          <a:p>
            <a:endParaRPr lang="en-US" sz="2400" b="0" i="0" dirty="0">
              <a:effectLst/>
              <a:latin typeface="+mj-lt"/>
            </a:endParaRPr>
          </a:p>
          <a:p>
            <a:pPr marL="342900" indent="-342900">
              <a:buFont typeface="Arial" panose="020B0604020202020204" pitchFamily="34" charset="0"/>
              <a:buChar char="•"/>
            </a:pPr>
            <a:r>
              <a:rPr lang="en-US" sz="2400" b="0" i="1" dirty="0">
                <a:effectLst/>
                <a:latin typeface="+mj-lt"/>
              </a:rPr>
              <a:t>Single Responsibility Principle</a:t>
            </a:r>
            <a:r>
              <a:rPr lang="en-US" sz="2400" b="0" i="0" dirty="0">
                <a:effectLst/>
                <a:latin typeface="+mj-lt"/>
              </a:rPr>
              <a:t>. You can divide a monolithic class that implements many possible variants of behavior into several smaller classes</a:t>
            </a:r>
            <a:r>
              <a:rPr lang="en-US" sz="2400" b="0" i="0" dirty="0">
                <a:effectLst/>
                <a:latin typeface="PT Sans" panose="020B0503020203020204" pitchFamily="34" charset="0"/>
              </a:rPr>
              <a:t>.</a:t>
            </a:r>
            <a:endParaRPr lang="en-US" sz="2400" dirty="0"/>
          </a:p>
        </p:txBody>
      </p:sp>
      <p:pic>
        <p:nvPicPr>
          <p:cNvPr id="6" name="Graphic 5" descr="Checkmark with solid fill">
            <a:extLst>
              <a:ext uri="{FF2B5EF4-FFF2-40B4-BE49-F238E27FC236}">
                <a16:creationId xmlns:a16="http://schemas.microsoft.com/office/drawing/2014/main" id="{B1ECC57A-9656-32EC-E6D3-75304986F4A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82886" y="912177"/>
            <a:ext cx="3804144" cy="3804144"/>
          </a:xfrm>
          <a:prstGeom prst="rect">
            <a:avLst/>
          </a:prstGeom>
        </p:spPr>
      </p:pic>
    </p:spTree>
    <p:extLst>
      <p:ext uri="{BB962C8B-B14F-4D97-AF65-F5344CB8AC3E}">
        <p14:creationId xmlns:p14="http://schemas.microsoft.com/office/powerpoint/2010/main" val="1202954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Effect transition="in" filter="fade">
                                      <p:cBhvr>
                                        <p:cTn id="14" dur="1000"/>
                                        <p:tgtEl>
                                          <p:spTgt spid="4">
                                            <p:txEl>
                                              <p:pRg st="2" end="2"/>
                                            </p:txEl>
                                          </p:spTgt>
                                        </p:tgtEl>
                                      </p:cBhvr>
                                    </p:animEffect>
                                    <p:anim calcmode="lin" valueType="num">
                                      <p:cBhvr>
                                        <p:cTn id="15"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fade">
                                      <p:cBhvr>
                                        <p:cTn id="21" dur="1000"/>
                                        <p:tgtEl>
                                          <p:spTgt spid="4">
                                            <p:txEl>
                                              <p:pRg st="4" end="4"/>
                                            </p:txEl>
                                          </p:spTgt>
                                        </p:tgtEl>
                                      </p:cBhvr>
                                    </p:animEffect>
                                    <p:anim calcmode="lin" valueType="num">
                                      <p:cBhvr>
                                        <p:cTn id="22"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
                                            <p:txEl>
                                              <p:pRg st="6" end="6"/>
                                            </p:txEl>
                                          </p:spTgt>
                                        </p:tgtEl>
                                        <p:attrNameLst>
                                          <p:attrName>style.visibility</p:attrName>
                                        </p:attrNameLst>
                                      </p:cBhvr>
                                      <p:to>
                                        <p:strVal val="visible"/>
                                      </p:to>
                                    </p:set>
                                    <p:animEffect transition="in" filter="fade">
                                      <p:cBhvr>
                                        <p:cTn id="28" dur="1000"/>
                                        <p:tgtEl>
                                          <p:spTgt spid="4">
                                            <p:txEl>
                                              <p:pRg st="6" end="6"/>
                                            </p:txEl>
                                          </p:spTgt>
                                        </p:tgtEl>
                                      </p:cBhvr>
                                    </p:animEffect>
                                    <p:anim calcmode="lin" valueType="num">
                                      <p:cBhvr>
                                        <p:cTn id="29"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DE226-60B3-0768-43C7-BEEF9BC0633C}"/>
              </a:ext>
            </a:extLst>
          </p:cNvPr>
          <p:cNvSpPr>
            <a:spLocks noGrp="1"/>
          </p:cNvSpPr>
          <p:nvPr>
            <p:ph type="title"/>
          </p:nvPr>
        </p:nvSpPr>
        <p:spPr>
          <a:xfrm>
            <a:off x="550861" y="549276"/>
            <a:ext cx="3804143" cy="891336"/>
          </a:xfrm>
        </p:spPr>
        <p:txBody>
          <a:bodyPr>
            <a:normAutofit fontScale="90000"/>
          </a:bodyPr>
          <a:lstStyle/>
          <a:p>
            <a:r>
              <a:rPr lang="en-US" dirty="0"/>
              <a:t>Disadvantages </a:t>
            </a:r>
          </a:p>
        </p:txBody>
      </p:sp>
      <p:sp>
        <p:nvSpPr>
          <p:cNvPr id="4" name="TextBox 3">
            <a:extLst>
              <a:ext uri="{FF2B5EF4-FFF2-40B4-BE49-F238E27FC236}">
                <a16:creationId xmlns:a16="http://schemas.microsoft.com/office/drawing/2014/main" id="{59168D76-5E67-41A6-0BDE-BC74D6D3B361}"/>
              </a:ext>
            </a:extLst>
          </p:cNvPr>
          <p:cNvSpPr txBox="1"/>
          <p:nvPr/>
        </p:nvSpPr>
        <p:spPr>
          <a:xfrm>
            <a:off x="4087030" y="1544129"/>
            <a:ext cx="7822084" cy="3416320"/>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mj-lt"/>
              </a:rPr>
              <a:t>It’s hard to remove a specific wrapper from the wrappers stack.</a:t>
            </a:r>
          </a:p>
          <a:p>
            <a:pPr marL="342900" indent="-342900">
              <a:buFont typeface="Arial" panose="020B0604020202020204" pitchFamily="34" charset="0"/>
              <a:buChar char="•"/>
            </a:pPr>
            <a:endParaRPr lang="en-US" sz="2400" dirty="0">
              <a:latin typeface="+mj-lt"/>
            </a:endParaRPr>
          </a:p>
          <a:p>
            <a:pPr marL="342900" indent="-342900">
              <a:buFont typeface="Arial" panose="020B0604020202020204" pitchFamily="34" charset="0"/>
              <a:buChar char="•"/>
            </a:pPr>
            <a:r>
              <a:rPr lang="en-US" sz="2400" dirty="0">
                <a:latin typeface="+mj-lt"/>
              </a:rPr>
              <a:t>It’s hard to implement a decorator in such a way that its behavior doesn’t depend on the order in the decorators stack.</a:t>
            </a:r>
          </a:p>
          <a:p>
            <a:endParaRPr lang="en-US" sz="2400" dirty="0">
              <a:latin typeface="+mj-lt"/>
            </a:endParaRPr>
          </a:p>
          <a:p>
            <a:pPr marL="342900" indent="-342900">
              <a:buFont typeface="Arial" panose="020B0604020202020204" pitchFamily="34" charset="0"/>
              <a:buChar char="•"/>
            </a:pPr>
            <a:r>
              <a:rPr lang="en-US" sz="2400" dirty="0"/>
              <a:t>The initial configuration code of layers might look pretty ugly.</a:t>
            </a:r>
            <a:endParaRPr lang="en-US" sz="2400" b="0" i="0" dirty="0">
              <a:effectLst/>
              <a:latin typeface="+mj-lt"/>
            </a:endParaRPr>
          </a:p>
        </p:txBody>
      </p:sp>
      <p:pic>
        <p:nvPicPr>
          <p:cNvPr id="5" name="Graphic 4" descr="Close with solid fill">
            <a:extLst>
              <a:ext uri="{FF2B5EF4-FFF2-40B4-BE49-F238E27FC236}">
                <a16:creationId xmlns:a16="http://schemas.microsoft.com/office/drawing/2014/main" id="{D7A0F371-E3E6-AC98-E71B-1605EB3EC86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50851" y="1440612"/>
            <a:ext cx="3436179" cy="3436179"/>
          </a:xfrm>
          <a:prstGeom prst="rect">
            <a:avLst/>
          </a:prstGeom>
        </p:spPr>
      </p:pic>
    </p:spTree>
    <p:extLst>
      <p:ext uri="{BB962C8B-B14F-4D97-AF65-F5344CB8AC3E}">
        <p14:creationId xmlns:p14="http://schemas.microsoft.com/office/powerpoint/2010/main" val="3443321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Effect transition="in" filter="fade">
                                      <p:cBhvr>
                                        <p:cTn id="14" dur="1000"/>
                                        <p:tgtEl>
                                          <p:spTgt spid="4">
                                            <p:txEl>
                                              <p:pRg st="2" end="2"/>
                                            </p:txEl>
                                          </p:spTgt>
                                        </p:tgtEl>
                                      </p:cBhvr>
                                    </p:animEffect>
                                    <p:anim calcmode="lin" valueType="num">
                                      <p:cBhvr>
                                        <p:cTn id="15"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fade">
                                      <p:cBhvr>
                                        <p:cTn id="21" dur="1000"/>
                                        <p:tgtEl>
                                          <p:spTgt spid="4">
                                            <p:txEl>
                                              <p:pRg st="4" end="4"/>
                                            </p:txEl>
                                          </p:spTgt>
                                        </p:tgtEl>
                                      </p:cBhvr>
                                    </p:animEffect>
                                    <p:anim calcmode="lin" valueType="num">
                                      <p:cBhvr>
                                        <p:cTn id="22"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82CA2B8E-3006-521A-B41B-5020611D7B61}"/>
              </a:ext>
            </a:extLst>
          </p:cNvPr>
          <p:cNvSpPr txBox="1"/>
          <p:nvPr/>
        </p:nvSpPr>
        <p:spPr>
          <a:xfrm>
            <a:off x="4426788" y="3013501"/>
            <a:ext cx="3338423" cy="830997"/>
          </a:xfrm>
          <a:prstGeom prst="rect">
            <a:avLst/>
          </a:prstGeom>
          <a:noFill/>
        </p:spPr>
        <p:txBody>
          <a:bodyPr wrap="square" rtlCol="0">
            <a:spAutoFit/>
          </a:bodyPr>
          <a:lstStyle/>
          <a:p>
            <a:pPr algn="ctr"/>
            <a:r>
              <a:rPr lang="en-US" sz="4800" dirty="0"/>
              <a:t>Adapter</a:t>
            </a:r>
          </a:p>
        </p:txBody>
      </p:sp>
    </p:spTree>
    <p:extLst>
      <p:ext uri="{BB962C8B-B14F-4D97-AF65-F5344CB8AC3E}">
        <p14:creationId xmlns:p14="http://schemas.microsoft.com/office/powerpoint/2010/main" val="2473701746"/>
      </p:ext>
    </p:extLst>
  </p:cSld>
  <p:clrMapOvr>
    <a:masterClrMapping/>
  </p:clrMapOvr>
  <p:transition spd="med">
    <p:pull/>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75BA7CF-BA26-3A6A-1D16-A12FB34056D2}"/>
              </a:ext>
            </a:extLst>
          </p:cNvPr>
          <p:cNvSpPr txBox="1"/>
          <p:nvPr/>
        </p:nvSpPr>
        <p:spPr>
          <a:xfrm>
            <a:off x="612475" y="930895"/>
            <a:ext cx="3476445" cy="830997"/>
          </a:xfrm>
          <a:prstGeom prst="rect">
            <a:avLst/>
          </a:prstGeom>
          <a:noFill/>
        </p:spPr>
        <p:txBody>
          <a:bodyPr wrap="square" rtlCol="0">
            <a:spAutoFit/>
          </a:bodyPr>
          <a:lstStyle/>
          <a:p>
            <a:r>
              <a:rPr lang="en-US" sz="4800" dirty="0"/>
              <a:t>Adapter</a:t>
            </a:r>
          </a:p>
        </p:txBody>
      </p:sp>
      <p:sp>
        <p:nvSpPr>
          <p:cNvPr id="9" name="TextBox 8">
            <a:extLst>
              <a:ext uri="{FF2B5EF4-FFF2-40B4-BE49-F238E27FC236}">
                <a16:creationId xmlns:a16="http://schemas.microsoft.com/office/drawing/2014/main" id="{CE4110F7-9D19-30BF-BDB0-9D52D7531C23}"/>
              </a:ext>
            </a:extLst>
          </p:cNvPr>
          <p:cNvSpPr txBox="1"/>
          <p:nvPr/>
        </p:nvSpPr>
        <p:spPr>
          <a:xfrm>
            <a:off x="508959" y="2228671"/>
            <a:ext cx="5200072" cy="1200329"/>
          </a:xfrm>
          <a:prstGeom prst="rect">
            <a:avLst/>
          </a:prstGeom>
          <a:noFill/>
        </p:spPr>
        <p:txBody>
          <a:bodyPr wrap="square" rtlCol="0">
            <a:spAutoFit/>
          </a:bodyPr>
          <a:lstStyle/>
          <a:p>
            <a:r>
              <a:rPr lang="en-US" sz="2400" b="0" i="0" dirty="0">
                <a:solidFill>
                  <a:schemeClr val="bg1">
                    <a:lumMod val="50000"/>
                    <a:lumOff val="50000"/>
                  </a:schemeClr>
                </a:solidFill>
                <a:effectLst/>
                <a:latin typeface="+mj-lt"/>
              </a:rPr>
              <a:t> is a structural design pattern that allows objects with incompatible interfaces to collaborate.</a:t>
            </a:r>
            <a:endParaRPr lang="en-US" sz="2400" dirty="0">
              <a:solidFill>
                <a:schemeClr val="bg1">
                  <a:lumMod val="50000"/>
                  <a:lumOff val="50000"/>
                </a:schemeClr>
              </a:solidFill>
              <a:latin typeface="+mj-lt"/>
            </a:endParaRPr>
          </a:p>
        </p:txBody>
      </p:sp>
      <p:pic>
        <p:nvPicPr>
          <p:cNvPr id="11" name="Picture 10" descr="Diagram&#10;&#10;Description automatically generated">
            <a:extLst>
              <a:ext uri="{FF2B5EF4-FFF2-40B4-BE49-F238E27FC236}">
                <a16:creationId xmlns:a16="http://schemas.microsoft.com/office/drawing/2014/main" id="{951DE148-7188-9225-0729-5620D9B37B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9868" y="930895"/>
            <a:ext cx="5544324" cy="2967452"/>
          </a:xfrm>
          <a:prstGeom prst="rect">
            <a:avLst/>
          </a:prstGeom>
        </p:spPr>
      </p:pic>
      <p:sp>
        <p:nvSpPr>
          <p:cNvPr id="12" name="TextBox 11">
            <a:extLst>
              <a:ext uri="{FF2B5EF4-FFF2-40B4-BE49-F238E27FC236}">
                <a16:creationId xmlns:a16="http://schemas.microsoft.com/office/drawing/2014/main" id="{A1AF1CAD-6A92-998C-A018-F586DEFB8E20}"/>
              </a:ext>
            </a:extLst>
          </p:cNvPr>
          <p:cNvSpPr txBox="1"/>
          <p:nvPr/>
        </p:nvSpPr>
        <p:spPr>
          <a:xfrm>
            <a:off x="508959" y="4468434"/>
            <a:ext cx="7013275" cy="1292662"/>
          </a:xfrm>
          <a:prstGeom prst="rect">
            <a:avLst/>
          </a:prstGeom>
          <a:noFill/>
        </p:spPr>
        <p:txBody>
          <a:bodyPr wrap="square" rtlCol="0">
            <a:spAutoFit/>
          </a:bodyPr>
          <a:lstStyle/>
          <a:p>
            <a:r>
              <a:rPr lang="en-US" sz="2400" dirty="0"/>
              <a:t>Note for latter</a:t>
            </a:r>
          </a:p>
          <a:p>
            <a:endParaRPr lang="en-US" dirty="0"/>
          </a:p>
          <a:p>
            <a:r>
              <a:rPr lang="en-US" dirty="0">
                <a:solidFill>
                  <a:srgbClr val="FF0000"/>
                </a:solidFill>
              </a:rPr>
              <a:t>If it walks like a duck and quacks like a duck, then it </a:t>
            </a:r>
            <a:r>
              <a:rPr lang="en-US" strike="sngStrike" dirty="0">
                <a:solidFill>
                  <a:srgbClr val="FF0000"/>
                </a:solidFill>
              </a:rPr>
              <a:t>must</a:t>
            </a:r>
            <a:r>
              <a:rPr lang="en-US" dirty="0">
                <a:solidFill>
                  <a:srgbClr val="FF0000"/>
                </a:solidFill>
              </a:rPr>
              <a:t> might be a </a:t>
            </a:r>
            <a:r>
              <a:rPr lang="en-US" strike="sngStrike" dirty="0">
                <a:solidFill>
                  <a:srgbClr val="FF0000"/>
                </a:solidFill>
              </a:rPr>
              <a:t>duck</a:t>
            </a:r>
            <a:r>
              <a:rPr lang="en-US" dirty="0">
                <a:solidFill>
                  <a:srgbClr val="FF0000"/>
                </a:solidFill>
              </a:rPr>
              <a:t> turkey wrapped with a duck adapter</a:t>
            </a:r>
          </a:p>
        </p:txBody>
      </p:sp>
    </p:spTree>
    <p:extLst>
      <p:ext uri="{BB962C8B-B14F-4D97-AF65-F5344CB8AC3E}">
        <p14:creationId xmlns:p14="http://schemas.microsoft.com/office/powerpoint/2010/main" val="19714432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E2479-B799-484B-9608-7E37600F4C33}"/>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684C31D3-1ED5-43A2-943D-8076841530B8}"/>
              </a:ext>
            </a:extLst>
          </p:cNvPr>
          <p:cNvSpPr>
            <a:spLocks noGrp="1"/>
          </p:cNvSpPr>
          <p:nvPr>
            <p:ph idx="1"/>
          </p:nvPr>
        </p:nvSpPr>
        <p:spPr/>
        <p:txBody>
          <a:bodyPr/>
          <a:lstStyle/>
          <a:p>
            <a:pPr marL="0" indent="0">
              <a:buNone/>
            </a:pPr>
            <a:r>
              <a:rPr lang="en-US" dirty="0">
                <a:solidFill>
                  <a:srgbClr val="FFC000"/>
                </a:solidFill>
                <a:latin typeface="PT Sans" panose="020B0503020203020204" pitchFamily="34" charset="0"/>
              </a:rPr>
              <a:t>Structural Design Patterns</a:t>
            </a:r>
            <a:endParaRPr lang="en-US" dirty="0">
              <a:solidFill>
                <a:srgbClr val="FFC000"/>
              </a:solidFill>
            </a:endParaRPr>
          </a:p>
          <a:p>
            <a:r>
              <a:rPr lang="en-US" dirty="0">
                <a:solidFill>
                  <a:schemeClr val="tx1">
                    <a:lumMod val="95000"/>
                    <a:alpha val="60000"/>
                  </a:schemeClr>
                </a:solidFill>
              </a:rPr>
              <a:t>Decorator</a:t>
            </a:r>
          </a:p>
          <a:p>
            <a:r>
              <a:rPr lang="en-US" dirty="0">
                <a:solidFill>
                  <a:schemeClr val="tx1">
                    <a:lumMod val="95000"/>
                    <a:alpha val="60000"/>
                  </a:schemeClr>
                </a:solidFill>
              </a:rPr>
              <a:t>Adapter</a:t>
            </a:r>
          </a:p>
          <a:p>
            <a:r>
              <a:rPr lang="en-US" dirty="0">
                <a:solidFill>
                  <a:schemeClr val="tx1">
                    <a:lumMod val="95000"/>
                    <a:alpha val="60000"/>
                  </a:schemeClr>
                </a:solidFill>
              </a:rPr>
              <a:t>Facade</a:t>
            </a:r>
          </a:p>
        </p:txBody>
      </p:sp>
    </p:spTree>
    <p:extLst>
      <p:ext uri="{BB962C8B-B14F-4D97-AF65-F5344CB8AC3E}">
        <p14:creationId xmlns:p14="http://schemas.microsoft.com/office/powerpoint/2010/main" val="2982623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75BA7CF-BA26-3A6A-1D16-A12FB34056D2}"/>
              </a:ext>
            </a:extLst>
          </p:cNvPr>
          <p:cNvSpPr txBox="1"/>
          <p:nvPr/>
        </p:nvSpPr>
        <p:spPr>
          <a:xfrm>
            <a:off x="508959" y="856111"/>
            <a:ext cx="8699696" cy="830997"/>
          </a:xfrm>
          <a:prstGeom prst="rect">
            <a:avLst/>
          </a:prstGeom>
          <a:noFill/>
        </p:spPr>
        <p:txBody>
          <a:bodyPr wrap="square" rtlCol="0">
            <a:spAutoFit/>
          </a:bodyPr>
          <a:lstStyle/>
          <a:p>
            <a:r>
              <a:rPr lang="en-US" sz="4800" dirty="0"/>
              <a:t>Real World Scenario</a:t>
            </a:r>
          </a:p>
        </p:txBody>
      </p:sp>
      <p:pic>
        <p:nvPicPr>
          <p:cNvPr id="5" name="Picture 4">
            <a:extLst>
              <a:ext uri="{FF2B5EF4-FFF2-40B4-BE49-F238E27FC236}">
                <a16:creationId xmlns:a16="http://schemas.microsoft.com/office/drawing/2014/main" id="{B9E86A9C-D736-98AD-B809-C01FDAC68C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9796" y="1761892"/>
            <a:ext cx="1753950" cy="1866203"/>
          </a:xfrm>
          <a:prstGeom prst="rect">
            <a:avLst/>
          </a:prstGeom>
        </p:spPr>
      </p:pic>
      <p:pic>
        <p:nvPicPr>
          <p:cNvPr id="12" name="Picture 11">
            <a:extLst>
              <a:ext uri="{FF2B5EF4-FFF2-40B4-BE49-F238E27FC236}">
                <a16:creationId xmlns:a16="http://schemas.microsoft.com/office/drawing/2014/main" id="{0936E003-C0D3-3C6B-81AF-794826CEEE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65485" y="1589818"/>
            <a:ext cx="1753950" cy="2210792"/>
          </a:xfrm>
          <a:prstGeom prst="rect">
            <a:avLst/>
          </a:prstGeom>
        </p:spPr>
      </p:pic>
      <p:sp>
        <p:nvSpPr>
          <p:cNvPr id="13" name="TextBox 12">
            <a:extLst>
              <a:ext uri="{FF2B5EF4-FFF2-40B4-BE49-F238E27FC236}">
                <a16:creationId xmlns:a16="http://schemas.microsoft.com/office/drawing/2014/main" id="{D1995A37-A16A-9268-85A4-B870757A735E}"/>
              </a:ext>
            </a:extLst>
          </p:cNvPr>
          <p:cNvSpPr txBox="1"/>
          <p:nvPr/>
        </p:nvSpPr>
        <p:spPr>
          <a:xfrm>
            <a:off x="2608269" y="1687108"/>
            <a:ext cx="3487731" cy="2585323"/>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lumMod val="50000"/>
                    <a:lumOff val="50000"/>
                  </a:schemeClr>
                </a:solidFill>
              </a:rPr>
              <a:t>You are maintaining an existing system that makes use of a third-party class library from vendor A</a:t>
            </a:r>
          </a:p>
          <a:p>
            <a:endParaRPr lang="en-US" dirty="0">
              <a:solidFill>
                <a:schemeClr val="bg1">
                  <a:lumMod val="50000"/>
                  <a:lumOff val="50000"/>
                </a:schemeClr>
              </a:solidFill>
            </a:endParaRPr>
          </a:p>
          <a:p>
            <a:pPr marL="285750" indent="-285750">
              <a:buFont typeface="Arial" panose="020B0604020202020204" pitchFamily="34" charset="0"/>
              <a:buChar char="•"/>
            </a:pPr>
            <a:r>
              <a:rPr lang="en-US" dirty="0">
                <a:solidFill>
                  <a:schemeClr val="bg1">
                    <a:lumMod val="50000"/>
                    <a:lumOff val="50000"/>
                  </a:schemeClr>
                </a:solidFill>
              </a:rPr>
              <a:t>Vendor A goes belly up and corporate policy does not allow you to make use of an unsupported class library</a:t>
            </a:r>
            <a:r>
              <a:rPr lang="en-US" dirty="0"/>
              <a:t>.</a:t>
            </a:r>
            <a:endParaRPr lang="en-US" dirty="0">
              <a:solidFill>
                <a:schemeClr val="bg1">
                  <a:lumMod val="50000"/>
                  <a:lumOff val="50000"/>
                </a:schemeClr>
              </a:solidFill>
            </a:endParaRPr>
          </a:p>
        </p:txBody>
      </p:sp>
      <p:sp>
        <p:nvSpPr>
          <p:cNvPr id="15" name="TextBox 14">
            <a:extLst>
              <a:ext uri="{FF2B5EF4-FFF2-40B4-BE49-F238E27FC236}">
                <a16:creationId xmlns:a16="http://schemas.microsoft.com/office/drawing/2014/main" id="{998F63C8-5B77-7F35-4752-4D8F807FEA11}"/>
              </a:ext>
            </a:extLst>
          </p:cNvPr>
          <p:cNvSpPr txBox="1"/>
          <p:nvPr/>
        </p:nvSpPr>
        <p:spPr>
          <a:xfrm>
            <a:off x="9060026" y="1589818"/>
            <a:ext cx="2776637" cy="1754326"/>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lumMod val="50000"/>
                    <a:lumOff val="50000"/>
                  </a:schemeClr>
                </a:solidFill>
              </a:rPr>
              <a:t>Vendor B provides a similar class library but its interface is completely different from the interface provided by vendor A</a:t>
            </a:r>
          </a:p>
        </p:txBody>
      </p:sp>
      <p:pic>
        <p:nvPicPr>
          <p:cNvPr id="17" name="Picture 16" descr="Shape, arrow&#10;&#10;Description automatically generated">
            <a:extLst>
              <a:ext uri="{FF2B5EF4-FFF2-40B4-BE49-F238E27FC236}">
                <a16:creationId xmlns:a16="http://schemas.microsoft.com/office/drawing/2014/main" id="{847E9169-629E-A239-963E-8ED362C7DE3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9796" y="4514343"/>
            <a:ext cx="4554081" cy="2126779"/>
          </a:xfrm>
          <a:prstGeom prst="rect">
            <a:avLst/>
          </a:prstGeom>
        </p:spPr>
      </p:pic>
      <p:sp>
        <p:nvSpPr>
          <p:cNvPr id="18" name="TextBox 17">
            <a:extLst>
              <a:ext uri="{FF2B5EF4-FFF2-40B4-BE49-F238E27FC236}">
                <a16:creationId xmlns:a16="http://schemas.microsoft.com/office/drawing/2014/main" id="{A5C68F2D-C0E1-0F09-C3BD-B9554B985F9E}"/>
              </a:ext>
            </a:extLst>
          </p:cNvPr>
          <p:cNvSpPr txBox="1"/>
          <p:nvPr/>
        </p:nvSpPr>
        <p:spPr>
          <a:xfrm>
            <a:off x="5251396" y="4514343"/>
            <a:ext cx="3823158" cy="1200329"/>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lumMod val="50000"/>
                    <a:lumOff val="50000"/>
                  </a:schemeClr>
                </a:solidFill>
              </a:rPr>
              <a:t>Existing system and new vendor library do not change</a:t>
            </a:r>
          </a:p>
          <a:p>
            <a:pPr marL="285750" indent="-285750">
              <a:buFont typeface="Arial" panose="020B0604020202020204" pitchFamily="34" charset="0"/>
              <a:buChar char="•"/>
            </a:pPr>
            <a:r>
              <a:rPr lang="en-US" dirty="0">
                <a:solidFill>
                  <a:schemeClr val="bg1">
                    <a:lumMod val="50000"/>
                    <a:lumOff val="50000"/>
                  </a:schemeClr>
                </a:solidFill>
              </a:rPr>
              <a:t> new code is isolated within the adapter.</a:t>
            </a:r>
          </a:p>
        </p:txBody>
      </p:sp>
    </p:spTree>
    <p:extLst>
      <p:ext uri="{BB962C8B-B14F-4D97-AF65-F5344CB8AC3E}">
        <p14:creationId xmlns:p14="http://schemas.microsoft.com/office/powerpoint/2010/main" val="39341557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p:bldP spid="1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486AB-8511-F531-CBFF-840196797CBD}"/>
              </a:ext>
            </a:extLst>
          </p:cNvPr>
          <p:cNvSpPr>
            <a:spLocks noGrp="1"/>
          </p:cNvSpPr>
          <p:nvPr>
            <p:ph type="title"/>
          </p:nvPr>
        </p:nvSpPr>
        <p:spPr>
          <a:xfrm>
            <a:off x="550862" y="549274"/>
            <a:ext cx="7730496" cy="727435"/>
          </a:xfrm>
        </p:spPr>
        <p:txBody>
          <a:bodyPr>
            <a:normAutofit fontScale="90000"/>
          </a:bodyPr>
          <a:lstStyle/>
          <a:p>
            <a:r>
              <a:rPr lang="en-US" dirty="0"/>
              <a:t>A turkey hiding among ducks!</a:t>
            </a:r>
          </a:p>
        </p:txBody>
      </p:sp>
      <p:pic>
        <p:nvPicPr>
          <p:cNvPr id="5" name="Picture 4" descr="Text&#10;&#10;Description automatically generated">
            <a:extLst>
              <a:ext uri="{FF2B5EF4-FFF2-40B4-BE49-F238E27FC236}">
                <a16:creationId xmlns:a16="http://schemas.microsoft.com/office/drawing/2014/main" id="{A672B841-7597-496E-5846-1AA6F5033D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0862" y="2117849"/>
            <a:ext cx="5539212" cy="1602202"/>
          </a:xfrm>
          <a:prstGeom prst="rect">
            <a:avLst/>
          </a:prstGeom>
        </p:spPr>
      </p:pic>
      <p:pic>
        <p:nvPicPr>
          <p:cNvPr id="7" name="Picture 6" descr="Text, letter&#10;&#10;Description automatically generated">
            <a:extLst>
              <a:ext uri="{FF2B5EF4-FFF2-40B4-BE49-F238E27FC236}">
                <a16:creationId xmlns:a16="http://schemas.microsoft.com/office/drawing/2014/main" id="{637ECAFA-5F68-0E5E-BBAB-13EC492666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31903" y="2024549"/>
            <a:ext cx="5161228" cy="1828026"/>
          </a:xfrm>
          <a:prstGeom prst="rect">
            <a:avLst/>
          </a:prstGeom>
        </p:spPr>
      </p:pic>
      <p:pic>
        <p:nvPicPr>
          <p:cNvPr id="9" name="Picture 8" descr="Text, letter&#10;&#10;Description automatically generated">
            <a:extLst>
              <a:ext uri="{FF2B5EF4-FFF2-40B4-BE49-F238E27FC236}">
                <a16:creationId xmlns:a16="http://schemas.microsoft.com/office/drawing/2014/main" id="{7B56E127-665F-AC63-CE6F-FAF5E3EC984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48064" y="4083934"/>
            <a:ext cx="5328906" cy="1761016"/>
          </a:xfrm>
          <a:prstGeom prst="rect">
            <a:avLst/>
          </a:prstGeom>
        </p:spPr>
      </p:pic>
      <p:pic>
        <p:nvPicPr>
          <p:cNvPr id="11" name="Picture 10" descr="Diagram, letter&#10;&#10;Description automatically generated">
            <a:extLst>
              <a:ext uri="{FF2B5EF4-FFF2-40B4-BE49-F238E27FC236}">
                <a16:creationId xmlns:a16="http://schemas.microsoft.com/office/drawing/2014/main" id="{54D4E586-3264-B785-9024-9CAADCE72E9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0862" y="4083934"/>
            <a:ext cx="5539212" cy="1742673"/>
          </a:xfrm>
          <a:prstGeom prst="rect">
            <a:avLst/>
          </a:prstGeom>
        </p:spPr>
      </p:pic>
      <p:sp>
        <p:nvSpPr>
          <p:cNvPr id="12" name="TextBox 11">
            <a:extLst>
              <a:ext uri="{FF2B5EF4-FFF2-40B4-BE49-F238E27FC236}">
                <a16:creationId xmlns:a16="http://schemas.microsoft.com/office/drawing/2014/main" id="{16720121-DD86-D3BC-E99C-0ABB696932E7}"/>
              </a:ext>
            </a:extLst>
          </p:cNvPr>
          <p:cNvSpPr txBox="1"/>
          <p:nvPr/>
        </p:nvSpPr>
        <p:spPr>
          <a:xfrm>
            <a:off x="6138356" y="2638380"/>
            <a:ext cx="378885" cy="369332"/>
          </a:xfrm>
          <a:prstGeom prst="rect">
            <a:avLst/>
          </a:prstGeom>
          <a:noFill/>
        </p:spPr>
        <p:txBody>
          <a:bodyPr wrap="square" rtlCol="0">
            <a:spAutoFit/>
          </a:bodyPr>
          <a:lstStyle/>
          <a:p>
            <a:r>
              <a:rPr lang="en-US" dirty="0">
                <a:sym typeface="Wingdings" panose="05000000000000000000" pitchFamily="2" charset="2"/>
              </a:rPr>
              <a:t></a:t>
            </a:r>
            <a:endParaRPr lang="en-US" dirty="0"/>
          </a:p>
        </p:txBody>
      </p:sp>
      <p:sp>
        <p:nvSpPr>
          <p:cNvPr id="15" name="TextBox 14">
            <a:extLst>
              <a:ext uri="{FF2B5EF4-FFF2-40B4-BE49-F238E27FC236}">
                <a16:creationId xmlns:a16="http://schemas.microsoft.com/office/drawing/2014/main" id="{E0AD85B4-7CE5-0FEC-2CE0-759027745C62}"/>
              </a:ext>
            </a:extLst>
          </p:cNvPr>
          <p:cNvSpPr txBox="1"/>
          <p:nvPr/>
        </p:nvSpPr>
        <p:spPr>
          <a:xfrm>
            <a:off x="6101928" y="4779776"/>
            <a:ext cx="378885" cy="369332"/>
          </a:xfrm>
          <a:prstGeom prst="rect">
            <a:avLst/>
          </a:prstGeom>
          <a:noFill/>
        </p:spPr>
        <p:txBody>
          <a:bodyPr wrap="square" rtlCol="0">
            <a:spAutoFit/>
          </a:bodyPr>
          <a:lstStyle/>
          <a:p>
            <a:r>
              <a:rPr lang="en-US" dirty="0">
                <a:sym typeface="Wingdings" panose="05000000000000000000" pitchFamily="2" charset="2"/>
              </a:rPr>
              <a:t></a:t>
            </a:r>
            <a:endParaRPr lang="en-US" dirty="0"/>
          </a:p>
        </p:txBody>
      </p:sp>
    </p:spTree>
    <p:extLst>
      <p:ext uri="{BB962C8B-B14F-4D97-AF65-F5344CB8AC3E}">
        <p14:creationId xmlns:p14="http://schemas.microsoft.com/office/powerpoint/2010/main" val="3912257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500"/>
                                        <p:tgtEl>
                                          <p:spTgt spid="12"/>
                                        </p:tgtEl>
                                      </p:cBhvr>
                                    </p:animEffect>
                                  </p:childTnLst>
                                </p:cTn>
                              </p:par>
                              <p:par>
                                <p:cTn id="12" presetID="10" presetClass="entr" presetSubtype="0" fill="hold" nodeType="with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fade">
                                      <p:cBhvr>
                                        <p:cTn id="23" dur="500"/>
                                        <p:tgtEl>
                                          <p:spTgt spid="15"/>
                                        </p:tgtEl>
                                      </p:cBhvr>
                                    </p:animEffect>
                                  </p:childTnLst>
                                </p:cTn>
                              </p:par>
                              <p:par>
                                <p:cTn id="24" presetID="10" presetClass="entr" presetSubtype="0" fill="hold"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0F2AC2B-EF06-5BCC-9DA8-7276AE85CF98}"/>
              </a:ext>
            </a:extLst>
          </p:cNvPr>
          <p:cNvSpPr>
            <a:spLocks noGrp="1"/>
          </p:cNvSpPr>
          <p:nvPr>
            <p:ph type="title"/>
          </p:nvPr>
        </p:nvSpPr>
        <p:spPr>
          <a:xfrm>
            <a:off x="550862" y="549274"/>
            <a:ext cx="7903025" cy="839579"/>
          </a:xfrm>
        </p:spPr>
        <p:txBody>
          <a:bodyPr>
            <a:normAutofit fontScale="90000"/>
          </a:bodyPr>
          <a:lstStyle/>
          <a:p>
            <a:r>
              <a:rPr lang="en-US" dirty="0"/>
              <a:t>A turkey hiding among ducks!</a:t>
            </a:r>
          </a:p>
        </p:txBody>
      </p:sp>
      <p:pic>
        <p:nvPicPr>
          <p:cNvPr id="6" name="Picture 5" descr="Text, letter&#10;&#10;Description automatically generated">
            <a:extLst>
              <a:ext uri="{FF2B5EF4-FFF2-40B4-BE49-F238E27FC236}">
                <a16:creationId xmlns:a16="http://schemas.microsoft.com/office/drawing/2014/main" id="{8904099D-FC3A-98A2-0FFC-31AE8C2BE3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6062" y="1582184"/>
            <a:ext cx="6759875" cy="4726542"/>
          </a:xfrm>
          <a:prstGeom prst="rect">
            <a:avLst/>
          </a:prstGeom>
        </p:spPr>
      </p:pic>
    </p:spTree>
    <p:extLst>
      <p:ext uri="{BB962C8B-B14F-4D97-AF65-F5344CB8AC3E}">
        <p14:creationId xmlns:p14="http://schemas.microsoft.com/office/powerpoint/2010/main" val="23478810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DE226-60B3-0768-43C7-BEEF9BC0633C}"/>
              </a:ext>
            </a:extLst>
          </p:cNvPr>
          <p:cNvSpPr>
            <a:spLocks noGrp="1"/>
          </p:cNvSpPr>
          <p:nvPr>
            <p:ph type="title"/>
          </p:nvPr>
        </p:nvSpPr>
        <p:spPr>
          <a:xfrm>
            <a:off x="550862" y="549275"/>
            <a:ext cx="3641576" cy="899963"/>
          </a:xfrm>
        </p:spPr>
        <p:txBody>
          <a:bodyPr/>
          <a:lstStyle/>
          <a:p>
            <a:r>
              <a:rPr lang="en-US" dirty="0"/>
              <a:t>Advantages </a:t>
            </a:r>
          </a:p>
        </p:txBody>
      </p:sp>
      <p:sp>
        <p:nvSpPr>
          <p:cNvPr id="4" name="TextBox 3">
            <a:extLst>
              <a:ext uri="{FF2B5EF4-FFF2-40B4-BE49-F238E27FC236}">
                <a16:creationId xmlns:a16="http://schemas.microsoft.com/office/drawing/2014/main" id="{59168D76-5E67-41A6-0BDE-BC74D6D3B361}"/>
              </a:ext>
            </a:extLst>
          </p:cNvPr>
          <p:cNvSpPr txBox="1"/>
          <p:nvPr/>
        </p:nvSpPr>
        <p:spPr>
          <a:xfrm>
            <a:off x="4192438" y="1201042"/>
            <a:ext cx="7822084" cy="5909310"/>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mj-lt"/>
              </a:rPr>
              <a:t>Single Responsibility Principle. You can separate the interface or data conversion code from the primary business logic of the program.</a:t>
            </a:r>
            <a:endParaRPr lang="en-US" sz="2400" b="0" i="0" dirty="0">
              <a:effectLst/>
              <a:latin typeface="+mj-lt"/>
            </a:endParaRPr>
          </a:p>
          <a:p>
            <a:endParaRPr lang="en-US" sz="2400" b="0" i="0" dirty="0">
              <a:effectLst/>
              <a:latin typeface="+mj-lt"/>
            </a:endParaRPr>
          </a:p>
          <a:p>
            <a:pPr marL="342900" indent="-342900">
              <a:buFont typeface="Arial" panose="020B0604020202020204" pitchFamily="34" charset="0"/>
              <a:buChar char="•"/>
            </a:pPr>
            <a:r>
              <a:rPr lang="en-US" sz="2400" dirty="0">
                <a:latin typeface="+mj-lt"/>
              </a:rPr>
              <a:t>Open/Closed Principle. You can introduce new types of adapters into the program without breaking the existing client code, as long as they work with the adapters through the client interface.</a:t>
            </a:r>
          </a:p>
          <a:p>
            <a:endParaRPr lang="en-US" sz="2400" dirty="0">
              <a:latin typeface="+mj-lt"/>
            </a:endParaRPr>
          </a:p>
          <a:p>
            <a:pPr marL="342900" indent="-342900">
              <a:buFont typeface="Arial" panose="020B0604020202020204" pitchFamily="34" charset="0"/>
              <a:buChar char="•"/>
            </a:pPr>
            <a:r>
              <a:rPr lang="en-US" sz="2400" dirty="0"/>
              <a:t>Helps achieve reusability and flexibility.</a:t>
            </a:r>
          </a:p>
          <a:p>
            <a:endParaRPr lang="en-US" dirty="0"/>
          </a:p>
          <a:p>
            <a:pPr marL="342900" indent="-342900">
              <a:buFont typeface="Arial" panose="020B0604020202020204" pitchFamily="34" charset="0"/>
              <a:buChar char="•"/>
            </a:pPr>
            <a:r>
              <a:rPr lang="en-US" sz="2400" dirty="0"/>
              <a:t>Client class is not complicated by having to use a different interface and can use polymorphism to swap between different implementations of adapters.</a:t>
            </a:r>
          </a:p>
          <a:p>
            <a:pPr marL="342900" indent="-342900">
              <a:buFont typeface="Arial" panose="020B0604020202020204" pitchFamily="34" charset="0"/>
              <a:buChar char="•"/>
            </a:pPr>
            <a:endParaRPr lang="en-US" sz="2400" dirty="0">
              <a:latin typeface="+mj-lt"/>
            </a:endParaRPr>
          </a:p>
        </p:txBody>
      </p:sp>
      <p:pic>
        <p:nvPicPr>
          <p:cNvPr id="6" name="Graphic 5" descr="Checkmark with solid fill">
            <a:extLst>
              <a:ext uri="{FF2B5EF4-FFF2-40B4-BE49-F238E27FC236}">
                <a16:creationId xmlns:a16="http://schemas.microsoft.com/office/drawing/2014/main" id="{B1ECC57A-9656-32EC-E6D3-75304986F4A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88294" y="1526928"/>
            <a:ext cx="3804144" cy="3804144"/>
          </a:xfrm>
          <a:prstGeom prst="rect">
            <a:avLst/>
          </a:prstGeom>
        </p:spPr>
      </p:pic>
    </p:spTree>
    <p:extLst>
      <p:ext uri="{BB962C8B-B14F-4D97-AF65-F5344CB8AC3E}">
        <p14:creationId xmlns:p14="http://schemas.microsoft.com/office/powerpoint/2010/main" val="82305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Effect transition="in" filter="fade">
                                      <p:cBhvr>
                                        <p:cTn id="14" dur="1000"/>
                                        <p:tgtEl>
                                          <p:spTgt spid="4">
                                            <p:txEl>
                                              <p:pRg st="2" end="2"/>
                                            </p:txEl>
                                          </p:spTgt>
                                        </p:tgtEl>
                                      </p:cBhvr>
                                    </p:animEffect>
                                    <p:anim calcmode="lin" valueType="num">
                                      <p:cBhvr>
                                        <p:cTn id="15"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fade">
                                      <p:cBhvr>
                                        <p:cTn id="21" dur="1000"/>
                                        <p:tgtEl>
                                          <p:spTgt spid="4">
                                            <p:txEl>
                                              <p:pRg st="4" end="4"/>
                                            </p:txEl>
                                          </p:spTgt>
                                        </p:tgtEl>
                                      </p:cBhvr>
                                    </p:animEffect>
                                    <p:anim calcmode="lin" valueType="num">
                                      <p:cBhvr>
                                        <p:cTn id="22"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
                                            <p:txEl>
                                              <p:pRg st="6" end="6"/>
                                            </p:txEl>
                                          </p:spTgt>
                                        </p:tgtEl>
                                        <p:attrNameLst>
                                          <p:attrName>style.visibility</p:attrName>
                                        </p:attrNameLst>
                                      </p:cBhvr>
                                      <p:to>
                                        <p:strVal val="visible"/>
                                      </p:to>
                                    </p:set>
                                    <p:animEffect transition="in" filter="fade">
                                      <p:cBhvr>
                                        <p:cTn id="28" dur="1000"/>
                                        <p:tgtEl>
                                          <p:spTgt spid="4">
                                            <p:txEl>
                                              <p:pRg st="6" end="6"/>
                                            </p:txEl>
                                          </p:spTgt>
                                        </p:tgtEl>
                                      </p:cBhvr>
                                    </p:animEffect>
                                    <p:anim calcmode="lin" valueType="num">
                                      <p:cBhvr>
                                        <p:cTn id="29"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DE226-60B3-0768-43C7-BEEF9BC0633C}"/>
              </a:ext>
            </a:extLst>
          </p:cNvPr>
          <p:cNvSpPr>
            <a:spLocks noGrp="1"/>
          </p:cNvSpPr>
          <p:nvPr>
            <p:ph type="title"/>
          </p:nvPr>
        </p:nvSpPr>
        <p:spPr>
          <a:xfrm>
            <a:off x="550861" y="549276"/>
            <a:ext cx="3804143" cy="891336"/>
          </a:xfrm>
        </p:spPr>
        <p:txBody>
          <a:bodyPr>
            <a:normAutofit fontScale="90000"/>
          </a:bodyPr>
          <a:lstStyle/>
          <a:p>
            <a:r>
              <a:rPr lang="en-US" dirty="0"/>
              <a:t>Disadvantages </a:t>
            </a:r>
          </a:p>
        </p:txBody>
      </p:sp>
      <p:sp>
        <p:nvSpPr>
          <p:cNvPr id="4" name="TextBox 3">
            <a:extLst>
              <a:ext uri="{FF2B5EF4-FFF2-40B4-BE49-F238E27FC236}">
                <a16:creationId xmlns:a16="http://schemas.microsoft.com/office/drawing/2014/main" id="{59168D76-5E67-41A6-0BDE-BC74D6D3B361}"/>
              </a:ext>
            </a:extLst>
          </p:cNvPr>
          <p:cNvSpPr txBox="1"/>
          <p:nvPr/>
        </p:nvSpPr>
        <p:spPr>
          <a:xfrm>
            <a:off x="4087030" y="2170349"/>
            <a:ext cx="7822084" cy="3785652"/>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mj-lt"/>
              </a:rPr>
              <a:t>The overall complexity of the code increases because you need to introduce a set of new interfaces and classes. Sometimes it’s simpler just to change the service class so that it matches the rest of your code.</a:t>
            </a:r>
          </a:p>
          <a:p>
            <a:endParaRPr lang="en-US" sz="2400" dirty="0">
              <a:latin typeface="+mj-lt"/>
            </a:endParaRPr>
          </a:p>
          <a:p>
            <a:pPr marL="342900" indent="-342900">
              <a:buFont typeface="Arial" panose="020B0604020202020204" pitchFamily="34" charset="0"/>
              <a:buChar char="•"/>
            </a:pPr>
            <a:r>
              <a:rPr lang="en-US" sz="2400" dirty="0"/>
              <a:t>All requests are forwarded, so there is a slight increase in the overhead.</a:t>
            </a:r>
          </a:p>
          <a:p>
            <a:endParaRPr lang="en-US" sz="2400" dirty="0"/>
          </a:p>
          <a:p>
            <a:pPr marL="342900" indent="-342900">
              <a:buFont typeface="Arial" panose="020B0604020202020204" pitchFamily="34" charset="0"/>
              <a:buChar char="•"/>
            </a:pPr>
            <a:endParaRPr lang="en-US" sz="2400" dirty="0">
              <a:latin typeface="+mj-lt"/>
            </a:endParaRPr>
          </a:p>
        </p:txBody>
      </p:sp>
      <p:pic>
        <p:nvPicPr>
          <p:cNvPr id="5" name="Graphic 4" descr="Close with solid fill">
            <a:extLst>
              <a:ext uri="{FF2B5EF4-FFF2-40B4-BE49-F238E27FC236}">
                <a16:creationId xmlns:a16="http://schemas.microsoft.com/office/drawing/2014/main" id="{D7A0F371-E3E6-AC98-E71B-1605EB3EC86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50851" y="1809943"/>
            <a:ext cx="3436179" cy="3436179"/>
          </a:xfrm>
          <a:prstGeom prst="rect">
            <a:avLst/>
          </a:prstGeom>
        </p:spPr>
      </p:pic>
    </p:spTree>
    <p:extLst>
      <p:ext uri="{BB962C8B-B14F-4D97-AF65-F5344CB8AC3E}">
        <p14:creationId xmlns:p14="http://schemas.microsoft.com/office/powerpoint/2010/main" val="2256683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Effect transition="in" filter="fade">
                                      <p:cBhvr>
                                        <p:cTn id="14" dur="1000"/>
                                        <p:tgtEl>
                                          <p:spTgt spid="4">
                                            <p:txEl>
                                              <p:pRg st="2" end="2"/>
                                            </p:txEl>
                                          </p:spTgt>
                                        </p:tgtEl>
                                      </p:cBhvr>
                                    </p:animEffect>
                                    <p:anim calcmode="lin" valueType="num">
                                      <p:cBhvr>
                                        <p:cTn id="15"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EC4A0-30BE-740D-CD4D-A02BFC853A86}"/>
              </a:ext>
            </a:extLst>
          </p:cNvPr>
          <p:cNvSpPr>
            <a:spLocks noGrp="1"/>
          </p:cNvSpPr>
          <p:nvPr>
            <p:ph type="title"/>
          </p:nvPr>
        </p:nvSpPr>
        <p:spPr>
          <a:xfrm>
            <a:off x="619874" y="2763000"/>
            <a:ext cx="11091600" cy="1332000"/>
          </a:xfrm>
        </p:spPr>
        <p:txBody>
          <a:bodyPr>
            <a:normAutofit/>
          </a:bodyPr>
          <a:lstStyle/>
          <a:p>
            <a:pPr algn="ctr"/>
            <a:r>
              <a:rPr lang="en-US" sz="4000" dirty="0"/>
              <a:t>What is the difference with Adapter and Decorator? </a:t>
            </a:r>
          </a:p>
        </p:txBody>
      </p:sp>
    </p:spTree>
    <p:extLst>
      <p:ext uri="{BB962C8B-B14F-4D97-AF65-F5344CB8AC3E}">
        <p14:creationId xmlns:p14="http://schemas.microsoft.com/office/powerpoint/2010/main" val="3481539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CC61E-26FD-4B1A-ADC2-5487E29B3103}"/>
              </a:ext>
            </a:extLst>
          </p:cNvPr>
          <p:cNvSpPr>
            <a:spLocks noGrp="1"/>
          </p:cNvSpPr>
          <p:nvPr>
            <p:ph type="title"/>
          </p:nvPr>
        </p:nvSpPr>
        <p:spPr/>
        <p:txBody>
          <a:bodyPr>
            <a:normAutofit fontScale="90000"/>
          </a:bodyPr>
          <a:lstStyle/>
          <a:p>
            <a:r>
              <a:rPr lang="en-US" dirty="0"/>
              <a:t>What is the </a:t>
            </a:r>
            <a:r>
              <a:rPr lang="en-US" sz="4400" dirty="0"/>
              <a:t>difference</a:t>
            </a:r>
            <a:r>
              <a:rPr lang="en-US" dirty="0"/>
              <a:t> with Adapter and Decorator? </a:t>
            </a:r>
          </a:p>
        </p:txBody>
      </p:sp>
      <p:sp>
        <p:nvSpPr>
          <p:cNvPr id="3" name="Content Placeholder 2">
            <a:extLst>
              <a:ext uri="{FF2B5EF4-FFF2-40B4-BE49-F238E27FC236}">
                <a16:creationId xmlns:a16="http://schemas.microsoft.com/office/drawing/2014/main" id="{8D0C5B96-20BB-1B5B-B606-33F8AA5B9F5F}"/>
              </a:ext>
            </a:extLst>
          </p:cNvPr>
          <p:cNvSpPr>
            <a:spLocks noGrp="1"/>
          </p:cNvSpPr>
          <p:nvPr>
            <p:ph idx="1"/>
          </p:nvPr>
        </p:nvSpPr>
        <p:spPr/>
        <p:txBody>
          <a:bodyPr/>
          <a:lstStyle/>
          <a:p>
            <a:r>
              <a:rPr lang="en-US" dirty="0"/>
              <a:t> Adapter converts one interface into another while maintaining functionality</a:t>
            </a:r>
          </a:p>
          <a:p>
            <a:r>
              <a:rPr lang="en-US" dirty="0"/>
              <a:t>Decorator leaves the interface alone but adds new functionality</a:t>
            </a:r>
          </a:p>
          <a:p>
            <a:pPr marL="0" indent="0">
              <a:buNone/>
            </a:pPr>
            <a:endParaRPr lang="en-US" dirty="0"/>
          </a:p>
        </p:txBody>
      </p:sp>
    </p:spTree>
    <p:extLst>
      <p:ext uri="{BB962C8B-B14F-4D97-AF65-F5344CB8AC3E}">
        <p14:creationId xmlns:p14="http://schemas.microsoft.com/office/powerpoint/2010/main" val="3843797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40D19-1986-A698-1A42-F246A93AB076}"/>
              </a:ext>
            </a:extLst>
          </p:cNvPr>
          <p:cNvSpPr>
            <a:spLocks noGrp="1"/>
          </p:cNvSpPr>
          <p:nvPr>
            <p:ph type="title"/>
          </p:nvPr>
        </p:nvSpPr>
        <p:spPr>
          <a:xfrm>
            <a:off x="4736394" y="3003265"/>
            <a:ext cx="2719212" cy="851469"/>
          </a:xfrm>
        </p:spPr>
        <p:txBody>
          <a:bodyPr/>
          <a:lstStyle/>
          <a:p>
            <a:pPr algn="ctr"/>
            <a:r>
              <a:rPr lang="en-US" dirty="0"/>
              <a:t>Facade</a:t>
            </a:r>
          </a:p>
        </p:txBody>
      </p:sp>
    </p:spTree>
    <p:extLst>
      <p:ext uri="{BB962C8B-B14F-4D97-AF65-F5344CB8AC3E}">
        <p14:creationId xmlns:p14="http://schemas.microsoft.com/office/powerpoint/2010/main" val="9174037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29819-A4EF-920C-A73F-9E7E06F858BE}"/>
              </a:ext>
            </a:extLst>
          </p:cNvPr>
          <p:cNvSpPr>
            <a:spLocks noGrp="1"/>
          </p:cNvSpPr>
          <p:nvPr>
            <p:ph type="title"/>
          </p:nvPr>
        </p:nvSpPr>
        <p:spPr>
          <a:xfrm>
            <a:off x="646905" y="1656677"/>
            <a:ext cx="2908330" cy="1020733"/>
          </a:xfrm>
        </p:spPr>
        <p:txBody>
          <a:bodyPr/>
          <a:lstStyle/>
          <a:p>
            <a:r>
              <a:rPr lang="en-US" dirty="0"/>
              <a:t>Facade</a:t>
            </a:r>
          </a:p>
        </p:txBody>
      </p:sp>
      <p:sp>
        <p:nvSpPr>
          <p:cNvPr id="3" name="Content Placeholder 2">
            <a:extLst>
              <a:ext uri="{FF2B5EF4-FFF2-40B4-BE49-F238E27FC236}">
                <a16:creationId xmlns:a16="http://schemas.microsoft.com/office/drawing/2014/main" id="{D5D5A598-A68C-8FE8-2985-3124423ECB74}"/>
              </a:ext>
            </a:extLst>
          </p:cNvPr>
          <p:cNvSpPr>
            <a:spLocks noGrp="1"/>
          </p:cNvSpPr>
          <p:nvPr>
            <p:ph idx="1"/>
          </p:nvPr>
        </p:nvSpPr>
        <p:spPr>
          <a:xfrm>
            <a:off x="648279" y="2576946"/>
            <a:ext cx="5292077" cy="2330623"/>
          </a:xfrm>
        </p:spPr>
        <p:txBody>
          <a:bodyPr/>
          <a:lstStyle/>
          <a:p>
            <a:r>
              <a:rPr lang="en-US" b="0" i="0" dirty="0">
                <a:solidFill>
                  <a:srgbClr val="BFBFBF"/>
                </a:solidFill>
                <a:effectLst/>
                <a:latin typeface="PT Sans" panose="020B0503020203020204" pitchFamily="34" charset="0"/>
              </a:rPr>
              <a:t>is a structural design pattern that provides a simplified interface to a library, a framework, or any other complex set of classes.</a:t>
            </a:r>
            <a:endParaRPr lang="en-US" dirty="0"/>
          </a:p>
        </p:txBody>
      </p:sp>
      <p:pic>
        <p:nvPicPr>
          <p:cNvPr id="5" name="Picture 4" descr="Graphical user interface&#10;&#10;Description automatically generated">
            <a:extLst>
              <a:ext uri="{FF2B5EF4-FFF2-40B4-BE49-F238E27FC236}">
                <a16:creationId xmlns:a16="http://schemas.microsoft.com/office/drawing/2014/main" id="{FDF2A501-ABE2-15F4-A894-B85983E033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22700" y="2430723"/>
            <a:ext cx="5191850" cy="2476846"/>
          </a:xfrm>
          <a:prstGeom prst="rect">
            <a:avLst/>
          </a:prstGeom>
        </p:spPr>
      </p:pic>
    </p:spTree>
    <p:extLst>
      <p:ext uri="{BB962C8B-B14F-4D97-AF65-F5344CB8AC3E}">
        <p14:creationId xmlns:p14="http://schemas.microsoft.com/office/powerpoint/2010/main" val="9074708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B072F-6985-CAA8-641A-4D020CCE4B82}"/>
              </a:ext>
            </a:extLst>
          </p:cNvPr>
          <p:cNvSpPr>
            <a:spLocks noGrp="1"/>
          </p:cNvSpPr>
          <p:nvPr>
            <p:ph type="title"/>
          </p:nvPr>
        </p:nvSpPr>
        <p:spPr>
          <a:xfrm>
            <a:off x="550862" y="549275"/>
            <a:ext cx="7790881" cy="960348"/>
          </a:xfrm>
        </p:spPr>
        <p:txBody>
          <a:bodyPr>
            <a:normAutofit/>
          </a:bodyPr>
          <a:lstStyle/>
          <a:p>
            <a:r>
              <a:rPr lang="en-US" dirty="0"/>
              <a:t>Real world Scenario</a:t>
            </a:r>
          </a:p>
        </p:txBody>
      </p:sp>
      <p:sp>
        <p:nvSpPr>
          <p:cNvPr id="4" name="TextBox 3">
            <a:extLst>
              <a:ext uri="{FF2B5EF4-FFF2-40B4-BE49-F238E27FC236}">
                <a16:creationId xmlns:a16="http://schemas.microsoft.com/office/drawing/2014/main" id="{95DF3CFC-8A5B-0A8C-BFF6-CA96B1A75D86}"/>
              </a:ext>
            </a:extLst>
          </p:cNvPr>
          <p:cNvSpPr txBox="1"/>
          <p:nvPr/>
        </p:nvSpPr>
        <p:spPr>
          <a:xfrm>
            <a:off x="550861" y="1509624"/>
            <a:ext cx="8066928" cy="461665"/>
          </a:xfrm>
          <a:prstGeom prst="rect">
            <a:avLst/>
          </a:prstGeom>
          <a:noFill/>
        </p:spPr>
        <p:txBody>
          <a:bodyPr wrap="square" rtlCol="0">
            <a:spAutoFit/>
          </a:bodyPr>
          <a:lstStyle/>
          <a:p>
            <a:r>
              <a:rPr lang="en-US" sz="2400" dirty="0"/>
              <a:t>Designing Bank System and having the following class:</a:t>
            </a:r>
          </a:p>
        </p:txBody>
      </p:sp>
      <p:pic>
        <p:nvPicPr>
          <p:cNvPr id="8" name="Picture 7" descr="Text&#10;&#10;Description automatically generated">
            <a:extLst>
              <a:ext uri="{FF2B5EF4-FFF2-40B4-BE49-F238E27FC236}">
                <a16:creationId xmlns:a16="http://schemas.microsoft.com/office/drawing/2014/main" id="{FB272C42-9399-3A53-24CE-95F445D4CE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0861" y="2606707"/>
            <a:ext cx="11545843" cy="2962822"/>
          </a:xfrm>
          <a:prstGeom prst="rect">
            <a:avLst/>
          </a:prstGeom>
        </p:spPr>
      </p:pic>
    </p:spTree>
    <p:extLst>
      <p:ext uri="{BB962C8B-B14F-4D97-AF65-F5344CB8AC3E}">
        <p14:creationId xmlns:p14="http://schemas.microsoft.com/office/powerpoint/2010/main" val="2814000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DC53F-CBED-494A-3749-F05B2AF43641}"/>
              </a:ext>
            </a:extLst>
          </p:cNvPr>
          <p:cNvSpPr>
            <a:spLocks noGrp="1"/>
          </p:cNvSpPr>
          <p:nvPr>
            <p:ph type="title"/>
          </p:nvPr>
        </p:nvSpPr>
        <p:spPr>
          <a:xfrm>
            <a:off x="300696" y="721803"/>
            <a:ext cx="6194995" cy="994853"/>
          </a:xfrm>
        </p:spPr>
        <p:txBody>
          <a:bodyPr>
            <a:normAutofit fontScale="90000"/>
          </a:bodyPr>
          <a:lstStyle/>
          <a:p>
            <a:r>
              <a:rPr lang="en-US" b="1" i="0" dirty="0">
                <a:effectLst/>
                <a:latin typeface="PT Sans" panose="020B0503020203020204" pitchFamily="34" charset="0"/>
              </a:rPr>
              <a:t>Structural Design Patterns</a:t>
            </a:r>
            <a:br>
              <a:rPr lang="en-US" b="1" i="0" dirty="0">
                <a:solidFill>
                  <a:srgbClr val="BFBFBF"/>
                </a:solidFill>
                <a:effectLst/>
                <a:latin typeface="PT Sans" panose="020B0503020203020204" pitchFamily="34" charset="0"/>
              </a:rPr>
            </a:br>
            <a:endParaRPr lang="en-US" dirty="0"/>
          </a:p>
        </p:txBody>
      </p:sp>
      <p:sp>
        <p:nvSpPr>
          <p:cNvPr id="4" name="TextBox 3">
            <a:extLst>
              <a:ext uri="{FF2B5EF4-FFF2-40B4-BE49-F238E27FC236}">
                <a16:creationId xmlns:a16="http://schemas.microsoft.com/office/drawing/2014/main" id="{E2894B5B-C720-F14A-F9A2-CE46F5C25FD1}"/>
              </a:ext>
            </a:extLst>
          </p:cNvPr>
          <p:cNvSpPr txBox="1"/>
          <p:nvPr/>
        </p:nvSpPr>
        <p:spPr>
          <a:xfrm>
            <a:off x="300696" y="2012384"/>
            <a:ext cx="11043040" cy="3046988"/>
          </a:xfrm>
          <a:prstGeom prst="rect">
            <a:avLst/>
          </a:prstGeom>
          <a:noFill/>
        </p:spPr>
        <p:txBody>
          <a:bodyPr wrap="square" rtlCol="0">
            <a:spAutoFit/>
          </a:bodyPr>
          <a:lstStyle/>
          <a:p>
            <a:pPr marL="342900" indent="-342900">
              <a:buFont typeface="Arial" panose="020B0604020202020204" pitchFamily="34" charset="0"/>
              <a:buChar char="•"/>
            </a:pPr>
            <a:r>
              <a:rPr lang="en-US" sz="2400" b="0" i="0" dirty="0">
                <a:effectLst/>
                <a:latin typeface="+mj-lt"/>
              </a:rPr>
              <a:t>design patterns explain how to assemble objects and classes into larger structures, while keeping these structures flexible and efficient.</a:t>
            </a:r>
          </a:p>
          <a:p>
            <a:endParaRPr lang="en-US" sz="2400" b="0" i="0" dirty="0">
              <a:effectLst/>
              <a:latin typeface="+mj-lt"/>
            </a:endParaRPr>
          </a:p>
          <a:p>
            <a:pPr marL="342900" indent="-342900">
              <a:buFont typeface="Arial" panose="020B0604020202020204" pitchFamily="34" charset="0"/>
              <a:buChar char="•"/>
            </a:pPr>
            <a:r>
              <a:rPr lang="en-US" sz="2400" b="0" i="0" dirty="0">
                <a:effectLst/>
                <a:latin typeface="+mj-lt"/>
              </a:rPr>
              <a:t>simplifies the structure by identifying the relationships.</a:t>
            </a:r>
          </a:p>
          <a:p>
            <a:endParaRPr lang="en-US" sz="2400" b="0" i="0" dirty="0">
              <a:effectLst/>
              <a:latin typeface="+mj-lt"/>
            </a:endParaRPr>
          </a:p>
          <a:p>
            <a:pPr marL="342900" indent="-342900">
              <a:buFont typeface="Arial" panose="020B0604020202020204" pitchFamily="34" charset="0"/>
              <a:buChar char="•"/>
            </a:pPr>
            <a:r>
              <a:rPr lang="en-US" sz="2400" b="0" i="0" dirty="0">
                <a:effectLst/>
                <a:latin typeface="+mj-lt"/>
              </a:rPr>
              <a:t>These patterns focus on, how the classes inherit from each other and how they are composed from other classes.</a:t>
            </a:r>
          </a:p>
          <a:p>
            <a:endParaRPr lang="en-US" sz="2400" dirty="0">
              <a:latin typeface="+mj-lt"/>
            </a:endParaRPr>
          </a:p>
        </p:txBody>
      </p:sp>
    </p:spTree>
    <p:extLst>
      <p:ext uri="{BB962C8B-B14F-4D97-AF65-F5344CB8AC3E}">
        <p14:creationId xmlns:p14="http://schemas.microsoft.com/office/powerpoint/2010/main" val="2569234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1000" fill="hold"/>
                                        <p:tgtEl>
                                          <p:spTgt spid="4">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4">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4">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 calcmode="lin" valueType="num">
                                      <p:cBhvr>
                                        <p:cTn id="15" dur="1000" fill="hold"/>
                                        <p:tgtEl>
                                          <p:spTgt spid="4">
                                            <p:txEl>
                                              <p:pRg st="2" end="2"/>
                                            </p:txEl>
                                          </p:spTgt>
                                        </p:tgtEl>
                                        <p:attrNameLst>
                                          <p:attrName>ppt_w</p:attrName>
                                        </p:attrNameLst>
                                      </p:cBhvr>
                                      <p:tavLst>
                                        <p:tav tm="0">
                                          <p:val>
                                            <p:fltVal val="0"/>
                                          </p:val>
                                        </p:tav>
                                        <p:tav tm="100000">
                                          <p:val>
                                            <p:strVal val="#ppt_w"/>
                                          </p:val>
                                        </p:tav>
                                      </p:tavLst>
                                    </p:anim>
                                    <p:anim calcmode="lin" valueType="num">
                                      <p:cBhvr>
                                        <p:cTn id="16" dur="1000" fill="hold"/>
                                        <p:tgtEl>
                                          <p:spTgt spid="4">
                                            <p:txEl>
                                              <p:pRg st="2" end="2"/>
                                            </p:txEl>
                                          </p:spTgt>
                                        </p:tgtEl>
                                        <p:attrNameLst>
                                          <p:attrName>ppt_h</p:attrName>
                                        </p:attrNameLst>
                                      </p:cBhvr>
                                      <p:tavLst>
                                        <p:tav tm="0">
                                          <p:val>
                                            <p:fltVal val="0"/>
                                          </p:val>
                                        </p:tav>
                                        <p:tav tm="100000">
                                          <p:val>
                                            <p:strVal val="#ppt_h"/>
                                          </p:val>
                                        </p:tav>
                                      </p:tavLst>
                                    </p:anim>
                                    <p:anim calcmode="lin" valueType="num">
                                      <p:cBhvr>
                                        <p:cTn id="17" dur="1000" fill="hold"/>
                                        <p:tgtEl>
                                          <p:spTgt spid="4">
                                            <p:txEl>
                                              <p:pRg st="2" end="2"/>
                                            </p:txEl>
                                          </p:spTgt>
                                        </p:tgtEl>
                                        <p:attrNameLst>
                                          <p:attrName>style.rotation</p:attrName>
                                        </p:attrNameLst>
                                      </p:cBhvr>
                                      <p:tavLst>
                                        <p:tav tm="0">
                                          <p:val>
                                            <p:fltVal val="90"/>
                                          </p:val>
                                        </p:tav>
                                        <p:tav tm="100000">
                                          <p:val>
                                            <p:fltVal val="0"/>
                                          </p:val>
                                        </p:tav>
                                      </p:tavLst>
                                    </p:anim>
                                    <p:animEffect transition="in" filter="fade">
                                      <p:cBhvr>
                                        <p:cTn id="18" dur="1000"/>
                                        <p:tgtEl>
                                          <p:spTgt spid="4">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 calcmode="lin" valueType="num">
                                      <p:cBhvr>
                                        <p:cTn id="23" dur="1000" fill="hold"/>
                                        <p:tgtEl>
                                          <p:spTgt spid="4">
                                            <p:txEl>
                                              <p:pRg st="4" end="4"/>
                                            </p:txEl>
                                          </p:spTgt>
                                        </p:tgtEl>
                                        <p:attrNameLst>
                                          <p:attrName>ppt_w</p:attrName>
                                        </p:attrNameLst>
                                      </p:cBhvr>
                                      <p:tavLst>
                                        <p:tav tm="0">
                                          <p:val>
                                            <p:fltVal val="0"/>
                                          </p:val>
                                        </p:tav>
                                        <p:tav tm="100000">
                                          <p:val>
                                            <p:strVal val="#ppt_w"/>
                                          </p:val>
                                        </p:tav>
                                      </p:tavLst>
                                    </p:anim>
                                    <p:anim calcmode="lin" valueType="num">
                                      <p:cBhvr>
                                        <p:cTn id="24" dur="1000" fill="hold"/>
                                        <p:tgtEl>
                                          <p:spTgt spid="4">
                                            <p:txEl>
                                              <p:pRg st="4" end="4"/>
                                            </p:txEl>
                                          </p:spTgt>
                                        </p:tgtEl>
                                        <p:attrNameLst>
                                          <p:attrName>ppt_h</p:attrName>
                                        </p:attrNameLst>
                                      </p:cBhvr>
                                      <p:tavLst>
                                        <p:tav tm="0">
                                          <p:val>
                                            <p:fltVal val="0"/>
                                          </p:val>
                                        </p:tav>
                                        <p:tav tm="100000">
                                          <p:val>
                                            <p:strVal val="#ppt_h"/>
                                          </p:val>
                                        </p:tav>
                                      </p:tavLst>
                                    </p:anim>
                                    <p:anim calcmode="lin" valueType="num">
                                      <p:cBhvr>
                                        <p:cTn id="25" dur="1000" fill="hold"/>
                                        <p:tgtEl>
                                          <p:spTgt spid="4">
                                            <p:txEl>
                                              <p:pRg st="4" end="4"/>
                                            </p:txEl>
                                          </p:spTgt>
                                        </p:tgtEl>
                                        <p:attrNameLst>
                                          <p:attrName>style.rotation</p:attrName>
                                        </p:attrNameLst>
                                      </p:cBhvr>
                                      <p:tavLst>
                                        <p:tav tm="0">
                                          <p:val>
                                            <p:fltVal val="90"/>
                                          </p:val>
                                        </p:tav>
                                        <p:tav tm="100000">
                                          <p:val>
                                            <p:fltVal val="0"/>
                                          </p:val>
                                        </p:tav>
                                      </p:tavLst>
                                    </p:anim>
                                    <p:animEffect transition="in" filter="fade">
                                      <p:cBhvr>
                                        <p:cTn id="26" dur="10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826E3EA-D8AA-66CD-31D5-03E9A1D3EA7C}"/>
              </a:ext>
            </a:extLst>
          </p:cNvPr>
          <p:cNvSpPr>
            <a:spLocks noGrp="1"/>
          </p:cNvSpPr>
          <p:nvPr>
            <p:ph type="title"/>
          </p:nvPr>
        </p:nvSpPr>
        <p:spPr>
          <a:xfrm>
            <a:off x="550862" y="549275"/>
            <a:ext cx="7790881" cy="960348"/>
          </a:xfrm>
        </p:spPr>
        <p:txBody>
          <a:bodyPr>
            <a:normAutofit/>
          </a:bodyPr>
          <a:lstStyle/>
          <a:p>
            <a:r>
              <a:rPr lang="en-US" dirty="0"/>
              <a:t>Real world Scenario</a:t>
            </a:r>
          </a:p>
        </p:txBody>
      </p:sp>
      <p:sp>
        <p:nvSpPr>
          <p:cNvPr id="5" name="TextBox 4">
            <a:extLst>
              <a:ext uri="{FF2B5EF4-FFF2-40B4-BE49-F238E27FC236}">
                <a16:creationId xmlns:a16="http://schemas.microsoft.com/office/drawing/2014/main" id="{4613BAFD-489D-DA34-4825-A25C0660D194}"/>
              </a:ext>
            </a:extLst>
          </p:cNvPr>
          <p:cNvSpPr txBox="1"/>
          <p:nvPr/>
        </p:nvSpPr>
        <p:spPr>
          <a:xfrm>
            <a:off x="550861" y="1509624"/>
            <a:ext cx="8066928" cy="461665"/>
          </a:xfrm>
          <a:prstGeom prst="rect">
            <a:avLst/>
          </a:prstGeom>
          <a:noFill/>
        </p:spPr>
        <p:txBody>
          <a:bodyPr wrap="square" rtlCol="0">
            <a:spAutoFit/>
          </a:bodyPr>
          <a:lstStyle/>
          <a:p>
            <a:r>
              <a:rPr lang="en-US" sz="2400" dirty="0"/>
              <a:t>Designing Bank System and having the following class:</a:t>
            </a:r>
          </a:p>
        </p:txBody>
      </p:sp>
      <p:pic>
        <p:nvPicPr>
          <p:cNvPr id="7" name="Picture 6" descr="Text&#10;&#10;Description automatically generated">
            <a:extLst>
              <a:ext uri="{FF2B5EF4-FFF2-40B4-BE49-F238E27FC236}">
                <a16:creationId xmlns:a16="http://schemas.microsoft.com/office/drawing/2014/main" id="{480CAA33-1C17-71EF-E128-A3AD40257F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7302" y="2212245"/>
            <a:ext cx="5713390" cy="3692496"/>
          </a:xfrm>
          <a:prstGeom prst="rect">
            <a:avLst/>
          </a:prstGeom>
        </p:spPr>
      </p:pic>
      <p:pic>
        <p:nvPicPr>
          <p:cNvPr id="9" name="Picture 8" descr="Text&#10;&#10;Description automatically generated">
            <a:extLst>
              <a:ext uri="{FF2B5EF4-FFF2-40B4-BE49-F238E27FC236}">
                <a16:creationId xmlns:a16="http://schemas.microsoft.com/office/drawing/2014/main" id="{B75CBBF0-3967-6873-CA49-5292D71B66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3746" y="2212245"/>
            <a:ext cx="5626950" cy="3692496"/>
          </a:xfrm>
          <a:prstGeom prst="rect">
            <a:avLst/>
          </a:prstGeom>
        </p:spPr>
      </p:pic>
    </p:spTree>
    <p:extLst>
      <p:ext uri="{BB962C8B-B14F-4D97-AF65-F5344CB8AC3E}">
        <p14:creationId xmlns:p14="http://schemas.microsoft.com/office/powerpoint/2010/main" val="810000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826E3EA-D8AA-66CD-31D5-03E9A1D3EA7C}"/>
              </a:ext>
            </a:extLst>
          </p:cNvPr>
          <p:cNvSpPr>
            <a:spLocks noGrp="1"/>
          </p:cNvSpPr>
          <p:nvPr>
            <p:ph type="title"/>
          </p:nvPr>
        </p:nvSpPr>
        <p:spPr>
          <a:xfrm>
            <a:off x="550862" y="549275"/>
            <a:ext cx="7790881" cy="960348"/>
          </a:xfrm>
        </p:spPr>
        <p:txBody>
          <a:bodyPr>
            <a:normAutofit/>
          </a:bodyPr>
          <a:lstStyle/>
          <a:p>
            <a:r>
              <a:rPr lang="en-US" dirty="0"/>
              <a:t>Real world Scenario</a:t>
            </a:r>
          </a:p>
        </p:txBody>
      </p:sp>
      <p:sp>
        <p:nvSpPr>
          <p:cNvPr id="5" name="TextBox 4">
            <a:extLst>
              <a:ext uri="{FF2B5EF4-FFF2-40B4-BE49-F238E27FC236}">
                <a16:creationId xmlns:a16="http://schemas.microsoft.com/office/drawing/2014/main" id="{4613BAFD-489D-DA34-4825-A25C0660D194}"/>
              </a:ext>
            </a:extLst>
          </p:cNvPr>
          <p:cNvSpPr txBox="1"/>
          <p:nvPr/>
        </p:nvSpPr>
        <p:spPr>
          <a:xfrm>
            <a:off x="550861" y="1509624"/>
            <a:ext cx="5545139" cy="830997"/>
          </a:xfrm>
          <a:prstGeom prst="rect">
            <a:avLst/>
          </a:prstGeom>
          <a:noFill/>
        </p:spPr>
        <p:txBody>
          <a:bodyPr wrap="square" rtlCol="0">
            <a:spAutoFit/>
          </a:bodyPr>
          <a:lstStyle/>
          <a:p>
            <a:r>
              <a:rPr lang="en-US" sz="2400" dirty="0"/>
              <a:t>Designing Bank System and having the following class:</a:t>
            </a:r>
          </a:p>
        </p:txBody>
      </p:sp>
      <p:pic>
        <p:nvPicPr>
          <p:cNvPr id="3" name="Picture 2">
            <a:extLst>
              <a:ext uri="{FF2B5EF4-FFF2-40B4-BE49-F238E27FC236}">
                <a16:creationId xmlns:a16="http://schemas.microsoft.com/office/drawing/2014/main" id="{8538F34E-7CA3-2818-FE6D-419F813880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743528"/>
            <a:ext cx="5839445" cy="5726545"/>
          </a:xfrm>
          <a:prstGeom prst="rect">
            <a:avLst/>
          </a:prstGeom>
        </p:spPr>
      </p:pic>
    </p:spTree>
    <p:extLst>
      <p:ext uri="{BB962C8B-B14F-4D97-AF65-F5344CB8AC3E}">
        <p14:creationId xmlns:p14="http://schemas.microsoft.com/office/powerpoint/2010/main" val="2982269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C40BD-C6F7-951B-6820-B58BD1FDB207}"/>
              </a:ext>
            </a:extLst>
          </p:cNvPr>
          <p:cNvSpPr>
            <a:spLocks noGrp="1"/>
          </p:cNvSpPr>
          <p:nvPr>
            <p:ph type="title"/>
          </p:nvPr>
        </p:nvSpPr>
        <p:spPr>
          <a:xfrm>
            <a:off x="550862" y="549275"/>
            <a:ext cx="10542708" cy="1037985"/>
          </a:xfrm>
        </p:spPr>
        <p:txBody>
          <a:bodyPr/>
          <a:lstStyle/>
          <a:p>
            <a:r>
              <a:rPr lang="en-US" dirty="0"/>
              <a:t>Can you see the problem?</a:t>
            </a:r>
          </a:p>
        </p:txBody>
      </p:sp>
      <p:sp>
        <p:nvSpPr>
          <p:cNvPr id="3" name="Content Placeholder 2">
            <a:extLst>
              <a:ext uri="{FF2B5EF4-FFF2-40B4-BE49-F238E27FC236}">
                <a16:creationId xmlns:a16="http://schemas.microsoft.com/office/drawing/2014/main" id="{E61BD04B-345A-2940-4C8A-7E06032DFD93}"/>
              </a:ext>
            </a:extLst>
          </p:cNvPr>
          <p:cNvSpPr>
            <a:spLocks noGrp="1"/>
          </p:cNvSpPr>
          <p:nvPr>
            <p:ph idx="1"/>
          </p:nvPr>
        </p:nvSpPr>
        <p:spPr>
          <a:xfrm>
            <a:off x="550863" y="1587261"/>
            <a:ext cx="11112050" cy="4505564"/>
          </a:xfrm>
        </p:spPr>
        <p:txBody>
          <a:bodyPr/>
          <a:lstStyle/>
          <a:p>
            <a:r>
              <a:rPr lang="en-US" dirty="0"/>
              <a:t>In case a client wants to withdraw cash:</a:t>
            </a:r>
          </a:p>
          <a:p>
            <a:pPr marL="800100" lvl="1" indent="-342900">
              <a:buFont typeface="+mj-lt"/>
              <a:buAutoNum type="arabicPeriod"/>
            </a:pPr>
            <a:r>
              <a:rPr lang="en-US" dirty="0"/>
              <a:t>Get object from </a:t>
            </a:r>
            <a:r>
              <a:rPr lang="en-US" dirty="0" err="1"/>
              <a:t>AccountNumberCheck</a:t>
            </a:r>
            <a:r>
              <a:rPr lang="en-US" dirty="0"/>
              <a:t> to check the client account number.</a:t>
            </a:r>
          </a:p>
          <a:p>
            <a:pPr marL="800100" lvl="1" indent="-342900">
              <a:buFont typeface="+mj-lt"/>
              <a:buAutoNum type="arabicPeriod"/>
            </a:pPr>
            <a:r>
              <a:rPr lang="en-US" dirty="0"/>
              <a:t>Get object from </a:t>
            </a:r>
            <a:r>
              <a:rPr lang="en-US" b="0" i="0" dirty="0" err="1">
                <a:solidFill>
                  <a:srgbClr val="BFBFBF"/>
                </a:solidFill>
                <a:effectLst/>
                <a:latin typeface="Consolas" panose="020B0609020204030204" pitchFamily="49" charset="0"/>
              </a:rPr>
              <a:t>SecurityCodeCheck</a:t>
            </a:r>
            <a:r>
              <a:rPr lang="en-US" b="0" i="0" dirty="0">
                <a:solidFill>
                  <a:srgbClr val="BFBFBF"/>
                </a:solidFill>
                <a:effectLst/>
                <a:latin typeface="Consolas" panose="020B0609020204030204" pitchFamily="49" charset="0"/>
              </a:rPr>
              <a:t> to che</a:t>
            </a:r>
            <a:r>
              <a:rPr lang="en-US" dirty="0">
                <a:solidFill>
                  <a:srgbClr val="BFBFBF"/>
                </a:solidFill>
                <a:latin typeface="Consolas" panose="020B0609020204030204" pitchFamily="49" charset="0"/>
              </a:rPr>
              <a:t>ck the client </a:t>
            </a:r>
            <a:r>
              <a:rPr lang="en-US" b="0" i="0" dirty="0">
                <a:solidFill>
                  <a:srgbClr val="BFBFBF"/>
                </a:solidFill>
                <a:effectLst/>
                <a:latin typeface="Consolas" panose="020B0609020204030204" pitchFamily="49" charset="0"/>
              </a:rPr>
              <a:t>Security Code.</a:t>
            </a:r>
          </a:p>
          <a:p>
            <a:pPr marL="800100" lvl="1" indent="-342900">
              <a:buFont typeface="+mj-lt"/>
              <a:buAutoNum type="arabicPeriod"/>
            </a:pPr>
            <a:r>
              <a:rPr lang="en-US" dirty="0"/>
              <a:t> Get object from </a:t>
            </a:r>
            <a:r>
              <a:rPr lang="en-US" dirty="0" err="1"/>
              <a:t>fundcheck</a:t>
            </a:r>
            <a:r>
              <a:rPr lang="en-US" dirty="0"/>
              <a:t> to check the account balance and decreases the money from the balance. </a:t>
            </a:r>
          </a:p>
        </p:txBody>
      </p:sp>
      <p:sp>
        <p:nvSpPr>
          <p:cNvPr id="4" name="Thought Bubble: Cloud 3">
            <a:extLst>
              <a:ext uri="{FF2B5EF4-FFF2-40B4-BE49-F238E27FC236}">
                <a16:creationId xmlns:a16="http://schemas.microsoft.com/office/drawing/2014/main" id="{9C8EE21B-09C3-0A83-63AD-5B1DAEFA3BA7}"/>
              </a:ext>
            </a:extLst>
          </p:cNvPr>
          <p:cNvSpPr/>
          <p:nvPr/>
        </p:nvSpPr>
        <p:spPr>
          <a:xfrm>
            <a:off x="8402129" y="4278701"/>
            <a:ext cx="3545458" cy="1535502"/>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Noticed the problem?</a:t>
            </a:r>
          </a:p>
        </p:txBody>
      </p:sp>
    </p:spTree>
    <p:extLst>
      <p:ext uri="{BB962C8B-B14F-4D97-AF65-F5344CB8AC3E}">
        <p14:creationId xmlns:p14="http://schemas.microsoft.com/office/powerpoint/2010/main" val="484025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1000"/>
                                        <p:tgtEl>
                                          <p:spTgt spid="4"/>
                                        </p:tgtEl>
                                      </p:cBhvr>
                                    </p:animEffect>
                                    <p:anim calcmode="lin" valueType="num">
                                      <p:cBhvr>
                                        <p:cTn id="20" dur="1000" fill="hold"/>
                                        <p:tgtEl>
                                          <p:spTgt spid="4"/>
                                        </p:tgtEl>
                                        <p:attrNameLst>
                                          <p:attrName>ppt_x</p:attrName>
                                        </p:attrNameLst>
                                      </p:cBhvr>
                                      <p:tavLst>
                                        <p:tav tm="0">
                                          <p:val>
                                            <p:strVal val="#ppt_x"/>
                                          </p:val>
                                        </p:tav>
                                        <p:tav tm="100000">
                                          <p:val>
                                            <p:strVal val="#ppt_x"/>
                                          </p:val>
                                        </p:tav>
                                      </p:tavLst>
                                    </p:anim>
                                    <p:anim calcmode="lin" valueType="num">
                                      <p:cBhvr>
                                        <p:cTn id="21"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6DEDC-DDEB-3784-A2D9-46228BC38605}"/>
              </a:ext>
            </a:extLst>
          </p:cNvPr>
          <p:cNvSpPr>
            <a:spLocks noGrp="1"/>
          </p:cNvSpPr>
          <p:nvPr>
            <p:ph type="title"/>
          </p:nvPr>
        </p:nvSpPr>
        <p:spPr>
          <a:xfrm>
            <a:off x="798767" y="540649"/>
            <a:ext cx="10594466" cy="710182"/>
          </a:xfrm>
        </p:spPr>
        <p:txBody>
          <a:bodyPr>
            <a:normAutofit fontScale="90000"/>
          </a:bodyPr>
          <a:lstStyle/>
          <a:p>
            <a:pPr algn="ctr"/>
            <a:r>
              <a:rPr lang="en-US" dirty="0"/>
              <a:t>How to apply facade design pattern? </a:t>
            </a:r>
          </a:p>
        </p:txBody>
      </p:sp>
      <p:pic>
        <p:nvPicPr>
          <p:cNvPr id="5" name="Picture 4" descr="Diagram, text&#10;&#10;Description automatically generated">
            <a:extLst>
              <a:ext uri="{FF2B5EF4-FFF2-40B4-BE49-F238E27FC236}">
                <a16:creationId xmlns:a16="http://schemas.microsoft.com/office/drawing/2014/main" id="{A172DBE9-FB3A-CD06-AD0D-18FD3E3E12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8224" y="1330037"/>
            <a:ext cx="8895552" cy="5175470"/>
          </a:xfrm>
          <a:prstGeom prst="rect">
            <a:avLst/>
          </a:prstGeom>
        </p:spPr>
      </p:pic>
    </p:spTree>
    <p:extLst>
      <p:ext uri="{BB962C8B-B14F-4D97-AF65-F5344CB8AC3E}">
        <p14:creationId xmlns:p14="http://schemas.microsoft.com/office/powerpoint/2010/main" val="7496939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351DB-5BE5-C097-07CA-71495BC878AD}"/>
              </a:ext>
            </a:extLst>
          </p:cNvPr>
          <p:cNvSpPr>
            <a:spLocks noGrp="1"/>
          </p:cNvSpPr>
          <p:nvPr>
            <p:ph type="title"/>
          </p:nvPr>
        </p:nvSpPr>
        <p:spPr>
          <a:xfrm>
            <a:off x="550862" y="549275"/>
            <a:ext cx="11077546" cy="1037985"/>
          </a:xfrm>
        </p:spPr>
        <p:txBody>
          <a:bodyPr/>
          <a:lstStyle/>
          <a:p>
            <a:r>
              <a:rPr lang="en-US" dirty="0"/>
              <a:t>Solution </a:t>
            </a:r>
          </a:p>
        </p:txBody>
      </p:sp>
      <p:pic>
        <p:nvPicPr>
          <p:cNvPr id="5" name="Picture 4" descr="Text&#10;&#10;Description automatically generated">
            <a:extLst>
              <a:ext uri="{FF2B5EF4-FFF2-40B4-BE49-F238E27FC236}">
                <a16:creationId xmlns:a16="http://schemas.microsoft.com/office/drawing/2014/main" id="{707CA4C4-1E3A-42AD-383B-5ABD9F1F8F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0862" y="1284737"/>
            <a:ext cx="4818080" cy="5391074"/>
          </a:xfrm>
          <a:prstGeom prst="rect">
            <a:avLst/>
          </a:prstGeom>
        </p:spPr>
      </p:pic>
      <p:pic>
        <p:nvPicPr>
          <p:cNvPr id="9" name="Picture 8" descr="Text&#10;&#10;Description automatically generated">
            <a:extLst>
              <a:ext uri="{FF2B5EF4-FFF2-40B4-BE49-F238E27FC236}">
                <a16:creationId xmlns:a16="http://schemas.microsoft.com/office/drawing/2014/main" id="{E0FB39BB-A1EA-9C1F-32EF-FA5F7441E9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72142" y="1284737"/>
            <a:ext cx="6458851" cy="3591426"/>
          </a:xfrm>
          <a:prstGeom prst="rect">
            <a:avLst/>
          </a:prstGeom>
        </p:spPr>
      </p:pic>
    </p:spTree>
    <p:extLst>
      <p:ext uri="{BB962C8B-B14F-4D97-AF65-F5344CB8AC3E}">
        <p14:creationId xmlns:p14="http://schemas.microsoft.com/office/powerpoint/2010/main" val="36596706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107D2-58BF-D920-3B39-49E25C14F51B}"/>
              </a:ext>
            </a:extLst>
          </p:cNvPr>
          <p:cNvSpPr>
            <a:spLocks noGrp="1"/>
          </p:cNvSpPr>
          <p:nvPr>
            <p:ph type="title"/>
          </p:nvPr>
        </p:nvSpPr>
        <p:spPr/>
        <p:txBody>
          <a:bodyPr/>
          <a:lstStyle/>
          <a:p>
            <a:r>
              <a:rPr lang="en-US" dirty="0"/>
              <a:t>After applying the façade pattern</a:t>
            </a:r>
          </a:p>
        </p:txBody>
      </p:sp>
      <p:pic>
        <p:nvPicPr>
          <p:cNvPr id="5" name="Picture 4" descr="Text&#10;&#10;Description automatically generated">
            <a:extLst>
              <a:ext uri="{FF2B5EF4-FFF2-40B4-BE49-F238E27FC236}">
                <a16:creationId xmlns:a16="http://schemas.microsoft.com/office/drawing/2014/main" id="{42A1E610-1A88-6916-4C01-DBCB51F9A7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9538" y="1666258"/>
            <a:ext cx="7706801" cy="2638793"/>
          </a:xfrm>
          <a:prstGeom prst="rect">
            <a:avLst/>
          </a:prstGeom>
        </p:spPr>
      </p:pic>
      <p:sp>
        <p:nvSpPr>
          <p:cNvPr id="6" name="TextBox 5">
            <a:extLst>
              <a:ext uri="{FF2B5EF4-FFF2-40B4-BE49-F238E27FC236}">
                <a16:creationId xmlns:a16="http://schemas.microsoft.com/office/drawing/2014/main" id="{CCF440B4-D7DE-839E-A8BF-EB43232E362F}"/>
              </a:ext>
            </a:extLst>
          </p:cNvPr>
          <p:cNvSpPr txBox="1"/>
          <p:nvPr/>
        </p:nvSpPr>
        <p:spPr>
          <a:xfrm>
            <a:off x="475647" y="4545411"/>
            <a:ext cx="8409735" cy="646331"/>
          </a:xfrm>
          <a:prstGeom prst="rect">
            <a:avLst/>
          </a:prstGeom>
          <a:noFill/>
        </p:spPr>
        <p:txBody>
          <a:bodyPr wrap="square" rtlCol="0">
            <a:spAutoFit/>
          </a:bodyPr>
          <a:lstStyle/>
          <a:p>
            <a:r>
              <a:rPr lang="en-US" dirty="0"/>
              <a:t>It became easier to access the objects in the right order make the withdraw operation. </a:t>
            </a:r>
          </a:p>
        </p:txBody>
      </p:sp>
    </p:spTree>
    <p:extLst>
      <p:ext uri="{BB962C8B-B14F-4D97-AF65-F5344CB8AC3E}">
        <p14:creationId xmlns:p14="http://schemas.microsoft.com/office/powerpoint/2010/main" val="1585191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DE226-60B3-0768-43C7-BEEF9BC0633C}"/>
              </a:ext>
            </a:extLst>
          </p:cNvPr>
          <p:cNvSpPr>
            <a:spLocks noGrp="1"/>
          </p:cNvSpPr>
          <p:nvPr>
            <p:ph type="title"/>
          </p:nvPr>
        </p:nvSpPr>
        <p:spPr>
          <a:xfrm>
            <a:off x="550862" y="549275"/>
            <a:ext cx="3641576" cy="899963"/>
          </a:xfrm>
        </p:spPr>
        <p:txBody>
          <a:bodyPr/>
          <a:lstStyle/>
          <a:p>
            <a:r>
              <a:rPr lang="en-US" dirty="0"/>
              <a:t>Advantages </a:t>
            </a:r>
          </a:p>
        </p:txBody>
      </p:sp>
      <p:sp>
        <p:nvSpPr>
          <p:cNvPr id="4" name="TextBox 3">
            <a:extLst>
              <a:ext uri="{FF2B5EF4-FFF2-40B4-BE49-F238E27FC236}">
                <a16:creationId xmlns:a16="http://schemas.microsoft.com/office/drawing/2014/main" id="{59168D76-5E67-41A6-0BDE-BC74D6D3B361}"/>
              </a:ext>
            </a:extLst>
          </p:cNvPr>
          <p:cNvSpPr txBox="1"/>
          <p:nvPr/>
        </p:nvSpPr>
        <p:spPr>
          <a:xfrm>
            <a:off x="4261449" y="2505670"/>
            <a:ext cx="7822084" cy="1846659"/>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mj-lt"/>
              </a:rPr>
              <a:t> You can isolate your code from the complexity of a subsystem.</a:t>
            </a:r>
            <a:r>
              <a:rPr lang="en-US" dirty="0"/>
              <a:t> </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sz="2400" dirty="0"/>
              <a:t>Software becomes more flexible and easily expandable</a:t>
            </a:r>
            <a:endParaRPr lang="en-US" sz="2400" dirty="0">
              <a:latin typeface="+mj-lt"/>
            </a:endParaRPr>
          </a:p>
        </p:txBody>
      </p:sp>
      <p:pic>
        <p:nvPicPr>
          <p:cNvPr id="6" name="Graphic 5" descr="Checkmark with solid fill">
            <a:extLst>
              <a:ext uri="{FF2B5EF4-FFF2-40B4-BE49-F238E27FC236}">
                <a16:creationId xmlns:a16="http://schemas.microsoft.com/office/drawing/2014/main" id="{B1ECC57A-9656-32EC-E6D3-75304986F4A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88294" y="1526928"/>
            <a:ext cx="3804144" cy="3804144"/>
          </a:xfrm>
          <a:prstGeom prst="rect">
            <a:avLst/>
          </a:prstGeom>
        </p:spPr>
      </p:pic>
    </p:spTree>
    <p:extLst>
      <p:ext uri="{BB962C8B-B14F-4D97-AF65-F5344CB8AC3E}">
        <p14:creationId xmlns:p14="http://schemas.microsoft.com/office/powerpoint/2010/main" val="2005806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Effect transition="in" filter="fade">
                                      <p:cBhvr>
                                        <p:cTn id="14" dur="1000"/>
                                        <p:tgtEl>
                                          <p:spTgt spid="4">
                                            <p:txEl>
                                              <p:pRg st="2" end="2"/>
                                            </p:txEl>
                                          </p:spTgt>
                                        </p:tgtEl>
                                      </p:cBhvr>
                                    </p:animEffect>
                                    <p:anim calcmode="lin" valueType="num">
                                      <p:cBhvr>
                                        <p:cTn id="15"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DE226-60B3-0768-43C7-BEEF9BC0633C}"/>
              </a:ext>
            </a:extLst>
          </p:cNvPr>
          <p:cNvSpPr>
            <a:spLocks noGrp="1"/>
          </p:cNvSpPr>
          <p:nvPr>
            <p:ph type="title"/>
          </p:nvPr>
        </p:nvSpPr>
        <p:spPr>
          <a:xfrm>
            <a:off x="550861" y="549276"/>
            <a:ext cx="3804143" cy="891336"/>
          </a:xfrm>
        </p:spPr>
        <p:txBody>
          <a:bodyPr>
            <a:normAutofit fontScale="90000"/>
          </a:bodyPr>
          <a:lstStyle/>
          <a:p>
            <a:r>
              <a:rPr lang="en-US" dirty="0"/>
              <a:t>Disadvantages </a:t>
            </a:r>
          </a:p>
        </p:txBody>
      </p:sp>
      <p:sp>
        <p:nvSpPr>
          <p:cNvPr id="4" name="TextBox 3">
            <a:extLst>
              <a:ext uri="{FF2B5EF4-FFF2-40B4-BE49-F238E27FC236}">
                <a16:creationId xmlns:a16="http://schemas.microsoft.com/office/drawing/2014/main" id="{59168D76-5E67-41A6-0BDE-BC74D6D3B361}"/>
              </a:ext>
            </a:extLst>
          </p:cNvPr>
          <p:cNvSpPr txBox="1"/>
          <p:nvPr/>
        </p:nvSpPr>
        <p:spPr>
          <a:xfrm>
            <a:off x="4087030" y="2170349"/>
            <a:ext cx="7822084" cy="3046988"/>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mj-lt"/>
              </a:rPr>
              <a:t> A facade can become a god object coupled to all classes of an app.</a:t>
            </a:r>
          </a:p>
          <a:p>
            <a:endParaRPr lang="en-US" sz="2400" dirty="0">
              <a:latin typeface="+mj-lt"/>
            </a:endParaRPr>
          </a:p>
          <a:p>
            <a:pPr marL="342900" indent="-342900">
              <a:buFont typeface="Arial" panose="020B0604020202020204" pitchFamily="34" charset="0"/>
              <a:buChar char="•"/>
            </a:pPr>
            <a:r>
              <a:rPr lang="en-US" sz="2400" dirty="0"/>
              <a:t>Complex implementation (especially with existing code)</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High degree of dependence at facade interface</a:t>
            </a:r>
          </a:p>
          <a:p>
            <a:pPr marL="342900" indent="-342900">
              <a:buFont typeface="Arial" panose="020B0604020202020204" pitchFamily="34" charset="0"/>
              <a:buChar char="•"/>
            </a:pPr>
            <a:endParaRPr lang="en-US" sz="2400" dirty="0">
              <a:latin typeface="+mj-lt"/>
            </a:endParaRPr>
          </a:p>
        </p:txBody>
      </p:sp>
      <p:pic>
        <p:nvPicPr>
          <p:cNvPr id="5" name="Graphic 4" descr="Close with solid fill">
            <a:extLst>
              <a:ext uri="{FF2B5EF4-FFF2-40B4-BE49-F238E27FC236}">
                <a16:creationId xmlns:a16="http://schemas.microsoft.com/office/drawing/2014/main" id="{D7A0F371-E3E6-AC98-E71B-1605EB3EC86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50851" y="1809943"/>
            <a:ext cx="3436179" cy="3436179"/>
          </a:xfrm>
          <a:prstGeom prst="rect">
            <a:avLst/>
          </a:prstGeom>
        </p:spPr>
      </p:pic>
    </p:spTree>
    <p:extLst>
      <p:ext uri="{BB962C8B-B14F-4D97-AF65-F5344CB8AC3E}">
        <p14:creationId xmlns:p14="http://schemas.microsoft.com/office/powerpoint/2010/main" val="1149890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Effect transition="in" filter="fade">
                                      <p:cBhvr>
                                        <p:cTn id="14" dur="1000"/>
                                        <p:tgtEl>
                                          <p:spTgt spid="4">
                                            <p:txEl>
                                              <p:pRg st="2" end="2"/>
                                            </p:txEl>
                                          </p:spTgt>
                                        </p:tgtEl>
                                      </p:cBhvr>
                                    </p:animEffect>
                                    <p:anim calcmode="lin" valueType="num">
                                      <p:cBhvr>
                                        <p:cTn id="15"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fade">
                                      <p:cBhvr>
                                        <p:cTn id="21" dur="1000"/>
                                        <p:tgtEl>
                                          <p:spTgt spid="4">
                                            <p:txEl>
                                              <p:pRg st="4" end="4"/>
                                            </p:txEl>
                                          </p:spTgt>
                                        </p:tgtEl>
                                      </p:cBhvr>
                                    </p:animEffect>
                                    <p:anim calcmode="lin" valueType="num">
                                      <p:cBhvr>
                                        <p:cTn id="22"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784D7-1314-E961-AA7F-E992BF92BE0C}"/>
              </a:ext>
            </a:extLst>
          </p:cNvPr>
          <p:cNvSpPr>
            <a:spLocks noGrp="1"/>
          </p:cNvSpPr>
          <p:nvPr>
            <p:ph type="title"/>
          </p:nvPr>
        </p:nvSpPr>
        <p:spPr>
          <a:xfrm>
            <a:off x="550200" y="2763000"/>
            <a:ext cx="11091600" cy="1332000"/>
          </a:xfrm>
        </p:spPr>
        <p:txBody>
          <a:bodyPr/>
          <a:lstStyle/>
          <a:p>
            <a:pPr algn="ctr"/>
            <a:r>
              <a:rPr lang="en-US" dirty="0"/>
              <a:t>Any Questions?</a:t>
            </a:r>
          </a:p>
        </p:txBody>
      </p:sp>
    </p:spTree>
    <p:extLst>
      <p:ext uri="{BB962C8B-B14F-4D97-AF65-F5344CB8AC3E}">
        <p14:creationId xmlns:p14="http://schemas.microsoft.com/office/powerpoint/2010/main" val="16172132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784D7-1314-E961-AA7F-E992BF92BE0C}"/>
              </a:ext>
            </a:extLst>
          </p:cNvPr>
          <p:cNvSpPr>
            <a:spLocks noGrp="1"/>
          </p:cNvSpPr>
          <p:nvPr>
            <p:ph type="title"/>
          </p:nvPr>
        </p:nvSpPr>
        <p:spPr>
          <a:xfrm>
            <a:off x="550200" y="2763000"/>
            <a:ext cx="11091600" cy="1332000"/>
          </a:xfrm>
        </p:spPr>
        <p:txBody>
          <a:bodyPr/>
          <a:lstStyle/>
          <a:p>
            <a:pPr algn="ctr"/>
            <a:r>
              <a:rPr lang="en-US" dirty="0"/>
              <a:t>Thank you </a:t>
            </a:r>
            <a:r>
              <a:rPr lang="en-US" dirty="0">
                <a:sym typeface="Wingdings" panose="05000000000000000000" pitchFamily="2" charset="2"/>
              </a:rPr>
              <a:t></a:t>
            </a:r>
            <a:endParaRPr lang="en-US" dirty="0"/>
          </a:p>
        </p:txBody>
      </p:sp>
    </p:spTree>
    <p:extLst>
      <p:ext uri="{BB962C8B-B14F-4D97-AF65-F5344CB8AC3E}">
        <p14:creationId xmlns:p14="http://schemas.microsoft.com/office/powerpoint/2010/main" val="20945440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53A57-46E2-4B08-9CB9-35B8866EC8B8}"/>
              </a:ext>
            </a:extLst>
          </p:cNvPr>
          <p:cNvSpPr>
            <a:spLocks noGrp="1"/>
          </p:cNvSpPr>
          <p:nvPr>
            <p:ph type="title"/>
          </p:nvPr>
        </p:nvSpPr>
        <p:spPr>
          <a:xfrm>
            <a:off x="1487885" y="2956150"/>
            <a:ext cx="9216230" cy="1103962"/>
          </a:xfrm>
        </p:spPr>
        <p:txBody>
          <a:bodyPr>
            <a:normAutofit/>
          </a:bodyPr>
          <a:lstStyle/>
          <a:p>
            <a:pPr algn="ctr"/>
            <a:r>
              <a:rPr lang="en-US" dirty="0"/>
              <a:t>Who loves pizza?</a:t>
            </a:r>
          </a:p>
        </p:txBody>
      </p:sp>
    </p:spTree>
    <p:extLst>
      <p:ext uri="{BB962C8B-B14F-4D97-AF65-F5344CB8AC3E}">
        <p14:creationId xmlns:p14="http://schemas.microsoft.com/office/powerpoint/2010/main" val="1199544307"/>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53A57-46E2-4B08-9CB9-35B8866EC8B8}"/>
              </a:ext>
            </a:extLst>
          </p:cNvPr>
          <p:cNvSpPr>
            <a:spLocks noGrp="1"/>
          </p:cNvSpPr>
          <p:nvPr>
            <p:ph type="title"/>
          </p:nvPr>
        </p:nvSpPr>
        <p:spPr>
          <a:xfrm>
            <a:off x="350747" y="730927"/>
            <a:ext cx="5745253" cy="727827"/>
          </a:xfrm>
        </p:spPr>
        <p:txBody>
          <a:bodyPr>
            <a:normAutofit fontScale="90000"/>
          </a:bodyPr>
          <a:lstStyle/>
          <a:p>
            <a:r>
              <a:rPr lang="en-US" dirty="0"/>
              <a:t>Who loves pizza?</a:t>
            </a:r>
          </a:p>
        </p:txBody>
      </p:sp>
      <p:sp>
        <p:nvSpPr>
          <p:cNvPr id="3" name="TextBox 2">
            <a:extLst>
              <a:ext uri="{FF2B5EF4-FFF2-40B4-BE49-F238E27FC236}">
                <a16:creationId xmlns:a16="http://schemas.microsoft.com/office/drawing/2014/main" id="{DCDD1408-C680-83B7-F613-96C2E68B49BD}"/>
              </a:ext>
            </a:extLst>
          </p:cNvPr>
          <p:cNvSpPr txBox="1"/>
          <p:nvPr/>
        </p:nvSpPr>
        <p:spPr>
          <a:xfrm>
            <a:off x="350748" y="1529092"/>
            <a:ext cx="9430852" cy="2677656"/>
          </a:xfrm>
          <a:prstGeom prst="rect">
            <a:avLst/>
          </a:prstGeom>
          <a:noFill/>
        </p:spPr>
        <p:txBody>
          <a:bodyPr wrap="square" rtlCol="0">
            <a:spAutoFit/>
          </a:bodyPr>
          <a:lstStyle/>
          <a:p>
            <a:r>
              <a:rPr lang="en-US" sz="2400" b="0" i="0" dirty="0">
                <a:solidFill>
                  <a:schemeClr val="bg1">
                    <a:lumMod val="50000"/>
                    <a:lumOff val="50000"/>
                  </a:schemeClr>
                </a:solidFill>
                <a:effectLst/>
                <a:latin typeface="urw-din"/>
              </a:rPr>
              <a:t>Suppose we are building an application for a pizza store, and we need to model their pizza classes. Assume they offer four types of pizzas :</a:t>
            </a:r>
          </a:p>
          <a:p>
            <a:endParaRPr lang="en-US" sz="2400" b="0" i="0" dirty="0">
              <a:solidFill>
                <a:schemeClr val="bg1">
                  <a:lumMod val="50000"/>
                  <a:lumOff val="50000"/>
                </a:schemeClr>
              </a:solidFill>
              <a:effectLst/>
              <a:latin typeface="urw-din"/>
            </a:endParaRPr>
          </a:p>
          <a:p>
            <a:pPr marL="342900" indent="-342900">
              <a:buFont typeface="Arial" panose="020B0604020202020204" pitchFamily="34" charset="0"/>
              <a:buChar char="•"/>
            </a:pPr>
            <a:r>
              <a:rPr lang="en-US" sz="2400" b="0" i="0" dirty="0">
                <a:solidFill>
                  <a:schemeClr val="bg1">
                    <a:lumMod val="50000"/>
                    <a:lumOff val="50000"/>
                  </a:schemeClr>
                </a:solidFill>
                <a:effectLst/>
                <a:latin typeface="urw-din"/>
              </a:rPr>
              <a:t>Peppy Paneer</a:t>
            </a:r>
          </a:p>
          <a:p>
            <a:pPr marL="342900" indent="-342900">
              <a:buFont typeface="Arial" panose="020B0604020202020204" pitchFamily="34" charset="0"/>
              <a:buChar char="•"/>
            </a:pPr>
            <a:r>
              <a:rPr lang="en-US" sz="2400" b="0" i="0" dirty="0">
                <a:solidFill>
                  <a:schemeClr val="bg1">
                    <a:lumMod val="50000"/>
                    <a:lumOff val="50000"/>
                  </a:schemeClr>
                </a:solidFill>
                <a:effectLst/>
                <a:latin typeface="urw-din"/>
              </a:rPr>
              <a:t>Farmhouse</a:t>
            </a:r>
          </a:p>
          <a:p>
            <a:pPr marL="342900" indent="-342900">
              <a:buFont typeface="Arial" panose="020B0604020202020204" pitchFamily="34" charset="0"/>
              <a:buChar char="•"/>
            </a:pPr>
            <a:r>
              <a:rPr lang="en-US" sz="2400" b="0" i="0" dirty="0">
                <a:solidFill>
                  <a:schemeClr val="bg1">
                    <a:lumMod val="50000"/>
                    <a:lumOff val="50000"/>
                  </a:schemeClr>
                </a:solidFill>
                <a:effectLst/>
                <a:latin typeface="urw-din"/>
              </a:rPr>
              <a:t>Margherita </a:t>
            </a:r>
          </a:p>
          <a:p>
            <a:pPr marL="342900" indent="-342900">
              <a:buFont typeface="Arial" panose="020B0604020202020204" pitchFamily="34" charset="0"/>
              <a:buChar char="•"/>
            </a:pPr>
            <a:r>
              <a:rPr lang="en-US" sz="2400" b="0" i="0" dirty="0">
                <a:solidFill>
                  <a:schemeClr val="bg1">
                    <a:lumMod val="50000"/>
                    <a:lumOff val="50000"/>
                  </a:schemeClr>
                </a:solidFill>
                <a:effectLst/>
                <a:latin typeface="urw-din"/>
              </a:rPr>
              <a:t>Chicken Fiesta.</a:t>
            </a:r>
            <a:endParaRPr lang="en-US" sz="2400" dirty="0">
              <a:solidFill>
                <a:schemeClr val="bg1">
                  <a:lumMod val="50000"/>
                  <a:lumOff val="50000"/>
                </a:schemeClr>
              </a:solidFill>
            </a:endParaRPr>
          </a:p>
        </p:txBody>
      </p:sp>
      <p:pic>
        <p:nvPicPr>
          <p:cNvPr id="5" name="Picture 4" descr="A cake with strawberries on it&#10;&#10;Description automatically generated with medium confidence">
            <a:extLst>
              <a:ext uri="{FF2B5EF4-FFF2-40B4-BE49-F238E27FC236}">
                <a16:creationId xmlns:a16="http://schemas.microsoft.com/office/drawing/2014/main" id="{6C3AA28D-C5F2-C518-AACE-F9333EAB4C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91850" y="1529092"/>
            <a:ext cx="2100858" cy="2072356"/>
          </a:xfrm>
          <a:prstGeom prst="rect">
            <a:avLst/>
          </a:prstGeom>
        </p:spPr>
      </p:pic>
    </p:spTree>
    <p:extLst>
      <p:ext uri="{BB962C8B-B14F-4D97-AF65-F5344CB8AC3E}">
        <p14:creationId xmlns:p14="http://schemas.microsoft.com/office/powerpoint/2010/main" val="2194178099"/>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childTnLst>
                                </p:cTn>
                              </p:par>
                            </p:childTnLst>
                          </p:cTn>
                        </p:par>
                        <p:par>
                          <p:cTn id="12" fill="hold">
                            <p:stCondLst>
                              <p:cond delay="0"/>
                            </p:stCondLst>
                            <p:childTnLst>
                              <p:par>
                                <p:cTn id="13" presetID="1" presetClass="entr" presetSubtype="0"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53A57-46E2-4B08-9CB9-35B8866EC8B8}"/>
              </a:ext>
            </a:extLst>
          </p:cNvPr>
          <p:cNvSpPr>
            <a:spLocks noGrp="1"/>
          </p:cNvSpPr>
          <p:nvPr>
            <p:ph type="title"/>
          </p:nvPr>
        </p:nvSpPr>
        <p:spPr>
          <a:xfrm>
            <a:off x="350747" y="797549"/>
            <a:ext cx="5745253" cy="727827"/>
          </a:xfrm>
        </p:spPr>
        <p:txBody>
          <a:bodyPr>
            <a:normAutofit fontScale="90000"/>
          </a:bodyPr>
          <a:lstStyle/>
          <a:p>
            <a:r>
              <a:rPr lang="en-US" dirty="0"/>
              <a:t>Solution</a:t>
            </a:r>
          </a:p>
        </p:txBody>
      </p:sp>
      <p:pic>
        <p:nvPicPr>
          <p:cNvPr id="6" name="Picture 5" descr="Diagram&#10;&#10;Description automatically generated">
            <a:extLst>
              <a:ext uri="{FF2B5EF4-FFF2-40B4-BE49-F238E27FC236}">
                <a16:creationId xmlns:a16="http://schemas.microsoft.com/office/drawing/2014/main" id="{211E754C-57DB-7DAC-405B-4E93E9D5D3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747" y="1877747"/>
            <a:ext cx="10336986" cy="3976776"/>
          </a:xfrm>
          <a:prstGeom prst="rect">
            <a:avLst/>
          </a:prstGeom>
        </p:spPr>
      </p:pic>
      <p:sp>
        <p:nvSpPr>
          <p:cNvPr id="8" name="Speech Bubble: Rectangle with Corners Rounded 7">
            <a:extLst>
              <a:ext uri="{FF2B5EF4-FFF2-40B4-BE49-F238E27FC236}">
                <a16:creationId xmlns:a16="http://schemas.microsoft.com/office/drawing/2014/main" id="{6599A5AA-F4F8-E4F5-1924-B9862AD3B9BB}"/>
              </a:ext>
            </a:extLst>
          </p:cNvPr>
          <p:cNvSpPr/>
          <p:nvPr/>
        </p:nvSpPr>
        <p:spPr>
          <a:xfrm>
            <a:off x="8945713" y="604699"/>
            <a:ext cx="2895540" cy="1113526"/>
          </a:xfrm>
          <a:prstGeom prst="wedgeRound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0" i="0" dirty="0">
                <a:solidFill>
                  <a:srgbClr val="FFFFFF"/>
                </a:solidFill>
                <a:effectLst/>
                <a:latin typeface="+mj-lt"/>
              </a:rPr>
              <a:t>customer can also ask for several toppings</a:t>
            </a:r>
            <a:endParaRPr lang="en-US" dirty="0">
              <a:latin typeface="+mj-lt"/>
            </a:endParaRPr>
          </a:p>
        </p:txBody>
      </p:sp>
    </p:spTree>
    <p:extLst>
      <p:ext uri="{BB962C8B-B14F-4D97-AF65-F5344CB8AC3E}">
        <p14:creationId xmlns:p14="http://schemas.microsoft.com/office/powerpoint/2010/main" val="2901244381"/>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53A57-46E2-4B08-9CB9-35B8866EC8B8}"/>
              </a:ext>
            </a:extLst>
          </p:cNvPr>
          <p:cNvSpPr>
            <a:spLocks noGrp="1"/>
          </p:cNvSpPr>
          <p:nvPr>
            <p:ph type="title"/>
          </p:nvPr>
        </p:nvSpPr>
        <p:spPr>
          <a:xfrm>
            <a:off x="350747" y="797549"/>
            <a:ext cx="5745253" cy="727827"/>
          </a:xfrm>
        </p:spPr>
        <p:txBody>
          <a:bodyPr>
            <a:normAutofit fontScale="90000"/>
          </a:bodyPr>
          <a:lstStyle/>
          <a:p>
            <a:r>
              <a:rPr lang="en-US" dirty="0"/>
              <a:t>Toppings</a:t>
            </a:r>
            <a:br>
              <a:rPr lang="en-US" dirty="0"/>
            </a:br>
            <a:endParaRPr lang="en-US" dirty="0"/>
          </a:p>
        </p:txBody>
      </p:sp>
      <p:sp>
        <p:nvSpPr>
          <p:cNvPr id="3" name="TextBox 2">
            <a:extLst>
              <a:ext uri="{FF2B5EF4-FFF2-40B4-BE49-F238E27FC236}">
                <a16:creationId xmlns:a16="http://schemas.microsoft.com/office/drawing/2014/main" id="{84D8F4BE-F543-5D52-2607-BAFC1F178F01}"/>
              </a:ext>
            </a:extLst>
          </p:cNvPr>
          <p:cNvSpPr txBox="1"/>
          <p:nvPr/>
        </p:nvSpPr>
        <p:spPr>
          <a:xfrm>
            <a:off x="350747" y="1621766"/>
            <a:ext cx="2720257" cy="2658904"/>
          </a:xfrm>
          <a:prstGeom prst="rect">
            <a:avLst/>
          </a:prstGeom>
          <a:noFill/>
        </p:spPr>
        <p:txBody>
          <a:bodyPr wrap="square" rtlCol="0">
            <a:spAutoFit/>
          </a:bodyPr>
          <a:lstStyle/>
          <a:p>
            <a:pPr marL="285750" indent="-285750">
              <a:buFont typeface="Arial" panose="020B0604020202020204" pitchFamily="34" charset="0"/>
              <a:buChar char="•"/>
            </a:pPr>
            <a:r>
              <a:rPr lang="en-US" sz="2400" b="0" i="0" dirty="0">
                <a:solidFill>
                  <a:schemeClr val="bg1">
                    <a:lumMod val="50000"/>
                    <a:lumOff val="50000"/>
                  </a:schemeClr>
                </a:solidFill>
                <a:effectLst/>
                <a:latin typeface="+mj-lt"/>
              </a:rPr>
              <a:t>Fresh Tomato </a:t>
            </a:r>
            <a:r>
              <a:rPr lang="en-US" sz="2400" b="0" i="0" dirty="0">
                <a:effectLst/>
                <a:latin typeface="+mj-lt"/>
                <a:sym typeface="Wingdings" panose="05000000000000000000" pitchFamily="2" charset="2"/>
              </a:rPr>
              <a:t> </a:t>
            </a:r>
            <a:endParaRPr lang="en-US" sz="2400" b="0" i="0" dirty="0">
              <a:effectLst/>
              <a:latin typeface="+mj-lt"/>
            </a:endParaRPr>
          </a:p>
          <a:p>
            <a:pPr marL="285750" indent="-285750">
              <a:buFont typeface="Arial" panose="020B0604020202020204" pitchFamily="34" charset="0"/>
              <a:buChar char="•"/>
            </a:pPr>
            <a:r>
              <a:rPr lang="en-US" sz="2400" b="0" i="0" dirty="0">
                <a:solidFill>
                  <a:schemeClr val="bg1">
                    <a:lumMod val="50000"/>
                    <a:lumOff val="50000"/>
                  </a:schemeClr>
                </a:solidFill>
                <a:effectLst/>
                <a:latin typeface="+mj-lt"/>
              </a:rPr>
              <a:t>Jalapeno</a:t>
            </a:r>
          </a:p>
          <a:p>
            <a:pPr marL="285750" indent="-285750">
              <a:buFont typeface="Arial" panose="020B0604020202020204" pitchFamily="34" charset="0"/>
              <a:buChar char="•"/>
            </a:pPr>
            <a:r>
              <a:rPr lang="en-US" sz="2400" i="0" dirty="0">
                <a:solidFill>
                  <a:schemeClr val="bg1">
                    <a:lumMod val="50000"/>
                    <a:lumOff val="50000"/>
                  </a:schemeClr>
                </a:solidFill>
                <a:effectLst/>
                <a:latin typeface="+mj-lt"/>
              </a:rPr>
              <a:t>mozzarella</a:t>
            </a:r>
            <a:r>
              <a:rPr lang="en-US" sz="2400" b="1" i="0" dirty="0">
                <a:solidFill>
                  <a:schemeClr val="bg1">
                    <a:lumMod val="50000"/>
                    <a:lumOff val="50000"/>
                  </a:schemeClr>
                </a:solidFill>
                <a:effectLst/>
                <a:latin typeface="+mj-lt"/>
              </a:rPr>
              <a:t> </a:t>
            </a:r>
          </a:p>
          <a:p>
            <a:pPr marL="285750" indent="-285750">
              <a:buFont typeface="Arial" panose="020B0604020202020204" pitchFamily="34" charset="0"/>
              <a:buChar char="•"/>
            </a:pPr>
            <a:r>
              <a:rPr lang="en-US" sz="2400" i="0" dirty="0">
                <a:solidFill>
                  <a:schemeClr val="bg1">
                    <a:lumMod val="50000"/>
                    <a:lumOff val="50000"/>
                  </a:schemeClr>
                </a:solidFill>
                <a:effectLst/>
                <a:latin typeface="+mj-lt"/>
              </a:rPr>
              <a:t>Pepperoni</a:t>
            </a:r>
          </a:p>
          <a:p>
            <a:pPr marL="285750" indent="-285750">
              <a:buFont typeface="Arial" panose="020B0604020202020204" pitchFamily="34" charset="0"/>
              <a:buChar char="•"/>
            </a:pPr>
            <a:r>
              <a:rPr lang="en-US" sz="2400" i="0" dirty="0">
                <a:solidFill>
                  <a:schemeClr val="bg1">
                    <a:lumMod val="50000"/>
                    <a:lumOff val="50000"/>
                  </a:schemeClr>
                </a:solidFill>
                <a:effectLst/>
                <a:latin typeface="+mj-lt"/>
              </a:rPr>
              <a:t>Sausage </a:t>
            </a:r>
          </a:p>
          <a:p>
            <a:pPr marL="285750" indent="-285750">
              <a:buFont typeface="Arial" panose="020B0604020202020204" pitchFamily="34" charset="0"/>
              <a:buChar char="•"/>
            </a:pPr>
            <a:r>
              <a:rPr lang="en-US" sz="2400" i="0" dirty="0">
                <a:solidFill>
                  <a:schemeClr val="bg1">
                    <a:lumMod val="50000"/>
                    <a:lumOff val="50000"/>
                  </a:schemeClr>
                </a:solidFill>
                <a:effectLst/>
                <a:latin typeface="+mj-lt"/>
              </a:rPr>
              <a:t>Potato </a:t>
            </a:r>
          </a:p>
          <a:p>
            <a:pPr marL="285750" indent="-285750">
              <a:buFont typeface="Arial" panose="020B0604020202020204" pitchFamily="34" charset="0"/>
              <a:buChar char="•"/>
            </a:pPr>
            <a:r>
              <a:rPr lang="en-US" sz="2400" i="0" dirty="0">
                <a:solidFill>
                  <a:schemeClr val="bg1">
                    <a:lumMod val="50000"/>
                    <a:lumOff val="50000"/>
                  </a:schemeClr>
                </a:solidFill>
                <a:effectLst/>
                <a:latin typeface="+mj-lt"/>
              </a:rPr>
              <a:t>Prosciutto</a:t>
            </a:r>
          </a:p>
        </p:txBody>
      </p:sp>
      <p:sp>
        <p:nvSpPr>
          <p:cNvPr id="5" name="Thought Bubble: Cloud 4">
            <a:extLst>
              <a:ext uri="{FF2B5EF4-FFF2-40B4-BE49-F238E27FC236}">
                <a16:creationId xmlns:a16="http://schemas.microsoft.com/office/drawing/2014/main" id="{FE4CA842-A2BD-B6D5-304B-0F831F92ED18}"/>
              </a:ext>
            </a:extLst>
          </p:cNvPr>
          <p:cNvSpPr/>
          <p:nvPr/>
        </p:nvSpPr>
        <p:spPr>
          <a:xfrm>
            <a:off x="8528709" y="234122"/>
            <a:ext cx="3433314" cy="1716657"/>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Create class new class for the pizza with the new topping</a:t>
            </a:r>
          </a:p>
        </p:txBody>
      </p:sp>
      <p:pic>
        <p:nvPicPr>
          <p:cNvPr id="10" name="Picture 9" descr="Diagram&#10;&#10;Description automatically generated">
            <a:extLst>
              <a:ext uri="{FF2B5EF4-FFF2-40B4-BE49-F238E27FC236}">
                <a16:creationId xmlns:a16="http://schemas.microsoft.com/office/drawing/2014/main" id="{CD953998-92A6-4987-DE4E-D4F442C6C3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22219" y="2618002"/>
            <a:ext cx="8139804" cy="3636148"/>
          </a:xfrm>
          <a:prstGeom prst="rect">
            <a:avLst/>
          </a:prstGeom>
        </p:spPr>
      </p:pic>
    </p:spTree>
    <p:extLst>
      <p:ext uri="{BB962C8B-B14F-4D97-AF65-F5344CB8AC3E}">
        <p14:creationId xmlns:p14="http://schemas.microsoft.com/office/powerpoint/2010/main" val="3296719222"/>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1000"/>
                                        <p:tgtEl>
                                          <p:spTgt spid="5"/>
                                        </p:tgtEl>
                                      </p:cBhvr>
                                    </p:animEffect>
                                    <p:anim calcmode="lin" valueType="num">
                                      <p:cBhvr>
                                        <p:cTn id="16" dur="1000" fill="hold"/>
                                        <p:tgtEl>
                                          <p:spTgt spid="5"/>
                                        </p:tgtEl>
                                        <p:attrNameLst>
                                          <p:attrName>ppt_x</p:attrName>
                                        </p:attrNameLst>
                                      </p:cBhvr>
                                      <p:tavLst>
                                        <p:tav tm="0">
                                          <p:val>
                                            <p:strVal val="#ppt_x"/>
                                          </p:val>
                                        </p:tav>
                                        <p:tav tm="100000">
                                          <p:val>
                                            <p:strVal val="#ppt_x"/>
                                          </p:val>
                                        </p:tav>
                                      </p:tavLst>
                                    </p:anim>
                                    <p:anim calcmode="lin" valueType="num">
                                      <p:cBhvr>
                                        <p:cTn id="17"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53A57-46E2-4B08-9CB9-35B8866EC8B8}"/>
              </a:ext>
            </a:extLst>
          </p:cNvPr>
          <p:cNvSpPr>
            <a:spLocks noGrp="1"/>
          </p:cNvSpPr>
          <p:nvPr>
            <p:ph type="title"/>
          </p:nvPr>
        </p:nvSpPr>
        <p:spPr>
          <a:xfrm>
            <a:off x="550863" y="1881275"/>
            <a:ext cx="3051320" cy="762289"/>
          </a:xfrm>
        </p:spPr>
        <p:txBody>
          <a:bodyPr/>
          <a:lstStyle/>
          <a:p>
            <a:r>
              <a:rPr lang="en-US" dirty="0"/>
              <a:t>Decorator</a:t>
            </a:r>
          </a:p>
        </p:txBody>
      </p:sp>
      <p:sp>
        <p:nvSpPr>
          <p:cNvPr id="3" name="Content Placeholder 2">
            <a:extLst>
              <a:ext uri="{FF2B5EF4-FFF2-40B4-BE49-F238E27FC236}">
                <a16:creationId xmlns:a16="http://schemas.microsoft.com/office/drawing/2014/main" id="{75DA7FDC-9D6C-440E-9D6D-603F4FCDC4E2}"/>
              </a:ext>
            </a:extLst>
          </p:cNvPr>
          <p:cNvSpPr>
            <a:spLocks noGrp="1"/>
          </p:cNvSpPr>
          <p:nvPr>
            <p:ph idx="1"/>
          </p:nvPr>
        </p:nvSpPr>
        <p:spPr>
          <a:xfrm>
            <a:off x="550863" y="2643564"/>
            <a:ext cx="5729864" cy="1594672"/>
          </a:xfrm>
        </p:spPr>
        <p:txBody>
          <a:bodyPr/>
          <a:lstStyle/>
          <a:p>
            <a:r>
              <a:rPr lang="en-US" sz="2000" b="0" i="0" dirty="0">
                <a:solidFill>
                  <a:schemeClr val="tx1">
                    <a:alpha val="60000"/>
                  </a:schemeClr>
                </a:solidFill>
                <a:effectLst/>
              </a:rPr>
              <a:t>a structural design pattern that lets you attach new behaviors to objects by placing these objects inside special wrapper objects that contain the behaviors.</a:t>
            </a:r>
            <a:endParaRPr lang="en-US" sz="2000" dirty="0">
              <a:solidFill>
                <a:schemeClr val="tx1">
                  <a:alpha val="60000"/>
                </a:schemeClr>
              </a:solidFill>
            </a:endParaRPr>
          </a:p>
          <a:p>
            <a:endParaRPr lang="en-US" dirty="0">
              <a:solidFill>
                <a:schemeClr val="tx2">
                  <a:lumMod val="75000"/>
                </a:schemeClr>
              </a:solidFill>
            </a:endParaRPr>
          </a:p>
        </p:txBody>
      </p:sp>
      <p:pic>
        <p:nvPicPr>
          <p:cNvPr id="4" name="Picture 3" descr="A picture containing text, toy, doll, vector graphics&#10;&#10;Description automatically generated">
            <a:extLst>
              <a:ext uri="{FF2B5EF4-FFF2-40B4-BE49-F238E27FC236}">
                <a16:creationId xmlns:a16="http://schemas.microsoft.com/office/drawing/2014/main" id="{F19E7557-79EA-D827-BAEA-36F799A4ED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14456" y="1881275"/>
            <a:ext cx="4713922" cy="2356961"/>
          </a:xfrm>
          <a:custGeom>
            <a:avLst/>
            <a:gdLst/>
            <a:ahLst/>
            <a:cxnLst/>
            <a:rect l="l" t="t" r="r" b="b"/>
            <a:pathLst>
              <a:path w="4713922" h="5759450">
                <a:moveTo>
                  <a:pt x="0" y="0"/>
                </a:moveTo>
                <a:lnTo>
                  <a:pt x="4713922" y="0"/>
                </a:lnTo>
                <a:lnTo>
                  <a:pt x="4713922" y="5759450"/>
                </a:lnTo>
                <a:lnTo>
                  <a:pt x="0" y="5759450"/>
                </a:lnTo>
                <a:close/>
              </a:path>
            </a:pathLst>
          </a:custGeom>
        </p:spPr>
      </p:pic>
    </p:spTree>
    <p:extLst>
      <p:ext uri="{BB962C8B-B14F-4D97-AF65-F5344CB8AC3E}">
        <p14:creationId xmlns:p14="http://schemas.microsoft.com/office/powerpoint/2010/main" val="295495425"/>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D2D6-3C6C-44BF-89D0-4EE1C700DD0E}"/>
              </a:ext>
            </a:extLst>
          </p:cNvPr>
          <p:cNvSpPr>
            <a:spLocks noGrp="1"/>
          </p:cNvSpPr>
          <p:nvPr>
            <p:ph type="title"/>
          </p:nvPr>
        </p:nvSpPr>
        <p:spPr>
          <a:xfrm>
            <a:off x="356558" y="3019924"/>
            <a:ext cx="3149870" cy="970342"/>
          </a:xfrm>
        </p:spPr>
        <p:txBody>
          <a:bodyPr/>
          <a:lstStyle/>
          <a:p>
            <a:r>
              <a:rPr lang="en-US" dirty="0"/>
              <a:t>Decorator</a:t>
            </a:r>
          </a:p>
        </p:txBody>
      </p:sp>
      <p:pic>
        <p:nvPicPr>
          <p:cNvPr id="5" name="Picture 4" descr="A picture containing clipart&#10;&#10;Description automatically generated">
            <a:extLst>
              <a:ext uri="{FF2B5EF4-FFF2-40B4-BE49-F238E27FC236}">
                <a16:creationId xmlns:a16="http://schemas.microsoft.com/office/drawing/2014/main" id="{B7E11FFF-273B-6905-7AED-950D387DA3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32660" y="2004787"/>
            <a:ext cx="5109152" cy="3000615"/>
          </a:xfrm>
          <a:prstGeom prst="rect">
            <a:avLst/>
          </a:prstGeom>
        </p:spPr>
      </p:pic>
      <p:pic>
        <p:nvPicPr>
          <p:cNvPr id="7" name="Picture 6" descr="Diagram&#10;&#10;Description automatically generated">
            <a:extLst>
              <a:ext uri="{FF2B5EF4-FFF2-40B4-BE49-F238E27FC236}">
                <a16:creationId xmlns:a16="http://schemas.microsoft.com/office/drawing/2014/main" id="{E39A2170-F4F4-CE4E-0F77-AA82E88D87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9913" y="2004787"/>
            <a:ext cx="5254045" cy="3000615"/>
          </a:xfrm>
          <a:prstGeom prst="rect">
            <a:avLst/>
          </a:prstGeom>
        </p:spPr>
      </p:pic>
      <p:pic>
        <p:nvPicPr>
          <p:cNvPr id="9" name="Picture 8" descr="Diagram, venn diagram&#10;&#10;Description automatically generated">
            <a:extLst>
              <a:ext uri="{FF2B5EF4-FFF2-40B4-BE49-F238E27FC236}">
                <a16:creationId xmlns:a16="http://schemas.microsoft.com/office/drawing/2014/main" id="{C6B58F3B-9FF2-9ABE-77B7-43566ADCEF6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85256" y="2004787"/>
            <a:ext cx="5218702" cy="2911296"/>
          </a:xfrm>
          <a:prstGeom prst="rect">
            <a:avLst/>
          </a:prstGeom>
        </p:spPr>
      </p:pic>
      <p:pic>
        <p:nvPicPr>
          <p:cNvPr id="11" name="Picture 10" descr="Diagram, venn diagram&#10;&#10;Description automatically generated">
            <a:extLst>
              <a:ext uri="{FF2B5EF4-FFF2-40B4-BE49-F238E27FC236}">
                <a16:creationId xmlns:a16="http://schemas.microsoft.com/office/drawing/2014/main" id="{E2D1EF85-5C70-5B61-FD42-1E6D31239E2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32660" y="2004788"/>
            <a:ext cx="5214262" cy="2911296"/>
          </a:xfrm>
          <a:prstGeom prst="rect">
            <a:avLst/>
          </a:prstGeom>
        </p:spPr>
      </p:pic>
    </p:spTree>
    <p:extLst>
      <p:ext uri="{BB962C8B-B14F-4D97-AF65-F5344CB8AC3E}">
        <p14:creationId xmlns:p14="http://schemas.microsoft.com/office/powerpoint/2010/main" val="341886766"/>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3DFloatVTI">
  <a:themeElements>
    <a:clrScheme name="AnalogousFromRegularSeed_2SEEDS">
      <a:dk1>
        <a:srgbClr val="000000"/>
      </a:dk1>
      <a:lt1>
        <a:srgbClr val="FFFFFF"/>
      </a:lt1>
      <a:dk2>
        <a:srgbClr val="311B25"/>
      </a:dk2>
      <a:lt2>
        <a:srgbClr val="F2F0F3"/>
      </a:lt2>
      <a:accent1>
        <a:srgbClr val="49B614"/>
      </a:accent1>
      <a:accent2>
        <a:srgbClr val="89AD1F"/>
      </a:accent2>
      <a:accent3>
        <a:srgbClr val="21B92E"/>
      </a:accent3>
      <a:accent4>
        <a:srgbClr val="243BD7"/>
      </a:accent4>
      <a:accent5>
        <a:srgbClr val="6029E7"/>
      </a:accent5>
      <a:accent6>
        <a:srgbClr val="9D17D5"/>
      </a:accent6>
      <a:hlink>
        <a:srgbClr val="953FBF"/>
      </a:hlink>
      <a:folHlink>
        <a:srgbClr val="7F7F7F"/>
      </a:folHlink>
    </a:clrScheme>
    <a:fontScheme name="Float">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903</TotalTime>
  <Words>901</Words>
  <Application>Microsoft Office PowerPoint</Application>
  <PresentationFormat>Widescreen</PresentationFormat>
  <Paragraphs>128</Paragraphs>
  <Slides>39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39</vt:i4>
      </vt:variant>
    </vt:vector>
  </HeadingPairs>
  <TitlesOfParts>
    <vt:vector size="46" baseType="lpstr">
      <vt:lpstr>Arial</vt:lpstr>
      <vt:lpstr>Avenir Next LT Pro</vt:lpstr>
      <vt:lpstr>Calibri</vt:lpstr>
      <vt:lpstr>Consolas</vt:lpstr>
      <vt:lpstr>PT Sans</vt:lpstr>
      <vt:lpstr>urw-din</vt:lpstr>
      <vt:lpstr>3DFloatVTI</vt:lpstr>
      <vt:lpstr>The Art of Design Patterns</vt:lpstr>
      <vt:lpstr>Agenda</vt:lpstr>
      <vt:lpstr>Structural Design Patterns </vt:lpstr>
      <vt:lpstr>Who loves pizza?</vt:lpstr>
      <vt:lpstr>Who loves pizza?</vt:lpstr>
      <vt:lpstr>Solution</vt:lpstr>
      <vt:lpstr>Toppings </vt:lpstr>
      <vt:lpstr>Decorator</vt:lpstr>
      <vt:lpstr>Decorator</vt:lpstr>
      <vt:lpstr>Decorator</vt:lpstr>
      <vt:lpstr>Code</vt:lpstr>
      <vt:lpstr>Code</vt:lpstr>
      <vt:lpstr>Can u guess another real world Scenario? </vt:lpstr>
      <vt:lpstr>One More Scenario</vt:lpstr>
      <vt:lpstr>Solution</vt:lpstr>
      <vt:lpstr>Advantages </vt:lpstr>
      <vt:lpstr>Disadvantages </vt:lpstr>
      <vt:lpstr>PowerPoint Presentation</vt:lpstr>
      <vt:lpstr>PowerPoint Presentation</vt:lpstr>
      <vt:lpstr>PowerPoint Presentation</vt:lpstr>
      <vt:lpstr>A turkey hiding among ducks!</vt:lpstr>
      <vt:lpstr>A turkey hiding among ducks!</vt:lpstr>
      <vt:lpstr>Advantages </vt:lpstr>
      <vt:lpstr>Disadvantages </vt:lpstr>
      <vt:lpstr>What is the difference with Adapter and Decorator? </vt:lpstr>
      <vt:lpstr>What is the difference with Adapter and Decorator? </vt:lpstr>
      <vt:lpstr>Facade</vt:lpstr>
      <vt:lpstr>Facade</vt:lpstr>
      <vt:lpstr>Real world Scenario</vt:lpstr>
      <vt:lpstr>Real world Scenario</vt:lpstr>
      <vt:lpstr>Real world Scenario</vt:lpstr>
      <vt:lpstr>Can you see the problem?</vt:lpstr>
      <vt:lpstr>How to apply facade design pattern? </vt:lpstr>
      <vt:lpstr>Solution </vt:lpstr>
      <vt:lpstr>After applying the façade pattern</vt:lpstr>
      <vt:lpstr>Advantages </vt:lpstr>
      <vt:lpstr>Disadvantages </vt:lpstr>
      <vt:lpstr>Any Questions?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Art of Design Patterns</dc:title>
  <dc:creator>محمد سامى عبد الكريم احمد حسان</dc:creator>
  <cp:lastModifiedBy>MOHAMED SAMY</cp:lastModifiedBy>
  <cp:revision>8</cp:revision>
  <dcterms:created xsi:type="dcterms:W3CDTF">2022-11-07T00:14:54Z</dcterms:created>
  <dcterms:modified xsi:type="dcterms:W3CDTF">2023-07-16T16:41:33Z</dcterms:modified>
</cp:coreProperties>
</file>