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3064"/>
    <a:srgbClr val="C0C0C0"/>
    <a:srgbClr val="0046D2"/>
    <a:srgbClr val="FF0000"/>
    <a:srgbClr val="698ED9"/>
    <a:srgbClr val="A7C4FF"/>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77" autoAdjust="0"/>
    <p:restoredTop sz="94660"/>
  </p:normalViewPr>
  <p:slideViewPr>
    <p:cSldViewPr snapToGrid="0">
      <p:cViewPr>
        <p:scale>
          <a:sx n="33" d="100"/>
          <a:sy n="33" d="100"/>
        </p:scale>
        <p:origin x="48" y="-114"/>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a:solidFill>
                  <a:schemeClr val="bg1"/>
                </a:solidFill>
              </a:rPr>
              <a:t>www.postersession.com</a:t>
            </a:r>
          </a:p>
        </p:txBody>
      </p:sp>
      <p:sp>
        <p:nvSpPr>
          <p:cNvPr id="4" name="TextBox 3">
            <a:extLst>
              <a:ext uri="{FF2B5EF4-FFF2-40B4-BE49-F238E27FC236}">
                <a16:creationId xmlns:a16="http://schemas.microsoft.com/office/drawing/2014/main" id="{4839A897-3608-4B3C-B0EF-8356550C6F0C}"/>
              </a:ext>
            </a:extLst>
          </p:cNvPr>
          <p:cNvSpPr txBox="1"/>
          <p:nvPr userDrawn="1"/>
        </p:nvSpPr>
        <p:spPr>
          <a:xfrm>
            <a:off x="-45027" y="32816720"/>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hyperlink" Target="http://chuacircuits.com/" TargetMode="Externa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3185100" y="674914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2001500" y="6684873"/>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22555200" y="674914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403679" y="6609215"/>
            <a:ext cx="11384647"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8" name="Text Box 10"/>
          <p:cNvSpPr txBox="1">
            <a:spLocks noChangeArrowheads="1"/>
          </p:cNvSpPr>
          <p:nvPr/>
        </p:nvSpPr>
        <p:spPr bwMode="auto">
          <a:xfrm>
            <a:off x="12229563" y="7139473"/>
            <a:ext cx="9829800" cy="1200329"/>
          </a:xfrm>
          <a:prstGeom prst="rect">
            <a:avLst/>
          </a:prstGeom>
          <a:noFill/>
          <a:ln w="9525">
            <a:noFill/>
            <a:miter lim="800000"/>
            <a:headEnd/>
            <a:tailEnd/>
          </a:ln>
          <a:effectLst/>
        </p:spPr>
        <p:txBody>
          <a:bodyPr>
            <a:spAutoFit/>
          </a:bodyPr>
          <a:lstStyle/>
          <a:p>
            <a:pPr defTabSz="4389438">
              <a:spcBef>
                <a:spcPct val="50000"/>
              </a:spcBef>
            </a:pPr>
            <a:r>
              <a:rPr lang="en-US" sz="7200" b="1" dirty="0"/>
              <a:t>Theory</a:t>
            </a:r>
          </a:p>
        </p:txBody>
      </p:sp>
      <p:sp>
        <p:nvSpPr>
          <p:cNvPr id="2059" name="Text Box 11"/>
          <p:cNvSpPr txBox="1">
            <a:spLocks noChangeArrowheads="1"/>
          </p:cNvSpPr>
          <p:nvPr/>
        </p:nvSpPr>
        <p:spPr bwMode="auto">
          <a:xfrm>
            <a:off x="33564513" y="6982793"/>
            <a:ext cx="9829800" cy="1200329"/>
          </a:xfrm>
          <a:prstGeom prst="rect">
            <a:avLst/>
          </a:prstGeom>
          <a:noFill/>
          <a:ln w="9525">
            <a:noFill/>
            <a:miter lim="800000"/>
            <a:headEnd/>
            <a:tailEnd/>
          </a:ln>
          <a:effectLst/>
        </p:spPr>
        <p:txBody>
          <a:bodyPr>
            <a:spAutoFit/>
          </a:bodyPr>
          <a:lstStyle/>
          <a:p>
            <a:pPr defTabSz="4389438">
              <a:spcBef>
                <a:spcPct val="50000"/>
              </a:spcBef>
            </a:pPr>
            <a:r>
              <a:rPr lang="en-US" sz="7200" b="1" dirty="0">
                <a:latin typeface="Times New Roman" panose="02020603050405020304" pitchFamily="18" charset="0"/>
                <a:cs typeface="Times New Roman" panose="02020603050405020304" pitchFamily="18" charset="0"/>
              </a:rPr>
              <a:t>Application</a:t>
            </a:r>
            <a:endParaRPr lang="en-US" b="1" dirty="0">
              <a:latin typeface="Times New Roman" panose="02020603050405020304" pitchFamily="18" charset="0"/>
              <a:cs typeface="Times New Roman" panose="02020603050405020304" pitchFamily="18" charset="0"/>
            </a:endParaRPr>
          </a:p>
        </p:txBody>
      </p:sp>
      <p:sp>
        <p:nvSpPr>
          <p:cNvPr id="2061" name="AutoShape 13"/>
          <p:cNvSpPr>
            <a:spLocks noChangeArrowheads="1"/>
          </p:cNvSpPr>
          <p:nvPr/>
        </p:nvSpPr>
        <p:spPr bwMode="auto">
          <a:xfrm>
            <a:off x="685800" y="381000"/>
            <a:ext cx="42519600" cy="4449576"/>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2054250" y="990600"/>
            <a:ext cx="40084350" cy="2308324"/>
          </a:xfrm>
          <a:prstGeom prst="rect">
            <a:avLst/>
          </a:prstGeom>
          <a:noFill/>
          <a:ln w="9525">
            <a:noFill/>
            <a:miter lim="800000"/>
            <a:headEnd/>
            <a:tailEnd/>
          </a:ln>
          <a:effectLst/>
        </p:spPr>
        <p:txBody>
          <a:bodyPr wrap="square">
            <a:spAutoFit/>
          </a:bodyPr>
          <a:lstStyle/>
          <a:p>
            <a:r>
              <a:rPr lang="en-US" sz="9600" b="1" dirty="0">
                <a:latin typeface="Times New Roman" panose="02020603050405020304" pitchFamily="18" charset="0"/>
                <a:cs typeface="Times New Roman" panose="02020603050405020304" pitchFamily="18" charset="0"/>
              </a:rPr>
              <a:t>Simulating the Chaotic behavior of Chua circuit and how to control it</a:t>
            </a:r>
            <a:endParaRPr lang="en-US" sz="9600" dirty="0">
              <a:latin typeface="Times New Roman" panose="02020603050405020304" pitchFamily="18" charset="0"/>
              <a:cs typeface="Times New Roman" panose="02020603050405020304" pitchFamily="18" charset="0"/>
            </a:endParaRPr>
          </a:p>
          <a:p>
            <a:pPr defTabSz="4389438"/>
            <a:r>
              <a:rPr lang="en-US" sz="4800" b="1" i="1" dirty="0">
                <a:latin typeface="Times New Roman" panose="02020603050405020304" pitchFamily="18" charset="0"/>
                <a:cs typeface="Times New Roman" panose="02020603050405020304" pitchFamily="18" charset="0"/>
              </a:rPr>
              <a:t>Zewail university of science and technology</a:t>
            </a:r>
            <a:endParaRPr lang="en-US" dirty="0">
              <a:latin typeface="Times New Roman" panose="02020603050405020304" pitchFamily="18" charset="0"/>
              <a:cs typeface="Times New Roman" panose="02020603050405020304" pitchFamily="18" charset="0"/>
            </a:endParaRPr>
          </a:p>
        </p:txBody>
      </p:sp>
      <p:sp>
        <p:nvSpPr>
          <p:cNvPr id="2064" name="Text Box 16"/>
          <p:cNvSpPr txBox="1">
            <a:spLocks noChangeArrowheads="1"/>
          </p:cNvSpPr>
          <p:nvPr/>
        </p:nvSpPr>
        <p:spPr bwMode="auto">
          <a:xfrm>
            <a:off x="8345848" y="3292797"/>
            <a:ext cx="26247911" cy="1015663"/>
          </a:xfrm>
          <a:prstGeom prst="rect">
            <a:avLst/>
          </a:prstGeom>
          <a:noFill/>
          <a:ln w="9525">
            <a:noFill/>
            <a:miter lim="800000"/>
            <a:headEnd/>
            <a:tailEnd/>
          </a:ln>
          <a:effectLst/>
        </p:spPr>
        <p:txBody>
          <a:bodyPr wrap="square">
            <a:spAutoFit/>
          </a:bodyPr>
          <a:lstStyle/>
          <a:p>
            <a:r>
              <a:rPr lang="en-US" sz="6000" dirty="0">
                <a:latin typeface="Times New Roman" panose="02020603050405020304" pitchFamily="18" charset="0"/>
                <a:cs typeface="Times New Roman" panose="02020603050405020304" pitchFamily="18" charset="0"/>
              </a:rPr>
              <a:t>Mohamed Sami, </a:t>
            </a:r>
            <a:r>
              <a:rPr lang="en-US" sz="6000" dirty="0" err="1">
                <a:latin typeface="Times New Roman" panose="02020603050405020304" pitchFamily="18" charset="0"/>
                <a:cs typeface="Times New Roman" panose="02020603050405020304" pitchFamily="18" charset="0"/>
              </a:rPr>
              <a:t>Mamhmoud</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Nafrawy</a:t>
            </a:r>
            <a:r>
              <a:rPr lang="en-US" sz="6000" dirty="0">
                <a:latin typeface="Times New Roman" panose="02020603050405020304" pitchFamily="18" charset="0"/>
                <a:cs typeface="Times New Roman" panose="02020603050405020304" pitchFamily="18" charset="0"/>
              </a:rPr>
              <a:t>, Hussein </a:t>
            </a:r>
            <a:r>
              <a:rPr lang="en-US" sz="6000" dirty="0" err="1">
                <a:latin typeface="Times New Roman" panose="02020603050405020304" pitchFamily="18" charset="0"/>
                <a:cs typeface="Times New Roman" panose="02020603050405020304" pitchFamily="18" charset="0"/>
              </a:rPr>
              <a:t>labib</a:t>
            </a:r>
            <a:r>
              <a:rPr lang="en-US" sz="6000" dirty="0">
                <a:latin typeface="Times New Roman" panose="02020603050405020304" pitchFamily="18" charset="0"/>
                <a:cs typeface="Times New Roman" panose="02020603050405020304" pitchFamily="18" charset="0"/>
              </a:rPr>
              <a:t>, Ahmed Hossam</a:t>
            </a:r>
          </a:p>
        </p:txBody>
      </p:sp>
      <p:sp>
        <p:nvSpPr>
          <p:cNvPr id="2075" name="Text Box 27"/>
          <p:cNvSpPr txBox="1">
            <a:spLocks noChangeArrowheads="1"/>
          </p:cNvSpPr>
          <p:nvPr/>
        </p:nvSpPr>
        <p:spPr bwMode="auto">
          <a:xfrm>
            <a:off x="34097913" y="25631956"/>
            <a:ext cx="8305800" cy="1200329"/>
          </a:xfrm>
          <a:prstGeom prst="rect">
            <a:avLst/>
          </a:prstGeom>
          <a:noFill/>
          <a:ln w="9525">
            <a:noFill/>
            <a:miter lim="800000"/>
            <a:headEnd/>
            <a:tailEnd/>
          </a:ln>
          <a:effectLst/>
        </p:spPr>
        <p:txBody>
          <a:bodyPr>
            <a:spAutoFit/>
          </a:bodyPr>
          <a:lstStyle/>
          <a:p>
            <a:pPr defTabSz="4389438">
              <a:spcBef>
                <a:spcPct val="50000"/>
              </a:spcBef>
            </a:pPr>
            <a:r>
              <a:rPr lang="en-US" sz="7200" b="1" dirty="0">
                <a:latin typeface="Times New Roman" panose="02020603050405020304" pitchFamily="18" charset="0"/>
                <a:cs typeface="Times New Roman" panose="02020603050405020304" pitchFamily="18" charset="0"/>
              </a:rPr>
              <a:t>Conclusion</a:t>
            </a:r>
          </a:p>
        </p:txBody>
      </p:sp>
      <p:sp>
        <p:nvSpPr>
          <p:cNvPr id="2086" name="Text Box 38"/>
          <p:cNvSpPr txBox="1">
            <a:spLocks noChangeArrowheads="1"/>
          </p:cNvSpPr>
          <p:nvPr/>
        </p:nvSpPr>
        <p:spPr bwMode="auto">
          <a:xfrm>
            <a:off x="33294849" y="26884990"/>
            <a:ext cx="10101051" cy="4798447"/>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en-US" sz="3600" dirty="0"/>
              <a:t>In conclusion Chua circuit is a piece that contain some chaos of universe of it and after studying it was found that it shows double scroll attractor chaotic behavior and it can be controlled by adding extra components act as controllers as it may be more useful if the chaos controlled to some extent. The Chua circuit have many applications in secret telecommuting and cryptography</a:t>
            </a:r>
            <a:endParaRPr lang="en-US" sz="1000" b="1" dirty="0">
              <a:latin typeface="Times New Roman" pitchFamily="18" charset="0"/>
            </a:endParaRPr>
          </a:p>
        </p:txBody>
      </p:sp>
      <p:sp>
        <p:nvSpPr>
          <p:cNvPr id="2087" name="Text Box 39"/>
          <p:cNvSpPr txBox="1">
            <a:spLocks noChangeArrowheads="1"/>
          </p:cNvSpPr>
          <p:nvPr/>
        </p:nvSpPr>
        <p:spPr bwMode="auto">
          <a:xfrm>
            <a:off x="22847300" y="9568540"/>
            <a:ext cx="9766300" cy="763496"/>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endParaRPr lang="en-US" sz="2000" dirty="0">
              <a:latin typeface="Times New Roman" pitchFamily="18" charset="0"/>
            </a:endParaRPr>
          </a:p>
        </p:txBody>
      </p:sp>
      <p:sp>
        <p:nvSpPr>
          <p:cNvPr id="2088" name="Text Box 40"/>
          <p:cNvSpPr txBox="1">
            <a:spLocks noChangeArrowheads="1"/>
          </p:cNvSpPr>
          <p:nvPr/>
        </p:nvSpPr>
        <p:spPr bwMode="auto">
          <a:xfrm>
            <a:off x="33350468" y="8462279"/>
            <a:ext cx="10026650" cy="588063"/>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en-US" sz="3600" b="1" dirty="0">
                <a:latin typeface="Times New Roman" panose="02020603050405020304" pitchFamily="18" charset="0"/>
                <a:cs typeface="Times New Roman" panose="02020603050405020304" pitchFamily="18" charset="0"/>
              </a:rPr>
              <a:t>secure communication:</a:t>
            </a:r>
            <a:endParaRPr lang="en-US" sz="800" b="1" dirty="0">
              <a:latin typeface="Times New Roman" panose="02020603050405020304" pitchFamily="18" charset="0"/>
              <a:cs typeface="Times New Roman" panose="02020603050405020304" pitchFamily="18" charset="0"/>
            </a:endParaRPr>
          </a:p>
        </p:txBody>
      </p:sp>
      <p:sp>
        <p:nvSpPr>
          <p:cNvPr id="2090" name="Text Box 42"/>
          <p:cNvSpPr txBox="1">
            <a:spLocks noChangeArrowheads="1"/>
          </p:cNvSpPr>
          <p:nvPr/>
        </p:nvSpPr>
        <p:spPr bwMode="auto">
          <a:xfrm>
            <a:off x="838200" y="7206340"/>
            <a:ext cx="9829800" cy="1200329"/>
          </a:xfrm>
          <a:prstGeom prst="rect">
            <a:avLst/>
          </a:prstGeom>
          <a:noFill/>
          <a:ln w="9525">
            <a:noFill/>
            <a:miter lim="800000"/>
            <a:headEnd/>
            <a:tailEnd/>
          </a:ln>
          <a:effectLst/>
        </p:spPr>
        <p:txBody>
          <a:bodyPr>
            <a:spAutoFit/>
          </a:bodyPr>
          <a:lstStyle/>
          <a:p>
            <a:pPr defTabSz="4389438">
              <a:spcBef>
                <a:spcPct val="50000"/>
              </a:spcBef>
            </a:pPr>
            <a:r>
              <a:rPr lang="en-US" sz="7200" b="1" dirty="0"/>
              <a:t>Introduction</a:t>
            </a:r>
            <a:endParaRPr lang="en-US" b="1" dirty="0"/>
          </a:p>
        </p:txBody>
      </p:sp>
      <p:sp>
        <p:nvSpPr>
          <p:cNvPr id="2091" name="Text Box 43"/>
          <p:cNvSpPr txBox="1">
            <a:spLocks noChangeArrowheads="1"/>
          </p:cNvSpPr>
          <p:nvPr/>
        </p:nvSpPr>
        <p:spPr bwMode="auto">
          <a:xfrm>
            <a:off x="22783800" y="7098821"/>
            <a:ext cx="9829800" cy="1200329"/>
          </a:xfrm>
          <a:prstGeom prst="rect">
            <a:avLst/>
          </a:prstGeom>
          <a:noFill/>
          <a:ln w="9525">
            <a:noFill/>
            <a:miter lim="800000"/>
            <a:headEnd/>
            <a:tailEnd/>
          </a:ln>
          <a:effectLst/>
        </p:spPr>
        <p:txBody>
          <a:bodyPr>
            <a:spAutoFit/>
          </a:bodyPr>
          <a:lstStyle/>
          <a:p>
            <a:pPr defTabSz="4389438">
              <a:spcBef>
                <a:spcPct val="50000"/>
              </a:spcBef>
            </a:pPr>
            <a:r>
              <a:rPr lang="en-US" sz="7200" b="1" dirty="0"/>
              <a:t>predictions</a:t>
            </a:r>
            <a:endParaRPr lang="en-US" b="1" dirty="0"/>
          </a:p>
        </p:txBody>
      </p:sp>
      <p:sp>
        <p:nvSpPr>
          <p:cNvPr id="41" name="Text Box 9">
            <a:extLst>
              <a:ext uri="{FF2B5EF4-FFF2-40B4-BE49-F238E27FC236}">
                <a16:creationId xmlns:a16="http://schemas.microsoft.com/office/drawing/2014/main" id="{D6FB44C4-CAAA-4EF2-AFC6-A52CC7066C98}"/>
              </a:ext>
            </a:extLst>
          </p:cNvPr>
          <p:cNvSpPr txBox="1">
            <a:spLocks noChangeArrowheads="1"/>
          </p:cNvSpPr>
          <p:nvPr/>
        </p:nvSpPr>
        <p:spPr bwMode="auto">
          <a:xfrm>
            <a:off x="2803550" y="19772781"/>
            <a:ext cx="13879871" cy="1501101"/>
          </a:xfrm>
          <a:prstGeom prst="rect">
            <a:avLst/>
          </a:prstGeom>
          <a:noFill/>
          <a:ln w="9525">
            <a:noFill/>
            <a:miter lim="800000"/>
            <a:headEnd/>
            <a:tailEnd/>
          </a:ln>
          <a:effectLst/>
        </p:spPr>
        <p:txBody>
          <a:bodyPr wrap="square">
            <a:spAutoFit/>
          </a:bodyPr>
          <a:lstStyle/>
          <a:p>
            <a:pPr algn="l" defTabSz="4389438" eaLnBrk="0" hangingPunct="0">
              <a:lnSpc>
                <a:spcPct val="95000"/>
              </a:lnSpc>
            </a:pPr>
            <a:endParaRPr lang="en-US" sz="2800" b="1" dirty="0">
              <a:latin typeface="Times New Roman" pitchFamily="18" charset="0"/>
            </a:endParaRPr>
          </a:p>
        </p:txBody>
      </p:sp>
      <p:pic>
        <p:nvPicPr>
          <p:cNvPr id="42" name="Picture 16">
            <a:extLst>
              <a:ext uri="{FF2B5EF4-FFF2-40B4-BE49-F238E27FC236}">
                <a16:creationId xmlns:a16="http://schemas.microsoft.com/office/drawing/2014/main" id="{27A0E53F-5E2A-4A99-B2EA-20A6EF37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964" y="19760625"/>
            <a:ext cx="4229100" cy="342963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4">
            <a:extLst>
              <a:ext uri="{FF2B5EF4-FFF2-40B4-BE49-F238E27FC236}">
                <a16:creationId xmlns:a16="http://schemas.microsoft.com/office/drawing/2014/main" id="{4F5CF2EB-08F9-4868-AEDB-EF2A592EEE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709" y="13657755"/>
            <a:ext cx="4390279" cy="375423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A7324F25-A490-4F10-8760-4FD3A127BF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291" y="13846262"/>
            <a:ext cx="5087668" cy="394498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7">
            <a:extLst>
              <a:ext uri="{FF2B5EF4-FFF2-40B4-BE49-F238E27FC236}">
                <a16:creationId xmlns:a16="http://schemas.microsoft.com/office/drawing/2014/main" id="{CD919689-166D-4CD3-8DCD-A1A210E523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4" y="23709896"/>
            <a:ext cx="5990520" cy="449323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0">
            <a:extLst>
              <a:ext uri="{FF2B5EF4-FFF2-40B4-BE49-F238E27FC236}">
                <a16:creationId xmlns:a16="http://schemas.microsoft.com/office/drawing/2014/main" id="{6A78626D-444E-4D66-8E7E-15225434EF31}"/>
              </a:ext>
            </a:extLst>
          </p:cNvPr>
          <p:cNvSpPr>
            <a:spLocks noChangeArrowheads="1"/>
          </p:cNvSpPr>
          <p:nvPr/>
        </p:nvSpPr>
        <p:spPr bwMode="auto">
          <a:xfrm>
            <a:off x="614986" y="17488029"/>
            <a:ext cx="111144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hangingPunct="0"/>
            <a:r>
              <a:rPr lang="en-US" sz="3600" dirty="0">
                <a:latin typeface="Times New Roman" panose="02020603050405020304" pitchFamily="18" charset="0"/>
                <a:cs typeface="Times New Roman" panose="02020603050405020304" pitchFamily="18" charset="0"/>
              </a:rPr>
              <a:t>Lorentz attractor, it was the first system to be studied as chaotic system, Lorentz introduced a very simplified mathematical model for atmospheric convection in three coupled differential equations:</a:t>
            </a:r>
            <a:endParaRPr kumimoji="0" lang="en-US" altLang="en-US"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2" name="Rectangle 13">
            <a:extLst>
              <a:ext uri="{FF2B5EF4-FFF2-40B4-BE49-F238E27FC236}">
                <a16:creationId xmlns:a16="http://schemas.microsoft.com/office/drawing/2014/main" id="{FBC94C94-D324-4B63-9906-C4043F217868}"/>
              </a:ext>
            </a:extLst>
          </p:cNvPr>
          <p:cNvSpPr>
            <a:spLocks noChangeArrowheads="1"/>
          </p:cNvSpPr>
          <p:nvPr/>
        </p:nvSpPr>
        <p:spPr bwMode="auto">
          <a:xfrm rot="10800000" flipV="1">
            <a:off x="614986" y="7930034"/>
            <a:ext cx="11119813"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r>
              <a:rPr kumimoji="0" lang="en-US" altLang="en-US" sz="3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see how simple and beautiful chaos is create the following system, draw 3 equal distance vertices of equilateral triangle and label each vertex with 2 numbers from 0 to 6, choose a start point randomly from inside the 3 vertices, (triangle), and roll a dice, and mark the point midway between your start point and the vertex with the same number that appeared on the dice, use a ruler, roll the dice again and repeat the past procedures like a 10,000 times and you will get </a:t>
            </a:r>
            <a:r>
              <a:rPr kumimoji="0" lang="en-US" altLang="en-US" sz="3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Sierpenski</a:t>
            </a:r>
            <a:r>
              <a:rPr kumimoji="0" lang="en-US" altLang="en-US" sz="3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triangle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14">
            <a:extLst>
              <a:ext uri="{FF2B5EF4-FFF2-40B4-BE49-F238E27FC236}">
                <a16:creationId xmlns:a16="http://schemas.microsoft.com/office/drawing/2014/main" id="{FE36FACD-FB52-4554-B9A4-CC0CE1942D78}"/>
              </a:ext>
            </a:extLst>
          </p:cNvPr>
          <p:cNvSpPr>
            <a:spLocks noChangeArrowheads="1"/>
          </p:cNvSpPr>
          <p:nvPr/>
        </p:nvSpPr>
        <p:spPr bwMode="auto">
          <a:xfrm>
            <a:off x="879875" y="22972134"/>
            <a:ext cx="813339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When these equations solved it yields</a:t>
            </a:r>
            <a:endParaRPr kumimoji="0" lang="en-US" altLang="en-US" sz="9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15">
            <a:extLst>
              <a:ext uri="{FF2B5EF4-FFF2-40B4-BE49-F238E27FC236}">
                <a16:creationId xmlns:a16="http://schemas.microsoft.com/office/drawing/2014/main" id="{06A27A59-B3B9-48D0-B641-C2CF5811AC69}"/>
              </a:ext>
            </a:extLst>
          </p:cNvPr>
          <p:cNvSpPr>
            <a:spLocks noChangeArrowheads="1"/>
          </p:cNvSpPr>
          <p:nvPr/>
        </p:nvSpPr>
        <p:spPr bwMode="auto">
          <a:xfrm>
            <a:off x="2054250" y="12542445"/>
            <a:ext cx="6229718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4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18">
            <a:extLst>
              <a:ext uri="{FF2B5EF4-FFF2-40B4-BE49-F238E27FC236}">
                <a16:creationId xmlns:a16="http://schemas.microsoft.com/office/drawing/2014/main" id="{63D69B7F-F1C5-4E02-B2C4-9880D78BC8B8}"/>
              </a:ext>
            </a:extLst>
          </p:cNvPr>
          <p:cNvSpPr>
            <a:spLocks noChangeArrowheads="1"/>
          </p:cNvSpPr>
          <p:nvPr/>
        </p:nvSpPr>
        <p:spPr bwMode="auto">
          <a:xfrm>
            <a:off x="17751450" y="18175899"/>
            <a:ext cx="622971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7" name="Picture 18">
            <a:extLst>
              <a:ext uri="{FF2B5EF4-FFF2-40B4-BE49-F238E27FC236}">
                <a16:creationId xmlns:a16="http://schemas.microsoft.com/office/drawing/2014/main" id="{884048CF-7E5C-4FCB-B943-779EE016A0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4239" y="23603489"/>
            <a:ext cx="5807805" cy="526311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4">
            <a:extLst>
              <a:ext uri="{FF2B5EF4-FFF2-40B4-BE49-F238E27FC236}">
                <a16:creationId xmlns:a16="http://schemas.microsoft.com/office/drawing/2014/main" id="{6F6AE2E4-0DAB-4C0B-8737-3AEC4DBBEB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42669" y="14507866"/>
            <a:ext cx="3844354" cy="3793096"/>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22">
            <a:extLst>
              <a:ext uri="{FF2B5EF4-FFF2-40B4-BE49-F238E27FC236}">
                <a16:creationId xmlns:a16="http://schemas.microsoft.com/office/drawing/2014/main" id="{CBBDF257-4251-4A49-8000-79655AEC80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6786" y="9762838"/>
            <a:ext cx="9504624" cy="325755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2">
            <a:extLst>
              <a:ext uri="{FF2B5EF4-FFF2-40B4-BE49-F238E27FC236}">
                <a16:creationId xmlns:a16="http://schemas.microsoft.com/office/drawing/2014/main" id="{D79D29A0-B661-4E91-9F30-AD68419B29B7}"/>
              </a:ext>
            </a:extLst>
          </p:cNvPr>
          <p:cNvSpPr>
            <a:spLocks noChangeArrowheads="1"/>
          </p:cNvSpPr>
          <p:nvPr/>
        </p:nvSpPr>
        <p:spPr bwMode="auto">
          <a:xfrm>
            <a:off x="12206999" y="8881456"/>
            <a:ext cx="55327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Chua circuit</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Chua circuit looks like</a:t>
            </a:r>
            <a:r>
              <a:rPr kumimoji="0" lang="en-US" altLang="en-US" sz="1100" b="0" i="0" u="none" strike="noStrike" cap="none" normalizeH="0" baseline="0" dirty="0">
                <a:ln>
                  <a:noFill/>
                </a:ln>
                <a:solidFill>
                  <a:srgbClr val="222222"/>
                </a:solidFill>
                <a:effectLst/>
                <a:latin typeface="Helvetica" panose="020B0604020202020204" pitchFamily="34" charset="0"/>
                <a:ea typeface="Times New Roman" panose="02020603050405020304" pitchFamily="18" charset="0"/>
                <a:cs typeface="Arial" panose="020B0604020202020204" pitchFamily="34" charset="0"/>
              </a:rPr>
              <a:t>:</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33">
            <a:extLst>
              <a:ext uri="{FF2B5EF4-FFF2-40B4-BE49-F238E27FC236}">
                <a16:creationId xmlns:a16="http://schemas.microsoft.com/office/drawing/2014/main" id="{2C893533-90C5-4768-974F-420EE9C22845}"/>
              </a:ext>
            </a:extLst>
          </p:cNvPr>
          <p:cNvSpPr>
            <a:spLocks noChangeArrowheads="1"/>
          </p:cNvSpPr>
          <p:nvPr/>
        </p:nvSpPr>
        <p:spPr bwMode="auto">
          <a:xfrm>
            <a:off x="12314198" y="12737667"/>
            <a:ext cx="1001240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And by applying Kirchhoff laws and neglect the internal inductor resistance, we can get equations that governs this circuit:</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4">
            <a:extLst>
              <a:ext uri="{FF2B5EF4-FFF2-40B4-BE49-F238E27FC236}">
                <a16:creationId xmlns:a16="http://schemas.microsoft.com/office/drawing/2014/main" id="{84C82953-046A-4562-9957-81AA4CAEE715}"/>
              </a:ext>
            </a:extLst>
          </p:cNvPr>
          <p:cNvSpPr>
            <a:spLocks noChangeArrowheads="1"/>
          </p:cNvSpPr>
          <p:nvPr/>
        </p:nvSpPr>
        <p:spPr bwMode="auto">
          <a:xfrm>
            <a:off x="13662522" y="12486508"/>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6">
            <a:extLst>
              <a:ext uri="{FF2B5EF4-FFF2-40B4-BE49-F238E27FC236}">
                <a16:creationId xmlns:a16="http://schemas.microsoft.com/office/drawing/2014/main" id="{BA7B4677-3CB9-4F4A-B4F9-29B41A2F9143}"/>
              </a:ext>
            </a:extLst>
          </p:cNvPr>
          <p:cNvSpPr>
            <a:spLocks noChangeArrowheads="1"/>
          </p:cNvSpPr>
          <p:nvPr/>
        </p:nvSpPr>
        <p:spPr bwMode="auto">
          <a:xfrm>
            <a:off x="12060412" y="18348924"/>
            <a:ext cx="10154187"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360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“Id” is piece wise differentiable function (abrupt changing slopes) and that is the non linear element in the circuit.</a:t>
            </a: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3" name="Picture 72">
            <a:extLst>
              <a:ext uri="{FF2B5EF4-FFF2-40B4-BE49-F238E27FC236}">
                <a16:creationId xmlns:a16="http://schemas.microsoft.com/office/drawing/2014/main" id="{B37E94BB-9BE0-4AA3-9A51-5FF46D78AA5E}"/>
              </a:ext>
            </a:extLst>
          </p:cNvPr>
          <p:cNvPicPr/>
          <p:nvPr/>
        </p:nvPicPr>
        <p:blipFill>
          <a:blip r:embed="rId10"/>
          <a:stretch>
            <a:fillRect/>
          </a:stretch>
        </p:blipFill>
        <p:spPr>
          <a:xfrm>
            <a:off x="12369193" y="14762383"/>
            <a:ext cx="3562887" cy="3068199"/>
          </a:xfrm>
          <a:prstGeom prst="rect">
            <a:avLst/>
          </a:prstGeom>
        </p:spPr>
      </p:pic>
      <p:pic>
        <p:nvPicPr>
          <p:cNvPr id="74" name="Picture 73">
            <a:extLst>
              <a:ext uri="{FF2B5EF4-FFF2-40B4-BE49-F238E27FC236}">
                <a16:creationId xmlns:a16="http://schemas.microsoft.com/office/drawing/2014/main" id="{91CB54B4-CD37-4103-9F27-417B120FFE1B}"/>
              </a:ext>
            </a:extLst>
          </p:cNvPr>
          <p:cNvPicPr/>
          <p:nvPr/>
        </p:nvPicPr>
        <p:blipFill>
          <a:blip r:embed="rId11"/>
          <a:stretch>
            <a:fillRect/>
          </a:stretch>
        </p:blipFill>
        <p:spPr>
          <a:xfrm>
            <a:off x="12305763" y="17910590"/>
            <a:ext cx="4987258" cy="1113142"/>
          </a:xfrm>
          <a:prstGeom prst="rect">
            <a:avLst/>
          </a:prstGeom>
        </p:spPr>
      </p:pic>
      <p:sp>
        <p:nvSpPr>
          <p:cNvPr id="2048" name="TextBox 2047">
            <a:extLst>
              <a:ext uri="{FF2B5EF4-FFF2-40B4-BE49-F238E27FC236}">
                <a16:creationId xmlns:a16="http://schemas.microsoft.com/office/drawing/2014/main" id="{A743411E-0F5F-4771-B95A-9B0E2C99BF6E}"/>
              </a:ext>
            </a:extLst>
          </p:cNvPr>
          <p:cNvSpPr txBox="1"/>
          <p:nvPr/>
        </p:nvSpPr>
        <p:spPr>
          <a:xfrm>
            <a:off x="11675244" y="20935459"/>
            <a:ext cx="766054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B)) Chaos control in Chua circuit</a:t>
            </a:r>
          </a:p>
        </p:txBody>
      </p:sp>
      <p:sp>
        <p:nvSpPr>
          <p:cNvPr id="2050" name="TextBox 2049">
            <a:extLst>
              <a:ext uri="{FF2B5EF4-FFF2-40B4-BE49-F238E27FC236}">
                <a16:creationId xmlns:a16="http://schemas.microsoft.com/office/drawing/2014/main" id="{8FA443DF-7468-403F-B1FE-50E16A492EB6}"/>
              </a:ext>
            </a:extLst>
          </p:cNvPr>
          <p:cNvSpPr txBox="1"/>
          <p:nvPr/>
        </p:nvSpPr>
        <p:spPr>
          <a:xfrm>
            <a:off x="12229563" y="21581447"/>
            <a:ext cx="9985036" cy="1200329"/>
          </a:xfrm>
          <a:prstGeom prst="rect">
            <a:avLst/>
          </a:prstGeom>
          <a:noFill/>
        </p:spPr>
        <p:txBody>
          <a:bodyPr wrap="square" rtlCol="0">
            <a:spAutoFit/>
          </a:bodyPr>
          <a:lstStyle/>
          <a:p>
            <a:pPr algn="l"/>
            <a:r>
              <a:rPr lang="en-US" sz="3600" dirty="0">
                <a:latin typeface="Times New Roman" panose="02020603050405020304" pitchFamily="18" charset="0"/>
                <a:cs typeface="Times New Roman" panose="02020603050405020304" pitchFamily="18" charset="0"/>
              </a:rPr>
              <a:t>In general to control the chaos we enforce the error to be such that:</a:t>
            </a:r>
          </a:p>
        </p:txBody>
      </p:sp>
      <p:pic>
        <p:nvPicPr>
          <p:cNvPr id="2051" name="Picture 2050">
            <a:extLst>
              <a:ext uri="{FF2B5EF4-FFF2-40B4-BE49-F238E27FC236}">
                <a16:creationId xmlns:a16="http://schemas.microsoft.com/office/drawing/2014/main" id="{1077F943-174B-4D2B-92A4-681C08E64EDF}"/>
              </a:ext>
            </a:extLst>
          </p:cNvPr>
          <p:cNvPicPr>
            <a:picLocks noChangeAspect="1"/>
          </p:cNvPicPr>
          <p:nvPr/>
        </p:nvPicPr>
        <p:blipFill>
          <a:blip r:embed="rId12"/>
          <a:stretch>
            <a:fillRect/>
          </a:stretch>
        </p:blipFill>
        <p:spPr>
          <a:xfrm>
            <a:off x="15172234" y="22769843"/>
            <a:ext cx="2391866" cy="749260"/>
          </a:xfrm>
          <a:prstGeom prst="rect">
            <a:avLst/>
          </a:prstGeom>
        </p:spPr>
      </p:pic>
      <p:sp>
        <p:nvSpPr>
          <p:cNvPr id="2056" name="TextBox 2055">
            <a:extLst>
              <a:ext uri="{FF2B5EF4-FFF2-40B4-BE49-F238E27FC236}">
                <a16:creationId xmlns:a16="http://schemas.microsoft.com/office/drawing/2014/main" id="{2A5CE51D-2BCF-4804-83E5-7BAABA12CAA5}"/>
              </a:ext>
            </a:extLst>
          </p:cNvPr>
          <p:cNvSpPr txBox="1"/>
          <p:nvPr/>
        </p:nvSpPr>
        <p:spPr>
          <a:xfrm>
            <a:off x="11029447" y="22867099"/>
            <a:ext cx="46529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p>
        </p:txBody>
      </p:sp>
      <p:pic>
        <p:nvPicPr>
          <p:cNvPr id="2060" name="Picture 2059">
            <a:extLst>
              <a:ext uri="{FF2B5EF4-FFF2-40B4-BE49-F238E27FC236}">
                <a16:creationId xmlns:a16="http://schemas.microsoft.com/office/drawing/2014/main" id="{AE735146-B0EC-4E24-B62B-B5EA3411B1A4}"/>
              </a:ext>
            </a:extLst>
          </p:cNvPr>
          <p:cNvPicPr>
            <a:picLocks noChangeAspect="1"/>
          </p:cNvPicPr>
          <p:nvPr/>
        </p:nvPicPr>
        <p:blipFill>
          <a:blip r:embed="rId13"/>
          <a:stretch>
            <a:fillRect/>
          </a:stretch>
        </p:blipFill>
        <p:spPr>
          <a:xfrm>
            <a:off x="14047044" y="23650508"/>
            <a:ext cx="4878006" cy="1511897"/>
          </a:xfrm>
          <a:prstGeom prst="rect">
            <a:avLst/>
          </a:prstGeom>
        </p:spPr>
      </p:pic>
      <p:pic>
        <p:nvPicPr>
          <p:cNvPr id="80" name="Picture 79">
            <a:extLst>
              <a:ext uri="{FF2B5EF4-FFF2-40B4-BE49-F238E27FC236}">
                <a16:creationId xmlns:a16="http://schemas.microsoft.com/office/drawing/2014/main" id="{FB4E891A-62DA-4F54-80F2-DB58C1B72A3A}"/>
              </a:ext>
            </a:extLst>
          </p:cNvPr>
          <p:cNvPicPr/>
          <p:nvPr/>
        </p:nvPicPr>
        <p:blipFill>
          <a:blip r:embed="rId14"/>
          <a:stretch>
            <a:fillRect/>
          </a:stretch>
        </p:blipFill>
        <p:spPr>
          <a:xfrm>
            <a:off x="14884402" y="26224094"/>
            <a:ext cx="4219075" cy="2150743"/>
          </a:xfrm>
          <a:prstGeom prst="rect">
            <a:avLst/>
          </a:prstGeom>
        </p:spPr>
      </p:pic>
      <p:sp>
        <p:nvSpPr>
          <p:cNvPr id="2063" name="TextBox 2062">
            <a:extLst>
              <a:ext uri="{FF2B5EF4-FFF2-40B4-BE49-F238E27FC236}">
                <a16:creationId xmlns:a16="http://schemas.microsoft.com/office/drawing/2014/main" id="{9151E0EA-521F-4A80-AA2C-E62BABACAF34}"/>
              </a:ext>
            </a:extLst>
          </p:cNvPr>
          <p:cNvSpPr txBox="1"/>
          <p:nvPr/>
        </p:nvSpPr>
        <p:spPr>
          <a:xfrm>
            <a:off x="12153900" y="25169598"/>
            <a:ext cx="9898948" cy="1200329"/>
          </a:xfrm>
          <a:prstGeom prst="rect">
            <a:avLst/>
          </a:prstGeom>
          <a:noFill/>
        </p:spPr>
        <p:txBody>
          <a:bodyPr wrap="square" rtlCol="0">
            <a:spAutoFit/>
          </a:bodyPr>
          <a:lstStyle/>
          <a:p>
            <a:pPr algn="l"/>
            <a:r>
              <a:rPr lang="en-US" sz="3600" dirty="0">
                <a:latin typeface="Times New Roman" panose="02020603050405020304" pitchFamily="18" charset="0"/>
                <a:cs typeface="Times New Roman" panose="02020603050405020304" pitchFamily="18" charset="0"/>
              </a:rPr>
              <a:t>By making some substitutions in Chua equations and adding control</a:t>
            </a:r>
          </a:p>
        </p:txBody>
      </p:sp>
      <p:sp>
        <p:nvSpPr>
          <p:cNvPr id="2065" name="TextBox 2064">
            <a:extLst>
              <a:ext uri="{FF2B5EF4-FFF2-40B4-BE49-F238E27FC236}">
                <a16:creationId xmlns:a16="http://schemas.microsoft.com/office/drawing/2014/main" id="{224472EA-5144-4D82-AEB9-B9334ED3492A}"/>
              </a:ext>
            </a:extLst>
          </p:cNvPr>
          <p:cNvSpPr txBox="1"/>
          <p:nvPr/>
        </p:nvSpPr>
        <p:spPr>
          <a:xfrm>
            <a:off x="11747448" y="28374837"/>
            <a:ext cx="9037076"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By substituting in error enforcing equation:</a:t>
            </a:r>
          </a:p>
        </p:txBody>
      </p:sp>
      <p:pic>
        <p:nvPicPr>
          <p:cNvPr id="83" name="Picture 82">
            <a:extLst>
              <a:ext uri="{FF2B5EF4-FFF2-40B4-BE49-F238E27FC236}">
                <a16:creationId xmlns:a16="http://schemas.microsoft.com/office/drawing/2014/main" id="{8236B6A3-3676-4148-BF81-A3391B89AEA3}"/>
              </a:ext>
            </a:extLst>
          </p:cNvPr>
          <p:cNvPicPr/>
          <p:nvPr/>
        </p:nvPicPr>
        <p:blipFill>
          <a:blip r:embed="rId15"/>
          <a:stretch>
            <a:fillRect/>
          </a:stretch>
        </p:blipFill>
        <p:spPr>
          <a:xfrm>
            <a:off x="12229563" y="29311395"/>
            <a:ext cx="5144037" cy="2493478"/>
          </a:xfrm>
          <a:prstGeom prst="rect">
            <a:avLst/>
          </a:prstGeom>
        </p:spPr>
      </p:pic>
      <p:pic>
        <p:nvPicPr>
          <p:cNvPr id="84" name="Picture 83">
            <a:extLst>
              <a:ext uri="{FF2B5EF4-FFF2-40B4-BE49-F238E27FC236}">
                <a16:creationId xmlns:a16="http://schemas.microsoft.com/office/drawing/2014/main" id="{C2753A5C-1460-4933-AEF3-82045242D4A3}"/>
              </a:ext>
            </a:extLst>
          </p:cNvPr>
          <p:cNvPicPr/>
          <p:nvPr/>
        </p:nvPicPr>
        <p:blipFill>
          <a:blip r:embed="rId16"/>
          <a:stretch>
            <a:fillRect/>
          </a:stretch>
        </p:blipFill>
        <p:spPr>
          <a:xfrm>
            <a:off x="17564100" y="29080339"/>
            <a:ext cx="4584703" cy="3194913"/>
          </a:xfrm>
          <a:prstGeom prst="rect">
            <a:avLst/>
          </a:prstGeom>
          <a:ln w="6350" cap="sq" cmpd="thickThin">
            <a:solidFill>
              <a:srgbClr val="000000"/>
            </a:solidFill>
            <a:prstDash val="solid"/>
            <a:miter lim="800000"/>
          </a:ln>
          <a:effectLst>
            <a:innerShdw blurRad="76200">
              <a:srgbClr val="000000"/>
            </a:innerShdw>
          </a:effectLst>
        </p:spPr>
      </p:pic>
      <p:sp>
        <p:nvSpPr>
          <p:cNvPr id="2066" name="TextBox 2065">
            <a:extLst>
              <a:ext uri="{FF2B5EF4-FFF2-40B4-BE49-F238E27FC236}">
                <a16:creationId xmlns:a16="http://schemas.microsoft.com/office/drawing/2014/main" id="{D034DEF1-A996-4EF6-8A2F-51B8F03659AE}"/>
              </a:ext>
            </a:extLst>
          </p:cNvPr>
          <p:cNvSpPr txBox="1"/>
          <p:nvPr/>
        </p:nvSpPr>
        <p:spPr>
          <a:xfrm>
            <a:off x="22831546" y="8455060"/>
            <a:ext cx="10124954" cy="3416320"/>
          </a:xfrm>
          <a:prstGeom prst="rect">
            <a:avLst/>
          </a:prstGeom>
          <a:noFill/>
        </p:spPr>
        <p:txBody>
          <a:bodyPr wrap="square" rtlCol="0">
            <a:spAutoFit/>
          </a:bodyPr>
          <a:lstStyle/>
          <a:p>
            <a:pPr algn="l"/>
            <a:r>
              <a:rPr lang="en-US" sz="3600" b="1" dirty="0">
                <a:latin typeface="Times New Roman" panose="02020603050405020304" pitchFamily="18" charset="0"/>
                <a:cs typeface="Times New Roman" panose="02020603050405020304" pitchFamily="18" charset="0"/>
              </a:rPr>
              <a:t>A)) Before adding control : </a:t>
            </a:r>
            <a:r>
              <a:rPr lang="en-US" sz="3600" dirty="0">
                <a:latin typeface="Times New Roman" panose="02020603050405020304" pitchFamily="18" charset="0"/>
                <a:cs typeface="Times New Roman" panose="02020603050405020304" pitchFamily="18" charset="0"/>
              </a:rPr>
              <a:t>chaotic behavior appear, oscillation of each parameter with time, attractor curve between each parameter and other.</a:t>
            </a:r>
          </a:p>
          <a:p>
            <a:pPr algn="l"/>
            <a:r>
              <a:rPr lang="en-US" sz="3600" b="1" dirty="0">
                <a:latin typeface="Times New Roman" panose="02020603050405020304" pitchFamily="18" charset="0"/>
                <a:cs typeface="Times New Roman" panose="02020603050405020304" pitchFamily="18" charset="0"/>
              </a:rPr>
              <a:t>A)) after adding control : </a:t>
            </a:r>
            <a:r>
              <a:rPr lang="en-US" sz="3600" dirty="0">
                <a:latin typeface="Times New Roman" panose="02020603050405020304" pitchFamily="18" charset="0"/>
                <a:cs typeface="Times New Roman" panose="02020603050405020304" pitchFamily="18" charset="0"/>
              </a:rPr>
              <a:t>oscillating curves will settle down to certain values, and attractor orbits of different IC will converge to one point.</a:t>
            </a:r>
          </a:p>
        </p:txBody>
      </p:sp>
      <p:sp>
        <p:nvSpPr>
          <p:cNvPr id="86" name="Text Box 43">
            <a:extLst>
              <a:ext uri="{FF2B5EF4-FFF2-40B4-BE49-F238E27FC236}">
                <a16:creationId xmlns:a16="http://schemas.microsoft.com/office/drawing/2014/main" id="{A1BE7B34-95E0-4FC6-B7AE-2F74BD4AAAB9}"/>
              </a:ext>
            </a:extLst>
          </p:cNvPr>
          <p:cNvSpPr txBox="1">
            <a:spLocks noChangeArrowheads="1"/>
          </p:cNvSpPr>
          <p:nvPr/>
        </p:nvSpPr>
        <p:spPr bwMode="auto">
          <a:xfrm>
            <a:off x="22840950" y="12164231"/>
            <a:ext cx="9829800" cy="1200329"/>
          </a:xfrm>
          <a:prstGeom prst="rect">
            <a:avLst/>
          </a:prstGeom>
          <a:noFill/>
          <a:ln w="9525">
            <a:noFill/>
            <a:miter lim="800000"/>
            <a:headEnd/>
            <a:tailEnd/>
          </a:ln>
          <a:effectLst/>
        </p:spPr>
        <p:txBody>
          <a:bodyPr>
            <a:spAutoFit/>
          </a:bodyPr>
          <a:lstStyle/>
          <a:p>
            <a:pPr defTabSz="4389438">
              <a:spcBef>
                <a:spcPct val="50000"/>
              </a:spcBef>
            </a:pPr>
            <a:r>
              <a:rPr lang="en-US" sz="7200" b="1" dirty="0">
                <a:latin typeface="Times New Roman" panose="02020603050405020304" pitchFamily="18" charset="0"/>
                <a:ea typeface="Tahoma" panose="020B0604030504040204" pitchFamily="34" charset="0"/>
                <a:cs typeface="Times New Roman" panose="02020603050405020304" pitchFamily="18" charset="0"/>
              </a:rPr>
              <a:t>results</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068" name="TextBox 2067">
            <a:extLst>
              <a:ext uri="{FF2B5EF4-FFF2-40B4-BE49-F238E27FC236}">
                <a16:creationId xmlns:a16="http://schemas.microsoft.com/office/drawing/2014/main" id="{2B23451C-0ADD-42D9-8AA4-E0FEDB318587}"/>
              </a:ext>
            </a:extLst>
          </p:cNvPr>
          <p:cNvSpPr txBox="1"/>
          <p:nvPr/>
        </p:nvSpPr>
        <p:spPr>
          <a:xfrm>
            <a:off x="22593300" y="13041503"/>
            <a:ext cx="1772443" cy="646114"/>
          </a:xfrm>
          <a:prstGeom prst="rect">
            <a:avLst/>
          </a:prstGeom>
          <a:noFill/>
        </p:spPr>
        <p:txBody>
          <a:bodyPr wrap="square" rtlCol="0">
            <a:spAutoFit/>
          </a:bodyPr>
          <a:lstStyle/>
          <a:p>
            <a:pPr algn="l"/>
            <a:r>
              <a:rPr lang="en-US" sz="3600" b="1" dirty="0">
                <a:latin typeface="Times New Roman" panose="02020603050405020304" pitchFamily="18" charset="0"/>
                <a:cs typeface="Times New Roman" panose="02020603050405020304" pitchFamily="18" charset="0"/>
              </a:rPr>
              <a:t>result1</a:t>
            </a:r>
          </a:p>
        </p:txBody>
      </p:sp>
      <p:pic>
        <p:nvPicPr>
          <p:cNvPr id="88" name="Picture 87">
            <a:extLst>
              <a:ext uri="{FF2B5EF4-FFF2-40B4-BE49-F238E27FC236}">
                <a16:creationId xmlns:a16="http://schemas.microsoft.com/office/drawing/2014/main" id="{755012C0-866C-42D6-98FC-11F7674FF262}"/>
              </a:ext>
            </a:extLst>
          </p:cNvPr>
          <p:cNvPicPr/>
          <p:nvPr/>
        </p:nvPicPr>
        <p:blipFill>
          <a:blip r:embed="rId17">
            <a:extLst>
              <a:ext uri="{28A0092B-C50C-407E-A947-70E740481C1C}">
                <a14:useLocalDpi xmlns:a14="http://schemas.microsoft.com/office/drawing/2010/main" val="0"/>
              </a:ext>
            </a:extLst>
          </a:blip>
          <a:stretch>
            <a:fillRect/>
          </a:stretch>
        </p:blipFill>
        <p:spPr>
          <a:xfrm>
            <a:off x="23322889" y="13684183"/>
            <a:ext cx="8667608" cy="7569210"/>
          </a:xfrm>
          <a:prstGeom prst="rect">
            <a:avLst/>
          </a:prstGeom>
        </p:spPr>
      </p:pic>
      <p:pic>
        <p:nvPicPr>
          <p:cNvPr id="89" name="Picture 88">
            <a:extLst>
              <a:ext uri="{FF2B5EF4-FFF2-40B4-BE49-F238E27FC236}">
                <a16:creationId xmlns:a16="http://schemas.microsoft.com/office/drawing/2014/main" id="{D46D5145-E1C6-4AE8-A23F-6722DFF656F8}"/>
              </a:ext>
            </a:extLst>
          </p:cNvPr>
          <p:cNvPicPr/>
          <p:nvPr/>
        </p:nvPicPr>
        <p:blipFill>
          <a:blip r:embed="rId18">
            <a:extLst>
              <a:ext uri="{28A0092B-C50C-407E-A947-70E740481C1C}">
                <a14:useLocalDpi xmlns:a14="http://schemas.microsoft.com/office/drawing/2010/main" val="0"/>
              </a:ext>
            </a:extLst>
          </a:blip>
          <a:stretch>
            <a:fillRect/>
          </a:stretch>
        </p:blipFill>
        <p:spPr>
          <a:xfrm>
            <a:off x="23273883" y="24948723"/>
            <a:ext cx="8796791" cy="5442293"/>
          </a:xfrm>
          <a:prstGeom prst="rect">
            <a:avLst/>
          </a:prstGeom>
        </p:spPr>
      </p:pic>
      <p:sp>
        <p:nvSpPr>
          <p:cNvPr id="2071" name="TextBox 2070">
            <a:extLst>
              <a:ext uri="{FF2B5EF4-FFF2-40B4-BE49-F238E27FC236}">
                <a16:creationId xmlns:a16="http://schemas.microsoft.com/office/drawing/2014/main" id="{B23F1773-94DB-4C45-8EF5-37E562A7ACD8}"/>
              </a:ext>
            </a:extLst>
          </p:cNvPr>
          <p:cNvSpPr txBox="1"/>
          <p:nvPr/>
        </p:nvSpPr>
        <p:spPr>
          <a:xfrm>
            <a:off x="22802189" y="21384659"/>
            <a:ext cx="10306711" cy="2862322"/>
          </a:xfrm>
          <a:prstGeom prst="rect">
            <a:avLst/>
          </a:prstGeom>
          <a:noFill/>
        </p:spPr>
        <p:txBody>
          <a:bodyPr wrap="square" rtlCol="0">
            <a:spAutoFit/>
          </a:bodyPr>
          <a:lstStyle/>
          <a:p>
            <a:pPr marL="571500" lvl="0" indent="-571500" algn="l">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Different row of plots corresponds to different initial conditions.</a:t>
            </a:r>
          </a:p>
          <a:p>
            <a:pPr marL="571500" lvl="0" indent="-571500" algn="l">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Different color correspond to solution of one equations of the Chua system.</a:t>
            </a:r>
          </a:p>
          <a:p>
            <a:pPr marL="571500" lvl="0" indent="-571500" algn="l">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Curves resulted as predicted.</a:t>
            </a:r>
          </a:p>
        </p:txBody>
      </p:sp>
      <p:sp>
        <p:nvSpPr>
          <p:cNvPr id="2072" name="TextBox 2071">
            <a:extLst>
              <a:ext uri="{FF2B5EF4-FFF2-40B4-BE49-F238E27FC236}">
                <a16:creationId xmlns:a16="http://schemas.microsoft.com/office/drawing/2014/main" id="{5FF0EB31-3CB9-4FEF-B502-ED9F56BABE59}"/>
              </a:ext>
            </a:extLst>
          </p:cNvPr>
          <p:cNvSpPr txBox="1"/>
          <p:nvPr/>
        </p:nvSpPr>
        <p:spPr>
          <a:xfrm>
            <a:off x="21693821" y="24247753"/>
            <a:ext cx="3562208"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result2</a:t>
            </a:r>
            <a:endParaRPr lang="en-US"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D985EA5-28AD-402B-8C85-7DFC87D9752A}"/>
              </a:ext>
            </a:extLst>
          </p:cNvPr>
          <p:cNvSpPr txBox="1"/>
          <p:nvPr/>
        </p:nvSpPr>
        <p:spPr>
          <a:xfrm>
            <a:off x="23030656" y="30555727"/>
            <a:ext cx="9582943" cy="1754326"/>
          </a:xfrm>
          <a:prstGeom prst="rect">
            <a:avLst/>
          </a:prstGeom>
          <a:noFill/>
        </p:spPr>
        <p:txBody>
          <a:bodyPr wrap="square" rtlCol="0">
            <a:spAutoFit/>
          </a:bodyPr>
          <a:lstStyle/>
          <a:p>
            <a:pPr marL="571500" indent="-571500" algn="l">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Different colors corresponds to different initial conditions.</a:t>
            </a:r>
          </a:p>
          <a:p>
            <a:pPr marL="571500" indent="-571500" algn="l">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Curves resulted as predicted.</a:t>
            </a:r>
          </a:p>
        </p:txBody>
      </p:sp>
      <p:pic>
        <p:nvPicPr>
          <p:cNvPr id="3" name="Picture 2">
            <a:extLst>
              <a:ext uri="{FF2B5EF4-FFF2-40B4-BE49-F238E27FC236}">
                <a16:creationId xmlns:a16="http://schemas.microsoft.com/office/drawing/2014/main" id="{5D693091-4896-4334-AABB-38765A8C4CB4}"/>
              </a:ext>
            </a:extLst>
          </p:cNvPr>
          <p:cNvPicPr>
            <a:picLocks noChangeAspect="1"/>
          </p:cNvPicPr>
          <p:nvPr/>
        </p:nvPicPr>
        <p:blipFill>
          <a:blip r:embed="rId19"/>
          <a:stretch>
            <a:fillRect/>
          </a:stretch>
        </p:blipFill>
        <p:spPr>
          <a:xfrm>
            <a:off x="33217983" y="9100922"/>
            <a:ext cx="10310501" cy="2677601"/>
          </a:xfrm>
          <a:prstGeom prst="rect">
            <a:avLst/>
          </a:prstGeom>
        </p:spPr>
      </p:pic>
      <p:sp>
        <p:nvSpPr>
          <p:cNvPr id="4" name="TextBox 3">
            <a:extLst>
              <a:ext uri="{FF2B5EF4-FFF2-40B4-BE49-F238E27FC236}">
                <a16:creationId xmlns:a16="http://schemas.microsoft.com/office/drawing/2014/main" id="{40D28FF1-E7CC-4018-BB7C-FAC4C7862C0D}"/>
              </a:ext>
            </a:extLst>
          </p:cNvPr>
          <p:cNvSpPr txBox="1"/>
          <p:nvPr/>
        </p:nvSpPr>
        <p:spPr>
          <a:xfrm>
            <a:off x="33397455" y="11838835"/>
            <a:ext cx="10090066" cy="646331"/>
          </a:xfrm>
          <a:prstGeom prst="rect">
            <a:avLst/>
          </a:prstGeom>
          <a:noFill/>
        </p:spPr>
        <p:txBody>
          <a:bodyPr wrap="square" rtlCol="0">
            <a:spAutoFit/>
          </a:bodyPr>
          <a:lstStyle/>
          <a:p>
            <a:pPr algn="l"/>
            <a:r>
              <a:rPr lang="en-US" sz="3600" b="1" dirty="0">
                <a:latin typeface="Times New Roman" panose="02020603050405020304" pitchFamily="18" charset="0"/>
                <a:cs typeface="Times New Roman" panose="02020603050405020304" pitchFamily="18" charset="0"/>
              </a:rPr>
              <a:t>Transmitter:</a:t>
            </a:r>
          </a:p>
        </p:txBody>
      </p:sp>
      <p:pic>
        <p:nvPicPr>
          <p:cNvPr id="5" name="Picture 4">
            <a:extLst>
              <a:ext uri="{FF2B5EF4-FFF2-40B4-BE49-F238E27FC236}">
                <a16:creationId xmlns:a16="http://schemas.microsoft.com/office/drawing/2014/main" id="{84BFCC34-121F-4672-8BCB-171239A1AE65}"/>
              </a:ext>
            </a:extLst>
          </p:cNvPr>
          <p:cNvPicPr>
            <a:picLocks noChangeAspect="1"/>
          </p:cNvPicPr>
          <p:nvPr/>
        </p:nvPicPr>
        <p:blipFill>
          <a:blip r:embed="rId20"/>
          <a:stretch>
            <a:fillRect/>
          </a:stretch>
        </p:blipFill>
        <p:spPr>
          <a:xfrm>
            <a:off x="33378783" y="12485166"/>
            <a:ext cx="9922537" cy="3184097"/>
          </a:xfrm>
          <a:prstGeom prst="rect">
            <a:avLst/>
          </a:prstGeom>
        </p:spPr>
      </p:pic>
      <p:sp>
        <p:nvSpPr>
          <p:cNvPr id="6" name="TextBox 5">
            <a:extLst>
              <a:ext uri="{FF2B5EF4-FFF2-40B4-BE49-F238E27FC236}">
                <a16:creationId xmlns:a16="http://schemas.microsoft.com/office/drawing/2014/main" id="{A984BEF8-0653-4D91-A5BB-CFCCA3FE4A31}"/>
              </a:ext>
            </a:extLst>
          </p:cNvPr>
          <p:cNvSpPr txBox="1"/>
          <p:nvPr/>
        </p:nvSpPr>
        <p:spPr>
          <a:xfrm>
            <a:off x="33306884" y="15681744"/>
            <a:ext cx="10082212" cy="646331"/>
          </a:xfrm>
          <a:prstGeom prst="rect">
            <a:avLst/>
          </a:prstGeom>
          <a:noFill/>
        </p:spPr>
        <p:txBody>
          <a:bodyPr wrap="square" rtlCol="0">
            <a:spAutoFit/>
          </a:bodyPr>
          <a:lstStyle/>
          <a:p>
            <a:pPr algn="l"/>
            <a:r>
              <a:rPr lang="en-US" sz="3600" b="1" dirty="0">
                <a:latin typeface="Times New Roman" panose="02020603050405020304" pitchFamily="18" charset="0"/>
                <a:cs typeface="Times New Roman" panose="02020603050405020304" pitchFamily="18" charset="0"/>
              </a:rPr>
              <a:t>Receiver</a:t>
            </a:r>
          </a:p>
        </p:txBody>
      </p:sp>
      <p:pic>
        <p:nvPicPr>
          <p:cNvPr id="7" name="Picture 6">
            <a:extLst>
              <a:ext uri="{FF2B5EF4-FFF2-40B4-BE49-F238E27FC236}">
                <a16:creationId xmlns:a16="http://schemas.microsoft.com/office/drawing/2014/main" id="{3770B792-CDB2-4CBC-92FF-9E18D739AA97}"/>
              </a:ext>
            </a:extLst>
          </p:cNvPr>
          <p:cNvPicPr>
            <a:picLocks noChangeAspect="1"/>
          </p:cNvPicPr>
          <p:nvPr/>
        </p:nvPicPr>
        <p:blipFill>
          <a:blip r:embed="rId21"/>
          <a:stretch>
            <a:fillRect/>
          </a:stretch>
        </p:blipFill>
        <p:spPr>
          <a:xfrm>
            <a:off x="33378782" y="16620010"/>
            <a:ext cx="10010314" cy="2527688"/>
          </a:xfrm>
          <a:prstGeom prst="rect">
            <a:avLst/>
          </a:prstGeom>
        </p:spPr>
      </p:pic>
      <p:pic>
        <p:nvPicPr>
          <p:cNvPr id="8" name="Picture 7">
            <a:extLst>
              <a:ext uri="{FF2B5EF4-FFF2-40B4-BE49-F238E27FC236}">
                <a16:creationId xmlns:a16="http://schemas.microsoft.com/office/drawing/2014/main" id="{295DF148-4B5E-40A9-BA10-288F6BFDE293}"/>
              </a:ext>
            </a:extLst>
          </p:cNvPr>
          <p:cNvPicPr>
            <a:picLocks noChangeAspect="1"/>
          </p:cNvPicPr>
          <p:nvPr/>
        </p:nvPicPr>
        <p:blipFill>
          <a:blip r:embed="rId22"/>
          <a:stretch>
            <a:fillRect/>
          </a:stretch>
        </p:blipFill>
        <p:spPr>
          <a:xfrm>
            <a:off x="33269968" y="19168634"/>
            <a:ext cx="10006246" cy="6409960"/>
          </a:xfrm>
          <a:prstGeom prst="rect">
            <a:avLst/>
          </a:prstGeom>
        </p:spPr>
      </p:pic>
      <p:sp>
        <p:nvSpPr>
          <p:cNvPr id="9" name="TextBox 8">
            <a:extLst>
              <a:ext uri="{FF2B5EF4-FFF2-40B4-BE49-F238E27FC236}">
                <a16:creationId xmlns:a16="http://schemas.microsoft.com/office/drawing/2014/main" id="{F144A506-515E-4496-B398-AED61BEE3E79}"/>
              </a:ext>
            </a:extLst>
          </p:cNvPr>
          <p:cNvSpPr txBox="1"/>
          <p:nvPr/>
        </p:nvSpPr>
        <p:spPr>
          <a:xfrm>
            <a:off x="838200" y="29622470"/>
            <a:ext cx="10837044" cy="2554545"/>
          </a:xfrm>
          <a:prstGeom prst="rect">
            <a:avLst/>
          </a:prstGeom>
          <a:noFill/>
        </p:spPr>
        <p:txBody>
          <a:bodyPr wrap="square" rtlCol="0">
            <a:spAutoFit/>
          </a:bodyPr>
          <a:lstStyle/>
          <a:p>
            <a:pPr marL="457200" lvl="0" indent="-457200" algn="l">
              <a:buFont typeface="Arial" panose="020B0604020202020204" pitchFamily="34" charset="0"/>
              <a:buChar char="•"/>
            </a:pPr>
            <a:r>
              <a:rPr lang="en-US" sz="3200" dirty="0" err="1"/>
              <a:t>Moumita</a:t>
            </a:r>
            <a:r>
              <a:rPr lang="en-US" sz="3200" dirty="0"/>
              <a:t> </a:t>
            </a:r>
            <a:r>
              <a:rPr lang="en-US" sz="3200" dirty="0" err="1"/>
              <a:t>Mujherjee</a:t>
            </a:r>
            <a:r>
              <a:rPr lang="en-US" sz="3200" dirty="0"/>
              <a:t>, Suman </a:t>
            </a:r>
            <a:r>
              <a:rPr lang="en-US" sz="3200" dirty="0" err="1"/>
              <a:t>Hadler</a:t>
            </a:r>
            <a:r>
              <a:rPr lang="en-US" sz="3200" dirty="0"/>
              <a:t>, “Stabilization and Control of Chaos Based on Nonlinear Dynamic Inversion”, 2017.</a:t>
            </a:r>
          </a:p>
          <a:p>
            <a:pPr marL="457200" lvl="0" indent="-457200" algn="l">
              <a:buFont typeface="Arial" panose="020B0604020202020204" pitchFamily="34" charset="0"/>
              <a:buChar char="•"/>
            </a:pPr>
            <a:r>
              <a:rPr lang="en-US" sz="3200" dirty="0"/>
              <a:t>Valentin </a:t>
            </a:r>
            <a:r>
              <a:rPr lang="en-US" sz="3200" dirty="0" err="1"/>
              <a:t>Siderskiy</a:t>
            </a:r>
            <a:r>
              <a:rPr lang="en-US" sz="3200" dirty="0"/>
              <a:t>. Chua’s circuit diagrams, equations, </a:t>
            </a:r>
            <a:r>
              <a:rPr lang="en-US" sz="3200" dirty="0" err="1"/>
              <a:t>simlulations</a:t>
            </a:r>
            <a:r>
              <a:rPr lang="en-US" sz="3200" dirty="0"/>
              <a:t> and how to build 2016</a:t>
            </a:r>
            <a:r>
              <a:rPr lang="en-US" sz="3200" dirty="0">
                <a:hlinkClick r:id="rId23"/>
              </a:rPr>
              <a:t>://Chuacircuits</a:t>
            </a:r>
            <a:r>
              <a:rPr lang="en-US" sz="3200" u="sng" dirty="0">
                <a:hlinkClick r:id="rId23"/>
              </a:rPr>
              <a:t>.com</a:t>
            </a:r>
            <a:r>
              <a:rPr lang="en-US" sz="3200" dirty="0"/>
              <a:t>.</a:t>
            </a:r>
          </a:p>
        </p:txBody>
      </p:sp>
      <p:sp>
        <p:nvSpPr>
          <p:cNvPr id="10" name="TextBox 9">
            <a:extLst>
              <a:ext uri="{FF2B5EF4-FFF2-40B4-BE49-F238E27FC236}">
                <a16:creationId xmlns:a16="http://schemas.microsoft.com/office/drawing/2014/main" id="{413259A2-AB06-4A3E-BC16-9C36563808BA}"/>
              </a:ext>
            </a:extLst>
          </p:cNvPr>
          <p:cNvSpPr txBox="1"/>
          <p:nvPr/>
        </p:nvSpPr>
        <p:spPr>
          <a:xfrm>
            <a:off x="-120373" y="28774352"/>
            <a:ext cx="5873473" cy="830997"/>
          </a:xfrm>
          <a:prstGeom prst="rect">
            <a:avLst/>
          </a:prstGeom>
          <a:noFill/>
        </p:spPr>
        <p:txBody>
          <a:bodyPr wrap="square" rtlCol="0">
            <a:spAutoFit/>
          </a:bodyPr>
          <a:lstStyle/>
          <a:p>
            <a:r>
              <a:rPr lang="en-US" sz="4800" b="1" dirty="0"/>
              <a:t>References:</a:t>
            </a:r>
          </a:p>
        </p:txBody>
      </p:sp>
      <p:sp>
        <p:nvSpPr>
          <p:cNvPr id="11" name="TextBox 10">
            <a:extLst>
              <a:ext uri="{FF2B5EF4-FFF2-40B4-BE49-F238E27FC236}">
                <a16:creationId xmlns:a16="http://schemas.microsoft.com/office/drawing/2014/main" id="{2886F5DC-BD52-4479-8CD3-0C8D7908AAE7}"/>
              </a:ext>
            </a:extLst>
          </p:cNvPr>
          <p:cNvSpPr txBox="1"/>
          <p:nvPr/>
        </p:nvSpPr>
        <p:spPr>
          <a:xfrm>
            <a:off x="6573303" y="5028447"/>
            <a:ext cx="31046244" cy="2523768"/>
          </a:xfrm>
          <a:prstGeom prst="rect">
            <a:avLst/>
          </a:prstGeom>
          <a:noFill/>
        </p:spPr>
        <p:txBody>
          <a:bodyPr wrap="square" rtlCol="0">
            <a:spAutoFit/>
          </a:bodyPr>
          <a:lstStyle/>
          <a:p>
            <a:pPr algn="l"/>
            <a:r>
              <a:rPr lang="en-US" sz="3600" dirty="0">
                <a:solidFill>
                  <a:srgbClr val="EAEAEA"/>
                </a:solidFill>
                <a:latin typeface="Times New Roman" panose="02020603050405020304" pitchFamily="18" charset="0"/>
                <a:cs typeface="Times New Roman" panose="02020603050405020304" pitchFamily="18" charset="0"/>
              </a:rPr>
              <a:t>Chua circuit is one of the simplest electrical samples of a chaotic system which displays a new kind of attractors, double scroll attractor, that will be demonstrated in upcoming simulation, graph… etc. Chua circuit is used in varies application, after using a certain control system needed for a certain purpose in applications. </a:t>
            </a:r>
          </a:p>
          <a:p>
            <a:endParaRPr lang="en-US" dirty="0"/>
          </a:p>
        </p:txBody>
      </p:sp>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412</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n2s</cp:lastModifiedBy>
  <cp:revision>79</cp:revision>
  <cp:lastPrinted>2011-03-08T18:07:35Z</cp:lastPrinted>
  <dcterms:created xsi:type="dcterms:W3CDTF">2008-12-04T00:20:37Z</dcterms:created>
  <dcterms:modified xsi:type="dcterms:W3CDTF">2019-05-07T13:16:12Z</dcterms:modified>
  <cp:category>Research Poster</cp:category>
</cp:coreProperties>
</file>