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0" r:id="rId7"/>
    <p:sldId id="265" r:id="rId8"/>
    <p:sldId id="266" r:id="rId9"/>
    <p:sldId id="261"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BC6B-F367-8D5E-36A1-B20C51702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D0A3B1-AE86-A761-76B0-8F83E672C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0F4B68-0EAE-BE38-37AC-BA87E9D8DB7A}"/>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5" name="Footer Placeholder 4">
            <a:extLst>
              <a:ext uri="{FF2B5EF4-FFF2-40B4-BE49-F238E27FC236}">
                <a16:creationId xmlns:a16="http://schemas.microsoft.com/office/drawing/2014/main" id="{3182A0A5-C0DD-2F45-9F45-5C9D4AC10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75B17-2139-F957-0754-FC049E8D8115}"/>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37178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9F96-3CF1-05AD-E505-79A451D023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A901ED-00E4-2B77-8C99-3F54B30B03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FC56C-5A73-F382-802B-9B1B4971FE5E}"/>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5" name="Footer Placeholder 4">
            <a:extLst>
              <a:ext uri="{FF2B5EF4-FFF2-40B4-BE49-F238E27FC236}">
                <a16:creationId xmlns:a16="http://schemas.microsoft.com/office/drawing/2014/main" id="{535CA314-E41A-5EE9-32D2-C74BF688C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9CA09-42F9-532E-D715-0E9E347D225E}"/>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47080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3A2E1-22F9-5A60-B949-ED9435148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804BEC-4051-9727-4B8E-DAD4A956F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F7C7E-10AA-4FBE-CDD8-086A801FBC2B}"/>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5" name="Footer Placeholder 4">
            <a:extLst>
              <a:ext uri="{FF2B5EF4-FFF2-40B4-BE49-F238E27FC236}">
                <a16:creationId xmlns:a16="http://schemas.microsoft.com/office/drawing/2014/main" id="{B061CB3B-E3F1-A846-651E-39449E4A1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F9729-C363-7C4E-6CB1-9919B0ECD750}"/>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401995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1AE5-3353-66DE-D791-1F0643BDF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2610E-59BC-8675-E228-741C998A9E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5C986-3638-3D56-3657-909D18A8F436}"/>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5" name="Footer Placeholder 4">
            <a:extLst>
              <a:ext uri="{FF2B5EF4-FFF2-40B4-BE49-F238E27FC236}">
                <a16:creationId xmlns:a16="http://schemas.microsoft.com/office/drawing/2014/main" id="{0E8DCA7E-369D-EB7E-F053-012958179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C63D6-D642-3B0F-A55C-A804F7B0D161}"/>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249801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964D-7CD7-85AE-B3D0-962C39F74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F10BBB-4F3E-11B3-A65F-71C0973898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053443-D98A-9315-5E24-A1A1C62B9AB2}"/>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5" name="Footer Placeholder 4">
            <a:extLst>
              <a:ext uri="{FF2B5EF4-FFF2-40B4-BE49-F238E27FC236}">
                <a16:creationId xmlns:a16="http://schemas.microsoft.com/office/drawing/2014/main" id="{298D3147-933D-7E33-E0E7-15A11C032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FE798-6172-D238-5072-286DC144FA0B}"/>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416267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60DF-035A-89AE-111D-FD8D2396B2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E2288-DF64-89BA-1711-BFB0C70931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9D22E-17FE-FBF9-3A74-056C9016A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4C22D2-CD31-C1B8-4613-82069209F61D}"/>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6" name="Footer Placeholder 5">
            <a:extLst>
              <a:ext uri="{FF2B5EF4-FFF2-40B4-BE49-F238E27FC236}">
                <a16:creationId xmlns:a16="http://schemas.microsoft.com/office/drawing/2014/main" id="{60B2114E-C44E-F8C5-E096-365505AB4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B10C5-2C87-20B6-A04E-478DA72379B5}"/>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412388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CCFE-A658-1991-5F3D-90CF0AD754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06A1A8-3FC2-134C-FEE6-A5B79C46B7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B0D1CF-FEC1-2758-A97F-A710CF17C6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DE214-C092-1E24-E076-6B8524B2C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AD546-1580-E75D-DABF-A78871311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3E2D59-5987-6AB8-7F3F-0BAB3C52E039}"/>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8" name="Footer Placeholder 7">
            <a:extLst>
              <a:ext uri="{FF2B5EF4-FFF2-40B4-BE49-F238E27FC236}">
                <a16:creationId xmlns:a16="http://schemas.microsoft.com/office/drawing/2014/main" id="{2A22D6E4-5C1D-4BB3-9969-7BEA34C5AF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BA01B-6CF4-2F69-2B61-68B71A84E351}"/>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47381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9F5E-0360-E700-C87A-5D3C530B93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A543A-F0BC-18F3-574A-96E12FEA56BB}"/>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4" name="Footer Placeholder 3">
            <a:extLst>
              <a:ext uri="{FF2B5EF4-FFF2-40B4-BE49-F238E27FC236}">
                <a16:creationId xmlns:a16="http://schemas.microsoft.com/office/drawing/2014/main" id="{6C4660D6-2C8E-9896-EFC1-9D9B39EDC8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27BDB-6DAF-8546-FCD4-1446B805BC32}"/>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378106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B9AD1-3142-CFF6-9444-62C0B3798B38}"/>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3" name="Footer Placeholder 2">
            <a:extLst>
              <a:ext uri="{FF2B5EF4-FFF2-40B4-BE49-F238E27FC236}">
                <a16:creationId xmlns:a16="http://schemas.microsoft.com/office/drawing/2014/main" id="{88FC94B7-0467-8F87-A7F0-03D9CD86B0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54DC1F-921A-CCAE-C5BB-26526C2FAEA7}"/>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126737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D286-C0F0-0721-6935-306C2AA74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2C4C2D-65E9-C9BA-48C5-34814366C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BA4071-CB9B-4957-0517-5D1D96E38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D8207-591E-9F42-E7D0-212ED7DC8E4D}"/>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6" name="Footer Placeholder 5">
            <a:extLst>
              <a:ext uri="{FF2B5EF4-FFF2-40B4-BE49-F238E27FC236}">
                <a16:creationId xmlns:a16="http://schemas.microsoft.com/office/drawing/2014/main" id="{A5828387-FD2D-F3CA-9E66-3504C3E44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F022-4564-4EC2-7E43-A24A308CF133}"/>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116970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8F5C-CD33-EE0C-63F8-261645238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761362-08AC-3CE9-4768-0C5F73B32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D0F46D-ED3C-2102-11FB-3EEECB5BC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88354-D1BD-A423-0802-1BACAAA1A78D}"/>
              </a:ext>
            </a:extLst>
          </p:cNvPr>
          <p:cNvSpPr>
            <a:spLocks noGrp="1"/>
          </p:cNvSpPr>
          <p:nvPr>
            <p:ph type="dt" sz="half" idx="10"/>
          </p:nvPr>
        </p:nvSpPr>
        <p:spPr/>
        <p:txBody>
          <a:bodyPr/>
          <a:lstStyle/>
          <a:p>
            <a:fld id="{9D60EE3F-6545-4D2D-A14A-8CCF2850AE82}" type="datetimeFigureOut">
              <a:rPr lang="en-US" smtClean="0"/>
              <a:t>9/20/2024</a:t>
            </a:fld>
            <a:endParaRPr lang="en-US"/>
          </a:p>
        </p:txBody>
      </p:sp>
      <p:sp>
        <p:nvSpPr>
          <p:cNvPr id="6" name="Footer Placeholder 5">
            <a:extLst>
              <a:ext uri="{FF2B5EF4-FFF2-40B4-BE49-F238E27FC236}">
                <a16:creationId xmlns:a16="http://schemas.microsoft.com/office/drawing/2014/main" id="{278B0CC2-61C3-B31A-D6B1-071CBC27A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AF83B-7791-F324-0DC4-508EA41D86EA}"/>
              </a:ext>
            </a:extLst>
          </p:cNvPr>
          <p:cNvSpPr>
            <a:spLocks noGrp="1"/>
          </p:cNvSpPr>
          <p:nvPr>
            <p:ph type="sldNum" sz="quarter" idx="12"/>
          </p:nvPr>
        </p:nvSpPr>
        <p:spPr/>
        <p:txBody>
          <a:bodyPr/>
          <a:lstStyle/>
          <a:p>
            <a:fld id="{B61C445E-A2C9-4F16-B361-998325D79405}" type="slidenum">
              <a:rPr lang="en-US" smtClean="0"/>
              <a:t>‹#›</a:t>
            </a:fld>
            <a:endParaRPr lang="en-US"/>
          </a:p>
        </p:txBody>
      </p:sp>
    </p:spTree>
    <p:extLst>
      <p:ext uri="{BB962C8B-B14F-4D97-AF65-F5344CB8AC3E}">
        <p14:creationId xmlns:p14="http://schemas.microsoft.com/office/powerpoint/2010/main" val="211431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3D5F7-006A-7D34-33BE-2D8E822AC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17D0CD-1E71-06E8-56A1-BC4A553FD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149A3-01F3-4BF2-536A-7F268DB89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60EE3F-6545-4D2D-A14A-8CCF2850AE82}" type="datetimeFigureOut">
              <a:rPr lang="en-US" smtClean="0"/>
              <a:t>9/20/2024</a:t>
            </a:fld>
            <a:endParaRPr lang="en-US"/>
          </a:p>
        </p:txBody>
      </p:sp>
      <p:sp>
        <p:nvSpPr>
          <p:cNvPr id="5" name="Footer Placeholder 4">
            <a:extLst>
              <a:ext uri="{FF2B5EF4-FFF2-40B4-BE49-F238E27FC236}">
                <a16:creationId xmlns:a16="http://schemas.microsoft.com/office/drawing/2014/main" id="{1F60A85E-929B-A470-3D31-64E94D7B6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5E6516B-2555-2584-DEA8-844A73383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1C445E-A2C9-4F16-B361-998325D79405}" type="slidenum">
              <a:rPr lang="en-US" smtClean="0"/>
              <a:t>‹#›</a:t>
            </a:fld>
            <a:endParaRPr lang="en-US"/>
          </a:p>
        </p:txBody>
      </p:sp>
    </p:spTree>
    <p:extLst>
      <p:ext uri="{BB962C8B-B14F-4D97-AF65-F5344CB8AC3E}">
        <p14:creationId xmlns:p14="http://schemas.microsoft.com/office/powerpoint/2010/main" val="1447008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6E0BF2-B06B-B29A-C90A-A3C0C99AC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84370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B6F67-FC22-2BEF-509A-0AE5BD510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75775824-E83E-B375-AF07-1D6859299239}"/>
              </a:ext>
            </a:extLst>
          </p:cNvPr>
          <p:cNvPicPr>
            <a:picLocks noChangeAspect="1"/>
          </p:cNvPicPr>
          <p:nvPr/>
        </p:nvPicPr>
        <p:blipFill>
          <a:blip r:embed="rId3"/>
          <a:stretch>
            <a:fillRect/>
          </a:stretch>
        </p:blipFill>
        <p:spPr>
          <a:xfrm>
            <a:off x="1026304" y="223390"/>
            <a:ext cx="5106113" cy="6411220"/>
          </a:xfrm>
          <a:prstGeom prst="rect">
            <a:avLst/>
          </a:prstGeom>
        </p:spPr>
      </p:pic>
      <p:sp>
        <p:nvSpPr>
          <p:cNvPr id="7" name="TextBox 6">
            <a:extLst>
              <a:ext uri="{FF2B5EF4-FFF2-40B4-BE49-F238E27FC236}">
                <a16:creationId xmlns:a16="http://schemas.microsoft.com/office/drawing/2014/main" id="{3FFBE367-5491-5BEA-58BE-FE5CB0B5D3B5}"/>
              </a:ext>
            </a:extLst>
          </p:cNvPr>
          <p:cNvSpPr txBox="1"/>
          <p:nvPr/>
        </p:nvSpPr>
        <p:spPr>
          <a:xfrm>
            <a:off x="6241669" y="223390"/>
            <a:ext cx="5252242"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2"/>
                </a:solidFill>
              </a:rPr>
              <a:t>This shape displays pie charts presenting the percentage with its average time of each delay reason, highlighting both the most and least common reasons of delays, allowing to focus on minimizing them.</a:t>
            </a:r>
          </a:p>
        </p:txBody>
      </p:sp>
      <p:pic>
        <p:nvPicPr>
          <p:cNvPr id="8" name="Picture 7">
            <a:extLst>
              <a:ext uri="{FF2B5EF4-FFF2-40B4-BE49-F238E27FC236}">
                <a16:creationId xmlns:a16="http://schemas.microsoft.com/office/drawing/2014/main" id="{FFCD9FFA-B10D-4B4E-A0D9-4C1FDF13EB63}"/>
              </a:ext>
            </a:extLst>
          </p:cNvPr>
          <p:cNvPicPr>
            <a:picLocks noChangeAspect="1"/>
          </p:cNvPicPr>
          <p:nvPr/>
        </p:nvPicPr>
        <p:blipFill>
          <a:blip r:embed="rId4"/>
          <a:stretch>
            <a:fillRect/>
          </a:stretch>
        </p:blipFill>
        <p:spPr>
          <a:xfrm>
            <a:off x="79704" y="223390"/>
            <a:ext cx="866896" cy="6561403"/>
          </a:xfrm>
          <a:prstGeom prst="rect">
            <a:avLst/>
          </a:prstGeom>
        </p:spPr>
      </p:pic>
    </p:spTree>
    <p:extLst>
      <p:ext uri="{BB962C8B-B14F-4D97-AF65-F5344CB8AC3E}">
        <p14:creationId xmlns:p14="http://schemas.microsoft.com/office/powerpoint/2010/main" val="264753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39B4AA-15FF-9C06-B23C-D0F7E0756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1F2DCACD-DF17-AFAC-4100-2ABD7A8135B4}"/>
              </a:ext>
            </a:extLst>
          </p:cNvPr>
          <p:cNvPicPr>
            <a:picLocks noChangeAspect="1"/>
          </p:cNvPicPr>
          <p:nvPr/>
        </p:nvPicPr>
        <p:blipFill>
          <a:blip r:embed="rId3"/>
          <a:stretch>
            <a:fillRect/>
          </a:stretch>
        </p:blipFill>
        <p:spPr>
          <a:xfrm>
            <a:off x="6924628" y="242443"/>
            <a:ext cx="5068007" cy="6373114"/>
          </a:xfrm>
          <a:prstGeom prst="rect">
            <a:avLst/>
          </a:prstGeom>
        </p:spPr>
      </p:pic>
      <p:sp>
        <p:nvSpPr>
          <p:cNvPr id="5" name="TextBox 4">
            <a:extLst>
              <a:ext uri="{FF2B5EF4-FFF2-40B4-BE49-F238E27FC236}">
                <a16:creationId xmlns:a16="http://schemas.microsoft.com/office/drawing/2014/main" id="{863E8880-C12E-7C24-6068-7A81B80DEA88}"/>
              </a:ext>
            </a:extLst>
          </p:cNvPr>
          <p:cNvSpPr txBox="1"/>
          <p:nvPr/>
        </p:nvSpPr>
        <p:spPr>
          <a:xfrm>
            <a:off x="1600843" y="242443"/>
            <a:ext cx="5252242"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2"/>
                </a:solidFill>
              </a:rPr>
              <a:t>This shape displays the cancellation rate with an overview from the most to the least common cancellation reason.</a:t>
            </a:r>
          </a:p>
        </p:txBody>
      </p:sp>
      <p:pic>
        <p:nvPicPr>
          <p:cNvPr id="6" name="Picture 5">
            <a:extLst>
              <a:ext uri="{FF2B5EF4-FFF2-40B4-BE49-F238E27FC236}">
                <a16:creationId xmlns:a16="http://schemas.microsoft.com/office/drawing/2014/main" id="{1FB56F13-F09B-6205-7CAD-6833C3AB9DFE}"/>
              </a:ext>
            </a:extLst>
          </p:cNvPr>
          <p:cNvPicPr>
            <a:picLocks noChangeAspect="1"/>
          </p:cNvPicPr>
          <p:nvPr/>
        </p:nvPicPr>
        <p:blipFill>
          <a:blip r:embed="rId4"/>
          <a:stretch>
            <a:fillRect/>
          </a:stretch>
        </p:blipFill>
        <p:spPr>
          <a:xfrm>
            <a:off x="78658" y="242443"/>
            <a:ext cx="866896" cy="6542350"/>
          </a:xfrm>
          <a:prstGeom prst="rect">
            <a:avLst/>
          </a:prstGeom>
        </p:spPr>
      </p:pic>
    </p:spTree>
    <p:extLst>
      <p:ext uri="{BB962C8B-B14F-4D97-AF65-F5344CB8AC3E}">
        <p14:creationId xmlns:p14="http://schemas.microsoft.com/office/powerpoint/2010/main" val="88448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AA9B5-94DC-367D-A3FC-BD315C798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1BC069A-7E9C-146F-B6FC-57D76CB05FA2}"/>
              </a:ext>
            </a:extLst>
          </p:cNvPr>
          <p:cNvSpPr txBox="1"/>
          <p:nvPr/>
        </p:nvSpPr>
        <p:spPr>
          <a:xfrm>
            <a:off x="2566219" y="537182"/>
            <a:ext cx="6459793" cy="3108543"/>
          </a:xfrm>
          <a:prstGeom prst="rect">
            <a:avLst/>
          </a:prstGeom>
          <a:noFill/>
        </p:spPr>
        <p:txBody>
          <a:bodyPr wrap="square" rtlCol="0">
            <a:spAutoFit/>
          </a:bodyPr>
          <a:lstStyle/>
          <a:p>
            <a:pPr algn="ctr"/>
            <a:r>
              <a:rPr lang="en-US" sz="2800" b="1" dirty="0">
                <a:solidFill>
                  <a:schemeClr val="bg2"/>
                </a:solidFill>
              </a:rPr>
              <a:t>Overview</a:t>
            </a:r>
            <a:endParaRPr lang="en-US" sz="2000" b="1" dirty="0">
              <a:solidFill>
                <a:schemeClr val="bg2"/>
              </a:solidFill>
            </a:endParaRPr>
          </a:p>
          <a:p>
            <a:pPr algn="ctr"/>
            <a:r>
              <a:rPr lang="en-US" sz="2400" dirty="0">
                <a:solidFill>
                  <a:schemeClr val="bg2"/>
                </a:solidFill>
              </a:rPr>
              <a:t>This report presents an analysis of flight delays in 2015, focusing on identifying key trends and delay factors. The visualizations are designed to provide understanding of the causes of delays, the impact on different airports, and airline performance, offering insights to improve operational efficiency.</a:t>
            </a:r>
          </a:p>
        </p:txBody>
      </p:sp>
    </p:spTree>
    <p:extLst>
      <p:ext uri="{BB962C8B-B14F-4D97-AF65-F5344CB8AC3E}">
        <p14:creationId xmlns:p14="http://schemas.microsoft.com/office/powerpoint/2010/main" val="74579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A82DC594-8ADF-CC81-8BFD-91C594314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5898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2574E1-2D80-2869-94E5-687DF1E69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67B4886-C4AF-B1C1-526A-54D6241DF733}"/>
              </a:ext>
            </a:extLst>
          </p:cNvPr>
          <p:cNvSpPr txBox="1"/>
          <p:nvPr/>
        </p:nvSpPr>
        <p:spPr>
          <a:xfrm>
            <a:off x="1034722" y="1232522"/>
            <a:ext cx="6545949"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These Cards are used to give an overview of the flight delays dataset  in terms of Number of Flights, Average Taxi in &amp; out, and the Average Airtime.</a:t>
            </a:r>
            <a:endParaRPr lang="en-US" sz="2000" dirty="0"/>
          </a:p>
        </p:txBody>
      </p:sp>
      <p:pic>
        <p:nvPicPr>
          <p:cNvPr id="5" name="Picture 4">
            <a:extLst>
              <a:ext uri="{FF2B5EF4-FFF2-40B4-BE49-F238E27FC236}">
                <a16:creationId xmlns:a16="http://schemas.microsoft.com/office/drawing/2014/main" id="{A6B76B8D-3098-63AD-18A4-43CE1EE7FB5D}"/>
              </a:ext>
            </a:extLst>
          </p:cNvPr>
          <p:cNvPicPr>
            <a:picLocks noChangeAspect="1"/>
          </p:cNvPicPr>
          <p:nvPr/>
        </p:nvPicPr>
        <p:blipFill>
          <a:blip r:embed="rId3"/>
          <a:stretch>
            <a:fillRect/>
          </a:stretch>
        </p:blipFill>
        <p:spPr>
          <a:xfrm>
            <a:off x="1034722" y="441133"/>
            <a:ext cx="10555173" cy="647790"/>
          </a:xfrm>
          <a:prstGeom prst="rect">
            <a:avLst/>
          </a:prstGeom>
        </p:spPr>
      </p:pic>
      <p:pic>
        <p:nvPicPr>
          <p:cNvPr id="8" name="Picture 7">
            <a:extLst>
              <a:ext uri="{FF2B5EF4-FFF2-40B4-BE49-F238E27FC236}">
                <a16:creationId xmlns:a16="http://schemas.microsoft.com/office/drawing/2014/main" id="{66523649-7275-0E8F-E127-43046607E704}"/>
              </a:ext>
            </a:extLst>
          </p:cNvPr>
          <p:cNvPicPr>
            <a:picLocks noChangeAspect="1"/>
          </p:cNvPicPr>
          <p:nvPr/>
        </p:nvPicPr>
        <p:blipFill>
          <a:blip r:embed="rId4"/>
          <a:stretch>
            <a:fillRect/>
          </a:stretch>
        </p:blipFill>
        <p:spPr>
          <a:xfrm>
            <a:off x="1034722" y="2459839"/>
            <a:ext cx="10555173" cy="2295845"/>
          </a:xfrm>
          <a:prstGeom prst="rect">
            <a:avLst/>
          </a:prstGeom>
        </p:spPr>
      </p:pic>
      <p:sp>
        <p:nvSpPr>
          <p:cNvPr id="9" name="TextBox 8">
            <a:extLst>
              <a:ext uri="{FF2B5EF4-FFF2-40B4-BE49-F238E27FC236}">
                <a16:creationId xmlns:a16="http://schemas.microsoft.com/office/drawing/2014/main" id="{83CE2696-58A2-3008-FFB3-32526D83F461}"/>
              </a:ext>
            </a:extLst>
          </p:cNvPr>
          <p:cNvSpPr txBox="1"/>
          <p:nvPr/>
        </p:nvSpPr>
        <p:spPr>
          <a:xfrm>
            <a:off x="1034722" y="4815021"/>
            <a:ext cx="5621717"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The two tables are used to give an overview on the top 10 Airports in terms of Number of flights and Depature Delay</a:t>
            </a:r>
            <a:endParaRPr lang="en-US" sz="2000" dirty="0"/>
          </a:p>
        </p:txBody>
      </p:sp>
      <p:pic>
        <p:nvPicPr>
          <p:cNvPr id="12" name="Picture 11">
            <a:extLst>
              <a:ext uri="{FF2B5EF4-FFF2-40B4-BE49-F238E27FC236}">
                <a16:creationId xmlns:a16="http://schemas.microsoft.com/office/drawing/2014/main" id="{18FBF49A-6394-D81A-6896-01731F764D98}"/>
              </a:ext>
            </a:extLst>
          </p:cNvPr>
          <p:cNvPicPr>
            <a:picLocks noChangeAspect="1"/>
          </p:cNvPicPr>
          <p:nvPr/>
        </p:nvPicPr>
        <p:blipFill>
          <a:blip r:embed="rId5"/>
          <a:stretch>
            <a:fillRect/>
          </a:stretch>
        </p:blipFill>
        <p:spPr>
          <a:xfrm>
            <a:off x="85847" y="190285"/>
            <a:ext cx="866896" cy="6554643"/>
          </a:xfrm>
          <a:prstGeom prst="rect">
            <a:avLst/>
          </a:prstGeom>
        </p:spPr>
      </p:pic>
    </p:spTree>
    <p:extLst>
      <p:ext uri="{BB962C8B-B14F-4D97-AF65-F5344CB8AC3E}">
        <p14:creationId xmlns:p14="http://schemas.microsoft.com/office/powerpoint/2010/main" val="214292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868A8-5F30-1DC8-031D-51E03912D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3123F6C-FE70-8A39-D415-E2C19EFBCE24}"/>
              </a:ext>
            </a:extLst>
          </p:cNvPr>
          <p:cNvSpPr txBox="1"/>
          <p:nvPr/>
        </p:nvSpPr>
        <p:spPr>
          <a:xfrm>
            <a:off x="975729" y="1366976"/>
            <a:ext cx="5356245"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These Column charts are used to give an overview of the Airlines in terms of Number of flights and Depature Delay</a:t>
            </a:r>
            <a:endParaRPr lang="en-US" sz="2000" dirty="0"/>
          </a:p>
        </p:txBody>
      </p:sp>
      <p:pic>
        <p:nvPicPr>
          <p:cNvPr id="7" name="Picture 6">
            <a:extLst>
              <a:ext uri="{FF2B5EF4-FFF2-40B4-BE49-F238E27FC236}">
                <a16:creationId xmlns:a16="http://schemas.microsoft.com/office/drawing/2014/main" id="{EC9F0379-DDFA-1517-17EF-8CF546AA863B}"/>
              </a:ext>
            </a:extLst>
          </p:cNvPr>
          <p:cNvPicPr>
            <a:picLocks noChangeAspect="1"/>
          </p:cNvPicPr>
          <p:nvPr/>
        </p:nvPicPr>
        <p:blipFill>
          <a:blip r:embed="rId3"/>
          <a:stretch>
            <a:fillRect/>
          </a:stretch>
        </p:blipFill>
        <p:spPr>
          <a:xfrm>
            <a:off x="1038590" y="2946386"/>
            <a:ext cx="10593278" cy="3057952"/>
          </a:xfrm>
          <a:prstGeom prst="rect">
            <a:avLst/>
          </a:prstGeom>
        </p:spPr>
      </p:pic>
      <p:pic>
        <p:nvPicPr>
          <p:cNvPr id="11" name="Picture 10">
            <a:extLst>
              <a:ext uri="{FF2B5EF4-FFF2-40B4-BE49-F238E27FC236}">
                <a16:creationId xmlns:a16="http://schemas.microsoft.com/office/drawing/2014/main" id="{44C43B04-F29B-DADA-B8C4-CF37105A4423}"/>
              </a:ext>
            </a:extLst>
          </p:cNvPr>
          <p:cNvPicPr>
            <a:picLocks noChangeAspect="1"/>
          </p:cNvPicPr>
          <p:nvPr/>
        </p:nvPicPr>
        <p:blipFill>
          <a:blip r:embed="rId4"/>
          <a:stretch>
            <a:fillRect/>
          </a:stretch>
        </p:blipFill>
        <p:spPr>
          <a:xfrm>
            <a:off x="85847" y="190285"/>
            <a:ext cx="866896" cy="6554643"/>
          </a:xfrm>
          <a:prstGeom prst="rect">
            <a:avLst/>
          </a:prstGeom>
        </p:spPr>
      </p:pic>
    </p:spTree>
    <p:extLst>
      <p:ext uri="{BB962C8B-B14F-4D97-AF65-F5344CB8AC3E}">
        <p14:creationId xmlns:p14="http://schemas.microsoft.com/office/powerpoint/2010/main" val="353463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3E0F20-572F-9259-A6F4-2CCDA2EC0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70368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BCD8EB-177A-246E-E8DF-5C5D3712A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F41420AB-1DC8-819E-A02F-318534B9B381}"/>
              </a:ext>
            </a:extLst>
          </p:cNvPr>
          <p:cNvPicPr>
            <a:picLocks noChangeAspect="1"/>
          </p:cNvPicPr>
          <p:nvPr/>
        </p:nvPicPr>
        <p:blipFill>
          <a:blip r:embed="rId3"/>
          <a:stretch>
            <a:fillRect/>
          </a:stretch>
        </p:blipFill>
        <p:spPr>
          <a:xfrm>
            <a:off x="1034720" y="457541"/>
            <a:ext cx="10555173" cy="647790"/>
          </a:xfrm>
          <a:prstGeom prst="rect">
            <a:avLst/>
          </a:prstGeom>
        </p:spPr>
      </p:pic>
      <p:sp>
        <p:nvSpPr>
          <p:cNvPr id="5" name="TextBox 4">
            <a:extLst>
              <a:ext uri="{FF2B5EF4-FFF2-40B4-BE49-F238E27FC236}">
                <a16:creationId xmlns:a16="http://schemas.microsoft.com/office/drawing/2014/main" id="{B45374C5-6EFD-052A-3F3C-EC6A266C066A}"/>
              </a:ext>
            </a:extLst>
          </p:cNvPr>
          <p:cNvSpPr txBox="1"/>
          <p:nvPr/>
        </p:nvSpPr>
        <p:spPr>
          <a:xfrm>
            <a:off x="1034720" y="1194620"/>
            <a:ext cx="6772092"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These Cards are used to give an overview of the flight delays dataset  in terms of Average Depature &amp; Arrival Delay, and Average Scheduled &amp; Elapsed Time.</a:t>
            </a:r>
          </a:p>
          <a:p>
            <a:pPr marL="342900" indent="-342900">
              <a:buFont typeface="Arial" panose="020B0604020202020204" pitchFamily="34" charset="0"/>
              <a:buChar char="•"/>
            </a:pPr>
            <a:endParaRPr lang="en-US" sz="2000" b="1" dirty="0">
              <a:solidFill>
                <a:schemeClr val="bg1"/>
              </a:solidFill>
            </a:endParaRPr>
          </a:p>
          <a:p>
            <a:pPr marL="342900" indent="-342900">
              <a:buFont typeface="Arial" panose="020B0604020202020204" pitchFamily="34" charset="0"/>
              <a:buChar char="•"/>
            </a:pPr>
            <a:r>
              <a:rPr lang="en-US" sz="2000" b="1" dirty="0">
                <a:solidFill>
                  <a:schemeClr val="bg1"/>
                </a:solidFill>
              </a:rPr>
              <a:t>This line chart tracks weekly number of flights across 2015 showing the ups and downs throughout the whole year and whether it’s above or below the average number of flights</a:t>
            </a:r>
            <a:endParaRPr lang="en-US" sz="2000" dirty="0"/>
          </a:p>
        </p:txBody>
      </p:sp>
      <p:pic>
        <p:nvPicPr>
          <p:cNvPr id="9" name="Picture 8">
            <a:extLst>
              <a:ext uri="{FF2B5EF4-FFF2-40B4-BE49-F238E27FC236}">
                <a16:creationId xmlns:a16="http://schemas.microsoft.com/office/drawing/2014/main" id="{C0A73FFA-C993-32F5-90D9-99BA01DD7B6E}"/>
              </a:ext>
            </a:extLst>
          </p:cNvPr>
          <p:cNvPicPr>
            <a:picLocks noChangeAspect="1"/>
          </p:cNvPicPr>
          <p:nvPr/>
        </p:nvPicPr>
        <p:blipFill>
          <a:blip r:embed="rId4"/>
          <a:stretch>
            <a:fillRect/>
          </a:stretch>
        </p:blipFill>
        <p:spPr>
          <a:xfrm>
            <a:off x="1034721" y="4123666"/>
            <a:ext cx="10555173" cy="2276793"/>
          </a:xfrm>
          <a:prstGeom prst="rect">
            <a:avLst/>
          </a:prstGeom>
        </p:spPr>
      </p:pic>
      <p:pic>
        <p:nvPicPr>
          <p:cNvPr id="11" name="Picture 10">
            <a:extLst>
              <a:ext uri="{FF2B5EF4-FFF2-40B4-BE49-F238E27FC236}">
                <a16:creationId xmlns:a16="http://schemas.microsoft.com/office/drawing/2014/main" id="{CFF703E5-C4E4-553A-237C-54D738028E08}"/>
              </a:ext>
            </a:extLst>
          </p:cNvPr>
          <p:cNvPicPr>
            <a:picLocks noChangeAspect="1"/>
          </p:cNvPicPr>
          <p:nvPr/>
        </p:nvPicPr>
        <p:blipFill>
          <a:blip r:embed="rId5"/>
          <a:stretch>
            <a:fillRect/>
          </a:stretch>
        </p:blipFill>
        <p:spPr>
          <a:xfrm>
            <a:off x="85847" y="190285"/>
            <a:ext cx="866896" cy="6554643"/>
          </a:xfrm>
          <a:prstGeom prst="rect">
            <a:avLst/>
          </a:prstGeom>
        </p:spPr>
      </p:pic>
    </p:spTree>
    <p:extLst>
      <p:ext uri="{BB962C8B-B14F-4D97-AF65-F5344CB8AC3E}">
        <p14:creationId xmlns:p14="http://schemas.microsoft.com/office/powerpoint/2010/main" val="99939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D1E30E-6DE3-4864-00C0-CA4C56C0F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0249795B-D0CD-4EA2-0422-ADB8EDE49E7F}"/>
              </a:ext>
            </a:extLst>
          </p:cNvPr>
          <p:cNvPicPr>
            <a:picLocks noChangeAspect="1"/>
          </p:cNvPicPr>
          <p:nvPr/>
        </p:nvPicPr>
        <p:blipFill>
          <a:blip r:embed="rId3"/>
          <a:stretch>
            <a:fillRect/>
          </a:stretch>
        </p:blipFill>
        <p:spPr>
          <a:xfrm>
            <a:off x="1069900" y="190286"/>
            <a:ext cx="10602805" cy="2962688"/>
          </a:xfrm>
          <a:prstGeom prst="rect">
            <a:avLst/>
          </a:prstGeom>
        </p:spPr>
      </p:pic>
      <p:sp>
        <p:nvSpPr>
          <p:cNvPr id="4" name="TextBox 3">
            <a:extLst>
              <a:ext uri="{FF2B5EF4-FFF2-40B4-BE49-F238E27FC236}">
                <a16:creationId xmlns:a16="http://schemas.microsoft.com/office/drawing/2014/main" id="{F5889D1B-8742-20F3-2CD4-D18FBEFAE118}"/>
              </a:ext>
            </a:extLst>
          </p:cNvPr>
          <p:cNvSpPr txBox="1"/>
          <p:nvPr/>
        </p:nvSpPr>
        <p:spPr>
          <a:xfrm>
            <a:off x="1069900" y="3343260"/>
            <a:ext cx="6048655"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The area chart is used to give insights about the Depature and Arrival Delay across the depature day hours.</a:t>
            </a:r>
          </a:p>
          <a:p>
            <a:pPr marL="342900" indent="-342900">
              <a:buFont typeface="Arial" panose="020B0604020202020204" pitchFamily="34" charset="0"/>
              <a:buChar char="•"/>
            </a:pPr>
            <a:endParaRPr lang="en-US" sz="2000" b="1" dirty="0">
              <a:solidFill>
                <a:schemeClr val="bg1"/>
              </a:solidFill>
            </a:endParaRPr>
          </a:p>
          <a:p>
            <a:pPr marL="342900" indent="-342900">
              <a:buFont typeface="Arial" panose="020B0604020202020204" pitchFamily="34" charset="0"/>
              <a:buChar char="•"/>
            </a:pPr>
            <a:r>
              <a:rPr lang="en-US" sz="2000" b="1" dirty="0">
                <a:solidFill>
                  <a:schemeClr val="bg1"/>
                </a:solidFill>
              </a:rPr>
              <a:t>The map used to give an overview on the number of flights for each state.</a:t>
            </a:r>
            <a:endParaRPr lang="en-US" sz="2000" dirty="0"/>
          </a:p>
        </p:txBody>
      </p:sp>
      <p:pic>
        <p:nvPicPr>
          <p:cNvPr id="5" name="Picture 4">
            <a:extLst>
              <a:ext uri="{FF2B5EF4-FFF2-40B4-BE49-F238E27FC236}">
                <a16:creationId xmlns:a16="http://schemas.microsoft.com/office/drawing/2014/main" id="{D65DC130-8356-69D7-33C1-74C8FD91572C}"/>
              </a:ext>
            </a:extLst>
          </p:cNvPr>
          <p:cNvPicPr>
            <a:picLocks noChangeAspect="1"/>
          </p:cNvPicPr>
          <p:nvPr/>
        </p:nvPicPr>
        <p:blipFill>
          <a:blip r:embed="rId4"/>
          <a:stretch>
            <a:fillRect/>
          </a:stretch>
        </p:blipFill>
        <p:spPr>
          <a:xfrm>
            <a:off x="85847" y="190285"/>
            <a:ext cx="866896" cy="6554643"/>
          </a:xfrm>
          <a:prstGeom prst="rect">
            <a:avLst/>
          </a:prstGeom>
        </p:spPr>
      </p:pic>
    </p:spTree>
    <p:extLst>
      <p:ext uri="{BB962C8B-B14F-4D97-AF65-F5344CB8AC3E}">
        <p14:creationId xmlns:p14="http://schemas.microsoft.com/office/powerpoint/2010/main" val="109026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347115-FC74-DC8D-860E-A958AB22A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6233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275</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Shehata</dc:creator>
  <cp:lastModifiedBy>Mohamed Shehata</cp:lastModifiedBy>
  <cp:revision>1</cp:revision>
  <dcterms:created xsi:type="dcterms:W3CDTF">2024-09-20T18:50:16Z</dcterms:created>
  <dcterms:modified xsi:type="dcterms:W3CDTF">2024-09-20T19:42:13Z</dcterms:modified>
</cp:coreProperties>
</file>