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Alexandria SemiBold"/>
      <p:regular r:id="rId38"/>
      <p:bold r:id="rId39"/>
    </p:embeddedFont>
    <p:embeddedFont>
      <p:font typeface="Sora Light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6FC949-ECBB-4249-B7AA-468B5DCC8948}">
  <a:tblStyle styleId="{936FC949-ECBB-4249-B7AA-468B5DCC89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6EDABFC-B2E3-4B4B-968E-0D7A248871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raLight-regular.fntdata"/><Relationship Id="rId20" Type="http://schemas.openxmlformats.org/officeDocument/2006/relationships/slide" Target="slides/slide14.xml"/><Relationship Id="rId41" Type="http://schemas.openxmlformats.org/officeDocument/2006/relationships/font" Target="fonts/SoraLight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AlexandriaSemiBold-bold.fntdata"/><Relationship Id="rId16" Type="http://schemas.openxmlformats.org/officeDocument/2006/relationships/slide" Target="slides/slide10.xml"/><Relationship Id="rId38" Type="http://schemas.openxmlformats.org/officeDocument/2006/relationships/font" Target="fonts/AlexandriaSemiBo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68ee8cf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68ee8cf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d0a765c9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d0a765c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68ee8cfbb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d68ee8cfbb_0_3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68ee8cfbb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d68ee8cfbb_0_3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68ee8cfbb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d68ee8cfbb_0_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68ee8cfb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68ee8cfb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68ee8cfb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68ee8cf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68ee8cfb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68ee8cfb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68ee8cfb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68ee8cfb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68ee8cfb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68ee8cfb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68ee8cfb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68ee8cfb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68ee8cfbb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68ee8cfbb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68ee8cfb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68ee8cfb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68ee8cfb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68ee8cfb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68ee8cf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68ee8cf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68ee8cf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68ee8cf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68ee8cfb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68ee8cfb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68ee8cfb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d68ee8cfb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68ee8cfb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68ee8cfb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68ee8cfb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68ee8cfb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68ee8cf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d68ee8cf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d239eba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d239eba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68ee8cfbb_0_418:notes"/>
          <p:cNvSpPr/>
          <p:nvPr>
            <p:ph idx="2" type="sldImg"/>
          </p:nvPr>
        </p:nvSpPr>
        <p:spPr>
          <a:xfrm>
            <a:off x="0" y="0"/>
            <a:ext cx="1875000" cy="187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g2d68ee8cfbb_0_418:notes"/>
          <p:cNvSpPr txBox="1"/>
          <p:nvPr>
            <p:ph idx="1" type="body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2d68ee8cfbb_0_418:notes"/>
          <p:cNvSpPr txBox="1"/>
          <p:nvPr>
            <p:ph idx="12" type="sldNum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68ee8cfb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68ee8cfb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68ee8cfb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d68ee8cfb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68ee8cfbb_0_433:notes"/>
          <p:cNvSpPr/>
          <p:nvPr>
            <p:ph idx="2" type="sldImg"/>
          </p:nvPr>
        </p:nvSpPr>
        <p:spPr>
          <a:xfrm>
            <a:off x="0" y="0"/>
            <a:ext cx="1875000" cy="187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2d68ee8cfbb_0_433:notes"/>
          <p:cNvSpPr txBox="1"/>
          <p:nvPr>
            <p:ph idx="1" type="body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2d68ee8cfbb_0_433:notes"/>
          <p:cNvSpPr txBox="1"/>
          <p:nvPr>
            <p:ph idx="12" type="sldNum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68ee8cfbb_0_448:notes"/>
          <p:cNvSpPr/>
          <p:nvPr>
            <p:ph idx="2" type="sldImg"/>
          </p:nvPr>
        </p:nvSpPr>
        <p:spPr>
          <a:xfrm>
            <a:off x="0" y="0"/>
            <a:ext cx="1875000" cy="187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2d68ee8cfbb_0_448:notes"/>
          <p:cNvSpPr txBox="1"/>
          <p:nvPr>
            <p:ph idx="1" type="body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d68ee8cfbb_0_448:notes"/>
          <p:cNvSpPr txBox="1"/>
          <p:nvPr>
            <p:ph idx="12" type="sldNum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68ee8cfbb_0_463:notes"/>
          <p:cNvSpPr/>
          <p:nvPr>
            <p:ph idx="2" type="sldImg"/>
          </p:nvPr>
        </p:nvSpPr>
        <p:spPr>
          <a:xfrm>
            <a:off x="0" y="0"/>
            <a:ext cx="1875000" cy="187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g2d68ee8cfbb_0_463:notes"/>
          <p:cNvSpPr txBox="1"/>
          <p:nvPr>
            <p:ph idx="1" type="body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d68ee8cfbb_0_463:notes"/>
          <p:cNvSpPr txBox="1"/>
          <p:nvPr>
            <p:ph idx="12" type="sldNum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68ee8cfb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68ee8cfb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68ee8cfb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d68ee8cfbb_0_3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d0a765c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d0a765c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 showMasterSp="0">
  <p:cSld name="Slide 1 master">
    <p:bg>
      <p:bgPr>
        <a:gradFill>
          <a:gsLst>
            <a:gs pos="0">
              <a:srgbClr val="FAFDF1"/>
            </a:gs>
            <a:gs pos="74000">
              <a:srgbClr val="CEEA96"/>
            </a:gs>
            <a:gs pos="83000">
              <a:srgbClr val="CEEA96"/>
            </a:gs>
            <a:gs pos="100000">
              <a:srgbClr val="DFF1B8"/>
            </a:gs>
          </a:gsLst>
          <a:lin ang="5400012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AFDF1"/>
            </a:gs>
            <a:gs pos="74000">
              <a:srgbClr val="CEEA96"/>
            </a:gs>
            <a:gs pos="83000">
              <a:srgbClr val="CEEA96"/>
            </a:gs>
            <a:gs pos="100000">
              <a:srgbClr val="DFF1B8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emanticweb.org/mohdtalhahussain/ontologies/2024/10/Disaster_Management_dataset#DisasterEvent" TargetMode="External"/><Relationship Id="rId4" Type="http://schemas.openxmlformats.org/officeDocument/2006/relationships/hyperlink" Target="http://www.semanticweb.org/mohdtalhahussain/ontologies/2024/10/Disaster_Management_dataset#eventName" TargetMode="External"/><Relationship Id="rId5" Type="http://schemas.openxmlformats.org/officeDocument/2006/relationships/hyperlink" Target="http://www.semanticweb.org/mohdtalhahussain/ontologies/2024/10/Disaster_Management_dataset#totalDeaths" TargetMode="External"/><Relationship Id="rId6" Type="http://schemas.openxmlformats.org/officeDocument/2006/relationships/hyperlink" Target="http://www.semanticweb.org/mohdtalhahussain/ontologies/2024/10/Disaster_Management_dataset#regionNam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jpg"/><Relationship Id="rId4" Type="http://schemas.openxmlformats.org/officeDocument/2006/relationships/image" Target="../media/image2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rive.google.com/file/d/1TH_ZLsFxSTdM260qEam5YCBFbtvWS0aJ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1973575" y="445250"/>
            <a:ext cx="54309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Semantic Modelling 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for 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Disaster Management Dataset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2" name="Google Shape;62;p15"/>
          <p:cNvSpPr txBox="1"/>
          <p:nvPr/>
        </p:nvSpPr>
        <p:spPr>
          <a:xfrm>
            <a:off x="674025" y="2571750"/>
            <a:ext cx="5075100" cy="18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Team Members: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Mohamed Talha Hussain (2367793)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Abdul Khadar Mohammad (2334343)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Sahil Tambe (2353465)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ctrTitle"/>
          </p:nvPr>
        </p:nvSpPr>
        <p:spPr>
          <a:xfrm>
            <a:off x="215700" y="747200"/>
            <a:ext cx="8712600" cy="13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88"/>
              <a:t>OntoGraf </a:t>
            </a:r>
            <a:endParaRPr b="1" sz="2588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 u="sng"/>
              <a:t>OntoGraf</a:t>
            </a:r>
            <a:r>
              <a:rPr lang="en" sz="1700" u="sng"/>
              <a:t> </a:t>
            </a:r>
            <a:r>
              <a:rPr lang="en" sz="1700"/>
              <a:t>is a visualization tool used to graphically explore and analyze the relationships between classes, properties, and individuals in an ontology.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50" y="1527350"/>
            <a:ext cx="7628876" cy="3363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396225" y="168184"/>
            <a:ext cx="61722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b="1" lang="en" sz="2300"/>
              <a:t>Ontology Design and Object Properties</a:t>
            </a:r>
            <a:endParaRPr b="1" sz="2300"/>
          </a:p>
        </p:txBody>
      </p:sp>
      <p:pic>
        <p:nvPicPr>
          <p:cNvPr id="163" name="Google Shape;16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120" y="1268015"/>
            <a:ext cx="3203400" cy="360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1" y="1268015"/>
            <a:ext cx="3714880" cy="36016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ctrTitle"/>
          </p:nvPr>
        </p:nvSpPr>
        <p:spPr>
          <a:xfrm>
            <a:off x="475043" y="-68390"/>
            <a:ext cx="8193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b="1" lang="en" sz="2600"/>
              <a:t>Data Properties</a:t>
            </a:r>
            <a:r>
              <a:rPr b="1" lang="en" sz="2700"/>
              <a:t> </a:t>
            </a:r>
            <a:r>
              <a:rPr b="1" lang="en" sz="2600"/>
              <a:t>and Individuals</a:t>
            </a:r>
            <a:endParaRPr b="1" sz="4200"/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932" y="751399"/>
            <a:ext cx="3952069" cy="423406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5507" y="750688"/>
            <a:ext cx="2051660" cy="42340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0675" y="750689"/>
            <a:ext cx="1789969" cy="42340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2335125" y="19225"/>
            <a:ext cx="4853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" sz="2900"/>
              <a:t>Ontology Mapping</a:t>
            </a:r>
            <a:endParaRPr sz="4500"/>
          </a:p>
        </p:txBody>
      </p:sp>
      <p:sp>
        <p:nvSpPr>
          <p:cNvPr id="178" name="Google Shape;178;p27"/>
          <p:cNvSpPr txBox="1"/>
          <p:nvPr>
            <p:ph idx="1" type="subTitle"/>
          </p:nvPr>
        </p:nvSpPr>
        <p:spPr>
          <a:xfrm>
            <a:off x="99500" y="505400"/>
            <a:ext cx="13050300" cy="7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b="1" lang="en" sz="1300"/>
              <a:t>What is Ontology Mapping?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" sz="1300"/>
              <a:t>Ontology mapping is the process of establishing relationships and correspondences between two or more ontologies to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" sz="1300"/>
              <a:t>enable data integration, interoperability, and knowledge sharing.</a:t>
            </a:r>
            <a:endParaRPr sz="1300"/>
          </a:p>
          <a:p>
            <a:pPr indent="-22225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Ontology Overview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Represents relationships between disaster events, types, and geographic regions.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Allows semantic querying and logical inference for disaster data.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∙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Key Components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∙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DisasterType, RegionName .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∙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hasStartYear, endYearValue, regionName, subClassOf.</a:t>
            </a:r>
            <a:endParaRPr/>
          </a:p>
          <a:p>
            <a:pPr indent="-133350" lvl="0" marL="127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Example Mapping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∙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Triple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"2019-0328-TUN" → hasStartYear → "2016."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∙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Class Mapping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∙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Entity: "Miscellaneous_accident_(General)" → Class: DisasterType.</a:t>
            </a:r>
            <a:endParaRPr/>
          </a:p>
          <a:p>
            <a:pPr indent="-203200" lvl="0" marL="25400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03200" lvl="0" marL="25400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03200" lvl="0" marL="25400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/>
        </p:nvSpPr>
        <p:spPr>
          <a:xfrm>
            <a:off x="1657025" y="1566950"/>
            <a:ext cx="58137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Mohamed Talha Hussain 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SID - 2367793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2143950" y="185575"/>
            <a:ext cx="4856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Requirement Mapping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189" name="Google Shape;189;p29"/>
          <p:cNvGraphicFramePr/>
          <p:nvPr/>
        </p:nvGraphicFramePr>
        <p:xfrm>
          <a:off x="806350" y="69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{E6EDABFC-B2E3-4B4B-968E-0D7A24887189}</a:tableStyleId>
              </a:tblPr>
              <a:tblGrid>
                <a:gridCol w="2672975"/>
                <a:gridCol w="2360750"/>
                <a:gridCol w="2360750"/>
              </a:tblGrid>
              <a:tr h="5157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1F1F1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rgbClr val="1F1F1F"/>
                          </a:solidFill>
                        </a:rPr>
                        <a:t>Question </a:t>
                      </a:r>
                      <a:endParaRPr b="1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rgbClr val="1F1F1F"/>
                          </a:solidFill>
                        </a:rPr>
                        <a:t>Mapping</a:t>
                      </a:r>
                      <a:endParaRPr b="1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68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rgbClr val="1F1F1F"/>
                          </a:solidFill>
                        </a:rPr>
                        <a:t>Classes</a:t>
                      </a:r>
                      <a:endParaRPr b="1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1F1F1F"/>
                          </a:solidFill>
                        </a:rPr>
                        <a:t>Properties</a:t>
                      </a:r>
                      <a:endParaRPr/>
                    </a:p>
                  </a:txBody>
                  <a:tcPr marT="0" marB="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27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1. Display the number of deaths and injuries caused by the Viral diseases in Asia?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DisasterEvent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Region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Subtype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eventName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regionName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totalDeaths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SubTypeName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totalInjured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0" marB="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9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2. List the number of disasters occurred in each region?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DisasterEvent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Region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regionName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9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3. Name the top 3 types disasters and their locations with the highest magnitude?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DisasterEvent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SubType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eventName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agnitude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locationName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subTypeName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0" marB="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30"/>
          <p:cNvGraphicFramePr/>
          <p:nvPr/>
        </p:nvGraphicFramePr>
        <p:xfrm>
          <a:off x="956825" y="5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{E6EDABFC-B2E3-4B4B-968E-0D7A24887189}</a:tableStyleId>
              </a:tblPr>
              <a:tblGrid>
                <a:gridCol w="2672975"/>
                <a:gridCol w="2360750"/>
                <a:gridCol w="2360750"/>
              </a:tblGrid>
              <a:tr h="5157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1F1F1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rgbClr val="1F1F1F"/>
                          </a:solidFill>
                        </a:rPr>
                        <a:t>Question </a:t>
                      </a:r>
                      <a:endParaRPr b="1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rgbClr val="1F1F1F"/>
                          </a:solidFill>
                        </a:rPr>
                        <a:t>Mapping</a:t>
                      </a:r>
                      <a:endParaRPr b="1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68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rgbClr val="1F1F1F"/>
                          </a:solidFill>
                        </a:rPr>
                        <a:t>Classes</a:t>
                      </a:r>
                      <a:endParaRPr b="1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rgbClr val="1F1F1F"/>
                          </a:solidFill>
                        </a:rPr>
                        <a:t>Properties</a:t>
                      </a:r>
                      <a:endParaRPr/>
                    </a:p>
                  </a:txBody>
                  <a:tcPr marT="0" marB="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27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4</a:t>
                      </a: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. </a:t>
                      </a: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What is the total number of people left homeless due to disasters?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DisasterEvent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totalHomeless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0" marB="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9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5</a:t>
                      </a: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. </a:t>
                      </a: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List the 3 major disasters of 2022 with their countries?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DisasterEvent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Duration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regionName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totalAffected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countryName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1F1F1F"/>
                          </a:solidFill>
                        </a:rPr>
                        <a:t>startYearValue</a:t>
                      </a:r>
                      <a:endParaRPr sz="1200">
                        <a:solidFill>
                          <a:srgbClr val="1F1F1F"/>
                        </a:solidFill>
                      </a:endParaRPr>
                    </a:p>
                  </a:txBody>
                  <a:tcPr marT="0" marB="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/>
        </p:nvSpPr>
        <p:spPr>
          <a:xfrm>
            <a:off x="797150" y="417825"/>
            <a:ext cx="7537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Display the number of deaths and  injuries caused by the </a:t>
            </a:r>
            <a:r>
              <a:rPr b="1" lang="en">
                <a:solidFill>
                  <a:schemeClr val="dk1"/>
                </a:solidFill>
                <a:highlight>
                  <a:schemeClr val="accent6"/>
                </a:highlight>
              </a:rPr>
              <a:t>Viral diseases</a:t>
            </a:r>
            <a:r>
              <a:rPr b="1" lang="en">
                <a:solidFill>
                  <a:schemeClr val="dk1"/>
                </a:solidFill>
              </a:rPr>
              <a:t> in </a:t>
            </a:r>
            <a:r>
              <a:rPr b="1" lang="en">
                <a:solidFill>
                  <a:schemeClr val="dk1"/>
                </a:solidFill>
                <a:highlight>
                  <a:schemeClr val="accent6"/>
                </a:highlight>
              </a:rPr>
              <a:t>Asia</a:t>
            </a:r>
            <a:r>
              <a:rPr b="1" lang="en">
                <a:solidFill>
                  <a:schemeClr val="dk1"/>
                </a:solidFill>
              </a:rPr>
              <a:t>?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50" y="1177625"/>
            <a:ext cx="8143300" cy="322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/>
        </p:nvSpPr>
        <p:spPr>
          <a:xfrm>
            <a:off x="803250" y="200100"/>
            <a:ext cx="7537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2. List the number of disasters occurred in </a:t>
            </a:r>
            <a:r>
              <a:rPr b="1" lang="en">
                <a:solidFill>
                  <a:schemeClr val="dk1"/>
                </a:solidFill>
                <a:highlight>
                  <a:schemeClr val="accent6"/>
                </a:highlight>
              </a:rPr>
              <a:t>each region</a:t>
            </a:r>
            <a:r>
              <a:rPr b="1" lang="en">
                <a:solidFill>
                  <a:schemeClr val="dk1"/>
                </a:solidFill>
              </a:rPr>
              <a:t>?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00" y="958800"/>
            <a:ext cx="7936249" cy="36013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/>
        </p:nvSpPr>
        <p:spPr>
          <a:xfrm>
            <a:off x="803250" y="200125"/>
            <a:ext cx="7537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3. Name the </a:t>
            </a:r>
            <a:r>
              <a:rPr b="1" lang="en">
                <a:solidFill>
                  <a:schemeClr val="dk1"/>
                </a:solidFill>
                <a:highlight>
                  <a:schemeClr val="accent6"/>
                </a:highlight>
              </a:rPr>
              <a:t>top 3 types disasters</a:t>
            </a:r>
            <a:r>
              <a:rPr b="1" lang="en">
                <a:solidFill>
                  <a:schemeClr val="dk1"/>
                </a:solidFill>
              </a:rPr>
              <a:t> and their locations with highest magnitude?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89" l="0" r="0" t="99"/>
          <a:stretch/>
        </p:blipFill>
        <p:spPr>
          <a:xfrm>
            <a:off x="589950" y="1177625"/>
            <a:ext cx="8143300" cy="3224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1657025" y="1566950"/>
            <a:ext cx="58137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Sahil Tambe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SID - </a:t>
            </a:r>
            <a:r>
              <a:rPr lang="en" sz="2800">
                <a:solidFill>
                  <a:schemeClr val="dk1"/>
                </a:solidFill>
              </a:rPr>
              <a:t>2353465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/>
        </p:nvSpPr>
        <p:spPr>
          <a:xfrm>
            <a:off x="803250" y="227325"/>
            <a:ext cx="7537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4. What is the </a:t>
            </a:r>
            <a:r>
              <a:rPr b="1" lang="en">
                <a:solidFill>
                  <a:schemeClr val="dk1"/>
                </a:solidFill>
                <a:highlight>
                  <a:schemeClr val="accent6"/>
                </a:highlight>
              </a:rPr>
              <a:t>total number</a:t>
            </a:r>
            <a:r>
              <a:rPr b="1" lang="en">
                <a:solidFill>
                  <a:schemeClr val="dk1"/>
                </a:solidFill>
              </a:rPr>
              <a:t> of people left homeless due to disasters ?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12" y="1255575"/>
            <a:ext cx="7973776" cy="312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/>
        </p:nvSpPr>
        <p:spPr>
          <a:xfrm>
            <a:off x="892850" y="200125"/>
            <a:ext cx="7537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5. List the 3 </a:t>
            </a:r>
            <a:r>
              <a:rPr b="1" lang="en">
                <a:solidFill>
                  <a:schemeClr val="dk1"/>
                </a:solidFill>
                <a:highlight>
                  <a:schemeClr val="accent6"/>
                </a:highlight>
              </a:rPr>
              <a:t>major disasters</a:t>
            </a:r>
            <a:r>
              <a:rPr b="1" lang="en">
                <a:solidFill>
                  <a:schemeClr val="dk1"/>
                </a:solidFill>
              </a:rPr>
              <a:t> of 2022 with their countries?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75" y="973525"/>
            <a:ext cx="8351801" cy="33509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400" y="465325"/>
            <a:ext cx="1897200" cy="142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p36"/>
          <p:cNvSpPr txBox="1"/>
          <p:nvPr/>
        </p:nvSpPr>
        <p:spPr>
          <a:xfrm>
            <a:off x="1489975" y="2387100"/>
            <a:ext cx="58647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list for      disasterews @ in Asia yfgtyftu an&amp;%  d how man y  di*ed tolls.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1" name="Google Shape;231;p36"/>
          <p:cNvSpPr/>
          <p:nvPr/>
        </p:nvSpPr>
        <p:spPr>
          <a:xfrm>
            <a:off x="1449175" y="2444538"/>
            <a:ext cx="5946300" cy="65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2" name="Google Shape;232;p36"/>
          <p:cNvSpPr txBox="1"/>
          <p:nvPr/>
        </p:nvSpPr>
        <p:spPr>
          <a:xfrm rot="1125005">
            <a:off x="931474" y="3860814"/>
            <a:ext cx="1397147" cy="666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NLP </a:t>
            </a:r>
            <a:r>
              <a:rPr lang="en" sz="2800">
                <a:solidFill>
                  <a:schemeClr val="dk1"/>
                </a:solidFill>
              </a:rPr>
              <a:t>?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33" name="Google Shape;233;p36"/>
          <p:cNvSpPr txBox="1"/>
          <p:nvPr/>
        </p:nvSpPr>
        <p:spPr>
          <a:xfrm rot="-2319353">
            <a:off x="5667705" y="809452"/>
            <a:ext cx="2739491" cy="734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Programming</a:t>
            </a:r>
            <a:r>
              <a:rPr lang="en" sz="2800">
                <a:solidFill>
                  <a:schemeClr val="dk1"/>
                </a:solidFill>
              </a:rPr>
              <a:t>?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34" name="Google Shape;234;p36"/>
          <p:cNvSpPr txBox="1"/>
          <p:nvPr/>
        </p:nvSpPr>
        <p:spPr>
          <a:xfrm rot="-2319781">
            <a:off x="5531547" y="3446580"/>
            <a:ext cx="3338355" cy="734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Human Language</a:t>
            </a:r>
            <a:r>
              <a:rPr lang="en" sz="2800">
                <a:solidFill>
                  <a:schemeClr val="dk1"/>
                </a:solidFill>
              </a:rPr>
              <a:t> ?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35" name="Google Shape;235;p36"/>
          <p:cNvSpPr txBox="1"/>
          <p:nvPr/>
        </p:nvSpPr>
        <p:spPr>
          <a:xfrm rot="-2319821">
            <a:off x="1095018" y="1098649"/>
            <a:ext cx="1387760" cy="734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AI ?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/>
          <p:nvPr/>
        </p:nvSpPr>
        <p:spPr>
          <a:xfrm>
            <a:off x="860950" y="1470175"/>
            <a:ext cx="1279200" cy="904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x=2</a:t>
            </a:r>
            <a:endParaRPr sz="2000"/>
          </a:p>
        </p:txBody>
      </p:sp>
      <p:sp>
        <p:nvSpPr>
          <p:cNvPr id="241" name="Google Shape;241;p37"/>
          <p:cNvSpPr/>
          <p:nvPr/>
        </p:nvSpPr>
        <p:spPr>
          <a:xfrm>
            <a:off x="5120000" y="1657225"/>
            <a:ext cx="1347000" cy="5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3446450" y="1470175"/>
            <a:ext cx="1347000" cy="904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Logic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y=x^2</a:t>
            </a:r>
            <a:endParaRPr sz="2000"/>
          </a:p>
        </p:txBody>
      </p:sp>
      <p:sp>
        <p:nvSpPr>
          <p:cNvPr id="243" name="Google Shape;243;p37"/>
          <p:cNvSpPr/>
          <p:nvPr/>
        </p:nvSpPr>
        <p:spPr>
          <a:xfrm>
            <a:off x="2340738" y="1470175"/>
            <a:ext cx="905100" cy="904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/>
          <p:nvPr/>
        </p:nvSpPr>
        <p:spPr>
          <a:xfrm>
            <a:off x="6793550" y="1470175"/>
            <a:ext cx="1347000" cy="904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Output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y=4</a:t>
            </a:r>
            <a:endParaRPr sz="2000"/>
          </a:p>
        </p:txBody>
      </p:sp>
      <p:sp>
        <p:nvSpPr>
          <p:cNvPr id="245" name="Google Shape;245;p37"/>
          <p:cNvSpPr/>
          <p:nvPr/>
        </p:nvSpPr>
        <p:spPr>
          <a:xfrm>
            <a:off x="860950" y="3459525"/>
            <a:ext cx="1279200" cy="1392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x=2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x=3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x=4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x=5</a:t>
            </a:r>
            <a:endParaRPr sz="1600"/>
          </a:p>
        </p:txBody>
      </p:sp>
      <p:sp>
        <p:nvSpPr>
          <p:cNvPr id="246" name="Google Shape;246;p37"/>
          <p:cNvSpPr/>
          <p:nvPr/>
        </p:nvSpPr>
        <p:spPr>
          <a:xfrm>
            <a:off x="5120000" y="3646575"/>
            <a:ext cx="1347000" cy="5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/>
          <p:nvPr/>
        </p:nvSpPr>
        <p:spPr>
          <a:xfrm>
            <a:off x="2340738" y="3459525"/>
            <a:ext cx="905100" cy="904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7"/>
          <p:cNvSpPr/>
          <p:nvPr/>
        </p:nvSpPr>
        <p:spPr>
          <a:xfrm>
            <a:off x="6793550" y="3459525"/>
            <a:ext cx="1347000" cy="904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Logic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y=x^2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y=25</a:t>
            </a:r>
            <a:endParaRPr sz="2000"/>
          </a:p>
        </p:txBody>
      </p:sp>
      <p:sp>
        <p:nvSpPr>
          <p:cNvPr id="249" name="Google Shape;249;p37"/>
          <p:cNvSpPr/>
          <p:nvPr/>
        </p:nvSpPr>
        <p:spPr>
          <a:xfrm>
            <a:off x="3292800" y="3459525"/>
            <a:ext cx="1279200" cy="1392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Outp</a:t>
            </a:r>
            <a:r>
              <a:rPr lang="en" sz="1600"/>
              <a:t>ut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y=4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y=9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y=16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y=?</a:t>
            </a:r>
            <a:endParaRPr sz="1600"/>
          </a:p>
        </p:txBody>
      </p:sp>
      <p:sp>
        <p:nvSpPr>
          <p:cNvPr id="250" name="Google Shape;250;p37"/>
          <p:cNvSpPr txBox="1"/>
          <p:nvPr/>
        </p:nvSpPr>
        <p:spPr>
          <a:xfrm>
            <a:off x="1483125" y="483650"/>
            <a:ext cx="3419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Programming : 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1483125" y="2583800"/>
            <a:ext cx="3419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AI</a:t>
            </a:r>
            <a:r>
              <a:rPr lang="en" sz="2100">
                <a:solidFill>
                  <a:schemeClr val="dk1"/>
                </a:solidFill>
              </a:rPr>
              <a:t> : 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846375"/>
            <a:ext cx="5715000" cy="316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p38"/>
          <p:cNvSpPr/>
          <p:nvPr/>
        </p:nvSpPr>
        <p:spPr>
          <a:xfrm>
            <a:off x="2180875" y="1354550"/>
            <a:ext cx="775500" cy="734700"/>
          </a:xfrm>
          <a:prstGeom prst="ellipse">
            <a:avLst/>
          </a:prstGeom>
          <a:solidFill>
            <a:srgbClr val="F9F290">
              <a:alpha val="356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8"/>
          <p:cNvSpPr/>
          <p:nvPr/>
        </p:nvSpPr>
        <p:spPr>
          <a:xfrm>
            <a:off x="5745925" y="1493350"/>
            <a:ext cx="1007100" cy="734700"/>
          </a:xfrm>
          <a:prstGeom prst="ellipse">
            <a:avLst/>
          </a:prstGeom>
          <a:solidFill>
            <a:srgbClr val="F9F290">
              <a:alpha val="356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8"/>
          <p:cNvSpPr/>
          <p:nvPr/>
        </p:nvSpPr>
        <p:spPr>
          <a:xfrm>
            <a:off x="5745925" y="2571750"/>
            <a:ext cx="1129500" cy="734700"/>
          </a:xfrm>
          <a:prstGeom prst="ellipse">
            <a:avLst/>
          </a:prstGeom>
          <a:solidFill>
            <a:srgbClr val="F9F290">
              <a:alpha val="356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/>
        </p:nvSpPr>
        <p:spPr>
          <a:xfrm>
            <a:off x="3478200" y="287675"/>
            <a:ext cx="2378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NLP </a:t>
            </a:r>
            <a:r>
              <a:rPr lang="en" sz="2300">
                <a:solidFill>
                  <a:schemeClr val="dk1"/>
                </a:solidFill>
              </a:rPr>
              <a:t>Techniques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265" name="Google Shape;26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975" y="1008788"/>
            <a:ext cx="5949750" cy="31259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6" name="Google Shape;266;p39"/>
          <p:cNvSpPr/>
          <p:nvPr/>
        </p:nvSpPr>
        <p:spPr>
          <a:xfrm>
            <a:off x="860975" y="1008800"/>
            <a:ext cx="4327200" cy="3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list for 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 disasterews 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@ </a:t>
            </a:r>
            <a:r>
              <a:rPr lang="en" sz="1100">
                <a:solidFill>
                  <a:schemeClr val="dk1"/>
                </a:solidFill>
              </a:rPr>
              <a:t>in Asia yfgtyftu an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&amp;%</a:t>
            </a:r>
            <a:r>
              <a:rPr lang="en" sz="1100">
                <a:solidFill>
                  <a:schemeClr val="dk1"/>
                </a:solidFill>
              </a:rPr>
              <a:t>d how many  di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*</a:t>
            </a:r>
            <a:r>
              <a:rPr lang="en" sz="1100">
                <a:solidFill>
                  <a:schemeClr val="dk1"/>
                </a:solidFill>
              </a:rPr>
              <a:t>ed tolls</a:t>
            </a:r>
            <a:endParaRPr sz="700"/>
          </a:p>
        </p:txBody>
      </p:sp>
      <p:sp>
        <p:nvSpPr>
          <p:cNvPr id="267" name="Google Shape;267;p39"/>
          <p:cNvSpPr/>
          <p:nvPr/>
        </p:nvSpPr>
        <p:spPr>
          <a:xfrm>
            <a:off x="2074725" y="1623850"/>
            <a:ext cx="4327200" cy="3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list for disasterews in Asia yfgtyftu and how many  died tolls</a:t>
            </a:r>
            <a:endParaRPr sz="700"/>
          </a:p>
        </p:txBody>
      </p:sp>
      <p:sp>
        <p:nvSpPr>
          <p:cNvPr id="268" name="Google Shape;268;p39"/>
          <p:cNvSpPr/>
          <p:nvPr/>
        </p:nvSpPr>
        <p:spPr>
          <a:xfrm>
            <a:off x="3070775" y="2238900"/>
            <a:ext cx="6073200" cy="3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[‘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the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’, 'list', 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‘for’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,  'disasterews',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 ‘in’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, 'Asia', 'yfgtyftu', ‘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and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’, 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‘how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’, '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many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', 'died', 'tolls']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9" name="Google Shape;269;p39"/>
          <p:cNvSpPr/>
          <p:nvPr/>
        </p:nvSpPr>
        <p:spPr>
          <a:xfrm>
            <a:off x="4992100" y="3615925"/>
            <a:ext cx="4005900" cy="3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['list', '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disaster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', 'Asia', 'yfgtyftu', '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die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', 'toll']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0" name="Google Shape;270;p39"/>
          <p:cNvSpPr/>
          <p:nvPr/>
        </p:nvSpPr>
        <p:spPr>
          <a:xfrm>
            <a:off x="3995975" y="2927425"/>
            <a:ext cx="4131300" cy="3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['list', 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'disasterews'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, 'Asia', 'yfgtyftu', 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'died'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, 'toll']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1" name="Google Shape;271;p39"/>
          <p:cNvSpPr/>
          <p:nvPr/>
        </p:nvSpPr>
        <p:spPr>
          <a:xfrm>
            <a:off x="1405250" y="3326000"/>
            <a:ext cx="1183800" cy="42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Stemming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2" name="Google Shape;272;p39"/>
          <p:cNvSpPr/>
          <p:nvPr/>
        </p:nvSpPr>
        <p:spPr>
          <a:xfrm>
            <a:off x="1840675" y="3912675"/>
            <a:ext cx="122400" cy="22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/>
          <p:nvPr/>
        </p:nvSpPr>
        <p:spPr>
          <a:xfrm>
            <a:off x="1021625" y="4295350"/>
            <a:ext cx="4005900" cy="3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['list', '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disast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', 'Asia', 'yfgtyftu', 'man', '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di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', 'toll']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0"/>
          <p:cNvPicPr preferRelativeResize="0"/>
          <p:nvPr/>
        </p:nvPicPr>
        <p:blipFill rotWithShape="1">
          <a:blip r:embed="rId3">
            <a:alphaModFix/>
          </a:blip>
          <a:srcRect b="40558" l="2371" r="3881" t="17254"/>
          <a:stretch/>
        </p:blipFill>
        <p:spPr>
          <a:xfrm>
            <a:off x="1747863" y="875575"/>
            <a:ext cx="5712774" cy="1030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0"/>
          <p:cNvSpPr/>
          <p:nvPr/>
        </p:nvSpPr>
        <p:spPr>
          <a:xfrm>
            <a:off x="4129800" y="309375"/>
            <a:ext cx="948900" cy="43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NER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5404250" y="2040250"/>
            <a:ext cx="3000000" cy="5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['list', </a:t>
            </a:r>
            <a:r>
              <a:rPr lang="en" sz="1100">
                <a:solidFill>
                  <a:schemeClr val="dk1"/>
                </a:solidFill>
              </a:rPr>
              <a:t>'disaster'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,</a:t>
            </a:r>
            <a:r>
              <a:rPr lang="en" sz="1100">
                <a:solidFill>
                  <a:schemeClr val="dk1"/>
                </a:solidFill>
              </a:rPr>
              <a:t> 'Asia',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 'yfgtyftu', </a:t>
            </a:r>
            <a:r>
              <a:rPr lang="en" sz="1100">
                <a:solidFill>
                  <a:schemeClr val="dk1"/>
                </a:solidFill>
              </a:rPr>
              <a:t>'die'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, 'toll',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‘in’, </a:t>
            </a:r>
            <a:r>
              <a:rPr lang="en" sz="1100">
                <a:solidFill>
                  <a:schemeClr val="dk1"/>
                </a:solidFill>
              </a:rPr>
              <a:t>‘2022’,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 ‘loc’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]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1" name="Google Shape;281;p40"/>
          <p:cNvSpPr txBox="1"/>
          <p:nvPr/>
        </p:nvSpPr>
        <p:spPr>
          <a:xfrm>
            <a:off x="739750" y="2040250"/>
            <a:ext cx="30000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['list', </a:t>
            </a:r>
            <a:r>
              <a:rPr lang="en" sz="1100">
                <a:solidFill>
                  <a:schemeClr val="dk1"/>
                </a:solidFill>
              </a:rPr>
              <a:t>'disaster'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'Asia'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, 'yfgtyftu', </a:t>
            </a:r>
            <a:r>
              <a:rPr lang="en" sz="1100">
                <a:solidFill>
                  <a:schemeClr val="dk1"/>
                </a:solidFill>
              </a:rPr>
              <a:t>'die'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, 'toll']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4129800" y="2158150"/>
            <a:ext cx="884400" cy="31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0"/>
          <p:cNvSpPr/>
          <p:nvPr/>
        </p:nvSpPr>
        <p:spPr>
          <a:xfrm>
            <a:off x="3784350" y="2788600"/>
            <a:ext cx="1639800" cy="43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Bag of Words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739750" y="3580575"/>
            <a:ext cx="3000000" cy="5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['list', 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'disaster</a:t>
            </a:r>
            <a:r>
              <a:rPr lang="en" sz="1100">
                <a:solidFill>
                  <a:schemeClr val="dk1"/>
                </a:solidFill>
              </a:rPr>
              <a:t>'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,</a:t>
            </a:r>
            <a:r>
              <a:rPr lang="en" sz="1100">
                <a:solidFill>
                  <a:schemeClr val="dk1"/>
                </a:solidFill>
              </a:rPr>
              <a:t> '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Asia'</a:t>
            </a:r>
            <a:r>
              <a:rPr lang="en" sz="1100">
                <a:solidFill>
                  <a:schemeClr val="dk1"/>
                </a:solidFill>
              </a:rPr>
              <a:t>,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 'yfgtyftu', 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'die'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, 'toll',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‘in’, </a:t>
            </a:r>
            <a:r>
              <a:rPr lang="en" sz="1100">
                <a:solidFill>
                  <a:schemeClr val="dk1"/>
                </a:solidFill>
              </a:rPr>
              <a:t>‘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2022’, ‘loc’</a:t>
            </a:r>
            <a:r>
              <a:rPr lang="en" sz="1100">
                <a:solidFill>
                  <a:schemeClr val="dk1"/>
                </a:solidFill>
              </a:rPr>
              <a:t>]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5" name="Google Shape;285;p40"/>
          <p:cNvSpPr/>
          <p:nvPr/>
        </p:nvSpPr>
        <p:spPr>
          <a:xfrm>
            <a:off x="4097425" y="3698475"/>
            <a:ext cx="948900" cy="31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5314450" y="3580575"/>
            <a:ext cx="30000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['eventName'] ['totalDeaths', 'regionName']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87" name="Google Shape;287;p40"/>
          <p:cNvSpPr/>
          <p:nvPr/>
        </p:nvSpPr>
        <p:spPr>
          <a:xfrm>
            <a:off x="493575" y="4489550"/>
            <a:ext cx="4327200" cy="3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list for      disasterews @ in Asia yfgtyftu an&amp;%d how many  di*ed tolls</a:t>
            </a:r>
            <a:endParaRPr sz="700"/>
          </a:p>
        </p:txBody>
      </p:sp>
      <p:sp>
        <p:nvSpPr>
          <p:cNvPr id="288" name="Google Shape;288;p40"/>
          <p:cNvSpPr txBox="1"/>
          <p:nvPr/>
        </p:nvSpPr>
        <p:spPr>
          <a:xfrm>
            <a:off x="5875050" y="4478600"/>
            <a:ext cx="30000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['eventName'] ['totalDeaths', 'regionName']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5062463" y="4541000"/>
            <a:ext cx="570900" cy="22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/>
          <p:nvPr/>
        </p:nvSpPr>
        <p:spPr>
          <a:xfrm>
            <a:off x="3485000" y="339300"/>
            <a:ext cx="2233800" cy="43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Query Generation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534425" y="973550"/>
            <a:ext cx="77154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D0E0E3"/>
                </a:highlight>
              </a:rPr>
              <a:t>sparql_query 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+= "\n".join([f"?event &lt;http://www.semanticweb.org/mohdtalhahussain/ontologies/2024/10/Disaster_Management_dataset#{prop}&gt; ?{prop}."</a:t>
            </a:r>
            <a:r>
              <a:rPr lang="en" sz="1100">
                <a:solidFill>
                  <a:schemeClr val="dk1"/>
                </a:solidFill>
                <a:highlight>
                  <a:schemeClr val="accent6"/>
                </a:highlight>
              </a:rPr>
              <a:t> for prop in query_properties])</a:t>
            </a:r>
            <a:endParaRPr sz="1100"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534425" y="2801700"/>
            <a:ext cx="7715400" cy="122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?event a &lt;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http://www.semanticweb.org/mohdtalhahussain/ontologies/2024/10/Disaster_Management_dataset#DisasterEvent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&gt;.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?event &lt;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http://www.semanticweb.org/mohdtalhahussain/ontologies/2024/10/Disaster_Management_dataset#eventName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&gt; ?eventName.?event &lt;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http://www.semanticweb.org/mohdtalhahussain/ontologies/2024/10/Disaster_Management_dataset#totalDeaths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&gt; ?totalDeaths.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?event &lt;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http://www.semanticweb.org/mohdtalhahussain/ontologies/2024/10/Disaster_Management_dataset#regionName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&gt; ?regionName.</a:t>
            </a:r>
            <a:r>
              <a:rPr lang="en" sz="1000">
                <a:solidFill>
                  <a:schemeClr val="dk1"/>
                </a:solidFill>
                <a:highlight>
                  <a:schemeClr val="accent6"/>
                </a:highlight>
              </a:rPr>
              <a:t>FILTER(?regionName = "Asia")</a:t>
            </a:r>
            <a:endParaRPr sz="1100"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  <p:sp>
        <p:nvSpPr>
          <p:cNvPr id="297" name="Google Shape;297;p41"/>
          <p:cNvSpPr/>
          <p:nvPr/>
        </p:nvSpPr>
        <p:spPr>
          <a:xfrm>
            <a:off x="4418150" y="1857925"/>
            <a:ext cx="367500" cy="80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25" y="274875"/>
            <a:ext cx="7305675" cy="771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3" name="Google Shape;303;p42"/>
          <p:cNvSpPr/>
          <p:nvPr/>
        </p:nvSpPr>
        <p:spPr>
          <a:xfrm>
            <a:off x="4356750" y="1327350"/>
            <a:ext cx="430500" cy="85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047" y="2465400"/>
            <a:ext cx="4331652" cy="243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3" title="Interface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4275" y="95300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3"/>
          <p:cNvSpPr/>
          <p:nvPr/>
        </p:nvSpPr>
        <p:spPr>
          <a:xfrm>
            <a:off x="3485000" y="339300"/>
            <a:ext cx="2233800" cy="43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Interface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AFDF1"/>
            </a:gs>
            <a:gs pos="74000">
              <a:srgbClr val="CEEA96"/>
            </a:gs>
            <a:gs pos="83000">
              <a:srgbClr val="CEEA96"/>
            </a:gs>
            <a:gs pos="100000">
              <a:srgbClr val="DFF1B8"/>
            </a:gs>
          </a:gsLst>
          <a:lin ang="540001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320598" y="285750"/>
            <a:ext cx="8475000" cy="4634700"/>
          </a:xfrm>
          <a:prstGeom prst="roundRect">
            <a:avLst>
              <a:gd fmla="val 3013" name="adj"/>
            </a:avLst>
          </a:prstGeom>
          <a:solidFill>
            <a:schemeClr val="accent1">
              <a:alpha val="17650"/>
            </a:schemeClr>
          </a:solidFill>
          <a:ln cap="flat" cmpd="sng" w="317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698153" y="597917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698153" y="4472211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1449656" y="487128"/>
            <a:ext cx="6244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1F1E1E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Efficient Disaster Response Coordination</a:t>
            </a:r>
            <a:endParaRPr b="1" sz="2000" u="sng">
              <a:solidFill>
                <a:srgbClr val="1F1E1E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635426" y="695468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635426" y="1028099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2095801" y="940606"/>
            <a:ext cx="482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2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</a:pPr>
            <a:r>
              <a:t/>
            </a:r>
            <a:endParaRPr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698151" y="2238955"/>
            <a:ext cx="77478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1" sz="1800">
              <a:solidFill>
                <a:srgbClr val="1F1E1E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635424" y="2998466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900"/>
              <a:buFont typeface="Sora Light"/>
              <a:buNone/>
            </a:pPr>
            <a:r>
              <a:rPr lang="en" sz="9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rPr>
              <a:t>          </a:t>
            </a:r>
            <a:endParaRPr b="1" sz="1800">
              <a:solidFill>
                <a:srgbClr val="1F1E1E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635426" y="3904500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952500" y="1143756"/>
            <a:ext cx="74934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" sz="2000">
                <a:solidFill>
                  <a:schemeClr val="dk1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Difficulty in synchronizing efforts between government agencies, NGOs, and private organizations during disasters</a:t>
            </a:r>
            <a:endParaRPr sz="900"/>
          </a:p>
          <a:p>
            <a:pPr indent="-1651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" sz="2000">
                <a:solidFill>
                  <a:schemeClr val="dk1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Ineffective collaboration leads to delayed aid and mismanagement of resources.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Example : During Hurricane Katrina (2005), poor coordination among agencies led to delayed evacuation and relief operations.</a:t>
            </a:r>
            <a:endParaRPr b="1" sz="2000">
              <a:solidFill>
                <a:schemeClr val="dk1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/>
          <p:nvPr/>
        </p:nvSpPr>
        <p:spPr>
          <a:xfrm>
            <a:off x="1583300" y="1572275"/>
            <a:ext cx="5569200" cy="250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 nltk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nltk.tokenize import word_tokenize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nltk.stem import WordNetLemmatizer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nltk.corpus import stopwords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 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string import punctuation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SPARQLWrapper import SPARQLWrapper2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 speech_recognition</a:t>
            </a:r>
            <a:endParaRPr/>
          </a:p>
        </p:txBody>
      </p:sp>
      <p:sp>
        <p:nvSpPr>
          <p:cNvPr id="316" name="Google Shape;316;p44"/>
          <p:cNvSpPr txBox="1"/>
          <p:nvPr/>
        </p:nvSpPr>
        <p:spPr>
          <a:xfrm>
            <a:off x="3106150" y="606125"/>
            <a:ext cx="2095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Modules used: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/>
          <p:nvPr/>
        </p:nvSpPr>
        <p:spPr>
          <a:xfrm>
            <a:off x="2820400" y="1640250"/>
            <a:ext cx="3701100" cy="146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AFDF1"/>
            </a:gs>
            <a:gs pos="74000">
              <a:srgbClr val="CEEA96"/>
            </a:gs>
            <a:gs pos="83000">
              <a:srgbClr val="CEEA96"/>
            </a:gs>
            <a:gs pos="100000">
              <a:srgbClr val="DFF1B8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20598" y="285750"/>
            <a:ext cx="8475000" cy="4634700"/>
          </a:xfrm>
          <a:prstGeom prst="roundRect">
            <a:avLst>
              <a:gd fmla="val 3013" name="adj"/>
            </a:avLst>
          </a:prstGeom>
          <a:solidFill>
            <a:schemeClr val="accent1">
              <a:alpha val="17650"/>
            </a:schemeClr>
          </a:solidFill>
          <a:ln cap="flat" cmpd="sng" w="317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698153" y="597917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698153" y="4472211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449656" y="487128"/>
            <a:ext cx="68169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1F1E1E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Accurate Impact Assessment and Resource Allocation</a:t>
            </a:r>
            <a:endParaRPr b="1" sz="2000" u="sng">
              <a:solidFill>
                <a:srgbClr val="1F1E1E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35426" y="695468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635426" y="1028099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095801" y="940606"/>
            <a:ext cx="482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2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</a:pPr>
            <a:r>
              <a:t/>
            </a:r>
            <a:endParaRPr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98151" y="2238955"/>
            <a:ext cx="77478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1" sz="1800">
              <a:solidFill>
                <a:srgbClr val="1F1E1E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35424" y="2998466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900"/>
              <a:buFont typeface="Sora Light"/>
              <a:buNone/>
            </a:pPr>
            <a:r>
              <a:rPr lang="en" sz="9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rPr>
              <a:t>          </a:t>
            </a:r>
            <a:endParaRPr b="1" sz="1800">
              <a:solidFill>
                <a:srgbClr val="1F1E1E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635426" y="3904500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952500" y="1143756"/>
            <a:ext cx="74934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" sz="2000">
                <a:solidFill>
                  <a:schemeClr val="dk1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Lack of detailed, real-time assessment of casualties, damages, and affected populations delays resource allocation</a:t>
            </a:r>
            <a:endParaRPr sz="900"/>
          </a:p>
          <a:p>
            <a:pPr indent="-1651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" sz="2000">
                <a:solidFill>
                  <a:schemeClr val="dk1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Misjudgment often leads to inadequate aid in critical areas.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Example : The 2010 Haiti Earthquake highlighted resource misallocation when urban areas received more aid, while remote areas were underserved.</a:t>
            </a:r>
            <a:endParaRPr b="1" sz="2000">
              <a:solidFill>
                <a:schemeClr val="dk1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AFDF1"/>
            </a:gs>
            <a:gs pos="74000">
              <a:srgbClr val="CEEA96"/>
            </a:gs>
            <a:gs pos="83000">
              <a:srgbClr val="CEEA96"/>
            </a:gs>
            <a:gs pos="100000">
              <a:srgbClr val="DFF1B8"/>
            </a:gs>
          </a:gsLst>
          <a:lin ang="5400012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320598" y="285750"/>
            <a:ext cx="8475000" cy="4634700"/>
          </a:xfrm>
          <a:prstGeom prst="roundRect">
            <a:avLst>
              <a:gd fmla="val 3013" name="adj"/>
            </a:avLst>
          </a:prstGeom>
          <a:solidFill>
            <a:schemeClr val="accent1">
              <a:alpha val="17650"/>
            </a:schemeClr>
          </a:solidFill>
          <a:ln cap="flat" cmpd="sng" w="317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698153" y="597917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698153" y="4472211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449656" y="487128"/>
            <a:ext cx="681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1F1E1E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Improved Risk Assessment and Preparedness</a:t>
            </a:r>
            <a:endParaRPr b="1" sz="2000" u="sng">
              <a:solidFill>
                <a:srgbClr val="1F1E1E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635426" y="695468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35426" y="1028099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095801" y="940606"/>
            <a:ext cx="482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2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</a:pPr>
            <a:r>
              <a:t/>
            </a:r>
            <a:endParaRPr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698151" y="2238955"/>
            <a:ext cx="77478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1" sz="1800">
              <a:solidFill>
                <a:srgbClr val="1F1E1E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635424" y="2998466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900"/>
              <a:buFont typeface="Sora Light"/>
              <a:buNone/>
            </a:pPr>
            <a:r>
              <a:rPr lang="en" sz="9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rPr>
              <a:t>          </a:t>
            </a:r>
            <a:endParaRPr b="1" sz="1800">
              <a:solidFill>
                <a:srgbClr val="1F1E1E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35426" y="3904500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952500" y="1143756"/>
            <a:ext cx="7493400" cy="28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" sz="2000">
                <a:solidFill>
                  <a:schemeClr val="dk1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Limited forecasting capabilities and inadequate risk evaluation leave communities unprepared for disasters.</a:t>
            </a:r>
            <a:endParaRPr sz="900"/>
          </a:p>
          <a:p>
            <a:pPr indent="-1651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" sz="2000">
                <a:solidFill>
                  <a:schemeClr val="dk1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Insufficient public awareness campaigns exacerbate vulnerabilities.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Example : In the 2004 Indian Ocean Tsunami, lack of early warning systems resulted in massive loss of life.</a:t>
            </a:r>
            <a:endParaRPr b="1" sz="2000">
              <a:solidFill>
                <a:schemeClr val="dk1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AFDF1"/>
            </a:gs>
            <a:gs pos="74000">
              <a:srgbClr val="CEEA96"/>
            </a:gs>
            <a:gs pos="83000">
              <a:srgbClr val="CEEA96"/>
            </a:gs>
            <a:gs pos="100000">
              <a:srgbClr val="DFF1B8"/>
            </a:gs>
          </a:gsLst>
          <a:lin ang="5400012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320598" y="285750"/>
            <a:ext cx="8475000" cy="4634700"/>
          </a:xfrm>
          <a:prstGeom prst="roundRect">
            <a:avLst>
              <a:gd fmla="val 3013" name="adj"/>
            </a:avLst>
          </a:prstGeom>
          <a:solidFill>
            <a:schemeClr val="accent1">
              <a:alpha val="17650"/>
            </a:schemeClr>
          </a:solidFill>
          <a:ln cap="flat" cmpd="sng" w="317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698153" y="597917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98153" y="4472211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449656" y="487128"/>
            <a:ext cx="681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1F1E1E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Streamlined Recovery and Rehabilitation Efforts</a:t>
            </a:r>
            <a:endParaRPr b="1" sz="2000" u="sng">
              <a:solidFill>
                <a:srgbClr val="1F1E1E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635426" y="695468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635426" y="1028099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2095801" y="940606"/>
            <a:ext cx="482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2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</a:pPr>
            <a:r>
              <a:t/>
            </a:r>
            <a:endParaRPr sz="3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698151" y="2238955"/>
            <a:ext cx="77478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1" sz="1800">
              <a:solidFill>
                <a:srgbClr val="1F1E1E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635424" y="2998466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900"/>
              <a:buFont typeface="Sora Light"/>
              <a:buNone/>
            </a:pPr>
            <a:r>
              <a:rPr lang="en" sz="9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rPr>
              <a:t>          </a:t>
            </a:r>
            <a:endParaRPr b="1" sz="1800">
              <a:solidFill>
                <a:srgbClr val="1F1E1E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635426" y="3904500"/>
            <a:ext cx="7747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952500" y="1143756"/>
            <a:ext cx="7493400" cy="28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spAutoFit/>
          </a:bodyPr>
          <a:lstStyle/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" sz="2000">
                <a:solidFill>
                  <a:schemeClr val="dk1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Post-disaster recovery often lacks structure, leading to prolonged economic and psychological hardships.</a:t>
            </a:r>
            <a:endParaRPr sz="900"/>
          </a:p>
          <a:p>
            <a:pPr indent="-1651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" sz="2000">
                <a:solidFill>
                  <a:schemeClr val="dk1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Efforts in reconstruction and rehabilitation are scattered and poorly monitored.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Example : Post-Hurricane Maria (2017), Puerto Rico faced significant delays in rebuilding infrastructure and reviving its economy.</a:t>
            </a:r>
            <a:endParaRPr b="1" sz="2000">
              <a:solidFill>
                <a:schemeClr val="dk1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657025" y="1566950"/>
            <a:ext cx="58137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Abdul Khadar Mohammad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SID - 2334343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947057" y="-34477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" sz="3600"/>
              <a:t>What is Ontology?</a:t>
            </a:r>
            <a:br>
              <a:rPr lang="en" sz="3600"/>
            </a:br>
            <a:br>
              <a:rPr lang="en" sz="3600"/>
            </a:br>
            <a:endParaRPr sz="3600"/>
          </a:p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647190" y="816428"/>
            <a:ext cx="7865700" cy="4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54000" lvl="0" marL="2540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" sz="1200"/>
              <a:t>Definition : </a:t>
            </a:r>
            <a:r>
              <a:rPr lang="en" sz="1200"/>
              <a:t>A formal representation of knowledge with domain to facilitate communication and interoperability</a:t>
            </a:r>
            <a:endParaRPr/>
          </a:p>
          <a:p>
            <a:pPr indent="-254000" lvl="0" marL="25400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" sz="1200"/>
              <a:t>Components : </a:t>
            </a:r>
            <a:r>
              <a:rPr lang="en" sz="1200"/>
              <a:t>Classes, properties and relationships.</a:t>
            </a:r>
            <a:endParaRPr/>
          </a:p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" sz="1200"/>
              <a:t>Overview of Disaster Management Ontology:</a:t>
            </a:r>
            <a:endParaRPr/>
          </a:p>
          <a:p>
            <a:pPr indent="-254000" lvl="0" marL="2540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 sz="1200"/>
              <a:t>Focused on Disaster Management concepts: disaster type, Emergency response, Environmental Impact, Region.</a:t>
            </a:r>
            <a:endParaRPr/>
          </a:p>
          <a:p>
            <a:pPr indent="-254000" lvl="0" marL="25400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 sz="1200"/>
              <a:t>Design using protege </a:t>
            </a:r>
            <a:endParaRPr/>
          </a:p>
          <a:p>
            <a:pPr indent="-254000" lvl="0" marL="25400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" sz="1200"/>
              <a:t>Major Classes and properties</a:t>
            </a:r>
            <a:r>
              <a:rPr lang="en" sz="1200"/>
              <a:t>: Disaster type, Region, Infrastructure damage, Environmental Impact.</a:t>
            </a:r>
            <a:endParaRPr/>
          </a:p>
          <a:p>
            <a:pPr indent="-254000" lvl="0" marL="25400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" sz="1200"/>
              <a:t>Object Properties </a:t>
            </a:r>
            <a:r>
              <a:rPr lang="en" sz="1200"/>
              <a:t>: hasregion, hassubtype, hasgroup,hasEndYear. Etc.,</a:t>
            </a:r>
            <a:endParaRPr/>
          </a:p>
          <a:p>
            <a:pPr indent="-254000" lvl="0" marL="25400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" sz="1200"/>
              <a:t>Data Properties : </a:t>
            </a:r>
            <a:r>
              <a:rPr lang="en" sz="1200"/>
              <a:t>CountryName, endDate, Response, locationName.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ctrTitle"/>
          </p:nvPr>
        </p:nvSpPr>
        <p:spPr>
          <a:xfrm>
            <a:off x="-175475" y="-53675"/>
            <a:ext cx="4947000" cy="10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Ontology </a:t>
            </a:r>
            <a:r>
              <a:rPr lang="en" sz="3200"/>
              <a:t>Metrics</a:t>
            </a:r>
            <a:r>
              <a:rPr lang="en" sz="4100"/>
              <a:t>:</a:t>
            </a:r>
            <a:endParaRPr sz="4100"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155500" y="874575"/>
            <a:ext cx="8578500" cy="4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952500" y="143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{936FC949-ECBB-4249-B7AA-468B5DCC8948}</a:tableStyleId>
              </a:tblPr>
              <a:tblGrid>
                <a:gridCol w="2328075"/>
              </a:tblGrid>
              <a:tr h="33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Ontology Metrics</a:t>
                      </a:r>
                      <a:r>
                        <a:rPr lang="en" sz="1000"/>
                        <a:t>                    </a:t>
                      </a:r>
                      <a:r>
                        <a:rPr b="1" lang="en" sz="1000"/>
                        <a:t>Count</a:t>
                      </a:r>
                      <a:r>
                        <a:rPr lang="en" sz="1000"/>
                        <a:t>                   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Axioms                                     8,540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Logical axioms count                7,919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Declaration                                 201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Count                                176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Object property Count                 12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Property Count                    25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Individual Count                          410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475" y="1320850"/>
            <a:ext cx="2489495" cy="2906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200" y="1320850"/>
            <a:ext cx="2594525" cy="2906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FFFF0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