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9" r:id="rId4"/>
    <p:sldId id="260" r:id="rId5"/>
  </p:sldIdLst>
  <p:sldSz cx="9144000" cy="5143500" type="screen16x9"/>
  <p:notesSz cx="6858000" cy="9144000"/>
  <p:embeddedFontLst>
    <p:embeddedFont>
      <p:font typeface="Open Sans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mohamed%20work\data%20advanced\project1\project\New%20folder\New%20folder\question1.csv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mohamed%20work\data%20advanced\project1\project\New%20folder\New%20folder\question22.csv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mohamed%20work\data%20advanced\project1\project\New%20folder\New%20folder\question3.csv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mohamed%20work\data%20advanced\project1\project\New%20folder\New%20folder\question4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ar-EG"/>
  <c:chart>
    <c:title>
      <c:tx>
        <c:rich>
          <a:bodyPr/>
          <a:lstStyle/>
          <a:p>
            <a:pPr>
              <a:defRPr/>
            </a:pPr>
            <a:r>
              <a:rPr lang="en-US"/>
              <a:t>albums</a:t>
            </a:r>
            <a:r>
              <a:rPr lang="en-US" baseline="0"/>
              <a:t> </a:t>
            </a:r>
            <a:r>
              <a:rPr lang="en-US"/>
              <a:t>number per composer</a:t>
            </a:r>
          </a:p>
        </c:rich>
      </c:tx>
      <c:layout>
        <c:manualLayout>
          <c:xMode val="edge"/>
          <c:yMode val="edge"/>
          <c:x val="0.3002188519538509"/>
          <c:y val="1.7929586387908421E-2"/>
        </c:manualLayout>
      </c:layout>
    </c:title>
    <c:plotArea>
      <c:layout>
        <c:manualLayout>
          <c:layoutTarget val="inner"/>
          <c:xMode val="edge"/>
          <c:yMode val="edge"/>
          <c:x val="0.13079796059975271"/>
          <c:y val="8.9574803149606447E-2"/>
          <c:w val="0.56682466415835964"/>
          <c:h val="0.74612338974869519"/>
        </c:manualLayout>
      </c:layout>
      <c:barChart>
        <c:barDir val="bar"/>
        <c:grouping val="clustered"/>
        <c:ser>
          <c:idx val="0"/>
          <c:order val="0"/>
          <c:tx>
            <c:strRef>
              <c:f>question1!$B$1</c:f>
              <c:strCache>
                <c:ptCount val="1"/>
                <c:pt idx="0">
                  <c:v>albums_number</c:v>
                </c:pt>
              </c:strCache>
            </c:strRef>
          </c:tx>
          <c:cat>
            <c:strRef>
              <c:f>question1!$A$2:$A$13</c:f>
              <c:strCache>
                <c:ptCount val="12"/>
                <c:pt idx="0">
                  <c:v>Iron Maiden</c:v>
                </c:pt>
                <c:pt idx="1">
                  <c:v>Led Zeppelin</c:v>
                </c:pt>
                <c:pt idx="2">
                  <c:v>Deep Purple</c:v>
                </c:pt>
                <c:pt idx="3">
                  <c:v>U2</c:v>
                </c:pt>
                <c:pt idx="4">
                  <c:v>Metallica</c:v>
                </c:pt>
                <c:pt idx="5">
                  <c:v>Ozzy Osbourne</c:v>
                </c:pt>
                <c:pt idx="6">
                  <c:v>Pearl Jam</c:v>
                </c:pt>
                <c:pt idx="7">
                  <c:v>Various Artists</c:v>
                </c:pt>
                <c:pt idx="8">
                  <c:v>Van Halen</c:v>
                </c:pt>
                <c:pt idx="9">
                  <c:v>Lost</c:v>
                </c:pt>
                <c:pt idx="10">
                  <c:v>Foo Fighters</c:v>
                </c:pt>
                <c:pt idx="11">
                  <c:v>Faith No More</c:v>
                </c:pt>
              </c:strCache>
            </c:strRef>
          </c:cat>
          <c:val>
            <c:numRef>
              <c:f>question1!$B$2:$B$13</c:f>
              <c:numCache>
                <c:formatCode>General</c:formatCode>
                <c:ptCount val="12"/>
                <c:pt idx="0">
                  <c:v>21</c:v>
                </c:pt>
                <c:pt idx="1">
                  <c:v>14</c:v>
                </c:pt>
                <c:pt idx="2">
                  <c:v>11</c:v>
                </c:pt>
                <c:pt idx="3">
                  <c:v>10</c:v>
                </c:pt>
                <c:pt idx="4">
                  <c:v>10</c:v>
                </c:pt>
                <c:pt idx="5">
                  <c:v>6</c:v>
                </c:pt>
                <c:pt idx="6">
                  <c:v>5</c:v>
                </c:pt>
                <c:pt idx="7">
                  <c:v>4</c:v>
                </c:pt>
                <c:pt idx="8">
                  <c:v>4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</c:numCache>
            </c:numRef>
          </c:val>
        </c:ser>
        <c:axId val="63673856"/>
        <c:axId val="63675776"/>
      </c:barChart>
      <c:catAx>
        <c:axId val="63673856"/>
        <c:scaling>
          <c:orientation val="minMax"/>
        </c:scaling>
        <c:axPos val="r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GB" sz="1800"/>
                  <a:t>composer</a:t>
                </a:r>
              </a:p>
            </c:rich>
          </c:tx>
          <c:layout>
            <c:manualLayout>
              <c:xMode val="edge"/>
              <c:yMode val="edge"/>
              <c:x val="0.90585659551176756"/>
              <c:y val="0.35425323558693078"/>
            </c:manualLayout>
          </c:layout>
        </c:title>
        <c:tickLblPos val="nextTo"/>
        <c:crossAx val="63675776"/>
        <c:crosses val="autoZero"/>
        <c:auto val="1"/>
        <c:lblAlgn val="ctr"/>
        <c:lblOffset val="100"/>
      </c:catAx>
      <c:valAx>
        <c:axId val="63675776"/>
        <c:scaling>
          <c:orientation val="maxMin"/>
        </c:scaling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GB" sz="1800"/>
                  <a:t>number of albums</a:t>
                </a:r>
              </a:p>
            </c:rich>
          </c:tx>
          <c:layout>
            <c:manualLayout>
              <c:xMode val="edge"/>
              <c:yMode val="edge"/>
              <c:x val="0.34948665899521203"/>
              <c:y val="0.94097517120704743"/>
            </c:manualLayout>
          </c:layout>
        </c:title>
        <c:numFmt formatCode="General" sourceLinked="1"/>
        <c:tickLblPos val="nextTo"/>
        <c:crossAx val="63673856"/>
        <c:crosses val="autoZero"/>
        <c:crossBetween val="between"/>
      </c:valAx>
    </c:plotArea>
    <c:legend>
      <c:legendPos val="l"/>
      <c:layout>
        <c:manualLayout>
          <c:xMode val="edge"/>
          <c:yMode val="edge"/>
          <c:x val="1.7515051997810629E-2"/>
          <c:y val="0.24083072374573872"/>
          <c:w val="0.18319537644001396"/>
          <c:h val="5.5426554439315802E-2"/>
        </c:manualLayout>
      </c:layout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ar-EG"/>
  <c:chart>
    <c:title>
      <c:tx>
        <c:rich>
          <a:bodyPr/>
          <a:lstStyle/>
          <a:p>
            <a:pPr>
              <a:defRPr/>
            </a:pPr>
            <a:r>
              <a:rPr lang="en-GB"/>
              <a:t>top 10 selling artists</a:t>
            </a: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question22!$B$1</c:f>
              <c:strCache>
                <c:ptCount val="1"/>
                <c:pt idx="0">
                  <c:v>total_income</c:v>
                </c:pt>
              </c:strCache>
            </c:strRef>
          </c:tx>
          <c:cat>
            <c:strRef>
              <c:f>question22!$A$2:$A$11</c:f>
              <c:strCache>
                <c:ptCount val="10"/>
                <c:pt idx="0">
                  <c:v>Iron Maiden</c:v>
                </c:pt>
                <c:pt idx="1">
                  <c:v>U2</c:v>
                </c:pt>
                <c:pt idx="2">
                  <c:v>Metallica</c:v>
                </c:pt>
                <c:pt idx="3">
                  <c:v>Led Zeppelin</c:v>
                </c:pt>
                <c:pt idx="4">
                  <c:v>Lost</c:v>
                </c:pt>
                <c:pt idx="5">
                  <c:v>The Office</c:v>
                </c:pt>
                <c:pt idx="6">
                  <c:v>Os Paralamas Do Sucesso</c:v>
                </c:pt>
                <c:pt idx="7">
                  <c:v>Deep Purple</c:v>
                </c:pt>
                <c:pt idx="8">
                  <c:v>Faith No More</c:v>
                </c:pt>
                <c:pt idx="9">
                  <c:v>Eric Clapton</c:v>
                </c:pt>
              </c:strCache>
            </c:strRef>
          </c:cat>
          <c:val>
            <c:numRef>
              <c:f>question22!$B$2:$B$11</c:f>
              <c:numCache>
                <c:formatCode>General</c:formatCode>
                <c:ptCount val="10"/>
                <c:pt idx="0">
                  <c:v>138.6</c:v>
                </c:pt>
                <c:pt idx="1">
                  <c:v>105.93</c:v>
                </c:pt>
                <c:pt idx="2">
                  <c:v>90.089999999999904</c:v>
                </c:pt>
                <c:pt idx="3">
                  <c:v>86.129999999999896</c:v>
                </c:pt>
                <c:pt idx="4">
                  <c:v>81.59</c:v>
                </c:pt>
                <c:pt idx="5">
                  <c:v>49.75</c:v>
                </c:pt>
                <c:pt idx="6">
                  <c:v>44.55</c:v>
                </c:pt>
                <c:pt idx="7">
                  <c:v>43.56</c:v>
                </c:pt>
                <c:pt idx="8">
                  <c:v>41.58</c:v>
                </c:pt>
                <c:pt idx="9">
                  <c:v>39.6</c:v>
                </c:pt>
              </c:numCache>
            </c:numRef>
          </c:val>
        </c:ser>
        <c:axId val="62702336"/>
        <c:axId val="62704640"/>
      </c:barChart>
      <c:catAx>
        <c:axId val="62702336"/>
        <c:scaling>
          <c:orientation val="maxMin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800"/>
                  <a:t>artist</a:t>
                </a:r>
              </a:p>
            </c:rich>
          </c:tx>
          <c:layout>
            <c:manualLayout>
              <c:xMode val="edge"/>
              <c:yMode val="edge"/>
              <c:x val="0.52456780402449699"/>
              <c:y val="0.83865919581368964"/>
            </c:manualLayout>
          </c:layout>
        </c:title>
        <c:tickLblPos val="nextTo"/>
        <c:crossAx val="62704640"/>
        <c:crosses val="autoZero"/>
        <c:auto val="1"/>
        <c:lblAlgn val="ctr"/>
        <c:lblOffset val="100"/>
      </c:catAx>
      <c:valAx>
        <c:axId val="62704640"/>
        <c:scaling>
          <c:orientation val="minMax"/>
        </c:scaling>
        <c:axPos val="r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800"/>
                  <a:t>total income</a:t>
                </a:r>
              </a:p>
            </c:rich>
          </c:tx>
          <c:layout/>
        </c:title>
        <c:numFmt formatCode="General" sourceLinked="1"/>
        <c:tickLblPos val="nextTo"/>
        <c:crossAx val="62702336"/>
        <c:crosses val="autoZero"/>
        <c:crossBetween val="between"/>
      </c:valAx>
    </c:plotArea>
    <c:legend>
      <c:legendPos val="l"/>
      <c:layout/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ar-EG"/>
  <c:chart>
    <c:title>
      <c:tx>
        <c:rich>
          <a:bodyPr/>
          <a:lstStyle/>
          <a:p>
            <a:pPr>
              <a:defRPr/>
            </a:pPr>
            <a:r>
              <a:rPr lang="en-US"/>
              <a:t>best ten sold genres</a:t>
            </a:r>
          </a:p>
        </c:rich>
      </c:tx>
      <c:layout/>
    </c:title>
    <c:plotArea>
      <c:layout>
        <c:manualLayout>
          <c:layoutTarget val="inner"/>
          <c:xMode val="edge"/>
          <c:yMode val="edge"/>
          <c:x val="0.14959908136482952"/>
          <c:y val="0.14577854164168566"/>
          <c:w val="0.6215947069116361"/>
          <c:h val="0.45942470389170925"/>
        </c:manualLayout>
      </c:layout>
      <c:barChart>
        <c:barDir val="col"/>
        <c:grouping val="clustered"/>
        <c:ser>
          <c:idx val="0"/>
          <c:order val="0"/>
          <c:tx>
            <c:strRef>
              <c:f>question3!$B$1</c:f>
              <c:strCache>
                <c:ptCount val="1"/>
                <c:pt idx="0">
                  <c:v>number</c:v>
                </c:pt>
              </c:strCache>
            </c:strRef>
          </c:tx>
          <c:cat>
            <c:strRef>
              <c:f>question3!$A$2:$A$11</c:f>
              <c:strCache>
                <c:ptCount val="10"/>
                <c:pt idx="0">
                  <c:v>Rock</c:v>
                </c:pt>
                <c:pt idx="1">
                  <c:v>Latin</c:v>
                </c:pt>
                <c:pt idx="2">
                  <c:v>Metal</c:v>
                </c:pt>
                <c:pt idx="3">
                  <c:v>Alternative &amp; Punk</c:v>
                </c:pt>
                <c:pt idx="4">
                  <c:v>Jazz</c:v>
                </c:pt>
                <c:pt idx="5">
                  <c:v>Blues</c:v>
                </c:pt>
                <c:pt idx="6">
                  <c:v>TV Shows</c:v>
                </c:pt>
                <c:pt idx="7">
                  <c:v>R&amp;B/Soul</c:v>
                </c:pt>
                <c:pt idx="8">
                  <c:v>Classical</c:v>
                </c:pt>
                <c:pt idx="9">
                  <c:v>Reggae</c:v>
                </c:pt>
              </c:strCache>
            </c:strRef>
          </c:cat>
          <c:val>
            <c:numRef>
              <c:f>question3!$B$2:$B$11</c:f>
              <c:numCache>
                <c:formatCode>General</c:formatCode>
                <c:ptCount val="10"/>
                <c:pt idx="0">
                  <c:v>835</c:v>
                </c:pt>
                <c:pt idx="1">
                  <c:v>386</c:v>
                </c:pt>
                <c:pt idx="2">
                  <c:v>264</c:v>
                </c:pt>
                <c:pt idx="3">
                  <c:v>244</c:v>
                </c:pt>
                <c:pt idx="4">
                  <c:v>80</c:v>
                </c:pt>
                <c:pt idx="5">
                  <c:v>61</c:v>
                </c:pt>
                <c:pt idx="6">
                  <c:v>47</c:v>
                </c:pt>
                <c:pt idx="7">
                  <c:v>41</c:v>
                </c:pt>
                <c:pt idx="8">
                  <c:v>41</c:v>
                </c:pt>
                <c:pt idx="9">
                  <c:v>30</c:v>
                </c:pt>
              </c:numCache>
            </c:numRef>
          </c:val>
        </c:ser>
        <c:axId val="63740544"/>
        <c:axId val="63779584"/>
      </c:barChart>
      <c:catAx>
        <c:axId val="63740544"/>
        <c:scaling>
          <c:orientation val="maxMin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GB" sz="1800"/>
                  <a:t>genre</a:t>
                </a:r>
              </a:p>
            </c:rich>
          </c:tx>
          <c:layout>
            <c:manualLayout>
              <c:xMode val="edge"/>
              <c:yMode val="edge"/>
              <c:x val="0.20439632545931768"/>
              <c:y val="0.79357021996615906"/>
            </c:manualLayout>
          </c:layout>
        </c:title>
        <c:tickLblPos val="nextTo"/>
        <c:crossAx val="63779584"/>
        <c:crosses val="autoZero"/>
        <c:auto val="1"/>
        <c:lblAlgn val="ctr"/>
        <c:lblOffset val="100"/>
      </c:catAx>
      <c:valAx>
        <c:axId val="63779584"/>
        <c:scaling>
          <c:orientation val="minMax"/>
        </c:scaling>
        <c:axPos val="r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GB" sz="1800"/>
                  <a:t>selling number</a:t>
                </a:r>
              </a:p>
            </c:rich>
          </c:tx>
          <c:layout>
            <c:manualLayout>
              <c:xMode val="edge"/>
              <c:yMode val="edge"/>
              <c:x val="0.89468219597550269"/>
              <c:y val="0.20484778235207923"/>
            </c:manualLayout>
          </c:layout>
        </c:title>
        <c:numFmt formatCode="General" sourceLinked="1"/>
        <c:tickLblPos val="nextTo"/>
        <c:crossAx val="63740544"/>
        <c:crosses val="autoZero"/>
        <c:crossBetween val="between"/>
      </c:valAx>
    </c:plotArea>
    <c:legend>
      <c:legendPos val="l"/>
      <c:layout/>
    </c:legend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ar-EG"/>
  <c:chart>
    <c:title>
      <c:tx>
        <c:rich>
          <a:bodyPr/>
          <a:lstStyle/>
          <a:p>
            <a:pPr>
              <a:defRPr/>
            </a:pPr>
            <a:r>
              <a:rPr lang="en-GB"/>
              <a:t>best ten composers chosen by list</a:t>
            </a:r>
          </a:p>
        </c:rich>
      </c:tx>
      <c:layout/>
    </c:title>
    <c:plotArea>
      <c:layout>
        <c:manualLayout>
          <c:layoutTarget val="inner"/>
          <c:xMode val="edge"/>
          <c:yMode val="edge"/>
          <c:x val="0.2018396762904637"/>
          <c:y val="0.18554425488480622"/>
          <c:w val="0.58056802274715613"/>
          <c:h val="0.42326771653543305"/>
        </c:manualLayout>
      </c:layout>
      <c:barChart>
        <c:barDir val="col"/>
        <c:grouping val="clustered"/>
        <c:ser>
          <c:idx val="0"/>
          <c:order val="0"/>
          <c:tx>
            <c:strRef>
              <c:f>question4!$B$1</c:f>
              <c:strCache>
                <c:ptCount val="1"/>
                <c:pt idx="0">
                  <c:v>lists_number</c:v>
                </c:pt>
              </c:strCache>
            </c:strRef>
          </c:tx>
          <c:cat>
            <c:strRef>
              <c:f>question4!$A$2:$A$11</c:f>
              <c:strCache>
                <c:ptCount val="10"/>
                <c:pt idx="0">
                  <c:v>Steve Harris</c:v>
                </c:pt>
                <c:pt idx="1">
                  <c:v>U2</c:v>
                </c:pt>
                <c:pt idx="2">
                  <c:v>Jagger/Richards</c:v>
                </c:pt>
                <c:pt idx="3">
                  <c:v>Kurt Cobain</c:v>
                </c:pt>
                <c:pt idx="4">
                  <c:v>Billy Corgan</c:v>
                </c:pt>
                <c:pt idx="5">
                  <c:v>The Tea Party</c:v>
                </c:pt>
                <c:pt idx="6">
                  <c:v>Chico Science</c:v>
                </c:pt>
                <c:pt idx="7">
                  <c:v>Titأ£s</c:v>
                </c:pt>
                <c:pt idx="8">
                  <c:v>Gilberto Gil</c:v>
                </c:pt>
                <c:pt idx="9">
                  <c:v>Bill Berry-Peter Buck-Mike Mills-Michael Stipe</c:v>
                </c:pt>
              </c:strCache>
            </c:strRef>
          </c:cat>
          <c:val>
            <c:numRef>
              <c:f>question4!$B$2:$B$11</c:f>
              <c:numCache>
                <c:formatCode>General</c:formatCode>
                <c:ptCount val="10"/>
                <c:pt idx="0">
                  <c:v>193</c:v>
                </c:pt>
                <c:pt idx="1">
                  <c:v>122</c:v>
                </c:pt>
                <c:pt idx="2">
                  <c:v>96</c:v>
                </c:pt>
                <c:pt idx="3">
                  <c:v>84</c:v>
                </c:pt>
                <c:pt idx="4">
                  <c:v>77</c:v>
                </c:pt>
                <c:pt idx="5">
                  <c:v>71</c:v>
                </c:pt>
                <c:pt idx="6">
                  <c:v>69</c:v>
                </c:pt>
                <c:pt idx="7">
                  <c:v>66</c:v>
                </c:pt>
                <c:pt idx="8">
                  <c:v>65</c:v>
                </c:pt>
                <c:pt idx="9">
                  <c:v>64</c:v>
                </c:pt>
              </c:numCache>
            </c:numRef>
          </c:val>
        </c:ser>
        <c:axId val="63820928"/>
        <c:axId val="63822848"/>
      </c:barChart>
      <c:catAx>
        <c:axId val="63820928"/>
        <c:scaling>
          <c:orientation val="maxMin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GB" sz="1800"/>
                  <a:t>composer</a:t>
                </a:r>
              </a:p>
            </c:rich>
          </c:tx>
          <c:layout/>
        </c:title>
        <c:tickLblPos val="nextTo"/>
        <c:crossAx val="63822848"/>
        <c:crosses val="autoZero"/>
        <c:auto val="1"/>
        <c:lblAlgn val="ctr"/>
        <c:lblOffset val="100"/>
      </c:catAx>
      <c:valAx>
        <c:axId val="63822848"/>
        <c:scaling>
          <c:orientation val="minMax"/>
        </c:scaling>
        <c:axPos val="r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GB" sz="1800"/>
                  <a:t>number</a:t>
                </a:r>
                <a:r>
                  <a:rPr lang="en-GB" sz="1800" baseline="0"/>
                  <a:t> of lists</a:t>
                </a:r>
                <a:endParaRPr lang="en-GB" sz="1800"/>
              </a:p>
            </c:rich>
          </c:tx>
          <c:layout/>
        </c:title>
        <c:numFmt formatCode="General" sourceLinked="1"/>
        <c:tickLblPos val="nextTo"/>
        <c:crossAx val="63820928"/>
        <c:crosses val="autoZero"/>
        <c:crossBetween val="between"/>
      </c:valAx>
    </c:plotArea>
    <c:legend>
      <c:legendPos val="l"/>
      <c:layout/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529564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 smtClean="0"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ron Maiden is the most artist making albums with 21 album,the next artist drop to 14 albums,i am only showing to  minimum four albums.</a:t>
            </a:r>
          </a:p>
        </p:txBody>
      </p:sp>
      <p:sp>
        <p:nvSpPr>
          <p:cNvPr id="55" name="Shape 55"/>
          <p:cNvSpPr/>
          <p:nvPr/>
        </p:nvSpPr>
        <p:spPr>
          <a:xfrm>
            <a:off x="107504" y="1418450"/>
            <a:ext cx="4797496" cy="3529564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n" sz="2400" dirty="0" smtClean="0">
                <a:latin typeface="Open Sans"/>
                <a:ea typeface="Open Sans"/>
                <a:cs typeface="Open Sans"/>
                <a:sym typeface="Open Sans"/>
              </a:rPr>
              <a:t>Artists  who made four or more albums, and their numbers of albums.</a:t>
            </a:r>
            <a:br>
              <a:rPr lang="en" sz="2400" dirty="0" smtClean="0">
                <a:latin typeface="Open Sans"/>
                <a:ea typeface="Open Sans"/>
                <a:cs typeface="Open Sans"/>
                <a:sym typeface="Open Sans"/>
              </a:rPr>
            </a:br>
            <a:endParaRPr sz="24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8" name="Chart 7"/>
          <p:cNvGraphicFramePr/>
          <p:nvPr/>
        </p:nvGraphicFramePr>
        <p:xfrm>
          <a:off x="107505" y="1419622"/>
          <a:ext cx="4824535" cy="3528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 smtClean="0">
                <a:latin typeface="Open Sans"/>
                <a:ea typeface="Open Sans"/>
                <a:cs typeface="Open Sans"/>
                <a:sym typeface="Open Sans"/>
              </a:rPr>
              <a:t>The top selling </a:t>
            </a:r>
            <a:r>
              <a:rPr lang="en-GB" dirty="0" smtClean="0">
                <a:latin typeface="Open Sans"/>
                <a:ea typeface="Open Sans"/>
                <a:cs typeface="Open Sans"/>
                <a:sym typeface="Open Sans"/>
              </a:rPr>
              <a:t>artist is Iron Maiden ,then U” then Metallica.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 smtClean="0">
                <a:latin typeface="Open Sans"/>
                <a:ea typeface="Open Sans"/>
                <a:cs typeface="Open Sans"/>
                <a:sym typeface="Open Sans"/>
              </a:rPr>
              <a:t>This chart is limited to the best ten  selling  </a:t>
            </a:r>
            <a:r>
              <a:rPr lang="en-GB" dirty="0" err="1" smtClean="0">
                <a:latin typeface="Open Sans"/>
                <a:ea typeface="Open Sans"/>
                <a:cs typeface="Open Sans"/>
                <a:sym typeface="Open Sans"/>
              </a:rPr>
              <a:t>artitsts</a:t>
            </a:r>
            <a:endParaRPr lang="en-GB" dirty="0" smtClean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n-GB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best ten selling </a:t>
            </a:r>
            <a:r>
              <a:rPr lang="en-GB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artists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6" name="Chart 5"/>
          <p:cNvGraphicFramePr/>
          <p:nvPr/>
        </p:nvGraphicFramePr>
        <p:xfrm>
          <a:off x="323528" y="1419622"/>
          <a:ext cx="4572000" cy="3038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5158200" y="1059582"/>
            <a:ext cx="3591300" cy="3816424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 smtClean="0"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he most sold genre is the rock </a:t>
            </a: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,then </a:t>
            </a: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the latin </a:t>
            </a: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,this </a:t>
            </a: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is limited only with the best ten genres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Shape 76"/>
          <p:cNvSpPr/>
          <p:nvPr/>
        </p:nvSpPr>
        <p:spPr>
          <a:xfrm>
            <a:off x="179512" y="1059582"/>
            <a:ext cx="4725488" cy="3816424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n-US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best ten sold genres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6" name="Chart 5"/>
          <p:cNvGraphicFramePr/>
          <p:nvPr/>
        </p:nvGraphicFramePr>
        <p:xfrm>
          <a:off x="179512" y="1059582"/>
          <a:ext cx="4716016" cy="38164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5158200" y="987574"/>
            <a:ext cx="3591300" cy="3888432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 smtClean="0"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he most  composer chosen in lists is steve harris </a:t>
            </a: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,then </a:t>
            </a: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U2 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 smtClean="0"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his data is cleaned by dropping null values and is limited by  top ten composers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Shape 69"/>
          <p:cNvSpPr/>
          <p:nvPr/>
        </p:nvSpPr>
        <p:spPr>
          <a:xfrm>
            <a:off x="179512" y="987574"/>
            <a:ext cx="4725488" cy="388843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top 10 composers chosen in lists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6" name="Chart 5"/>
          <p:cNvGraphicFramePr/>
          <p:nvPr/>
        </p:nvGraphicFramePr>
        <p:xfrm>
          <a:off x="179512" y="987574"/>
          <a:ext cx="4788024" cy="3888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168</Words>
  <Application>Microsoft Office PowerPoint</Application>
  <PresentationFormat>On-screen Show (16:9)</PresentationFormat>
  <Paragraphs>22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Open Sans</vt:lpstr>
      <vt:lpstr>Simple Light</vt:lpstr>
      <vt:lpstr>  Artists  who made four or more albums, and their numbers of albums. </vt:lpstr>
      <vt:lpstr>  The best ten selling artists</vt:lpstr>
      <vt:lpstr>  the best ten sold genres</vt:lpstr>
      <vt:lpstr> the top 10 composers chosen in lists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&lt;title&gt;</dc:title>
  <dc:creator>ManOUn</dc:creator>
  <cp:lastModifiedBy>carnival</cp:lastModifiedBy>
  <cp:revision>14</cp:revision>
  <dcterms:modified xsi:type="dcterms:W3CDTF">2022-03-21T21:41:36Z</dcterms:modified>
</cp:coreProperties>
</file>