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6.jpg" ContentType="image/jp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7.jpg" ContentType="image/jpg"/>
  <Override PartName="/ppt/notesSlides/notesSlide20.xml" ContentType="application/vnd.openxmlformats-officedocument.presentationml.notesSlide+xml"/>
  <Override PartName="/ppt/media/image19.jpg" ContentType="image/jpg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9" r:id="rId2"/>
    <p:sldId id="285" r:id="rId3"/>
    <p:sldId id="308" r:id="rId4"/>
    <p:sldId id="289" r:id="rId5"/>
    <p:sldId id="309" r:id="rId6"/>
    <p:sldId id="290" r:id="rId7"/>
    <p:sldId id="310" r:id="rId8"/>
    <p:sldId id="311" r:id="rId9"/>
    <p:sldId id="312" r:id="rId10"/>
    <p:sldId id="313" r:id="rId11"/>
    <p:sldId id="314" r:id="rId12"/>
    <p:sldId id="316" r:id="rId13"/>
    <p:sldId id="315" r:id="rId14"/>
    <p:sldId id="326" r:id="rId15"/>
    <p:sldId id="317" r:id="rId16"/>
    <p:sldId id="327" r:id="rId17"/>
    <p:sldId id="318" r:id="rId18"/>
    <p:sldId id="319" r:id="rId19"/>
    <p:sldId id="320" r:id="rId20"/>
    <p:sldId id="321" r:id="rId21"/>
    <p:sldId id="279" r:id="rId22"/>
  </p:sldIdLst>
  <p:sldSz cx="9144000" cy="5143500" type="screen16x9"/>
  <p:notesSz cx="6858000" cy="9144000"/>
  <p:embeddedFontLst>
    <p:embeddedFont>
      <p:font typeface="Arial Unicode MS" panose="020B0604020202020204" charset="-128"/>
      <p:regular r:id="rId24"/>
    </p:embeddedFont>
    <p:embeddedFont>
      <p:font typeface="Dosis" panose="020B0604020202020204" charset="0"/>
      <p:regular r:id="rId25"/>
      <p:bold r:id="rId26"/>
    </p:embeddedFont>
    <p:embeddedFont>
      <p:font typeface="Sniglet" panose="020B0604020202020204" charset="0"/>
      <p:regular r:id="rId27"/>
    </p:embeddedFont>
    <p:embeddedFont>
      <p:font typeface="Arial Rounded MT Bold" panose="020B0604020202020204" charset="0"/>
      <p:regular r:id="rId28"/>
    </p:embeddedFont>
    <p:embeddedFont>
      <p:font typeface="Arial Narrow" panose="020B0606020202030204" pitchFamily="34" charset="0"/>
      <p:regular r:id="rId29"/>
      <p:bold r:id="rId30"/>
      <p:italic r:id="rId31"/>
      <p:boldItalic r:id="rId32"/>
    </p:embeddedFont>
    <p:embeddedFont>
      <p:font typeface="Arial Black" panose="020B0A04020102020204" pitchFamily="3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9C1426-22D0-45DD-81DB-EC4BD16EF914}">
  <a:tblStyle styleId="{289C1426-22D0-45DD-81DB-EC4BD16EF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343" autoAdjust="0"/>
  </p:normalViewPr>
  <p:slideViewPr>
    <p:cSldViewPr snapToGrid="0">
      <p:cViewPr varScale="1">
        <p:scale>
          <a:sx n="91" d="100"/>
          <a:sy n="91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6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2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584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87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07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91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422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50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54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763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6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62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87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76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9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04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9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94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39712" y="3240926"/>
            <a:ext cx="23884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niglet" panose="020B060402020202020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Python Programming.</a:t>
            </a:r>
          </a:p>
          <a:p>
            <a:r>
              <a:rPr lang="en-US" dirty="0" smtClean="0">
                <a:solidFill>
                  <a:srgbClr val="0070C0"/>
                </a:solidFill>
                <a:latin typeface="Sniglet" panose="020B060402020202020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Power bi .</a:t>
            </a:r>
          </a:p>
          <a:p>
            <a:r>
              <a:rPr lang="en-US" dirty="0" smtClean="0">
                <a:solidFill>
                  <a:srgbClr val="0070C0"/>
                </a:solidFill>
                <a:latin typeface="Sniglet" panose="020B060402020202020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</a:t>
            </a:r>
            <a:r>
              <a:rPr lang="en-US" dirty="0" err="1" smtClean="0">
                <a:solidFill>
                  <a:srgbClr val="0070C0"/>
                </a:solidFill>
                <a:latin typeface="Sniglet" panose="020B060402020202020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Streamlit</a:t>
            </a:r>
            <a:r>
              <a:rPr lang="en-US" dirty="0" smtClean="0">
                <a:solidFill>
                  <a:srgbClr val="0070C0"/>
                </a:solidFill>
                <a:latin typeface="Sniglet" panose="020B060402020202020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dirty="0">
              <a:solidFill>
                <a:srgbClr val="0070C0"/>
              </a:solidFill>
              <a:latin typeface="Sniglet" panose="020B060402020202020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Google Shape;525;p12"/>
          <p:cNvSpPr txBox="1">
            <a:spLocks/>
          </p:cNvSpPr>
          <p:nvPr/>
        </p:nvSpPr>
        <p:spPr>
          <a:xfrm>
            <a:off x="340467" y="1202423"/>
            <a:ext cx="8487657" cy="1849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EDA (Exploratory Data Analysis)</a:t>
            </a:r>
            <a:r>
              <a:rPr lang="en-US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on E-commerce Behavior Data </a:t>
            </a:r>
            <a:r>
              <a:rPr lang="en-US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from Cosmetics Online Store</a:t>
            </a:r>
            <a:endParaRPr lang="en-US" sz="32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0531" y="556092"/>
            <a:ext cx="4439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Sniglet" panose="020B060402020202020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Project</a:t>
            </a:r>
            <a:endParaRPr lang="en-US" sz="3600" dirty="0">
              <a:solidFill>
                <a:srgbClr val="0070C0"/>
              </a:solidFill>
              <a:latin typeface="Sniglet" panose="020B060402020202020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381" y="126557"/>
            <a:ext cx="715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b="1" dirty="0" smtClean="0">
                <a:solidFill>
                  <a:srgbClr val="0070C0"/>
                </a:solidFill>
                <a:latin typeface="Dosis" panose="020B0604020202020204" charset="0"/>
              </a:rPr>
              <a:t>4- Are</a:t>
            </a:r>
            <a:r>
              <a:rPr lang="en-GB" sz="1800" dirty="0" smtClean="0"/>
              <a:t> </a:t>
            </a:r>
            <a:r>
              <a:rPr lang="en-GB" sz="1800" b="1" dirty="0">
                <a:solidFill>
                  <a:srgbClr val="0070C0"/>
                </a:solidFill>
                <a:latin typeface="Dosis" panose="020B0604020202020204" charset="0"/>
              </a:rPr>
              <a:t>there any price trends for a particular product over time?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987" y="706096"/>
            <a:ext cx="795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We looked for trends in prices for some products as </a:t>
            </a:r>
            <a:r>
              <a:rPr lang="en-GB" sz="1600" dirty="0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following</a:t>
            </a:r>
            <a:r>
              <a:rPr lang="ar-EG" sz="1600" dirty="0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:</a:t>
            </a:r>
            <a:endParaRPr lang="en-GB" sz="1600" dirty="0">
              <a:solidFill>
                <a:srgbClr val="3D4965"/>
              </a:solidFill>
              <a:latin typeface="Dosis"/>
              <a:ea typeface="Dosis"/>
              <a:cs typeface="Dosi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9" y="1254857"/>
            <a:ext cx="8696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381" y="126557"/>
            <a:ext cx="715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b="1" dirty="0" smtClean="0">
                <a:solidFill>
                  <a:srgbClr val="0070C0"/>
                </a:solidFill>
                <a:latin typeface="Dosis" panose="020B0604020202020204" charset="0"/>
              </a:rPr>
              <a:t>5-Define </a:t>
            </a:r>
            <a:r>
              <a:rPr lang="en-GB" sz="1800" b="1" dirty="0">
                <a:solidFill>
                  <a:srgbClr val="0070C0"/>
                </a:solidFill>
                <a:latin typeface="Dosis" panose="020B0604020202020204" charset="0"/>
              </a:rPr>
              <a:t>a KPI that measures customer loyalty from the data</a:t>
            </a:r>
            <a:r>
              <a:rPr lang="en-GB" sz="1800" b="1" dirty="0" smtClean="0">
                <a:solidFill>
                  <a:srgbClr val="0070C0"/>
                </a:solidFill>
                <a:latin typeface="Dosis" panose="020B0604020202020204" charset="0"/>
              </a:rPr>
              <a:t>?</a:t>
            </a:r>
            <a:endParaRPr lang="en-GB" sz="1800" b="1" dirty="0">
              <a:solidFill>
                <a:srgbClr val="0070C0"/>
              </a:solidFill>
              <a:latin typeface="Dosis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987" y="706096"/>
            <a:ext cx="795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the customers who bought in both Oct and Nov , and we can add RFM top scorer customers to 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7" y="1149753"/>
            <a:ext cx="7935310" cy="40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381" y="126557"/>
            <a:ext cx="715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b="1" dirty="0" smtClean="0">
                <a:solidFill>
                  <a:srgbClr val="0070C0"/>
                </a:solidFill>
                <a:latin typeface="Dosis" panose="020B0604020202020204" charset="0"/>
              </a:rPr>
              <a:t>6-Total </a:t>
            </a:r>
            <a:r>
              <a:rPr lang="en-GB" sz="1800" b="1" dirty="0">
                <a:solidFill>
                  <a:srgbClr val="0070C0"/>
                </a:solidFill>
                <a:latin typeface="Dosis" panose="020B0604020202020204" charset="0"/>
              </a:rPr>
              <a:t>Number of </a:t>
            </a:r>
            <a:r>
              <a:rPr lang="en-GB" sz="1800" b="1" dirty="0" smtClean="0">
                <a:solidFill>
                  <a:srgbClr val="0070C0"/>
                </a:solidFill>
                <a:latin typeface="Dosis" panose="020B0604020202020204" charset="0"/>
              </a:rPr>
              <a:t>visits </a:t>
            </a:r>
            <a:endParaRPr lang="en-GB" sz="1800" b="1" dirty="0">
              <a:solidFill>
                <a:srgbClr val="0070C0"/>
              </a:solidFill>
              <a:latin typeface="Dosis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987" y="600992"/>
            <a:ext cx="795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The peak was in 2 Oct 190k of visits and in 22 of Nov 255k visits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1044650"/>
            <a:ext cx="88868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6905" y="1156138"/>
            <a:ext cx="6140400" cy="3563008"/>
          </a:xfrm>
        </p:spPr>
        <p:txBody>
          <a:bodyPr/>
          <a:lstStyle/>
          <a:p>
            <a:pPr marL="69850" indent="0">
              <a:buNone/>
            </a:pPr>
            <a:r>
              <a:rPr lang="en-GB" sz="4400" dirty="0" smtClean="0"/>
              <a:t>Recommendation</a:t>
            </a:r>
            <a:endParaRPr lang="en-GB" sz="4400" dirty="0"/>
          </a:p>
          <a:p>
            <a:pPr marL="69850" indent="0">
              <a:buNone/>
            </a:pPr>
            <a:r>
              <a:rPr lang="en-GB" sz="4400" dirty="0" smtClean="0"/>
              <a:t>                      &amp;</a:t>
            </a:r>
          </a:p>
          <a:p>
            <a:pPr marL="69850" indent="0">
              <a:buNone/>
            </a:pPr>
            <a:r>
              <a:rPr lang="en-GB" sz="4400" dirty="0"/>
              <a:t> </a:t>
            </a:r>
            <a:r>
              <a:rPr lang="en-GB" sz="4400" dirty="0" smtClean="0"/>
              <a:t>                 Association rules</a:t>
            </a:r>
          </a:p>
          <a:p>
            <a:pPr marL="69850" indent="0">
              <a:buNone/>
            </a:pPr>
            <a:endParaRPr lang="en-GB" sz="4400" dirty="0"/>
          </a:p>
        </p:txBody>
      </p:sp>
      <p:sp>
        <p:nvSpPr>
          <p:cNvPr id="10" name="Horizontal Scroll 9"/>
          <p:cNvSpPr/>
          <p:nvPr/>
        </p:nvSpPr>
        <p:spPr>
          <a:xfrm>
            <a:off x="336332" y="3384329"/>
            <a:ext cx="6530974" cy="1591003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orizontal Scroll 10"/>
          <p:cNvSpPr/>
          <p:nvPr/>
        </p:nvSpPr>
        <p:spPr>
          <a:xfrm>
            <a:off x="336332" y="0"/>
            <a:ext cx="6425871" cy="1587062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7000" y="147146"/>
            <a:ext cx="7996682" cy="1261240"/>
          </a:xfrm>
        </p:spPr>
        <p:txBody>
          <a:bodyPr/>
          <a:lstStyle/>
          <a:p>
            <a:pPr marL="69850" indent="0">
              <a:buNone/>
            </a:pPr>
            <a:r>
              <a:rPr lang="en-GB" sz="4400" dirty="0" smtClean="0"/>
              <a:t>Recommendation</a:t>
            </a:r>
          </a:p>
          <a:p>
            <a:pPr marL="69850" indent="0">
              <a:buNone/>
            </a:pPr>
            <a:endParaRPr lang="en-GB" sz="1400" dirty="0" smtClean="0"/>
          </a:p>
          <a:p>
            <a:pPr marL="69850" indent="0">
              <a:buNone/>
            </a:pPr>
            <a:endParaRPr lang="en-GB" sz="1400" dirty="0"/>
          </a:p>
          <a:p>
            <a:pPr marL="69850" indent="0">
              <a:buNone/>
            </a:pPr>
            <a:endParaRPr lang="en-GB" sz="1400" dirty="0" smtClean="0"/>
          </a:p>
          <a:p>
            <a:pPr marL="69850" indent="0">
              <a:buNone/>
            </a:pPr>
            <a:endParaRPr lang="en-GB" sz="1400" dirty="0"/>
          </a:p>
          <a:p>
            <a:pPr marL="69850" indent="0">
              <a:buNone/>
            </a:pPr>
            <a:endParaRPr lang="en-GB" sz="1400" dirty="0"/>
          </a:p>
        </p:txBody>
      </p:sp>
      <p:pic>
        <p:nvPicPr>
          <p:cNvPr id="2052" name="Picture 4" descr="https://lh5.googleusercontent.com/Y_INU4yywwlFo0W6Ih_dllQ-EzQeojQ1TSYn3fsv79C-INWFzOvY9qOkAFGC3TBmwMikL43iyv3H8nqaOYsTrZwVGo5aYtU-ODb1c4yaP2aIC1883iDx5jIffKjvMMznHuN6fZHVXOe1_KfLvM_6U6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5" y="990599"/>
            <a:ext cx="7231117" cy="32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7000" y="147146"/>
            <a:ext cx="7502697" cy="1240220"/>
          </a:xfrm>
        </p:spPr>
        <p:txBody>
          <a:bodyPr/>
          <a:lstStyle/>
          <a:p>
            <a:pPr marL="69850" indent="0">
              <a:buNone/>
            </a:pPr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Item-Based Collaborative Filtering</a:t>
            </a:r>
          </a:p>
          <a:p>
            <a:pPr marL="69850" indent="0">
              <a:buNone/>
            </a:pPr>
            <a:endParaRPr lang="en-GB" sz="4400" dirty="0" smtClean="0"/>
          </a:p>
          <a:p>
            <a:pPr marL="69850" indent="0">
              <a:buNone/>
            </a:pPr>
            <a:r>
              <a:rPr lang="en-GB" dirty="0"/>
              <a:t> Item-Based Collaborative </a:t>
            </a:r>
            <a:r>
              <a:rPr lang="en-GB" dirty="0" smtClean="0"/>
              <a:t>Filtering</a:t>
            </a:r>
          </a:p>
          <a:p>
            <a:pPr marL="69850" indent="0">
              <a:buNone/>
            </a:pPr>
            <a:endParaRPr lang="en-GB" sz="1400" dirty="0" smtClean="0"/>
          </a:p>
          <a:p>
            <a:pPr marL="69850" indent="0">
              <a:buNone/>
            </a:pPr>
            <a:endParaRPr lang="en-GB" sz="1400" dirty="0"/>
          </a:p>
          <a:p>
            <a:pPr marL="69850" indent="0">
              <a:buNone/>
            </a:pPr>
            <a:endParaRPr lang="en-GB" sz="1400" dirty="0" smtClean="0"/>
          </a:p>
          <a:p>
            <a:pPr marL="69850" indent="0">
              <a:buNone/>
            </a:pPr>
            <a:endParaRPr lang="en-GB" sz="1400" dirty="0"/>
          </a:p>
          <a:p>
            <a:pPr marL="69850" indent="0">
              <a:buNone/>
            </a:pPr>
            <a:endParaRPr lang="en-GB" sz="1400" dirty="0"/>
          </a:p>
        </p:txBody>
      </p:sp>
      <p:pic>
        <p:nvPicPr>
          <p:cNvPr id="1038" name="Picture 14" descr="https://lh5.googleusercontent.com/RNwllfp0buvAoyxSBsP2xyJQofIBahFfVwWLE0vSHprM6lHU3HaGSYpUoKXbFeivUfasrZTaZMA3NM_RJpvYHps6sl7B12N_LazqBzpHN7svWdcjjXRx8WOApWGdP0EWg2YGCuJOyl6NNf9M789uPk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0" y="1503090"/>
            <a:ext cx="685920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7000" y="147146"/>
            <a:ext cx="6914117" cy="959067"/>
          </a:xfrm>
        </p:spPr>
        <p:txBody>
          <a:bodyPr/>
          <a:lstStyle/>
          <a:p>
            <a:pPr marL="69850" indent="0">
              <a:buNone/>
            </a:pPr>
            <a:r>
              <a:rPr lang="en-GB" sz="3600" dirty="0">
                <a:solidFill>
                  <a:schemeClr val="accent5">
                    <a:lumMod val="75000"/>
                  </a:schemeClr>
                </a:solidFill>
              </a:rPr>
              <a:t>Matrix Factorization </a:t>
            </a:r>
            <a:endParaRPr lang="en-GB" sz="3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69850" indent="0">
              <a:buNone/>
            </a:pPr>
            <a:endParaRPr lang="en-GB" sz="1400" dirty="0" smtClean="0"/>
          </a:p>
          <a:p>
            <a:pPr marL="69850" indent="0">
              <a:buNone/>
            </a:pPr>
            <a:endParaRPr lang="en-GB" sz="1400" dirty="0"/>
          </a:p>
          <a:p>
            <a:pPr marL="69850" indent="0">
              <a:buNone/>
            </a:pPr>
            <a:endParaRPr lang="en-GB" sz="1400" dirty="0" smtClean="0"/>
          </a:p>
          <a:p>
            <a:pPr marL="69850" indent="0">
              <a:buNone/>
            </a:pPr>
            <a:endParaRPr lang="en-GB" sz="1400" dirty="0"/>
          </a:p>
          <a:p>
            <a:pPr marL="69850" indent="0">
              <a:buNone/>
            </a:pPr>
            <a:endParaRPr lang="en-GB" sz="1400" dirty="0"/>
          </a:p>
        </p:txBody>
      </p:sp>
      <p:pic>
        <p:nvPicPr>
          <p:cNvPr id="3076" name="Picture 4" descr="https://lh4.googleusercontent.com/7bkaF5kqNfvASNsaL-FnWCa2XVAu-fCUOxL5cTUDJf6L_lalNOPs8x44leg5uzOZYjWBU2GsHyOlJxgysSeDiyATeX2KfKsfctWnpX917lLnQb4OZ8nWveDZQZaQ1rll3r8UmTDP6Lnv6mqFITt9KR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0" y="1291513"/>
            <a:ext cx="6914117" cy="31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69249" y="157656"/>
            <a:ext cx="8354034" cy="4729654"/>
          </a:xfrm>
        </p:spPr>
        <p:txBody>
          <a:bodyPr/>
          <a:lstStyle/>
          <a:p>
            <a:pPr marL="69850" indent="0">
              <a:buNone/>
            </a:pPr>
            <a:r>
              <a:rPr lang="en-GB" sz="4400" dirty="0" smtClean="0"/>
              <a:t>Association </a:t>
            </a:r>
            <a:r>
              <a:rPr lang="en-GB" sz="4400" dirty="0"/>
              <a:t>rules</a:t>
            </a:r>
          </a:p>
        </p:txBody>
      </p:sp>
      <p:sp>
        <p:nvSpPr>
          <p:cNvPr id="4" name="object 5"/>
          <p:cNvSpPr/>
          <p:nvPr/>
        </p:nvSpPr>
        <p:spPr>
          <a:xfrm>
            <a:off x="1071476" y="1264498"/>
            <a:ext cx="5292286" cy="2769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22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57656"/>
            <a:ext cx="8975834" cy="4729654"/>
          </a:xfrm>
        </p:spPr>
        <p:txBody>
          <a:bodyPr/>
          <a:lstStyle/>
          <a:p>
            <a:pPr marL="69850" indent="0">
              <a:buNone/>
            </a:pPr>
            <a:r>
              <a:rPr lang="en-GB" sz="4400" dirty="0" smtClean="0"/>
              <a:t> </a:t>
            </a:r>
            <a:r>
              <a:rPr lang="en-GB" sz="4400" dirty="0"/>
              <a:t>What</a:t>
            </a:r>
            <a:r>
              <a:rPr lang="en-GB" sz="4400" dirty="0" smtClean="0"/>
              <a:t>  is Association rules?</a:t>
            </a:r>
          </a:p>
          <a:p>
            <a:pPr marL="158750" marR="981075" lvl="0" indent="0">
              <a:lnSpc>
                <a:spcPct val="151100"/>
              </a:lnSpc>
              <a:spcBef>
                <a:spcPts val="95"/>
              </a:spcBef>
              <a:buClrTx/>
              <a:buSzTx/>
              <a:buNone/>
            </a:pPr>
            <a:r>
              <a:rPr lang="en-GB" sz="1800" b="1" kern="1200" spc="-1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Association</a:t>
            </a:r>
            <a:r>
              <a:rPr lang="en-GB" sz="1800" b="1" kern="1200" spc="-6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spc="2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rule</a:t>
            </a:r>
            <a:r>
              <a:rPr lang="en-GB" sz="18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spc="-1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mining</a:t>
            </a:r>
            <a:r>
              <a:rPr lang="en-GB" sz="1800" b="1" kern="1200" spc="-5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spc="-2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is</a:t>
            </a:r>
            <a:r>
              <a:rPr lang="en-GB" sz="1800" b="1" kern="1200" spc="-13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spc="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00" b="1" kern="1200" spc="-5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spc="1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technique</a:t>
            </a:r>
            <a:r>
              <a:rPr lang="en-GB" sz="1800" b="1" kern="1200" spc="-4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spc="5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800" b="1" kern="1200" spc="2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spc="4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identify</a:t>
            </a:r>
            <a:r>
              <a:rPr lang="en-GB" sz="1800" b="1" kern="1200" spc="-1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underlying</a:t>
            </a:r>
            <a:r>
              <a:rPr lang="en-GB" sz="1800" b="1" kern="1200" spc="-2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spc="2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relations  </a:t>
            </a:r>
            <a:r>
              <a:rPr lang="en-GB" sz="1800" b="1" kern="1200" spc="4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between </a:t>
            </a:r>
            <a:r>
              <a:rPr lang="en-GB" sz="1800" b="1" kern="1200" spc="6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different</a:t>
            </a:r>
            <a:r>
              <a:rPr lang="en-GB" sz="1800" b="1" kern="1200" spc="-17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00" b="1" kern="1200" spc="10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items.</a:t>
            </a:r>
            <a:endParaRPr lang="en-GB" sz="180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3970" marR="160020" lvl="0" indent="0">
              <a:lnSpc>
                <a:spcPct val="149800"/>
              </a:lnSpc>
              <a:spcBef>
                <a:spcPts val="95"/>
              </a:spcBef>
              <a:buClrTx/>
              <a:buSzTx/>
              <a:buNone/>
            </a:pPr>
            <a:r>
              <a:rPr lang="en-GB" sz="1450" b="1" kern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GB" sz="1450" b="1" kern="1200" spc="-5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instance,</a:t>
            </a:r>
            <a:r>
              <a:rPr lang="en-GB" sz="1450" b="1" kern="1200" spc="-4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3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if</a:t>
            </a:r>
            <a:r>
              <a:rPr lang="en-GB" sz="1450" b="1" kern="1200" spc="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item</a:t>
            </a:r>
            <a:r>
              <a:rPr lang="en-GB" sz="1450" b="1" kern="1200" spc="3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450" b="1" kern="1200" spc="-5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450" b="1" kern="1200" spc="-6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lang="en-GB" sz="1450" b="1" kern="1200" spc="-1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lang="en-GB" sz="1450" b="1" kern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bought</a:t>
            </a:r>
            <a:r>
              <a:rPr lang="en-GB" sz="1450" b="1" kern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3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together</a:t>
            </a:r>
            <a:r>
              <a:rPr lang="en-GB" sz="1450" b="1" kern="1200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more</a:t>
            </a:r>
            <a:r>
              <a:rPr lang="en-GB" sz="1450" b="1" kern="1200" spc="-6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frequently</a:t>
            </a:r>
            <a:r>
              <a:rPr lang="en-GB" sz="1450" b="1" kern="1200" spc="4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then</a:t>
            </a:r>
            <a:r>
              <a:rPr lang="en-GB" sz="145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several</a:t>
            </a:r>
            <a:r>
              <a:rPr lang="en-GB" sz="1450" b="1" kern="1200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steps</a:t>
            </a:r>
            <a:r>
              <a:rPr lang="en-GB" sz="1450" b="1" kern="1200" spc="-5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lang="en-GB" sz="1450" b="1" kern="1200" spc="-6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GB" sz="1450" b="1" kern="1200" spc="-4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taken  </a:t>
            </a:r>
            <a:r>
              <a:rPr lang="en-GB" sz="1450" b="1" kern="1200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lang="en-GB" sz="1450" b="1" kern="1200" spc="-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increase </a:t>
            </a:r>
            <a:r>
              <a:rPr lang="en-GB" sz="1450" b="1" kern="1200" spc="3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lang="en-GB" sz="1450" b="1" kern="1200" spc="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profit. </a:t>
            </a:r>
            <a:r>
              <a:rPr lang="en-GB" sz="1450" b="1" kern="1200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GB" sz="1450" b="1" kern="1200" spc="-18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example:</a:t>
            </a:r>
            <a:endParaRPr lang="en-GB" sz="145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73050" marR="5080" lvl="0" indent="-260985">
              <a:lnSpc>
                <a:spcPct val="149700"/>
              </a:lnSpc>
              <a:spcBef>
                <a:spcPts val="15"/>
              </a:spcBef>
              <a:buClr>
                <a:srgbClr val="000000"/>
              </a:buClr>
              <a:buSzTx/>
              <a:buFont typeface="Arial"/>
              <a:buChar char="•"/>
              <a:tabLst>
                <a:tab pos="273050" algn="l"/>
                <a:tab pos="273685" algn="l"/>
              </a:tabLst>
            </a:pPr>
            <a:r>
              <a:rPr lang="en-GB" sz="1450" b="1" kern="120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450" b="1" kern="1200" spc="-75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2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450" b="1" kern="1200" spc="-4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B</a:t>
            </a:r>
            <a:r>
              <a:rPr lang="en-GB" sz="1450" b="1" kern="1200" spc="-13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4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can</a:t>
            </a:r>
            <a:r>
              <a:rPr lang="en-GB" sz="1450" b="1" kern="1200" spc="-7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GB" sz="1450" b="1" kern="1200" spc="-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placed</a:t>
            </a:r>
            <a:r>
              <a:rPr lang="en-GB" sz="1450" b="1" kern="1200" spc="-6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together</a:t>
            </a:r>
            <a:r>
              <a:rPr lang="en-GB" sz="1450" b="1" kern="1200" spc="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so</a:t>
            </a:r>
            <a:r>
              <a:rPr lang="en-GB" sz="1450" b="1" kern="1200" spc="-1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5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that</a:t>
            </a:r>
            <a:r>
              <a:rPr lang="en-GB" sz="1450" b="1" kern="1200" spc="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when</a:t>
            </a:r>
            <a:r>
              <a:rPr lang="en-GB" sz="1450" b="1" kern="1200" spc="-6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450" b="1" kern="1200" spc="-5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customer</a:t>
            </a:r>
            <a:r>
              <a:rPr lang="en-GB" sz="1450" b="1" kern="1200" spc="-7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4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buys</a:t>
            </a:r>
            <a:r>
              <a:rPr lang="en-GB" sz="1450" b="1" kern="1200" spc="-5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one</a:t>
            </a:r>
            <a:r>
              <a:rPr lang="en-GB" sz="1450" b="1" kern="1200" spc="-5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3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450" b="1" kern="1200" spc="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450" b="1" kern="1200" spc="2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product</a:t>
            </a:r>
            <a:r>
              <a:rPr lang="en-GB" sz="1450" b="1" kern="1200" spc="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he</a:t>
            </a:r>
            <a:r>
              <a:rPr lang="en-GB" sz="1450" b="1" kern="1200" spc="-5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doesn't</a:t>
            </a:r>
            <a:r>
              <a:rPr lang="en-GB" sz="1450" b="1" kern="1200" spc="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have  </a:t>
            </a:r>
            <a:r>
              <a:rPr lang="en-GB" sz="1450" b="1" kern="1200" spc="3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to </a:t>
            </a:r>
            <a:r>
              <a:rPr lang="en-GB" sz="1450" b="1" kern="1200" spc="-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go </a:t>
            </a:r>
            <a:r>
              <a:rPr lang="en-GB" sz="1450" b="1" kern="1200" spc="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far </a:t>
            </a:r>
            <a:r>
              <a:rPr lang="en-GB" sz="1450" b="1" kern="1200" spc="-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away </a:t>
            </a:r>
            <a:r>
              <a:rPr lang="en-GB" sz="1450" b="1" kern="1200" spc="3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to </a:t>
            </a:r>
            <a:r>
              <a:rPr lang="en-GB" sz="1450" b="1" kern="1200" spc="-2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buy </a:t>
            </a:r>
            <a:r>
              <a:rPr lang="en-GB" sz="1450" b="1" kern="1200" spc="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the </a:t>
            </a:r>
            <a:r>
              <a:rPr lang="en-GB" sz="1450" b="1" kern="1200" spc="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other</a:t>
            </a:r>
            <a:r>
              <a:rPr lang="en-GB" sz="1450" b="1" kern="1200" spc="-27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product.</a:t>
            </a:r>
            <a:endParaRPr lang="en-GB" sz="145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73050" lvl="0" indent="-260985">
              <a:spcBef>
                <a:spcPts val="875"/>
              </a:spcBef>
              <a:buClr>
                <a:srgbClr val="000000"/>
              </a:buClr>
              <a:buSzTx/>
              <a:buFont typeface="Arial"/>
              <a:buChar char="•"/>
              <a:tabLst>
                <a:tab pos="273050" algn="l"/>
                <a:tab pos="273685" algn="l"/>
              </a:tabLst>
            </a:pPr>
            <a:r>
              <a:rPr lang="en-GB" sz="1450" b="1" kern="1200" spc="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People</a:t>
            </a:r>
            <a:r>
              <a:rPr lang="en-GB" sz="1450" b="1" kern="1200" spc="-6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who</a:t>
            </a:r>
            <a:r>
              <a:rPr lang="en-GB" sz="1450" b="1" kern="1200" spc="-8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buy</a:t>
            </a:r>
            <a:r>
              <a:rPr lang="en-GB" sz="1450" b="1" kern="1200" spc="-7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one</a:t>
            </a:r>
            <a:r>
              <a:rPr lang="en-GB" sz="1450" b="1" kern="1200" spc="-4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450" b="1" kern="1200" spc="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450" b="1" kern="1200" spc="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products</a:t>
            </a:r>
            <a:r>
              <a:rPr lang="en-GB" sz="1450" b="1" kern="1200" spc="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can</a:t>
            </a:r>
            <a:r>
              <a:rPr lang="en-GB" sz="1450" b="1" kern="1200" spc="-6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GB" sz="1450" b="1" kern="1200" spc="-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targeted</a:t>
            </a:r>
            <a:r>
              <a:rPr lang="en-GB" sz="1450" b="1" kern="1200" spc="3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through</a:t>
            </a:r>
            <a:r>
              <a:rPr lang="en-GB" sz="1450" b="1" kern="1200" spc="-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an</a:t>
            </a:r>
            <a:r>
              <a:rPr lang="en-GB" sz="1450" b="1" kern="1200" spc="-6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advertisement</a:t>
            </a:r>
            <a:r>
              <a:rPr lang="en-GB" sz="1450" b="1" kern="1200" spc="-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campaign</a:t>
            </a:r>
            <a:r>
              <a:rPr lang="en-GB" sz="1450" b="1" kern="1200" spc="-6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3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450" b="1" kern="1200" spc="2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buy</a:t>
            </a:r>
            <a:endParaRPr lang="en-GB" sz="145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73050" lvl="0" indent="0">
              <a:spcBef>
                <a:spcPts val="865"/>
              </a:spcBef>
              <a:buClrTx/>
              <a:buSzTx/>
              <a:buNone/>
            </a:pPr>
            <a:r>
              <a:rPr lang="en-GB" sz="1450" b="1" kern="1200" spc="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450" b="1" kern="1200" spc="-4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other.</a:t>
            </a:r>
            <a:endParaRPr lang="en-GB" sz="145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17500" lvl="0" indent="-304800">
              <a:spcBef>
                <a:spcPts val="875"/>
              </a:spcBef>
              <a:buClr>
                <a:srgbClr val="000000"/>
              </a:buClr>
              <a:buSzTx/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lang="en-GB" sz="1450" b="1" kern="1200" spc="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Collective </a:t>
            </a:r>
            <a:r>
              <a:rPr lang="en-GB" sz="1450" b="1" kern="1200" spc="-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discounts </a:t>
            </a:r>
            <a:r>
              <a:rPr lang="en-GB" sz="1450" b="1" kern="1200" spc="-4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can </a:t>
            </a:r>
            <a:r>
              <a:rPr lang="en-GB" sz="1450" b="1" kern="1200" spc="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be </a:t>
            </a:r>
            <a:r>
              <a:rPr lang="en-GB" sz="1450" b="1" kern="1200" spc="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offered </a:t>
            </a:r>
            <a:r>
              <a:rPr lang="en-GB" sz="1450" b="1" kern="1200" spc="-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on </a:t>
            </a:r>
            <a:r>
              <a:rPr lang="en-GB" sz="1450" b="1" kern="1200" spc="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these </a:t>
            </a:r>
            <a:r>
              <a:rPr lang="en-GB" sz="1450" b="1" kern="1200" spc="-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products </a:t>
            </a:r>
            <a:r>
              <a:rPr lang="en-GB" sz="1450" b="1" kern="1200" spc="3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if </a:t>
            </a:r>
            <a:r>
              <a:rPr lang="en-GB" sz="1450" b="1" kern="1200" spc="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the </a:t>
            </a:r>
            <a:r>
              <a:rPr lang="en-GB" sz="1450" b="1" kern="1200" spc="-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customer </a:t>
            </a:r>
            <a:r>
              <a:rPr lang="en-GB" sz="1450" b="1" kern="1200" spc="-4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buys </a:t>
            </a:r>
            <a:r>
              <a:rPr lang="en-GB" sz="1450" b="1" kern="1200" spc="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both </a:t>
            </a:r>
            <a:r>
              <a:rPr lang="en-GB" sz="1450" b="1" kern="1200" spc="3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of </a:t>
            </a:r>
            <a:r>
              <a:rPr lang="en-GB" sz="1450" b="1" kern="1200" spc="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them.</a:t>
            </a:r>
            <a:r>
              <a:rPr lang="en-GB" sz="1450" b="1" kern="1200" spc="-254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Both</a:t>
            </a:r>
            <a:endParaRPr lang="en-GB" sz="145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73050" lvl="0" indent="0">
              <a:spcBef>
                <a:spcPts val="865"/>
              </a:spcBef>
              <a:buClrTx/>
              <a:buSzTx/>
              <a:buNone/>
            </a:pPr>
            <a:r>
              <a:rPr lang="en-GB" sz="1450" b="1" kern="120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450" b="1" kern="1200" spc="-8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450" b="1" kern="1200" spc="-8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B</a:t>
            </a:r>
            <a:r>
              <a:rPr lang="en-GB" sz="1450" b="1" kern="1200" spc="-135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4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can</a:t>
            </a:r>
            <a:r>
              <a:rPr lang="en-GB" sz="1450" b="1" kern="1200" spc="-8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-10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GB" sz="1450" b="1" kern="1200" spc="-1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packaged</a:t>
            </a:r>
            <a:r>
              <a:rPr lang="en-GB" sz="1450" b="1" kern="1200" spc="-3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50" b="1" kern="1200" spc="25" dirty="0">
                <a:solidFill>
                  <a:srgbClr val="005C89"/>
                </a:solidFill>
                <a:latin typeface="Arial"/>
                <a:ea typeface="+mn-ea"/>
                <a:cs typeface="Arial"/>
              </a:rPr>
              <a:t>together.</a:t>
            </a:r>
            <a:endParaRPr lang="en-GB" sz="145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850" indent="0">
              <a:buNone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36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273270"/>
            <a:ext cx="8975834" cy="4729654"/>
          </a:xfrm>
        </p:spPr>
        <p:txBody>
          <a:bodyPr/>
          <a:lstStyle/>
          <a:p>
            <a:pPr marL="69850" indent="0">
              <a:buNone/>
            </a:pPr>
            <a:r>
              <a:rPr lang="en-GB" sz="3200" dirty="0" err="1" smtClean="0"/>
              <a:t>Apriori</a:t>
            </a:r>
            <a:r>
              <a:rPr lang="en-GB" sz="3200" dirty="0" smtClean="0"/>
              <a:t> </a:t>
            </a:r>
            <a:r>
              <a:rPr lang="en-GB" sz="3200" dirty="0"/>
              <a:t>Algorithm for Association Rule Mining</a:t>
            </a:r>
            <a:r>
              <a:rPr lang="en-GB" sz="3200" dirty="0" smtClean="0"/>
              <a:t>?</a:t>
            </a:r>
          </a:p>
          <a:p>
            <a:pPr marL="12700" marR="527050">
              <a:lnSpc>
                <a:spcPct val="109400"/>
              </a:lnSpc>
              <a:spcBef>
                <a:spcPts val="100"/>
              </a:spcBef>
            </a:pPr>
            <a:r>
              <a:rPr lang="en-GB" sz="16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Mining for associations among items in a large database of sales transaction is an  important database mining function</a:t>
            </a:r>
          </a:p>
          <a:p>
            <a:pPr>
              <a:spcBef>
                <a:spcPts val="20"/>
              </a:spcBef>
            </a:pPr>
            <a:endParaRPr lang="en-GB" sz="1600" b="1" kern="1200" spc="-35" dirty="0">
              <a:solidFill>
                <a:srgbClr val="0086A6"/>
              </a:solidFill>
              <a:latin typeface="Arial"/>
              <a:ea typeface="+mn-ea"/>
              <a:cs typeface="Arial"/>
            </a:endParaRPr>
          </a:p>
          <a:p>
            <a:pPr marL="12700" marR="5080">
              <a:lnSpc>
                <a:spcPct val="109400"/>
              </a:lnSpc>
              <a:spcBef>
                <a:spcPts val="5"/>
              </a:spcBef>
            </a:pPr>
            <a:r>
              <a:rPr lang="en-GB" sz="16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For example, the information that a customer who purchases a keyboard also tends to  buy a mouse at the same time is represented in association rule</a:t>
            </a:r>
          </a:p>
          <a:p>
            <a:pPr>
              <a:spcBef>
                <a:spcPts val="55"/>
              </a:spcBef>
            </a:pPr>
            <a:endParaRPr lang="en-GB" sz="1600" b="1" kern="1200" spc="-35" dirty="0">
              <a:solidFill>
                <a:srgbClr val="0086A6"/>
              </a:solidFill>
              <a:latin typeface="Arial"/>
              <a:ea typeface="+mn-ea"/>
              <a:cs typeface="Arial"/>
            </a:endParaRPr>
          </a:p>
          <a:p>
            <a:pPr marL="12700"/>
            <a:r>
              <a:rPr lang="en-GB" sz="16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Keyboard ⇒Mouse</a:t>
            </a:r>
          </a:p>
          <a:p>
            <a:pPr marL="12700">
              <a:spcBef>
                <a:spcPts val="280"/>
              </a:spcBef>
            </a:pPr>
            <a:r>
              <a:rPr lang="en-GB" sz="16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[support = 60%, confidence = 70%]</a:t>
            </a:r>
          </a:p>
          <a:p>
            <a:pPr>
              <a:spcBef>
                <a:spcPts val="30"/>
              </a:spcBef>
            </a:pPr>
            <a:endParaRPr lang="en-GB" sz="1600" b="1" kern="1200" spc="-35" dirty="0">
              <a:solidFill>
                <a:srgbClr val="0086A6"/>
              </a:solidFill>
              <a:latin typeface="Arial"/>
              <a:ea typeface="+mn-ea"/>
              <a:cs typeface="Arial"/>
            </a:endParaRPr>
          </a:p>
          <a:p>
            <a:pPr marL="12700"/>
            <a:r>
              <a:rPr lang="en-GB" sz="16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There are three major components of </a:t>
            </a:r>
            <a:r>
              <a:rPr lang="en-GB" sz="1600" b="1" kern="1200" spc="-35" dirty="0" err="1">
                <a:solidFill>
                  <a:srgbClr val="0086A6"/>
                </a:solidFill>
                <a:latin typeface="Arial"/>
                <a:ea typeface="+mn-ea"/>
                <a:cs typeface="Arial"/>
              </a:rPr>
              <a:t>Apriori</a:t>
            </a:r>
            <a:r>
              <a:rPr lang="en-GB" sz="16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 algorithm:</a:t>
            </a:r>
          </a:p>
          <a:p>
            <a:pPr>
              <a:spcBef>
                <a:spcPts val="45"/>
              </a:spcBef>
            </a:pPr>
            <a:endParaRPr lang="en-GB" sz="1600" b="1" kern="1200" spc="-35" dirty="0">
              <a:solidFill>
                <a:srgbClr val="0086A6"/>
              </a:solidFill>
              <a:latin typeface="Arial"/>
              <a:ea typeface="+mn-ea"/>
              <a:cs typeface="Arial"/>
            </a:endParaRPr>
          </a:p>
          <a:p>
            <a:pPr marL="256540" indent="-134620">
              <a:spcBef>
                <a:spcPts val="5"/>
              </a:spcBef>
              <a:buClr>
                <a:srgbClr val="000000"/>
              </a:buClr>
              <a:buFont typeface="Arial"/>
              <a:buChar char="-"/>
              <a:tabLst>
                <a:tab pos="256540" algn="l"/>
              </a:tabLst>
            </a:pPr>
            <a:r>
              <a:rPr lang="en-GB" sz="16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Support</a:t>
            </a:r>
          </a:p>
          <a:p>
            <a:pPr marL="256540" indent="-134620">
              <a:spcBef>
                <a:spcPts val="180"/>
              </a:spcBef>
              <a:buClr>
                <a:srgbClr val="000000"/>
              </a:buClr>
              <a:buFont typeface="Arial"/>
              <a:buChar char="-"/>
              <a:tabLst>
                <a:tab pos="256540" algn="l"/>
              </a:tabLst>
            </a:pPr>
            <a:r>
              <a:rPr lang="en-GB" sz="16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Confidence</a:t>
            </a:r>
          </a:p>
          <a:p>
            <a:pPr marL="256540" indent="-134620">
              <a:spcBef>
                <a:spcPts val="180"/>
              </a:spcBef>
              <a:buClr>
                <a:srgbClr val="000000"/>
              </a:buClr>
              <a:buFont typeface="Arial"/>
              <a:buChar char="-"/>
              <a:tabLst>
                <a:tab pos="256540" algn="l"/>
              </a:tabLst>
            </a:pPr>
            <a:r>
              <a:rPr lang="en-GB" sz="1600" b="1" kern="1200" spc="-35" dirty="0">
                <a:solidFill>
                  <a:srgbClr val="0086A6"/>
                </a:solidFill>
                <a:latin typeface="Arial"/>
                <a:ea typeface="+mn-ea"/>
                <a:cs typeface="Arial"/>
              </a:rPr>
              <a:t>Lift</a:t>
            </a:r>
          </a:p>
          <a:p>
            <a:pPr marL="69850" indent="0">
              <a:buNone/>
            </a:pPr>
            <a:endParaRPr lang="en-GB" sz="180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850" indent="0">
              <a:buNone/>
            </a:pPr>
            <a:endParaRPr lang="en-GB" sz="4400" dirty="0"/>
          </a:p>
        </p:txBody>
      </p:sp>
      <p:sp>
        <p:nvSpPr>
          <p:cNvPr id="3" name="object 4"/>
          <p:cNvSpPr/>
          <p:nvPr/>
        </p:nvSpPr>
        <p:spPr>
          <a:xfrm>
            <a:off x="5979650" y="2878678"/>
            <a:ext cx="2996184" cy="2008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8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600" dirty="0" smtClean="0"/>
              <a:t>About</a:t>
            </a:r>
            <a:endParaRPr sz="2600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5" y="1211460"/>
            <a:ext cx="668400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algn="just">
              <a:buNone/>
            </a:pPr>
            <a:r>
              <a:rPr lang="en-US" sz="2400" dirty="0"/>
              <a:t>This project aims to gain consumer insight of </a:t>
            </a:r>
            <a:r>
              <a:rPr lang="en-US" sz="2400" dirty="0" smtClean="0"/>
              <a:t>a Cosmetics online </a:t>
            </a:r>
            <a:r>
              <a:rPr lang="en-US" sz="2400" dirty="0"/>
              <a:t>store through Exploratory Data Analysis (EDA). </a:t>
            </a:r>
          </a:p>
          <a:p>
            <a:pPr marL="69850" lvl="0" indent="0" algn="just">
              <a:buNone/>
            </a:pPr>
            <a:r>
              <a:rPr lang="en-US" sz="2400" dirty="0"/>
              <a:t>Various methods are </a:t>
            </a:r>
            <a:r>
              <a:rPr lang="en-US" sz="2400" dirty="0" err="1"/>
              <a:t>utilised</a:t>
            </a:r>
            <a:r>
              <a:rPr lang="en-US" sz="2400" dirty="0"/>
              <a:t> in order to obtain various angles and critically validate the analysis.</a:t>
            </a:r>
          </a:p>
          <a:p>
            <a:pPr marL="69850" lvl="0" indent="0">
              <a:buNone/>
            </a:pPr>
            <a:endParaRPr lang="en-US" sz="1700" dirty="0" smtClean="0"/>
          </a:p>
          <a:p>
            <a:pPr marL="69850" lvl="0" indent="0">
              <a:buNone/>
            </a:pPr>
            <a:endParaRPr lang="en-US" sz="1700" dirty="0" smtClean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1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157656"/>
            <a:ext cx="8975834" cy="4729654"/>
          </a:xfrm>
        </p:spPr>
        <p:txBody>
          <a:bodyPr/>
          <a:lstStyle/>
          <a:p>
            <a:pPr marL="69850" indent="0">
              <a:buNone/>
            </a:pPr>
            <a:r>
              <a:rPr lang="en-GB" sz="4400" dirty="0" smtClean="0"/>
              <a:t> </a:t>
            </a:r>
            <a:r>
              <a:rPr lang="en-GB" sz="3200" dirty="0" err="1"/>
              <a:t>Apriori</a:t>
            </a:r>
            <a:r>
              <a:rPr lang="en-GB" sz="3200" dirty="0"/>
              <a:t> Algorithm for Association Rule </a:t>
            </a:r>
            <a:r>
              <a:rPr lang="en-GB" sz="3200" dirty="0" smtClean="0"/>
              <a:t>Mining</a:t>
            </a:r>
          </a:p>
          <a:p>
            <a:pPr marL="69850" indent="0">
              <a:buNone/>
            </a:pPr>
            <a:endParaRPr lang="en-GB" sz="1800" kern="1200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850" indent="0">
              <a:buNone/>
            </a:pPr>
            <a:endParaRPr lang="en-GB" sz="4400" dirty="0"/>
          </a:p>
        </p:txBody>
      </p:sp>
      <p:sp>
        <p:nvSpPr>
          <p:cNvPr id="5" name="object 2"/>
          <p:cNvSpPr/>
          <p:nvPr/>
        </p:nvSpPr>
        <p:spPr>
          <a:xfrm>
            <a:off x="157156" y="1817220"/>
            <a:ext cx="5091847" cy="275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5955036" y="2342718"/>
            <a:ext cx="3263149" cy="2230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9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5"/>
          <p:cNvSpPr txBox="1">
            <a:spLocks noGrp="1"/>
          </p:cNvSpPr>
          <p:nvPr>
            <p:ph type="ctrTitle" idx="4294967295"/>
          </p:nvPr>
        </p:nvSpPr>
        <p:spPr>
          <a:xfrm>
            <a:off x="3135038" y="1407717"/>
            <a:ext cx="5010306" cy="18549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sp>
        <p:nvSpPr>
          <p:cNvPr id="734" name="Google Shape;734;p35"/>
          <p:cNvSpPr/>
          <p:nvPr/>
        </p:nvSpPr>
        <p:spPr>
          <a:xfrm>
            <a:off x="1664370" y="1519391"/>
            <a:ext cx="1567944" cy="1743252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35" name="Google Shape;735;p35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7;p29"/>
          <p:cNvSpPr txBox="1">
            <a:spLocks/>
          </p:cNvSpPr>
          <p:nvPr/>
        </p:nvSpPr>
        <p:spPr>
          <a:xfrm>
            <a:off x="135839" y="127390"/>
            <a:ext cx="6140400" cy="5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smtClean="0">
                <a:solidFill>
                  <a:srgbClr val="0070C0"/>
                </a:solidFill>
                <a:latin typeface="Dosis" panose="020B0604020202020204" charset="0"/>
              </a:rPr>
              <a:t>E-Commerce Behavior Data Dataset</a:t>
            </a:r>
            <a:endParaRPr lang="en-US" sz="2000" b="1" dirty="0">
              <a:solidFill>
                <a:srgbClr val="0070C0"/>
              </a:solidFill>
              <a:latin typeface="Dosis" panose="020B0604020202020204" charset="0"/>
            </a:endParaRPr>
          </a:p>
        </p:txBody>
      </p:sp>
      <p:sp>
        <p:nvSpPr>
          <p:cNvPr id="7" name="Google Shape;678;p29"/>
          <p:cNvSpPr txBox="1">
            <a:spLocks/>
          </p:cNvSpPr>
          <p:nvPr/>
        </p:nvSpPr>
        <p:spPr>
          <a:xfrm>
            <a:off x="187139" y="768192"/>
            <a:ext cx="2125500" cy="16278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latin typeface="Dosis" panose="020B0604020202020204" charset="0"/>
              </a:rPr>
              <a:t>E-Commerce</a:t>
            </a:r>
          </a:p>
          <a:p>
            <a:r>
              <a:rPr lang="en-US" dirty="0" smtClean="0">
                <a:latin typeface="Dosis" panose="020B0604020202020204" charset="0"/>
              </a:rPr>
              <a:t>Is a business model that lets firms and individuals buy and sell things over the internet.</a:t>
            </a:r>
            <a:endParaRPr lang="en-US" dirty="0">
              <a:latin typeface="Dosis" panose="020B0604020202020204" charset="0"/>
            </a:endParaRPr>
          </a:p>
        </p:txBody>
      </p:sp>
      <p:sp>
        <p:nvSpPr>
          <p:cNvPr id="8" name="Google Shape;679;p29"/>
          <p:cNvSpPr txBox="1">
            <a:spLocks/>
          </p:cNvSpPr>
          <p:nvPr/>
        </p:nvSpPr>
        <p:spPr>
          <a:xfrm>
            <a:off x="187139" y="2626468"/>
            <a:ext cx="2125500" cy="16762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>
                <a:latin typeface="Dosis" panose="020B0604020202020204" charset="0"/>
              </a:rPr>
              <a:t>Behavioral data </a:t>
            </a:r>
          </a:p>
          <a:p>
            <a:r>
              <a:rPr lang="en-US" dirty="0" smtClean="0">
                <a:latin typeface="Dosis" panose="020B0604020202020204" charset="0"/>
              </a:rPr>
              <a:t>Is data generated by, or in response to, a customer’s engagement with a business.</a:t>
            </a:r>
            <a:endParaRPr lang="en-US" dirty="0">
              <a:latin typeface="Dosis" panose="020B0604020202020204" charset="0"/>
            </a:endParaRPr>
          </a:p>
        </p:txBody>
      </p:sp>
      <p:sp>
        <p:nvSpPr>
          <p:cNvPr id="9" name="Google Shape;680;p29"/>
          <p:cNvSpPr txBox="1">
            <a:spLocks/>
          </p:cNvSpPr>
          <p:nvPr/>
        </p:nvSpPr>
        <p:spPr>
          <a:xfrm>
            <a:off x="2628442" y="2151529"/>
            <a:ext cx="6092219" cy="22995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>
                <a:latin typeface="Dosis" panose="020B0604020202020204" charset="0"/>
              </a:rPr>
              <a:t>Data Dictionary</a:t>
            </a:r>
            <a:endParaRPr lang="en-US" sz="1200" dirty="0" smtClean="0">
              <a:latin typeface="Dosis" panose="020B0604020202020204" charset="0"/>
            </a:endParaRPr>
          </a:p>
          <a:p>
            <a:r>
              <a:rPr lang="en-US" sz="1200" dirty="0" err="1" smtClean="0">
                <a:latin typeface="Dosis" panose="020B0604020202020204" charset="0"/>
              </a:rPr>
              <a:t>event_time</a:t>
            </a:r>
            <a:r>
              <a:rPr lang="en-US" sz="1200" dirty="0" smtClean="0">
                <a:latin typeface="Dosis" panose="020B0604020202020204" charset="0"/>
              </a:rPr>
              <a:t>	 :Time when event happened at (in UTC).</a:t>
            </a:r>
          </a:p>
          <a:p>
            <a:r>
              <a:rPr lang="en-US" sz="1200" dirty="0" err="1" smtClean="0">
                <a:latin typeface="Dosis" panose="020B0604020202020204" charset="0"/>
              </a:rPr>
              <a:t>event_type</a:t>
            </a:r>
            <a:r>
              <a:rPr lang="en-US" sz="1200" dirty="0" smtClean="0">
                <a:latin typeface="Dosis" panose="020B0604020202020204" charset="0"/>
              </a:rPr>
              <a:t>	: Four kinds of events (</a:t>
            </a:r>
            <a:r>
              <a:rPr lang="en-GB" sz="1200" dirty="0" smtClean="0">
                <a:latin typeface="Dosis" panose="020B0604020202020204" charset="0"/>
              </a:rPr>
              <a:t> View – cart – Remove from cart - Purchase )</a:t>
            </a:r>
            <a:endParaRPr lang="en-US" sz="1200" dirty="0" smtClean="0">
              <a:latin typeface="Dosis" panose="020B0604020202020204" charset="0"/>
            </a:endParaRPr>
          </a:p>
          <a:p>
            <a:r>
              <a:rPr lang="en-US" sz="1200" dirty="0" err="1" smtClean="0">
                <a:latin typeface="Dosis" panose="020B0604020202020204" charset="0"/>
              </a:rPr>
              <a:t>product_id</a:t>
            </a:r>
            <a:r>
              <a:rPr lang="en-US" sz="1200" dirty="0" smtClean="0">
                <a:latin typeface="Dosis" panose="020B0604020202020204" charset="0"/>
              </a:rPr>
              <a:t>	: ID of a product</a:t>
            </a:r>
          </a:p>
          <a:p>
            <a:r>
              <a:rPr lang="en-US" sz="1200" dirty="0" err="1" smtClean="0">
                <a:latin typeface="Dosis" panose="020B0604020202020204" charset="0"/>
              </a:rPr>
              <a:t>category_id</a:t>
            </a:r>
            <a:r>
              <a:rPr lang="en-US" sz="1200" dirty="0" smtClean="0">
                <a:latin typeface="Dosis" panose="020B0604020202020204" charset="0"/>
              </a:rPr>
              <a:t>	: Product's category ID</a:t>
            </a:r>
          </a:p>
          <a:p>
            <a:r>
              <a:rPr lang="en-US" sz="1200" dirty="0" err="1" smtClean="0">
                <a:latin typeface="Dosis" panose="020B0604020202020204" charset="0"/>
              </a:rPr>
              <a:t>category_code</a:t>
            </a:r>
            <a:r>
              <a:rPr lang="en-US" sz="1200" dirty="0" smtClean="0">
                <a:latin typeface="Dosis" panose="020B0604020202020204" charset="0"/>
              </a:rPr>
              <a:t>	: Product's category taxonomy (code name) if it was  possible to make it. Usually 	  present for meaningful categories and skipped for different kinds of accessories.</a:t>
            </a:r>
          </a:p>
          <a:p>
            <a:r>
              <a:rPr lang="en-US" sz="1200" dirty="0">
                <a:latin typeface="Dosis" panose="020B0604020202020204" charset="0"/>
              </a:rPr>
              <a:t>b</a:t>
            </a:r>
            <a:r>
              <a:rPr lang="en-US" sz="1200" dirty="0" smtClean="0">
                <a:latin typeface="Dosis" panose="020B0604020202020204" charset="0"/>
              </a:rPr>
              <a:t>rand	: Name of Brand.</a:t>
            </a:r>
          </a:p>
          <a:p>
            <a:r>
              <a:rPr lang="en-US" sz="1200" dirty="0">
                <a:latin typeface="Dosis" panose="020B0604020202020204" charset="0"/>
              </a:rPr>
              <a:t>p</a:t>
            </a:r>
            <a:r>
              <a:rPr lang="en-US" sz="1200" dirty="0" smtClean="0">
                <a:latin typeface="Dosis" panose="020B0604020202020204" charset="0"/>
              </a:rPr>
              <a:t>rice	: Float price of a product. Present.</a:t>
            </a:r>
          </a:p>
          <a:p>
            <a:r>
              <a:rPr lang="en-US" sz="1200" dirty="0" err="1" smtClean="0">
                <a:latin typeface="Dosis" panose="020B0604020202020204" charset="0"/>
              </a:rPr>
              <a:t>user_id</a:t>
            </a:r>
            <a:r>
              <a:rPr lang="en-US" sz="1200" dirty="0" smtClean="0">
                <a:latin typeface="Dosis" panose="020B0604020202020204" charset="0"/>
              </a:rPr>
              <a:t>	: Permanent user ID.</a:t>
            </a:r>
          </a:p>
          <a:p>
            <a:r>
              <a:rPr lang="en-US" sz="1200" dirty="0" err="1" smtClean="0">
                <a:latin typeface="Dosis" panose="020B0604020202020204" charset="0"/>
              </a:rPr>
              <a:t>user_session</a:t>
            </a:r>
            <a:r>
              <a:rPr lang="en-US" sz="1200" dirty="0" smtClean="0">
                <a:latin typeface="Dosis" panose="020B0604020202020204" charset="0"/>
              </a:rPr>
              <a:t>	: Temporary user's session ID. Same for each user's session.  Is changed every time 	  user come back to online store  from a long pause.</a:t>
            </a:r>
          </a:p>
          <a:p>
            <a:pPr>
              <a:spcBef>
                <a:spcPts val="600"/>
              </a:spcBef>
            </a:pPr>
            <a:endParaRPr lang="en-US" sz="1200" dirty="0">
              <a:latin typeface="Dosis" panose="020B0604020202020204" charset="0"/>
            </a:endParaRPr>
          </a:p>
        </p:txBody>
      </p:sp>
      <p:sp>
        <p:nvSpPr>
          <p:cNvPr id="10" name="Google Shape;681;p29"/>
          <p:cNvSpPr txBox="1">
            <a:spLocks/>
          </p:cNvSpPr>
          <p:nvPr/>
        </p:nvSpPr>
        <p:spPr>
          <a:xfrm>
            <a:off x="2628442" y="764213"/>
            <a:ext cx="6084831" cy="128259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b="1" dirty="0" smtClean="0">
                <a:latin typeface="Dosis" panose="020B0604020202020204" charset="0"/>
              </a:rPr>
              <a:t>Dataset</a:t>
            </a:r>
          </a:p>
          <a:p>
            <a:pPr algn="just">
              <a:spcBef>
                <a:spcPts val="600"/>
              </a:spcBef>
            </a:pPr>
            <a:r>
              <a:rPr lang="en-US" sz="1200" dirty="0" smtClean="0">
                <a:latin typeface="Dosis" panose="020B0604020202020204" charset="0"/>
              </a:rPr>
              <a:t>The dataset contains behavior data  for ITI Final project, from a Cosmetics online store in October and November  2019. Each row in the file represents an event. All events are related to products and users. Each event is like many-to many relation between products and users.</a:t>
            </a:r>
            <a:endParaRPr lang="en-US" sz="1200" dirty="0">
              <a:latin typeface="Dosis" panose="020B0604020202020204" charset="0"/>
            </a:endParaRPr>
          </a:p>
        </p:txBody>
      </p:sp>
      <p:cxnSp>
        <p:nvCxnSpPr>
          <p:cNvPr id="12" name="Google Shape;641;p26"/>
          <p:cNvCxnSpPr/>
          <p:nvPr/>
        </p:nvCxnSpPr>
        <p:spPr>
          <a:xfrm>
            <a:off x="187139" y="6281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88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5"/>
          <p:cNvSpPr txBox="1">
            <a:spLocks noGrp="1"/>
          </p:cNvSpPr>
          <p:nvPr>
            <p:ph type="title" idx="4294967295"/>
          </p:nvPr>
        </p:nvSpPr>
        <p:spPr>
          <a:xfrm>
            <a:off x="0" y="242382"/>
            <a:ext cx="9144000" cy="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GB" dirty="0"/>
              <a:t/>
            </a:r>
            <a:br>
              <a:rPr lang="en-GB" dirty="0"/>
            </a:br>
            <a:r>
              <a:rPr lang="en-US" dirty="0" smtClean="0"/>
              <a:t>                                                                                              </a:t>
            </a:r>
            <a:r>
              <a:rPr lang="en-US" dirty="0"/>
              <a:t>Checking Missing Data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63" y="676204"/>
            <a:ext cx="5213130" cy="383742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87" y="602158"/>
            <a:ext cx="3158358" cy="199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7" y="2954909"/>
            <a:ext cx="3310758" cy="1907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477" y="231359"/>
            <a:ext cx="2722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Missing value in each  </a:t>
            </a:r>
            <a:r>
              <a:rPr lang="en-GB" dirty="0" smtClean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column</a:t>
            </a:r>
            <a:endParaRPr lang="en-GB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477" y="2658155"/>
            <a:ext cx="257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</a:defRPr>
            </a:lvl1pPr>
          </a:lstStyle>
          <a:p>
            <a:r>
              <a:rPr lang="en-GB" sz="1400" dirty="0" smtClean="0">
                <a:sym typeface="Sniglet"/>
              </a:rPr>
              <a:t>Percentage </a:t>
            </a:r>
            <a:r>
              <a:rPr lang="en-GB" sz="1400" dirty="0">
                <a:sym typeface="Sniglet"/>
              </a:rPr>
              <a:t>of</a:t>
            </a:r>
            <a:r>
              <a:rPr lang="en-GB" sz="1400" dirty="0"/>
              <a:t> null values </a:t>
            </a:r>
          </a:p>
        </p:txBody>
      </p:sp>
    </p:spTree>
    <p:extLst>
      <p:ext uri="{BB962C8B-B14F-4D97-AF65-F5344CB8AC3E}">
        <p14:creationId xmlns:p14="http://schemas.microsoft.com/office/powerpoint/2010/main" val="8738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910" y="196674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1</a:t>
            </a:r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 • </a:t>
            </a:r>
            <a:r>
              <a:rPr lang="en-US" dirty="0" err="1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Event_time</a:t>
            </a:r>
            <a:endParaRPr lang="en-GB" dirty="0">
              <a:solidFill>
                <a:srgbClr val="3C78D8"/>
              </a:solidFill>
              <a:latin typeface="Sniglet"/>
              <a:ea typeface="Sniglet"/>
              <a:cs typeface="Sniglet"/>
            </a:endParaRPr>
          </a:p>
          <a:p>
            <a:r>
              <a:rPr lang="en-US" sz="18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Ced</a:t>
            </a:r>
            <a:r>
              <a:rPr lang="en-US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it to date type </a:t>
            </a:r>
            <a:endParaRPr lang="en-GB" sz="1800" dirty="0">
              <a:solidFill>
                <a:srgbClr val="3D4965"/>
              </a:solidFill>
              <a:latin typeface="Dosis"/>
              <a:ea typeface="Dosis"/>
              <a:cs typeface="Dosis"/>
              <a:sym typeface="Dosis"/>
            </a:endParaRPr>
          </a:p>
          <a:p>
            <a:r>
              <a:rPr lang="en-US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Extracting the month – </a:t>
            </a:r>
            <a:r>
              <a:rPr lang="en-US" sz="18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hangweek</a:t>
            </a:r>
            <a:r>
              <a:rPr lang="en-US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– day – hour</a:t>
            </a:r>
          </a:p>
          <a:p>
            <a:r>
              <a:rPr lang="en-US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 </a:t>
            </a:r>
            <a:endParaRPr lang="en-GB" dirty="0">
              <a:solidFill>
                <a:srgbClr val="3C78D8"/>
              </a:solidFill>
              <a:latin typeface="Sniglet"/>
              <a:ea typeface="Sniglet"/>
              <a:cs typeface="Snigle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8" t="2789" r="788" b="797"/>
          <a:stretch/>
        </p:blipFill>
        <p:spPr>
          <a:xfrm>
            <a:off x="4808483" y="1894704"/>
            <a:ext cx="3999187" cy="2543502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808483" y="181456"/>
            <a:ext cx="457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2.Event_type</a:t>
            </a:r>
          </a:p>
          <a:p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• </a:t>
            </a:r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Number of views                     3938043</a:t>
            </a:r>
          </a:p>
          <a:p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• Number of Cart                        2493850</a:t>
            </a:r>
          </a:p>
          <a:p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• Number of </a:t>
            </a:r>
            <a:r>
              <a:rPr lang="en-GB" sz="1800" dirty="0" err="1">
                <a:solidFill>
                  <a:srgbClr val="3D4965"/>
                </a:solidFill>
                <a:latin typeface="Dosis"/>
                <a:ea typeface="Dosis"/>
                <a:cs typeface="Dosis"/>
              </a:rPr>
              <a:t>remove_from_cart</a:t>
            </a:r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  1278829</a:t>
            </a:r>
          </a:p>
          <a:p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• Number of purchases                567550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337" y="1115395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3 • </a:t>
            </a:r>
            <a:r>
              <a:rPr lang="en-GB" dirty="0" err="1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Product_ID</a:t>
            </a:r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        </a:t>
            </a:r>
          </a:p>
          <a:p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•</a:t>
            </a:r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Changed its type to </a:t>
            </a:r>
            <a:r>
              <a:rPr lang="en-GB" sz="18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str</a:t>
            </a:r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I don’t want to make any calculations to it 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64" y="1894704"/>
            <a:ext cx="457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 4 • </a:t>
            </a:r>
            <a:r>
              <a:rPr lang="en-GB" dirty="0" err="1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Category_id</a:t>
            </a:r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        </a:t>
            </a:r>
          </a:p>
          <a:p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 •</a:t>
            </a:r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Changed its type to </a:t>
            </a:r>
            <a:r>
              <a:rPr lang="en-GB" sz="1800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str</a:t>
            </a:r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I don’t want to make any     calculations to it 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337" y="2738225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5 • Brand</a:t>
            </a:r>
          </a:p>
          <a:p>
            <a:r>
              <a:rPr lang="en-GB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•</a:t>
            </a:r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It has about 41% as null values ( 3451273 null rows ) </a:t>
            </a:r>
          </a:p>
          <a:p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•It has 244 brands</a:t>
            </a:r>
          </a:p>
          <a:p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•We decided to fill the null values according to the product _id , we filled about 8959 rows only .. So we filled the rest of null values with FBX aka </a:t>
            </a:r>
            <a:r>
              <a:rPr lang="en-GB" dirty="0" err="1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Fullfilled</a:t>
            </a:r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 by X ( X refereeing to the website name ) </a:t>
            </a:r>
          </a:p>
          <a:p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Because every ecommerce store is divided into 2 sections ( Marketplace for large corporates and small sellers  And the website itself as a seller in the website).</a:t>
            </a:r>
          </a:p>
        </p:txBody>
      </p:sp>
    </p:spTree>
    <p:extLst>
      <p:ext uri="{BB962C8B-B14F-4D97-AF65-F5344CB8AC3E}">
        <p14:creationId xmlns:p14="http://schemas.microsoft.com/office/powerpoint/2010/main" val="10528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3"/>
          <a:srcRect r="9599"/>
          <a:stretch/>
        </p:blipFill>
        <p:spPr>
          <a:xfrm>
            <a:off x="157655" y="1466211"/>
            <a:ext cx="3252392" cy="25960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0" y="204328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 smtClean="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rPr>
              <a:t>7-Category_Code </a:t>
            </a:r>
            <a:endParaRPr lang="en-GB" sz="1800" dirty="0">
              <a:solidFill>
                <a:srgbClr val="3C78D8"/>
              </a:solidFill>
              <a:latin typeface="Sniglet"/>
              <a:ea typeface="Sniglet"/>
              <a:cs typeface="Sniglet"/>
              <a:sym typeface="Sniglet"/>
            </a:endParaRPr>
          </a:p>
          <a:p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•Including 98% as null values </a:t>
            </a:r>
          </a:p>
          <a:p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•We Decided to remove it for 2 reasons.. (98% nulls – its values not related to the Cosmetics such as furniture, Air condition and vacuums)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2869" y="81217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8-User_ID   </a:t>
            </a:r>
            <a:r>
              <a:rPr lang="en-GB" dirty="0" smtClean="0"/>
              <a:t>                 </a:t>
            </a:r>
            <a:endParaRPr lang="en-GB" dirty="0"/>
          </a:p>
          <a:p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•Changed its type to </a:t>
            </a:r>
            <a:r>
              <a:rPr lang="en-GB" dirty="0" err="1">
                <a:solidFill>
                  <a:srgbClr val="3D4965"/>
                </a:solidFill>
                <a:latin typeface="Dosis"/>
                <a:ea typeface="Dosis"/>
                <a:cs typeface="Dosis"/>
              </a:rPr>
              <a:t>str</a:t>
            </a:r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 I don’t want to make any calculations to it 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92869" y="128082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>
                <a:solidFill>
                  <a:srgbClr val="3C78D8"/>
                </a:solidFill>
                <a:latin typeface="Sniglet"/>
                <a:ea typeface="Sniglet"/>
                <a:cs typeface="Sniglet"/>
              </a:rPr>
              <a:t>9-User_Session </a:t>
            </a:r>
          </a:p>
          <a:p>
            <a:r>
              <a:rPr lang="en-GB" dirty="0" smtClean="0"/>
              <a:t>•</a:t>
            </a:r>
            <a:r>
              <a:rPr lang="en-GB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We have 1329 null rows so we removed them</a:t>
            </a:r>
          </a:p>
        </p:txBody>
      </p:sp>
    </p:spTree>
    <p:extLst>
      <p:ext uri="{BB962C8B-B14F-4D97-AF65-F5344CB8AC3E}">
        <p14:creationId xmlns:p14="http://schemas.microsoft.com/office/powerpoint/2010/main" val="19359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537" y="123988"/>
            <a:ext cx="78407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70C0"/>
                </a:solidFill>
                <a:latin typeface="Dosis" panose="020B0604020202020204" charset="0"/>
              </a:rPr>
              <a:t>1-which </a:t>
            </a:r>
            <a:r>
              <a:rPr lang="en-GB" sz="2000" b="1" dirty="0">
                <a:solidFill>
                  <a:srgbClr val="0070C0"/>
                </a:solidFill>
                <a:latin typeface="Dosis" panose="020B0604020202020204" charset="0"/>
              </a:rPr>
              <a:t>products to feature in the </a:t>
            </a:r>
            <a:r>
              <a:rPr lang="en-GB" sz="2000" b="1" dirty="0" smtClean="0">
                <a:solidFill>
                  <a:srgbClr val="0070C0"/>
                </a:solidFill>
                <a:latin typeface="Dosis" panose="020B0604020202020204" charset="0"/>
              </a:rPr>
              <a:t>next  </a:t>
            </a:r>
          </a:p>
          <a:p>
            <a:pPr algn="ctr"/>
            <a:r>
              <a:rPr lang="en-GB" sz="2000" b="1" dirty="0" smtClean="0">
                <a:solidFill>
                  <a:srgbClr val="0070C0"/>
                </a:solidFill>
                <a:latin typeface="Dosis" panose="020B0604020202020204" charset="0"/>
              </a:rPr>
              <a:t>advertising </a:t>
            </a:r>
            <a:r>
              <a:rPr lang="en-GB" sz="2000" b="1" dirty="0">
                <a:solidFill>
                  <a:srgbClr val="0070C0"/>
                </a:solidFill>
                <a:latin typeface="Dosis" panose="020B0604020202020204" charset="0"/>
              </a:rPr>
              <a:t>campaigns and promotions? </a:t>
            </a:r>
            <a:endParaRPr lang="en-US" sz="2000" b="1" dirty="0">
              <a:solidFill>
                <a:srgbClr val="0070C0"/>
              </a:solidFill>
              <a:latin typeface="Dosis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31874"/>
            <a:ext cx="887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The Products with most views comparing to the low purchase </a:t>
            </a:r>
            <a:r>
              <a:rPr lang="en-GB" sz="1800" b="1" dirty="0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rate</a:t>
            </a:r>
            <a:r>
              <a:rPr lang="en-GB" sz="1800" dirty="0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.</a:t>
            </a:r>
            <a:endParaRPr lang="en-GB" sz="1800" dirty="0">
              <a:solidFill>
                <a:srgbClr val="3D4965"/>
              </a:solidFill>
              <a:latin typeface="Dosis"/>
              <a:ea typeface="Dosis"/>
              <a:cs typeface="Dosi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/>
          <a:stretch/>
        </p:blipFill>
        <p:spPr>
          <a:xfrm>
            <a:off x="178676" y="1434656"/>
            <a:ext cx="8517649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634" y="178096"/>
            <a:ext cx="5064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b="1" dirty="0" smtClean="0">
                <a:solidFill>
                  <a:srgbClr val="0070C0"/>
                </a:solidFill>
                <a:latin typeface="Dosis" panose="020B0604020202020204" charset="0"/>
              </a:rPr>
              <a:t>2-Which</a:t>
            </a:r>
            <a:r>
              <a:rPr lang="en-GB" sz="2000" b="1" dirty="0" smtClean="0">
                <a:solidFill>
                  <a:srgbClr val="0070C0"/>
                </a:solidFill>
                <a:latin typeface="Dosis" panose="020B0604020202020204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Dosis" panose="020B0604020202020204" charset="0"/>
              </a:rPr>
              <a:t>brands are customers most  </a:t>
            </a:r>
            <a:r>
              <a:rPr lang="en-GB" sz="2000" b="1" dirty="0" smtClean="0">
                <a:solidFill>
                  <a:srgbClr val="0070C0"/>
                </a:solidFill>
                <a:latin typeface="Dosis" panose="020B0604020202020204" charset="0"/>
              </a:rPr>
              <a:t>loyal </a:t>
            </a:r>
            <a:r>
              <a:rPr lang="en-GB" sz="2000" b="1" dirty="0">
                <a:solidFill>
                  <a:srgbClr val="0070C0"/>
                </a:solidFill>
                <a:latin typeface="Dosis" panose="020B0604020202020204" charset="0"/>
              </a:rPr>
              <a:t>to?</a:t>
            </a:r>
            <a:endParaRPr lang="en-US" sz="2000" b="1" dirty="0">
              <a:solidFill>
                <a:srgbClr val="0070C0"/>
              </a:solidFill>
              <a:latin typeface="Dosis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677" y="885982"/>
            <a:ext cx="425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we can answer this question from 2 sides </a:t>
            </a:r>
            <a:r>
              <a:rPr lang="en-GB" sz="1800" dirty="0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:</a:t>
            </a:r>
          </a:p>
          <a:p>
            <a:r>
              <a:rPr lang="en-GB" sz="1800" dirty="0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1- </a:t>
            </a:r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top sales per brand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1548121"/>
            <a:ext cx="4340771" cy="3423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25" y="1532313"/>
            <a:ext cx="4463775" cy="3423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8029" y="1162981"/>
            <a:ext cx="392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2- Number of customers</a:t>
            </a:r>
          </a:p>
        </p:txBody>
      </p:sp>
    </p:spTree>
    <p:extLst>
      <p:ext uri="{BB962C8B-B14F-4D97-AF65-F5344CB8AC3E}">
        <p14:creationId xmlns:p14="http://schemas.microsoft.com/office/powerpoint/2010/main" val="18907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787" y="272689"/>
            <a:ext cx="715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b="1" dirty="0" smtClean="0">
                <a:solidFill>
                  <a:srgbClr val="0070C0"/>
                </a:solidFill>
                <a:latin typeface="Dosis" panose="020B0604020202020204" charset="0"/>
              </a:rPr>
              <a:t>3-Who </a:t>
            </a:r>
            <a:r>
              <a:rPr lang="en-GB" sz="1800" b="1" dirty="0">
                <a:solidFill>
                  <a:srgbClr val="0070C0"/>
                </a:solidFill>
                <a:latin typeface="Dosis" panose="020B0604020202020204" charset="0"/>
              </a:rPr>
              <a:t>is the most valuable customers based on </a:t>
            </a:r>
            <a:r>
              <a:rPr lang="en-GB" sz="1800" b="1" dirty="0" smtClean="0">
                <a:solidFill>
                  <a:srgbClr val="0070C0"/>
                </a:solidFill>
                <a:latin typeface="Dosis" panose="020B0604020202020204" charset="0"/>
              </a:rPr>
              <a:t>their purchase history</a:t>
            </a:r>
            <a:r>
              <a:rPr lang="en-GB" sz="1800" b="1" dirty="0">
                <a:solidFill>
                  <a:srgbClr val="0070C0"/>
                </a:solidFill>
                <a:latin typeface="Dosis" panose="020B0604020202020204" charset="0"/>
              </a:rPr>
              <a:t>?</a:t>
            </a:r>
            <a:endParaRPr lang="en-US" sz="1800" b="1" dirty="0">
              <a:solidFill>
                <a:srgbClr val="0070C0"/>
              </a:solidFill>
              <a:latin typeface="Dosis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841" y="788276"/>
            <a:ext cx="7956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We answered this question based on 2 sides</a:t>
            </a:r>
            <a:r>
              <a:rPr lang="en-GB" sz="1600" dirty="0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: RFM </a:t>
            </a:r>
            <a:r>
              <a:rPr lang="en-GB" sz="16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analysis ( </a:t>
            </a:r>
            <a:r>
              <a:rPr lang="en-GB" sz="1600" dirty="0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 </a:t>
            </a:r>
            <a:r>
              <a:rPr lang="en-GB" sz="1600" dirty="0" err="1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Recency</a:t>
            </a:r>
            <a:r>
              <a:rPr lang="en-GB" sz="1600" dirty="0" smtClean="0">
                <a:solidFill>
                  <a:srgbClr val="3D4965"/>
                </a:solidFill>
                <a:latin typeface="Dosis"/>
                <a:ea typeface="Dosis"/>
                <a:cs typeface="Dosis"/>
              </a:rPr>
              <a:t> </a:t>
            </a:r>
            <a:r>
              <a:rPr lang="en-GB" sz="1600" dirty="0">
                <a:solidFill>
                  <a:srgbClr val="3D4965"/>
                </a:solidFill>
                <a:latin typeface="Dosis"/>
                <a:ea typeface="Dosis"/>
                <a:cs typeface="Dosis"/>
              </a:rPr>
              <a:t>- Frequency - Monetary ) then we gave each customer a score based on the average of the 3 metrics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6" y="1373051"/>
            <a:ext cx="8743689" cy="3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959</Words>
  <Application>Microsoft Office PowerPoint</Application>
  <PresentationFormat>On-screen Show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Dosis</vt:lpstr>
      <vt:lpstr>Arial</vt:lpstr>
      <vt:lpstr>Sniglet</vt:lpstr>
      <vt:lpstr>Arial Rounded MT Bold</vt:lpstr>
      <vt:lpstr>Arial Narrow</vt:lpstr>
      <vt:lpstr>Arial Black</vt:lpstr>
      <vt:lpstr>Friar template</vt:lpstr>
      <vt:lpstr>PowerPoint Presentation</vt:lpstr>
      <vt:lpstr>About</vt:lpstr>
      <vt:lpstr>PowerPoint Presentation</vt:lpstr>
      <vt:lpstr>                                                                                               Checking Missing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DELL</cp:lastModifiedBy>
  <cp:revision>61</cp:revision>
  <dcterms:modified xsi:type="dcterms:W3CDTF">2023-03-25T19:34:26Z</dcterms:modified>
</cp:coreProperties>
</file>