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5"/>
  </p:notesMasterIdLst>
  <p:sldIdLst>
    <p:sldId id="256"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1" r:id="rId33"/>
    <p:sldId id="372" r:id="rId34"/>
    <p:sldId id="370" r:id="rId35"/>
    <p:sldId id="373" r:id="rId36"/>
    <p:sldId id="374" r:id="rId37"/>
    <p:sldId id="375" r:id="rId38"/>
    <p:sldId id="376" r:id="rId39"/>
    <p:sldId id="377" r:id="rId40"/>
    <p:sldId id="378" r:id="rId41"/>
    <p:sldId id="379" r:id="rId42"/>
    <p:sldId id="380" r:id="rId43"/>
    <p:sldId id="498" r:id="rId44"/>
    <p:sldId id="499" r:id="rId45"/>
    <p:sldId id="500" r:id="rId46"/>
    <p:sldId id="501" r:id="rId47"/>
    <p:sldId id="502" r:id="rId48"/>
    <p:sldId id="503" r:id="rId49"/>
    <p:sldId id="504" r:id="rId50"/>
    <p:sldId id="521" r:id="rId51"/>
    <p:sldId id="505" r:id="rId52"/>
    <p:sldId id="506" r:id="rId53"/>
    <p:sldId id="507" r:id="rId54"/>
    <p:sldId id="508" r:id="rId55"/>
    <p:sldId id="509" r:id="rId56"/>
    <p:sldId id="510" r:id="rId57"/>
    <p:sldId id="513" r:id="rId58"/>
    <p:sldId id="514" r:id="rId59"/>
    <p:sldId id="515" r:id="rId60"/>
    <p:sldId id="517" r:id="rId61"/>
    <p:sldId id="518" r:id="rId62"/>
    <p:sldId id="519" r:id="rId63"/>
    <p:sldId id="520" r:id="rId64"/>
    <p:sldId id="523" r:id="rId65"/>
    <p:sldId id="524" r:id="rId66"/>
    <p:sldId id="381" r:id="rId67"/>
    <p:sldId id="382" r:id="rId68"/>
    <p:sldId id="383" r:id="rId69"/>
    <p:sldId id="522" r:id="rId70"/>
    <p:sldId id="525" r:id="rId71"/>
    <p:sldId id="484" r:id="rId72"/>
    <p:sldId id="526" r:id="rId73"/>
    <p:sldId id="527" r:id="rId74"/>
    <p:sldId id="528" r:id="rId75"/>
    <p:sldId id="529" r:id="rId76"/>
    <p:sldId id="530" r:id="rId77"/>
    <p:sldId id="485" r:id="rId78"/>
    <p:sldId id="486" r:id="rId79"/>
    <p:sldId id="384" r:id="rId80"/>
    <p:sldId id="385" r:id="rId81"/>
    <p:sldId id="386" r:id="rId82"/>
    <p:sldId id="387" r:id="rId83"/>
    <p:sldId id="388" r:id="rId84"/>
    <p:sldId id="389" r:id="rId85"/>
    <p:sldId id="450" r:id="rId86"/>
    <p:sldId id="451" r:id="rId87"/>
    <p:sldId id="390" r:id="rId88"/>
    <p:sldId id="391" r:id="rId89"/>
    <p:sldId id="392" r:id="rId90"/>
    <p:sldId id="393" r:id="rId91"/>
    <p:sldId id="394" r:id="rId92"/>
    <p:sldId id="482" r:id="rId93"/>
    <p:sldId id="488" r:id="rId94"/>
    <p:sldId id="489" r:id="rId95"/>
    <p:sldId id="490" r:id="rId96"/>
    <p:sldId id="491" r:id="rId97"/>
    <p:sldId id="492" r:id="rId98"/>
    <p:sldId id="494" r:id="rId99"/>
    <p:sldId id="495" r:id="rId100"/>
    <p:sldId id="496" r:id="rId101"/>
    <p:sldId id="397" r:id="rId102"/>
    <p:sldId id="398" r:id="rId103"/>
    <p:sldId id="399" r:id="rId104"/>
    <p:sldId id="400" r:id="rId105"/>
    <p:sldId id="401" r:id="rId106"/>
    <p:sldId id="402" r:id="rId107"/>
    <p:sldId id="403" r:id="rId108"/>
    <p:sldId id="404" r:id="rId109"/>
    <p:sldId id="405" r:id="rId110"/>
    <p:sldId id="531" r:id="rId111"/>
    <p:sldId id="532" r:id="rId112"/>
    <p:sldId id="468" r:id="rId113"/>
    <p:sldId id="469" r:id="rId114"/>
    <p:sldId id="470" r:id="rId115"/>
    <p:sldId id="471" r:id="rId116"/>
    <p:sldId id="472" r:id="rId117"/>
    <p:sldId id="473" r:id="rId118"/>
    <p:sldId id="474" r:id="rId119"/>
    <p:sldId id="475" r:id="rId120"/>
    <p:sldId id="478" r:id="rId121"/>
    <p:sldId id="476" r:id="rId122"/>
    <p:sldId id="477" r:id="rId123"/>
    <p:sldId id="479" r:id="rId124"/>
    <p:sldId id="480" r:id="rId125"/>
    <p:sldId id="481" r:id="rId126"/>
    <p:sldId id="534" r:id="rId127"/>
    <p:sldId id="535" r:id="rId128"/>
    <p:sldId id="533" r:id="rId129"/>
    <p:sldId id="536" r:id="rId130"/>
    <p:sldId id="537" r:id="rId131"/>
    <p:sldId id="538" r:id="rId132"/>
    <p:sldId id="539" r:id="rId133"/>
    <p:sldId id="540" r:id="rId134"/>
    <p:sldId id="541" r:id="rId135"/>
    <p:sldId id="542" r:id="rId136"/>
    <p:sldId id="543" r:id="rId137"/>
    <p:sldId id="544" r:id="rId138"/>
    <p:sldId id="545" r:id="rId139"/>
    <p:sldId id="546" r:id="rId140"/>
    <p:sldId id="547" r:id="rId141"/>
    <p:sldId id="548" r:id="rId142"/>
    <p:sldId id="557" r:id="rId143"/>
    <p:sldId id="558" r:id="rId144"/>
    <p:sldId id="559" r:id="rId145"/>
    <p:sldId id="560" r:id="rId146"/>
    <p:sldId id="561" r:id="rId147"/>
    <p:sldId id="562" r:id="rId148"/>
    <p:sldId id="563" r:id="rId149"/>
    <p:sldId id="564" r:id="rId150"/>
    <p:sldId id="565" r:id="rId151"/>
    <p:sldId id="566" r:id="rId152"/>
    <p:sldId id="567" r:id="rId153"/>
    <p:sldId id="568" r:id="rId154"/>
    <p:sldId id="569" r:id="rId155"/>
    <p:sldId id="570" r:id="rId156"/>
    <p:sldId id="571" r:id="rId157"/>
    <p:sldId id="572" r:id="rId158"/>
    <p:sldId id="573" r:id="rId159"/>
    <p:sldId id="574" r:id="rId160"/>
    <p:sldId id="575" r:id="rId161"/>
    <p:sldId id="576" r:id="rId162"/>
    <p:sldId id="577" r:id="rId163"/>
    <p:sldId id="578" r:id="rId164"/>
    <p:sldId id="579" r:id="rId165"/>
    <p:sldId id="580" r:id="rId166"/>
    <p:sldId id="581" r:id="rId167"/>
    <p:sldId id="582" r:id="rId168"/>
    <p:sldId id="583" r:id="rId169"/>
    <p:sldId id="584" r:id="rId170"/>
    <p:sldId id="585" r:id="rId171"/>
    <p:sldId id="586" r:id="rId172"/>
    <p:sldId id="587" r:id="rId173"/>
    <p:sldId id="588" r:id="rId174"/>
    <p:sldId id="589" r:id="rId175"/>
    <p:sldId id="590" r:id="rId176"/>
    <p:sldId id="591" r:id="rId177"/>
    <p:sldId id="592" r:id="rId178"/>
    <p:sldId id="593" r:id="rId179"/>
    <p:sldId id="594" r:id="rId180"/>
    <p:sldId id="595" r:id="rId181"/>
    <p:sldId id="596" r:id="rId182"/>
    <p:sldId id="597" r:id="rId183"/>
    <p:sldId id="598" r:id="rId184"/>
    <p:sldId id="599" r:id="rId185"/>
    <p:sldId id="600" r:id="rId186"/>
    <p:sldId id="609" r:id="rId187"/>
    <p:sldId id="610" r:id="rId188"/>
    <p:sldId id="611" r:id="rId189"/>
    <p:sldId id="612" r:id="rId190"/>
    <p:sldId id="613" r:id="rId191"/>
    <p:sldId id="614" r:id="rId192"/>
    <p:sldId id="615" r:id="rId193"/>
    <p:sldId id="616" r:id="rId194"/>
    <p:sldId id="617" r:id="rId195"/>
    <p:sldId id="618" r:id="rId196"/>
    <p:sldId id="619" r:id="rId197"/>
    <p:sldId id="620" r:id="rId198"/>
    <p:sldId id="621" r:id="rId199"/>
    <p:sldId id="622" r:id="rId200"/>
    <p:sldId id="623" r:id="rId201"/>
    <p:sldId id="624" r:id="rId202"/>
    <p:sldId id="625" r:id="rId203"/>
    <p:sldId id="626" r:id="rId204"/>
    <p:sldId id="627" r:id="rId205"/>
    <p:sldId id="628" r:id="rId206"/>
    <p:sldId id="629" r:id="rId207"/>
    <p:sldId id="630" r:id="rId208"/>
    <p:sldId id="406" r:id="rId209"/>
    <p:sldId id="407" r:id="rId210"/>
    <p:sldId id="408" r:id="rId211"/>
    <p:sldId id="409" r:id="rId212"/>
    <p:sldId id="410" r:id="rId213"/>
    <p:sldId id="411" r:id="rId214"/>
    <p:sldId id="412" r:id="rId215"/>
    <p:sldId id="413" r:id="rId216"/>
    <p:sldId id="414" r:id="rId217"/>
    <p:sldId id="415" r:id="rId218"/>
    <p:sldId id="416" r:id="rId219"/>
    <p:sldId id="420" r:id="rId220"/>
    <p:sldId id="421" r:id="rId221"/>
    <p:sldId id="422" r:id="rId222"/>
    <p:sldId id="423" r:id="rId223"/>
    <p:sldId id="424" r:id="rId224"/>
    <p:sldId id="425" r:id="rId225"/>
    <p:sldId id="426" r:id="rId226"/>
    <p:sldId id="427" r:id="rId227"/>
    <p:sldId id="417" r:id="rId228"/>
    <p:sldId id="418" r:id="rId229"/>
    <p:sldId id="419" r:id="rId230"/>
    <p:sldId id="428" r:id="rId231"/>
    <p:sldId id="429" r:id="rId232"/>
    <p:sldId id="430" r:id="rId233"/>
    <p:sldId id="431" r:id="rId234"/>
    <p:sldId id="432" r:id="rId235"/>
    <p:sldId id="433" r:id="rId236"/>
    <p:sldId id="434" r:id="rId237"/>
    <p:sldId id="435" r:id="rId238"/>
    <p:sldId id="436" r:id="rId239"/>
    <p:sldId id="437" r:id="rId240"/>
    <p:sldId id="438" r:id="rId241"/>
    <p:sldId id="439" r:id="rId242"/>
    <p:sldId id="440" r:id="rId243"/>
    <p:sldId id="441" r:id="rId244"/>
    <p:sldId id="442" r:id="rId245"/>
    <p:sldId id="443" r:id="rId246"/>
    <p:sldId id="444" r:id="rId247"/>
    <p:sldId id="445" r:id="rId248"/>
    <p:sldId id="446" r:id="rId249"/>
    <p:sldId id="447" r:id="rId250"/>
    <p:sldId id="448" r:id="rId251"/>
    <p:sldId id="449" r:id="rId252"/>
    <p:sldId id="273" r:id="rId253"/>
    <p:sldId id="274" r:id="rId254"/>
    <p:sldId id="275" r:id="rId255"/>
    <p:sldId id="276" r:id="rId256"/>
    <p:sldId id="277" r:id="rId257"/>
    <p:sldId id="278" r:id="rId258"/>
    <p:sldId id="279" r:id="rId259"/>
    <p:sldId id="280" r:id="rId260"/>
    <p:sldId id="281" r:id="rId261"/>
    <p:sldId id="282" r:id="rId262"/>
    <p:sldId id="283" r:id="rId263"/>
    <p:sldId id="284" r:id="rId264"/>
    <p:sldId id="285" r:id="rId265"/>
    <p:sldId id="286" r:id="rId266"/>
    <p:sldId id="287" r:id="rId267"/>
    <p:sldId id="288" r:id="rId268"/>
    <p:sldId id="289" r:id="rId269"/>
    <p:sldId id="290" r:id="rId270"/>
    <p:sldId id="291" r:id="rId271"/>
    <p:sldId id="292" r:id="rId272"/>
    <p:sldId id="293" r:id="rId273"/>
    <p:sldId id="294" r:id="rId274"/>
    <p:sldId id="295" r:id="rId275"/>
    <p:sldId id="296" r:id="rId276"/>
    <p:sldId id="297" r:id="rId277"/>
    <p:sldId id="298" r:id="rId278"/>
    <p:sldId id="299" r:id="rId279"/>
    <p:sldId id="300" r:id="rId280"/>
    <p:sldId id="301" r:id="rId281"/>
    <p:sldId id="302" r:id="rId282"/>
    <p:sldId id="303" r:id="rId283"/>
    <p:sldId id="304" r:id="rId284"/>
    <p:sldId id="305" r:id="rId285"/>
    <p:sldId id="306" r:id="rId286"/>
    <p:sldId id="307" r:id="rId287"/>
    <p:sldId id="308" r:id="rId288"/>
    <p:sldId id="309" r:id="rId289"/>
    <p:sldId id="310" r:id="rId290"/>
    <p:sldId id="311" r:id="rId291"/>
    <p:sldId id="312" r:id="rId292"/>
    <p:sldId id="313" r:id="rId293"/>
    <p:sldId id="314" r:id="rId294"/>
    <p:sldId id="315" r:id="rId295"/>
    <p:sldId id="316" r:id="rId296"/>
    <p:sldId id="317" r:id="rId297"/>
    <p:sldId id="318" r:id="rId298"/>
    <p:sldId id="319" r:id="rId299"/>
    <p:sldId id="321" r:id="rId300"/>
    <p:sldId id="322" r:id="rId301"/>
    <p:sldId id="323" r:id="rId302"/>
    <p:sldId id="324" r:id="rId303"/>
    <p:sldId id="325" r:id="rId304"/>
    <p:sldId id="326" r:id="rId305"/>
    <p:sldId id="327" r:id="rId306"/>
    <p:sldId id="328" r:id="rId307"/>
    <p:sldId id="329" r:id="rId308"/>
    <p:sldId id="330" r:id="rId309"/>
    <p:sldId id="331" r:id="rId310"/>
    <p:sldId id="332" r:id="rId311"/>
    <p:sldId id="333" r:id="rId312"/>
    <p:sldId id="334" r:id="rId313"/>
    <p:sldId id="335" r:id="rId314"/>
    <p:sldId id="336" r:id="rId315"/>
    <p:sldId id="337" r:id="rId316"/>
    <p:sldId id="338" r:id="rId317"/>
    <p:sldId id="339" r:id="rId318"/>
    <p:sldId id="340" r:id="rId319"/>
    <p:sldId id="341" r:id="rId320"/>
    <p:sldId id="342" r:id="rId321"/>
    <p:sldId id="343" r:id="rId322"/>
    <p:sldId id="344" r:id="rId323"/>
    <p:sldId id="345" r:id="rId324"/>
    <p:sldId id="346" r:id="rId325"/>
    <p:sldId id="347" r:id="rId326"/>
    <p:sldId id="348" r:id="rId327"/>
    <p:sldId id="349" r:id="rId328"/>
    <p:sldId id="350" r:id="rId329"/>
    <p:sldId id="351" r:id="rId330"/>
    <p:sldId id="352" r:id="rId331"/>
    <p:sldId id="353" r:id="rId332"/>
    <p:sldId id="354" r:id="rId333"/>
    <p:sldId id="355" r:id="rId3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3" autoAdjust="0"/>
    <p:restoredTop sz="97706" autoAdjust="0"/>
  </p:normalViewPr>
  <p:slideViewPr>
    <p:cSldViewPr>
      <p:cViewPr>
        <p:scale>
          <a:sx n="80" d="100"/>
          <a:sy n="80" d="100"/>
        </p:scale>
        <p:origin x="-1421" y="-442"/>
      </p:cViewPr>
      <p:guideLst>
        <p:guide orient="horz" pos="2160"/>
        <p:guide pos="2880"/>
      </p:guideLst>
    </p:cSldViewPr>
  </p:slideViewPr>
  <p:outlineViewPr>
    <p:cViewPr>
      <p:scale>
        <a:sx n="33" d="100"/>
        <a:sy n="33" d="100"/>
      </p:scale>
      <p:origin x="0" y="896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presProps" Target="presProp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ink/ink1.xml><?xml version="1.0" encoding="utf-8"?>
<inkml:ink xmlns:inkml="http://www.w3.org/2003/InkML">
  <inkml:definitions>
    <inkml:context xml:id="ctx0">
      <inkml:inkSource xml:id="inkSrc0">
        <inkml:traceFormat>
          <inkml:channel name="X" type="integer" max="3648" units="cm"/>
          <inkml:channel name="Y" type="integer" max="2048" units="cm"/>
        </inkml:traceFormat>
        <inkml:channelProperties>
          <inkml:channelProperty channel="X" name="resolution" value="142.5" units="1/cm"/>
          <inkml:channelProperty channel="Y" name="resolution" value="142.22223" units="1/cm"/>
        </inkml:channelProperties>
      </inkml:inkSource>
      <inkml:timestamp xml:id="ts0" timeString="2014-07-26T23:17:03.03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584AD852-B7F8-40BB-BD1F-9F72826100C0}" emma:medium="tactile" emma:mode="ink">
          <msink:context xmlns:msink="http://schemas.microsoft.com/ink/2010/main" type="writingRegion" rotatedBoundingBox="16807,9069 16823,9069 16823,9307 16807,9307"/>
        </emma:interpretation>
      </emma:emma>
    </inkml:annotationXML>
    <inkml:traceGroup>
      <inkml:annotationXML>
        <emma:emma xmlns:emma="http://www.w3.org/2003/04/emma" version="1.0">
          <emma:interpretation id="{D34D8EBC-B0AE-431A-8B18-2F4EB85ACDE5}" emma:medium="tactile" emma:mode="ink">
            <msink:context xmlns:msink="http://schemas.microsoft.com/ink/2010/main" type="paragraph" rotatedBoundingBox="16807,9069 16823,9069 16823,9307 16807,9307" alignmentLevel="1"/>
          </emma:interpretation>
        </emma:emma>
      </inkml:annotationXML>
      <inkml:traceGroup>
        <inkml:annotationXML>
          <emma:emma xmlns:emma="http://www.w3.org/2003/04/emma" version="1.0">
            <emma:interpretation id="{A05B1163-AE4D-498A-A109-E046AB822FFE}" emma:medium="tactile" emma:mode="ink">
              <msink:context xmlns:msink="http://schemas.microsoft.com/ink/2010/main" type="line" rotatedBoundingBox="16807,9069 16823,9069 16823,9307 16807,9307"/>
            </emma:interpretation>
          </emma:emma>
        </inkml:annotationXML>
        <inkml:traceGroup>
          <inkml:annotationXML>
            <emma:emma xmlns:emma="http://www.w3.org/2003/04/emma" version="1.0">
              <emma:interpretation id="{0F8EDB99-703E-4C04-BB7F-23DCB87FD203}" emma:medium="tactile" emma:mode="ink">
                <msink:context xmlns:msink="http://schemas.microsoft.com/ink/2010/main" type="inkWord" rotatedBoundingBox="16807,9069 16823,9069 16823,9307 16807,9307"/>
              </emma:interpretation>
              <emma:one-of disjunction-type="recognition" id="oneOf0">
                <emma:interpretation id="interp0" emma:lang="en-US" emma:confidence="0">
                  <emma:literal>•</emma:literal>
                </emma:interpretation>
                <emma:interpretation id="interp1" emma:lang="en-US" emma:confidence="0">
                  <emma:literal>r</emma:literal>
                </emma:interpretation>
                <emma:interpretation id="interp2" emma:lang="en-US" emma:confidence="0">
                  <emma:literal>1</emma:literal>
                </emma:interpretation>
                <emma:interpretation id="interp3" emma:lang="en-US" emma:confidence="0">
                  <emma:literal>l</emma:literal>
                </emma:interpretation>
                <emma:interpretation id="interp4" emma:lang="en-US" emma:confidence="0">
                  <emma:literal>.</emma:literal>
                </emma:interpretation>
              </emma:one-of>
            </emma:emma>
          </inkml:annotationXML>
          <inkml:trace contextRef="#ctx0" brushRef="#br0">16 159,'0'0,"0"0,0 0,0 0,0 0,0 0,0 0,0 0,0 0,0 16,0-16,0 0,0 0,0 0,0 0,0 0,0 0,0 0,0 0,0 0,0 0,0 0,0 0,0 0,0 0,0 0,0 0,-16 16,16-16,0 0,0 0,0 16,0-16,0 0,0 15,0-15,0 16,0-16,0-16,0-47,16-96,-16 159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50AD8F-6330-4EB2-9238-87D20810ABEC}" type="datetimeFigureOut">
              <a:rPr lang="en-US" smtClean="0"/>
              <a:pPr/>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99A9E-2717-4713-900E-3D0B8CF29E0C}" type="slidenum">
              <a:rPr lang="en-US" smtClean="0"/>
              <a:pPr/>
              <a:t>‹#›</a:t>
            </a:fld>
            <a:endParaRPr lang="en-US"/>
          </a:p>
        </p:txBody>
      </p:sp>
    </p:spTree>
    <p:extLst>
      <p:ext uri="{BB962C8B-B14F-4D97-AF65-F5344CB8AC3E}">
        <p14:creationId xmlns:p14="http://schemas.microsoft.com/office/powerpoint/2010/main" val="112418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99A9E-2717-4713-900E-3D0B8CF29E0C}" type="slidenum">
              <a:rPr lang="en-US" smtClean="0"/>
              <a:pPr/>
              <a:t>1</a:t>
            </a:fld>
            <a:endParaRPr lang="en-US"/>
          </a:p>
        </p:txBody>
      </p:sp>
    </p:spTree>
    <p:extLst>
      <p:ext uri="{BB962C8B-B14F-4D97-AF65-F5344CB8AC3E}">
        <p14:creationId xmlns:p14="http://schemas.microsoft.com/office/powerpoint/2010/main" val="143051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99A9E-2717-4713-900E-3D0B8CF29E0C}" type="slidenum">
              <a:rPr lang="en-US" smtClean="0"/>
              <a:pPr/>
              <a:t>217</a:t>
            </a:fld>
            <a:endParaRPr lang="en-US"/>
          </a:p>
        </p:txBody>
      </p:sp>
    </p:spTree>
    <p:extLst>
      <p:ext uri="{BB962C8B-B14F-4D97-AF65-F5344CB8AC3E}">
        <p14:creationId xmlns:p14="http://schemas.microsoft.com/office/powerpoint/2010/main" val="101894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527CB2-C0D1-4DB9-8B11-8E1118092C08}"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354286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27CB2-C0D1-4DB9-8B11-8E1118092C08}"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87502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27CB2-C0D1-4DB9-8B11-8E1118092C08}"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301069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27CB2-C0D1-4DB9-8B11-8E1118092C08}"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208142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27CB2-C0D1-4DB9-8B11-8E1118092C08}"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70896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527CB2-C0D1-4DB9-8B11-8E1118092C08}"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154128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527CB2-C0D1-4DB9-8B11-8E1118092C08}"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67849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527CB2-C0D1-4DB9-8B11-8E1118092C08}"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283585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27CB2-C0D1-4DB9-8B11-8E1118092C08}"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407414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27CB2-C0D1-4DB9-8B11-8E1118092C08}"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253104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27CB2-C0D1-4DB9-8B11-8E1118092C08}"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13F1-96F6-499D-832E-B9D00E3B3FF2}" type="slidenum">
              <a:rPr lang="en-US" smtClean="0"/>
              <a:pPr/>
              <a:t>‹#›</a:t>
            </a:fld>
            <a:endParaRPr lang="en-US"/>
          </a:p>
        </p:txBody>
      </p:sp>
    </p:spTree>
    <p:extLst>
      <p:ext uri="{BB962C8B-B14F-4D97-AF65-F5344CB8AC3E}">
        <p14:creationId xmlns:p14="http://schemas.microsoft.com/office/powerpoint/2010/main" val="29391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27CB2-C0D1-4DB9-8B11-8E1118092C08}" type="datetimeFigureOut">
              <a:rPr lang="en-US" smtClean="0"/>
              <a:pPr/>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413F1-96F6-499D-832E-B9D00E3B3FF2}" type="slidenum">
              <a:rPr lang="en-US" smtClean="0"/>
              <a:pPr/>
              <a:t>‹#›</a:t>
            </a:fld>
            <a:endParaRPr lang="en-US"/>
          </a:p>
        </p:txBody>
      </p:sp>
    </p:spTree>
    <p:extLst>
      <p:ext uri="{BB962C8B-B14F-4D97-AF65-F5344CB8AC3E}">
        <p14:creationId xmlns:p14="http://schemas.microsoft.com/office/powerpoint/2010/main" val="292392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docs.unity3d.com/Documentation/ScriptReference/GameObject.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social.msdn.microsoft.com/search/en-us?query=TimeSpan" TargetMode="External"/><Relationship Id="rId2" Type="http://schemas.openxmlformats.org/officeDocument/2006/relationships/hyperlink" Target="http://social.msdn.microsoft.com/search/en-us?query=DateTime"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unit3y.com/wp-content/uploads/2013/11/Nesting-Game-Objects.png" TargetMode="Externa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hyperlink" Target="http://www.unit3y.com/wp-content/uploads/2013/11/Correct-terrain-collider.png" TargetMode="Externa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hyperlink" Target="http://catlikecoding.com/unity/tutorials/clock/"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docs.unity3d.com/Documentation/ScriptReference/Range.html" TargetMode="Externa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3" Type="http://schemas.openxmlformats.org/officeDocument/2006/relationships/hyperlink" Target="http://docs.unity3d.com/Documentation/ScriptReference/WaitForSeconds.html" TargetMode="External"/><Relationship Id="rId2" Type="http://schemas.openxmlformats.org/officeDocument/2006/relationships/hyperlink" Target="http://social.msdn.microsoft.com/search/en-us?query=IEnumerator" TargetMode="Externa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570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with 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most straightforward way to find a related </a:t>
            </a:r>
            <a:r>
              <a:rPr lang="en-US" dirty="0" err="1"/>
              <a:t>GameObject</a:t>
            </a:r>
            <a:r>
              <a:rPr lang="en-US" dirty="0"/>
              <a:t> is to add a public </a:t>
            </a:r>
            <a:r>
              <a:rPr lang="en-US" dirty="0" err="1"/>
              <a:t>GameObject</a:t>
            </a:r>
            <a:r>
              <a:rPr lang="en-US" dirty="0"/>
              <a:t> variable to the </a:t>
            </a:r>
            <a:r>
              <a:rPr lang="en-US" dirty="0" smtClean="0"/>
              <a:t>script.</a:t>
            </a:r>
          </a:p>
          <a:p>
            <a:pPr marL="0" indent="0">
              <a:buNone/>
            </a:pPr>
            <a:endParaRPr lang="en-US" dirty="0" smtClean="0"/>
          </a:p>
          <a:p>
            <a:pPr marL="0" indent="0">
              <a:buNone/>
            </a:pPr>
            <a:r>
              <a:rPr lang="en-US" sz="2400" dirty="0" smtClean="0"/>
              <a:t>public class Enemy : </a:t>
            </a:r>
            <a:r>
              <a:rPr lang="en-US" sz="2400" dirty="0" err="1" smtClean="0"/>
              <a:t>MonoBehaviour</a:t>
            </a:r>
            <a:r>
              <a:rPr lang="en-US" sz="2400" dirty="0" smtClean="0"/>
              <a:t> { </a:t>
            </a:r>
          </a:p>
          <a:p>
            <a:pPr marL="0" indent="0">
              <a:buNone/>
            </a:pPr>
            <a:r>
              <a:rPr lang="en-US" sz="2400" dirty="0" smtClean="0"/>
              <a:t>public </a:t>
            </a:r>
            <a:r>
              <a:rPr lang="en-US" sz="2400" dirty="0" err="1" smtClean="0"/>
              <a:t>GameObject</a:t>
            </a:r>
            <a:r>
              <a:rPr lang="en-US" sz="2400" dirty="0" smtClean="0"/>
              <a:t> player; </a:t>
            </a:r>
          </a:p>
          <a:p>
            <a:pPr marL="0" indent="0">
              <a:buNone/>
            </a:pPr>
            <a:r>
              <a:rPr lang="en-US" sz="2400" dirty="0" smtClean="0"/>
              <a:t>// Other variables and functions... </a:t>
            </a:r>
          </a:p>
          <a:p>
            <a:pPr marL="0" indent="0">
              <a:buNone/>
            </a:pPr>
            <a:r>
              <a:rPr lang="en-US" sz="2400" dirty="0" smtClean="0"/>
              <a:t>}</a:t>
            </a:r>
          </a:p>
          <a:p>
            <a:r>
              <a:rPr lang="en-US" sz="2400" dirty="0"/>
              <a:t>This variable will be visible in the </a:t>
            </a:r>
            <a:r>
              <a:rPr lang="en-US" sz="2400" dirty="0" smtClean="0"/>
              <a:t>Inspector. </a:t>
            </a:r>
          </a:p>
          <a:p>
            <a:pPr lvl="1"/>
            <a:r>
              <a:rPr lang="en-US" sz="2000" dirty="0" smtClean="0"/>
              <a:t>You </a:t>
            </a:r>
            <a:r>
              <a:rPr lang="en-US" sz="2000" dirty="0"/>
              <a:t>can now drag an object from the scene or Hierarchy panel onto this variable to assign it. </a:t>
            </a:r>
            <a:endParaRPr lang="en-US" sz="2000" dirty="0" smtClean="0"/>
          </a:p>
          <a:p>
            <a:pPr lvl="1"/>
            <a:r>
              <a:rPr lang="en-US" sz="2000" dirty="0" smtClean="0"/>
              <a:t>The </a:t>
            </a:r>
            <a:r>
              <a:rPr lang="en-US" sz="2000" dirty="0" err="1"/>
              <a:t>GetComponent</a:t>
            </a:r>
            <a:r>
              <a:rPr lang="en-US" sz="2000" dirty="0"/>
              <a:t> function and Component access variables are available for this object as with any other, so you can use code like the following</a:t>
            </a:r>
            <a:r>
              <a:rPr lang="en-US" sz="2000" dirty="0" smtClean="0"/>
              <a:t>:-</a:t>
            </a:r>
          </a:p>
          <a:p>
            <a:pPr marL="0" indent="0">
              <a:buNone/>
            </a:pPr>
            <a:endParaRPr lang="en-US" sz="2200" dirty="0" smtClean="0"/>
          </a:p>
          <a:p>
            <a:pPr marL="0" indent="0">
              <a:buNone/>
            </a:pPr>
            <a:r>
              <a:rPr lang="en-US" sz="2200" dirty="0" smtClean="0"/>
              <a:t>void Start() { </a:t>
            </a:r>
          </a:p>
          <a:p>
            <a:pPr marL="0" indent="0">
              <a:buNone/>
            </a:pPr>
            <a:r>
              <a:rPr lang="en-US" sz="2200" dirty="0" smtClean="0"/>
              <a:t>// Start the enemy ten units behind the player character.</a:t>
            </a:r>
          </a:p>
          <a:p>
            <a:pPr marL="0" indent="0">
              <a:buNone/>
            </a:pPr>
            <a:r>
              <a:rPr lang="en-US" sz="2200" dirty="0" smtClean="0"/>
              <a:t> </a:t>
            </a:r>
            <a:r>
              <a:rPr lang="en-US" sz="2200" dirty="0" err="1" smtClean="0"/>
              <a:t>transform.position</a:t>
            </a:r>
            <a:r>
              <a:rPr lang="en-US" sz="2200" dirty="0" smtClean="0"/>
              <a:t> = </a:t>
            </a:r>
            <a:r>
              <a:rPr lang="en-US" sz="2200" dirty="0" err="1" smtClean="0"/>
              <a:t>player.transform.position</a:t>
            </a:r>
            <a:r>
              <a:rPr lang="en-US" sz="2200" dirty="0" smtClean="0"/>
              <a:t> - Vector3.forward * 10f; </a:t>
            </a:r>
          </a:p>
          <a:p>
            <a:pPr marL="0" indent="0">
              <a:buNone/>
            </a:pPr>
            <a:r>
              <a:rPr lang="en-US" sz="2200" dirty="0" smtClean="0"/>
              <a:t>}</a:t>
            </a:r>
            <a:endParaRPr lang="en-US" sz="2400" dirty="0"/>
          </a:p>
        </p:txBody>
      </p:sp>
    </p:spTree>
    <p:extLst>
      <p:ext uri="{BB962C8B-B14F-4D97-AF65-F5344CB8AC3E}">
        <p14:creationId xmlns:p14="http://schemas.microsoft.com/office/powerpoint/2010/main" val="2732666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SendMessage</a:t>
            </a:r>
            <a:r>
              <a:rPr lang="en-US" sz="3600" b="1" dirty="0"/>
              <a:t>() to Call External Functions</a:t>
            </a:r>
            <a:endParaRPr lang="en-US" sz="3600" dirty="0"/>
          </a:p>
        </p:txBody>
      </p:sp>
      <p:sp>
        <p:nvSpPr>
          <p:cNvPr id="3" name="Content Placeholder 2"/>
          <p:cNvSpPr>
            <a:spLocks noGrp="1"/>
          </p:cNvSpPr>
          <p:nvPr>
            <p:ph idx="1"/>
          </p:nvPr>
        </p:nvSpPr>
        <p:spPr/>
        <p:txBody>
          <a:bodyPr>
            <a:noAutofit/>
          </a:bodyPr>
          <a:lstStyle/>
          <a:p>
            <a:pPr marL="0" indent="0">
              <a:buNone/>
            </a:pPr>
            <a:r>
              <a:rPr lang="en-US" sz="2200" dirty="0"/>
              <a:t>void </a:t>
            </a:r>
            <a:r>
              <a:rPr lang="en-US" sz="2200" dirty="0" err="1"/>
              <a:t>OnCollisionEnter</a:t>
            </a:r>
            <a:r>
              <a:rPr lang="en-US" sz="2200" dirty="0"/>
              <a:t>(Collision </a:t>
            </a:r>
            <a:r>
              <a:rPr lang="en-US" sz="2200" dirty="0" err="1"/>
              <a:t>myCollision</a:t>
            </a:r>
            <a:r>
              <a:rPr lang="en-US" sz="2200" dirty="0" smtClean="0"/>
              <a:t>)</a:t>
            </a:r>
            <a:r>
              <a:rPr lang="en-US" sz="2200" dirty="0"/>
              <a:t>	{</a:t>
            </a:r>
          </a:p>
          <a:p>
            <a:pPr marL="0" indent="0">
              <a:buNone/>
            </a:pPr>
            <a:r>
              <a:rPr lang="en-US" sz="2200" dirty="0"/>
              <a:t>		if(myCollision.gameObject.name == "Floor"){</a:t>
            </a:r>
          </a:p>
          <a:p>
            <a:pPr marL="0" indent="0">
              <a:buNone/>
            </a:pPr>
            <a:r>
              <a:rPr lang="en-US" sz="2200" dirty="0"/>
              <a:t>	</a:t>
            </a:r>
            <a:r>
              <a:rPr lang="en-US" sz="2200" dirty="0" err="1" smtClean="0"/>
              <a:t>GameObject.Find</a:t>
            </a:r>
            <a:r>
              <a:rPr lang="en-US" sz="2200" dirty="0"/>
              <a:t>("Cube1").</a:t>
            </a:r>
            <a:r>
              <a:rPr lang="en-US" sz="2200" dirty="0" err="1"/>
              <a:t>SendMessage</a:t>
            </a:r>
            <a:r>
              <a:rPr lang="en-US" sz="2200" dirty="0"/>
              <a:t>("</a:t>
            </a:r>
            <a:r>
              <a:rPr lang="en-US" sz="2200" dirty="0" err="1"/>
              <a:t>Cube_React</a:t>
            </a:r>
            <a:r>
              <a:rPr lang="en-US" sz="2200" dirty="0"/>
              <a:t>");</a:t>
            </a:r>
          </a:p>
          <a:p>
            <a:pPr marL="0" indent="0">
              <a:buNone/>
            </a:pPr>
            <a:r>
              <a:rPr lang="en-US" sz="2200" dirty="0"/>
              <a:t>		</a:t>
            </a:r>
            <a:r>
              <a:rPr lang="en-US" sz="2200" dirty="0" smtClean="0"/>
              <a:t>}</a:t>
            </a:r>
            <a:r>
              <a:rPr lang="en-US" sz="2200" dirty="0"/>
              <a:t>	</a:t>
            </a:r>
            <a:r>
              <a:rPr lang="en-US" sz="2200" dirty="0" smtClean="0"/>
              <a:t>}</a:t>
            </a:r>
          </a:p>
          <a:p>
            <a:pPr marL="0" indent="0">
              <a:buNone/>
            </a:pPr>
            <a:endParaRPr lang="en-US" sz="2200" dirty="0"/>
          </a:p>
          <a:p>
            <a:pPr marL="0" indent="0">
              <a:buNone/>
            </a:pPr>
            <a:r>
              <a:rPr lang="en-US" sz="2200" dirty="0" smtClean="0"/>
              <a:t>=================================</a:t>
            </a:r>
          </a:p>
          <a:p>
            <a:pPr marL="0" indent="0">
              <a:buNone/>
            </a:pPr>
            <a:r>
              <a:rPr lang="en-US" sz="2200" dirty="0"/>
              <a:t>void </a:t>
            </a:r>
            <a:r>
              <a:rPr lang="en-US" sz="2200" dirty="0" err="1"/>
              <a:t>Cube_React</a:t>
            </a:r>
            <a:r>
              <a:rPr lang="en-US" sz="2200" dirty="0"/>
              <a:t> () {</a:t>
            </a:r>
          </a:p>
          <a:p>
            <a:pPr marL="0" indent="0">
              <a:buNone/>
            </a:pPr>
            <a:r>
              <a:rPr lang="en-US" sz="2200" dirty="0"/>
              <a:t>	</a:t>
            </a:r>
            <a:r>
              <a:rPr lang="en-US" sz="2200" dirty="0" smtClean="0"/>
              <a:t> </a:t>
            </a:r>
            <a:r>
              <a:rPr lang="en-US" sz="2200" dirty="0" err="1" smtClean="0"/>
              <a:t>gameObject.AddComponent</a:t>
            </a:r>
            <a:r>
              <a:rPr lang="en-US" sz="2200" dirty="0" smtClean="0"/>
              <a:t>&lt;</a:t>
            </a:r>
            <a:r>
              <a:rPr lang="en-US" sz="2200" dirty="0" err="1" smtClean="0"/>
              <a:t>Rigidbody</a:t>
            </a:r>
            <a:r>
              <a:rPr lang="en-US" sz="2200" dirty="0" smtClean="0"/>
              <a:t>&gt;();</a:t>
            </a:r>
            <a:endParaRPr lang="en-US" sz="2200" dirty="0"/>
          </a:p>
          <a:p>
            <a:pPr marL="0" indent="0">
              <a:buNone/>
            </a:pPr>
            <a:r>
              <a:rPr lang="en-US" sz="2200" dirty="0"/>
              <a:t>		</a:t>
            </a:r>
            <a:r>
              <a:rPr lang="en-US" sz="2200" dirty="0" smtClean="0"/>
              <a:t>      }</a:t>
            </a:r>
            <a:endParaRPr lang="en-US" sz="2200" dirty="0"/>
          </a:p>
        </p:txBody>
      </p:sp>
    </p:spTree>
    <p:extLst>
      <p:ext uri="{BB962C8B-B14F-4D97-AF65-F5344CB8AC3E}">
        <p14:creationId xmlns:p14="http://schemas.microsoft.com/office/powerpoint/2010/main" val="29580036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Countdown Timer</a:t>
            </a:r>
            <a:endParaRPr lang="en-US" dirty="0"/>
          </a:p>
        </p:txBody>
      </p:sp>
      <p:sp>
        <p:nvSpPr>
          <p:cNvPr id="3" name="Content Placeholder 2"/>
          <p:cNvSpPr>
            <a:spLocks noGrp="1"/>
          </p:cNvSpPr>
          <p:nvPr>
            <p:ph idx="1"/>
          </p:nvPr>
        </p:nvSpPr>
        <p:spPr/>
        <p:txBody>
          <a:bodyPr/>
          <a:lstStyle/>
          <a:p>
            <a:r>
              <a:rPr lang="en-US" dirty="0"/>
              <a:t>First, we need something to display the countdown. </a:t>
            </a:r>
            <a:endParaRPr lang="en-US" dirty="0" smtClean="0"/>
          </a:p>
          <a:p>
            <a:pPr lvl="1"/>
            <a:r>
              <a:rPr lang="en-US" dirty="0" smtClean="0"/>
              <a:t>Let’s </a:t>
            </a:r>
            <a:r>
              <a:rPr lang="en-US" dirty="0"/>
              <a:t>use a </a:t>
            </a:r>
            <a:r>
              <a:rPr lang="en-US" dirty="0" err="1"/>
              <a:t>GUIText</a:t>
            </a:r>
            <a:r>
              <a:rPr lang="en-US" dirty="0"/>
              <a:t> </a:t>
            </a:r>
            <a:r>
              <a:rPr lang="en-US" dirty="0" err="1"/>
              <a:t>GameObject</a:t>
            </a:r>
            <a:r>
              <a:rPr lang="en-US" dirty="0"/>
              <a:t>: </a:t>
            </a:r>
            <a:r>
              <a:rPr lang="en-US" dirty="0" err="1"/>
              <a:t>GameObject</a:t>
            </a:r>
            <a:r>
              <a:rPr lang="en-US" dirty="0"/>
              <a:t>&gt;Create Other&gt;GUI Text</a:t>
            </a:r>
          </a:p>
          <a:p>
            <a:pPr lvl="1"/>
            <a:r>
              <a:rPr lang="en-US" dirty="0"/>
              <a:t>Increase the font </a:t>
            </a:r>
            <a:r>
              <a:rPr lang="en-US" dirty="0" smtClean="0"/>
              <a:t>size</a:t>
            </a:r>
          </a:p>
          <a:p>
            <a:r>
              <a:rPr lang="en-US" dirty="0" smtClean="0"/>
              <a:t>Create a C# script and attach it to any </a:t>
            </a:r>
            <a:r>
              <a:rPr lang="en-US" dirty="0" err="1" smtClean="0"/>
              <a:t>Gameobject</a:t>
            </a:r>
            <a:r>
              <a:rPr lang="en-US" dirty="0" smtClean="0"/>
              <a:t>. Name it Timer.</a:t>
            </a:r>
          </a:p>
          <a:p>
            <a:endParaRPr lang="en-US" dirty="0"/>
          </a:p>
          <a:p>
            <a:endParaRPr lang="en-US" dirty="0"/>
          </a:p>
        </p:txBody>
      </p:sp>
    </p:spTree>
    <p:extLst>
      <p:ext uri="{BB962C8B-B14F-4D97-AF65-F5344CB8AC3E}">
        <p14:creationId xmlns:p14="http://schemas.microsoft.com/office/powerpoint/2010/main" val="19739646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using </a:t>
            </a:r>
            <a:r>
              <a:rPr lang="en-US" sz="2000" dirty="0" err="1"/>
              <a:t>UnityEngine</a:t>
            </a:r>
            <a:r>
              <a:rPr lang="en-US" sz="2000" dirty="0"/>
              <a:t>;</a:t>
            </a:r>
          </a:p>
          <a:p>
            <a:pPr marL="0" indent="0">
              <a:buNone/>
            </a:pPr>
            <a:r>
              <a:rPr lang="en-US" sz="2000" dirty="0"/>
              <a:t>using </a:t>
            </a:r>
            <a:r>
              <a:rPr lang="en-US" sz="2000" dirty="0" err="1"/>
              <a:t>System.Collections</a:t>
            </a:r>
            <a:r>
              <a:rPr lang="en-US" sz="2000" dirty="0"/>
              <a:t>;</a:t>
            </a:r>
          </a:p>
          <a:p>
            <a:pPr marL="0" indent="0">
              <a:buNone/>
            </a:pPr>
            <a:r>
              <a:rPr lang="en-US" sz="2000" b="1" u="sng" dirty="0"/>
              <a:t> using </a:t>
            </a:r>
            <a:r>
              <a:rPr lang="en-US" sz="2000" b="1" u="sng" dirty="0" err="1"/>
              <a:t>UnityEngine.UI</a:t>
            </a:r>
            <a:r>
              <a:rPr lang="en-US" sz="2000" b="1" u="sng" dirty="0"/>
              <a:t>;</a:t>
            </a:r>
          </a:p>
          <a:p>
            <a:pPr marL="0" indent="0">
              <a:buNone/>
            </a:pPr>
            <a:r>
              <a:rPr lang="en-US" sz="2000" dirty="0"/>
              <a:t>public class Timer : </a:t>
            </a:r>
            <a:r>
              <a:rPr lang="en-US" sz="2000" dirty="0" err="1" smtClean="0"/>
              <a:t>MonoBehaviour</a:t>
            </a:r>
            <a:r>
              <a:rPr lang="en-US" sz="2000" dirty="0" smtClean="0"/>
              <a:t> {</a:t>
            </a:r>
            <a:endParaRPr lang="en-US" sz="2000" dirty="0"/>
          </a:p>
          <a:p>
            <a:pPr marL="0" indent="0">
              <a:buNone/>
            </a:pPr>
            <a:r>
              <a:rPr lang="en-US" sz="2000" dirty="0"/>
              <a:t>    public </a:t>
            </a:r>
            <a:r>
              <a:rPr lang="en-US" sz="2000" dirty="0" err="1"/>
              <a:t>int</a:t>
            </a:r>
            <a:r>
              <a:rPr lang="en-US" sz="2000" dirty="0"/>
              <a:t> time;</a:t>
            </a:r>
          </a:p>
          <a:p>
            <a:pPr marL="0" indent="0">
              <a:buNone/>
            </a:pPr>
            <a:r>
              <a:rPr lang="en-US" sz="2000" dirty="0"/>
              <a:t>    public Text timer</a:t>
            </a:r>
            <a:r>
              <a:rPr lang="en-US" sz="2000" dirty="0" smtClean="0"/>
              <a:t>;</a:t>
            </a:r>
          </a:p>
          <a:p>
            <a:pPr marL="0" indent="0">
              <a:buNone/>
            </a:pPr>
            <a:r>
              <a:rPr lang="en-US" sz="2000" dirty="0"/>
              <a:t> </a:t>
            </a:r>
          </a:p>
          <a:p>
            <a:pPr marL="0" indent="0">
              <a:buNone/>
            </a:pPr>
            <a:r>
              <a:rPr lang="en-US" sz="2000" dirty="0"/>
              <a:t>    void Start</a:t>
            </a:r>
            <a:r>
              <a:rPr lang="en-US" sz="2000" dirty="0" smtClean="0"/>
              <a:t>() </a:t>
            </a:r>
            <a:r>
              <a:rPr lang="en-US" sz="2000" dirty="0"/>
              <a:t>    </a:t>
            </a:r>
            <a:r>
              <a:rPr lang="en-US" sz="2000" dirty="0" smtClean="0"/>
              <a:t>{</a:t>
            </a:r>
            <a:r>
              <a:rPr lang="en-US" sz="2000" dirty="0"/>
              <a:t>        </a:t>
            </a:r>
            <a:r>
              <a:rPr lang="en-US" sz="2000" dirty="0" err="1"/>
              <a:t>StartCoroutine</a:t>
            </a:r>
            <a:r>
              <a:rPr lang="en-US" sz="2000" dirty="0"/>
              <a:t> (countdown</a:t>
            </a:r>
            <a:r>
              <a:rPr lang="en-US" sz="2000" dirty="0" smtClean="0"/>
              <a:t>()); </a:t>
            </a:r>
            <a:r>
              <a:rPr lang="en-US" sz="2000" dirty="0"/>
              <a:t>    }</a:t>
            </a:r>
          </a:p>
          <a:p>
            <a:pPr marL="0" indent="0">
              <a:buNone/>
            </a:pPr>
            <a:r>
              <a:rPr lang="en-US" sz="2000" dirty="0"/>
              <a:t> </a:t>
            </a:r>
          </a:p>
          <a:p>
            <a:pPr marL="0" indent="0">
              <a:buNone/>
            </a:pPr>
            <a:r>
              <a:rPr lang="en-US" sz="2000" dirty="0"/>
              <a:t> </a:t>
            </a:r>
          </a:p>
        </p:txBody>
      </p:sp>
    </p:spTree>
    <p:extLst>
      <p:ext uri="{BB962C8B-B14F-4D97-AF65-F5344CB8AC3E}">
        <p14:creationId xmlns:p14="http://schemas.microsoft.com/office/powerpoint/2010/main" val="3095015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a:t>
            </a:r>
            <a:r>
              <a:rPr lang="en-US" dirty="0" err="1" smtClean="0"/>
              <a:t>IEnumerator</a:t>
            </a:r>
            <a:r>
              <a:rPr lang="en-US" dirty="0" smtClean="0"/>
              <a:t> countdown()</a:t>
            </a:r>
          </a:p>
          <a:p>
            <a:pPr marL="0" indent="0">
              <a:buNone/>
            </a:pPr>
            <a:r>
              <a:rPr lang="en-US" dirty="0" smtClean="0"/>
              <a:t>    {</a:t>
            </a:r>
          </a:p>
          <a:p>
            <a:pPr marL="0" indent="0">
              <a:buNone/>
            </a:pPr>
            <a:r>
              <a:rPr lang="en-US" dirty="0" smtClean="0"/>
              <a:t>        while (time &gt; 0)</a:t>
            </a:r>
          </a:p>
          <a:p>
            <a:pPr marL="0" indent="0">
              <a:buNone/>
            </a:pPr>
            <a:r>
              <a:rPr lang="en-US" dirty="0" smtClean="0"/>
              <a:t>        {</a:t>
            </a:r>
          </a:p>
          <a:p>
            <a:pPr marL="0" indent="0">
              <a:buNone/>
            </a:pPr>
            <a:r>
              <a:rPr lang="en-US" dirty="0" smtClean="0"/>
              <a:t>            yield return new </a:t>
            </a:r>
            <a:r>
              <a:rPr lang="en-US" dirty="0" err="1" smtClean="0"/>
              <a:t>WaitForSeconds</a:t>
            </a:r>
            <a:r>
              <a:rPr lang="en-US" dirty="0" smtClean="0"/>
              <a:t>(1);</a:t>
            </a:r>
          </a:p>
          <a:p>
            <a:pPr marL="0" indent="0">
              <a:buNone/>
            </a:pPr>
            <a:r>
              <a:rPr lang="en-US" dirty="0" smtClean="0"/>
              <a:t> </a:t>
            </a:r>
          </a:p>
          <a:p>
            <a:pPr marL="0" indent="0">
              <a:buNone/>
            </a:pPr>
            <a:r>
              <a:rPr lang="en-US" dirty="0" smtClean="0"/>
              <a:t>            </a:t>
            </a:r>
            <a:r>
              <a:rPr lang="en-US" dirty="0" err="1" smtClean="0"/>
              <a:t>timer.text</a:t>
            </a:r>
            <a:r>
              <a:rPr lang="en-US" dirty="0" smtClean="0"/>
              <a:t> = </a:t>
            </a:r>
            <a:r>
              <a:rPr lang="en-US" dirty="0" err="1" smtClean="0"/>
              <a:t>time.ToString</a:t>
            </a:r>
            <a:r>
              <a:rPr lang="en-US" dirty="0" smtClean="0"/>
              <a:t>();</a:t>
            </a:r>
          </a:p>
          <a:p>
            <a:pPr marL="0" indent="0">
              <a:buNone/>
            </a:pPr>
            <a:r>
              <a:rPr lang="en-US" dirty="0" smtClean="0"/>
              <a:t> </a:t>
            </a:r>
          </a:p>
          <a:p>
            <a:pPr marL="0" indent="0">
              <a:buNone/>
            </a:pPr>
            <a:r>
              <a:rPr lang="en-US" dirty="0" smtClean="0"/>
              <a:t>            time -= 1;</a:t>
            </a:r>
          </a:p>
          <a:p>
            <a:pPr marL="0" indent="0">
              <a:buNone/>
            </a:pPr>
            <a:r>
              <a:rPr lang="en-US" dirty="0" smtClean="0"/>
              <a:t>        }</a:t>
            </a:r>
          </a:p>
          <a:p>
            <a:pPr marL="0" indent="0">
              <a:buNone/>
            </a:pPr>
            <a:r>
              <a:rPr lang="en-US" dirty="0" smtClean="0"/>
              <a:t> </a:t>
            </a:r>
          </a:p>
          <a:p>
            <a:pPr marL="0" indent="0">
              <a:buNone/>
            </a:pPr>
            <a:r>
              <a:rPr lang="en-US" dirty="0" smtClean="0"/>
              <a:t>        </a:t>
            </a:r>
            <a:r>
              <a:rPr lang="en-US" dirty="0" err="1" smtClean="0"/>
              <a:t>timer.text</a:t>
            </a:r>
            <a:r>
              <a:rPr lang="en-US" dirty="0" smtClean="0"/>
              <a:t> = "Blast Off!";</a:t>
            </a:r>
          </a:p>
          <a:p>
            <a:pPr marL="0" indent="0">
              <a:buNone/>
            </a:pPr>
            <a:r>
              <a:rPr lang="en-US" dirty="0" smtClean="0"/>
              <a:t>    }</a:t>
            </a:r>
          </a:p>
          <a:p>
            <a:pPr marL="0" indent="0">
              <a:buNone/>
            </a:pPr>
            <a:r>
              <a:rPr lang="en-US" dirty="0" smtClean="0"/>
              <a:t>}</a:t>
            </a:r>
          </a:p>
          <a:p>
            <a:endParaRPr lang="en-US" dirty="0"/>
          </a:p>
        </p:txBody>
      </p:sp>
    </p:spTree>
    <p:extLst>
      <p:ext uri="{BB962C8B-B14F-4D97-AF65-F5344CB8AC3E}">
        <p14:creationId xmlns:p14="http://schemas.microsoft.com/office/powerpoint/2010/main" val="34573417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4525963"/>
          </a:xfrm>
        </p:spPr>
        <p:txBody>
          <a:bodyPr/>
          <a:lstStyle/>
          <a:p>
            <a:r>
              <a:rPr lang="en-US" dirty="0"/>
              <a:t>Drag the </a:t>
            </a:r>
            <a:r>
              <a:rPr lang="en-US" dirty="0" err="1"/>
              <a:t>GUIText</a:t>
            </a:r>
            <a:r>
              <a:rPr lang="en-US" dirty="0"/>
              <a:t> object to the reference:</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38200"/>
            <a:ext cx="4876800"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8887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 in-game fps counter </a:t>
            </a:r>
            <a:endParaRPr lang="en-US" dirty="0"/>
          </a:p>
        </p:txBody>
      </p:sp>
      <p:sp>
        <p:nvSpPr>
          <p:cNvPr id="3" name="Content Placeholder 2"/>
          <p:cNvSpPr>
            <a:spLocks noGrp="1"/>
          </p:cNvSpPr>
          <p:nvPr>
            <p:ph idx="1"/>
          </p:nvPr>
        </p:nvSpPr>
        <p:spPr/>
        <p:txBody>
          <a:bodyPr/>
          <a:lstStyle/>
          <a:p>
            <a:r>
              <a:rPr lang="en-US" dirty="0" err="1"/>
              <a:t>GameObject</a:t>
            </a:r>
            <a:r>
              <a:rPr lang="en-US" dirty="0"/>
              <a:t>&gt;Create Other&gt;GUI </a:t>
            </a:r>
            <a:r>
              <a:rPr lang="en-US" dirty="0" smtClean="0"/>
              <a:t>Text</a:t>
            </a:r>
          </a:p>
          <a:p>
            <a:r>
              <a:rPr lang="en-US" dirty="0" smtClean="0"/>
              <a:t>Create </a:t>
            </a:r>
            <a:r>
              <a:rPr lang="en-US" dirty="0"/>
              <a:t>a C# script and name it </a:t>
            </a:r>
            <a:r>
              <a:rPr lang="en-US" dirty="0" err="1"/>
              <a:t>fpsCounter</a:t>
            </a:r>
            <a:r>
              <a:rPr lang="en-US" dirty="0"/>
              <a:t>. </a:t>
            </a:r>
            <a:endParaRPr lang="en-US" dirty="0" smtClean="0"/>
          </a:p>
          <a:p>
            <a:r>
              <a:rPr lang="en-US" dirty="0" smtClean="0"/>
              <a:t>Attach the script to the </a:t>
            </a:r>
            <a:r>
              <a:rPr lang="en-US" dirty="0" err="1" smtClean="0"/>
              <a:t>GUIText</a:t>
            </a:r>
            <a:r>
              <a:rPr lang="en-US" dirty="0" smtClean="0"/>
              <a:t>.</a:t>
            </a:r>
            <a:endParaRPr lang="en-US" dirty="0"/>
          </a:p>
        </p:txBody>
      </p:sp>
    </p:spTree>
    <p:extLst>
      <p:ext uri="{BB962C8B-B14F-4D97-AF65-F5344CB8AC3E}">
        <p14:creationId xmlns:p14="http://schemas.microsoft.com/office/powerpoint/2010/main" val="20951220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27037"/>
            <a:ext cx="8229600" cy="4525963"/>
          </a:xfrm>
        </p:spPr>
        <p:txBody>
          <a:bodyPr>
            <a:noAutofit/>
          </a:bodyPr>
          <a:lstStyle/>
          <a:p>
            <a:pPr marL="0" indent="0">
              <a:buNone/>
            </a:pPr>
            <a:r>
              <a:rPr lang="en-US" sz="2000" dirty="0"/>
              <a:t>using </a:t>
            </a:r>
            <a:r>
              <a:rPr lang="en-US" sz="2000" dirty="0" err="1"/>
              <a:t>UnityEngine</a:t>
            </a:r>
            <a:r>
              <a:rPr lang="en-US" sz="2000" dirty="0"/>
              <a:t>;</a:t>
            </a:r>
          </a:p>
          <a:p>
            <a:pPr marL="0" indent="0">
              <a:buNone/>
            </a:pPr>
            <a:r>
              <a:rPr lang="en-US" sz="2000" dirty="0"/>
              <a:t>using </a:t>
            </a:r>
            <a:r>
              <a:rPr lang="en-US" sz="2000" dirty="0" err="1"/>
              <a:t>System.Linq</a:t>
            </a:r>
            <a:r>
              <a:rPr lang="en-US" sz="2000" dirty="0"/>
              <a:t>;</a:t>
            </a:r>
          </a:p>
          <a:p>
            <a:pPr marL="0" indent="0">
              <a:buNone/>
            </a:pPr>
            <a:r>
              <a:rPr lang="en-US" sz="2000" dirty="0"/>
              <a:t>using </a:t>
            </a:r>
            <a:r>
              <a:rPr lang="en-US" sz="2000" dirty="0" err="1"/>
              <a:t>System.Collections.Generic</a:t>
            </a:r>
            <a:r>
              <a:rPr lang="en-US" sz="2000" dirty="0"/>
              <a:t>;</a:t>
            </a:r>
          </a:p>
          <a:p>
            <a:pPr marL="0" indent="0">
              <a:buNone/>
            </a:pPr>
            <a:r>
              <a:rPr lang="en-US" sz="2000" dirty="0"/>
              <a:t> using </a:t>
            </a:r>
            <a:r>
              <a:rPr lang="en-US" sz="2000" dirty="0" err="1"/>
              <a:t>UnityEngine.UI</a:t>
            </a:r>
            <a:r>
              <a:rPr lang="en-US" sz="2000" dirty="0" smtClean="0"/>
              <a:t>;</a:t>
            </a:r>
          </a:p>
          <a:p>
            <a:pPr marL="0" indent="0">
              <a:buNone/>
            </a:pPr>
            <a:endParaRPr lang="en-US" sz="2000" dirty="0"/>
          </a:p>
          <a:p>
            <a:pPr marL="0" indent="0">
              <a:buNone/>
            </a:pPr>
            <a:r>
              <a:rPr lang="en-US" sz="2000" dirty="0"/>
              <a:t>public class FPS : </a:t>
            </a:r>
            <a:r>
              <a:rPr lang="en-US" sz="2000" dirty="0" err="1"/>
              <a:t>MonoBehaviour</a:t>
            </a:r>
            <a:r>
              <a:rPr lang="en-US" sz="2000" dirty="0"/>
              <a:t> </a:t>
            </a:r>
          </a:p>
          <a:p>
            <a:pPr marL="0" indent="0">
              <a:buNone/>
            </a:pPr>
            <a:r>
              <a:rPr lang="en-US" sz="2000" dirty="0"/>
              <a:t>{</a:t>
            </a:r>
          </a:p>
          <a:p>
            <a:pPr marL="0" indent="0">
              <a:buNone/>
            </a:pPr>
            <a:r>
              <a:rPr lang="en-US" sz="2000" dirty="0"/>
              <a:t>    public </a:t>
            </a:r>
            <a:r>
              <a:rPr lang="en-US" sz="2000" dirty="0" smtClean="0"/>
              <a:t>Text </a:t>
            </a:r>
            <a:r>
              <a:rPr lang="en-US" sz="2000" dirty="0" err="1" smtClean="0"/>
              <a:t>fpsCounter</a:t>
            </a:r>
            <a:r>
              <a:rPr lang="en-US" sz="2000" dirty="0"/>
              <a:t>;</a:t>
            </a:r>
          </a:p>
          <a:p>
            <a:pPr marL="0" indent="0">
              <a:buNone/>
            </a:pPr>
            <a:r>
              <a:rPr lang="en-US" sz="2000" dirty="0"/>
              <a:t> </a:t>
            </a:r>
          </a:p>
          <a:p>
            <a:pPr marL="0" indent="0">
              <a:buNone/>
            </a:pPr>
            <a:r>
              <a:rPr lang="en-US" sz="2000" dirty="0"/>
              <a:t>    public </a:t>
            </a:r>
            <a:r>
              <a:rPr lang="en-US" sz="2000" dirty="0" err="1"/>
              <a:t>int</a:t>
            </a:r>
            <a:r>
              <a:rPr lang="en-US" sz="2000" dirty="0"/>
              <a:t> </a:t>
            </a:r>
            <a:r>
              <a:rPr lang="en-US" sz="2000" dirty="0" err="1"/>
              <a:t>sampleFrames</a:t>
            </a:r>
            <a:r>
              <a:rPr lang="en-US" sz="2000" dirty="0"/>
              <a:t> = 30;</a:t>
            </a:r>
          </a:p>
          <a:p>
            <a:pPr marL="0" indent="0">
              <a:buNone/>
            </a:pPr>
            <a:r>
              <a:rPr lang="en-US" sz="2000" dirty="0"/>
              <a:t> </a:t>
            </a:r>
          </a:p>
          <a:p>
            <a:pPr marL="0" indent="0">
              <a:buNone/>
            </a:pPr>
            <a:r>
              <a:rPr lang="en-US" sz="2000" dirty="0"/>
              <a:t>    public </a:t>
            </a:r>
            <a:r>
              <a:rPr lang="en-US" sz="2000" dirty="0" err="1"/>
              <a:t>int</a:t>
            </a:r>
            <a:r>
              <a:rPr lang="en-US" sz="2000" dirty="0"/>
              <a:t> </a:t>
            </a:r>
            <a:r>
              <a:rPr lang="en-US" sz="2000" dirty="0" err="1"/>
              <a:t>greenFrames</a:t>
            </a:r>
            <a:r>
              <a:rPr lang="en-US" sz="2000" dirty="0"/>
              <a:t> = 60;</a:t>
            </a:r>
          </a:p>
          <a:p>
            <a:pPr marL="0" indent="0">
              <a:buNone/>
            </a:pPr>
            <a:r>
              <a:rPr lang="en-US" sz="2000" dirty="0"/>
              <a:t>    public </a:t>
            </a:r>
            <a:r>
              <a:rPr lang="en-US" sz="2000" dirty="0" err="1"/>
              <a:t>int</a:t>
            </a:r>
            <a:r>
              <a:rPr lang="en-US" sz="2000" dirty="0"/>
              <a:t> </a:t>
            </a:r>
            <a:r>
              <a:rPr lang="en-US" sz="2000" dirty="0" err="1"/>
              <a:t>yellowFrames</a:t>
            </a:r>
            <a:r>
              <a:rPr lang="en-US" sz="2000" dirty="0"/>
              <a:t> = 40;</a:t>
            </a:r>
          </a:p>
          <a:p>
            <a:pPr marL="0" indent="0">
              <a:buNone/>
            </a:pPr>
            <a:r>
              <a:rPr lang="en-US" sz="2000" dirty="0"/>
              <a:t> </a:t>
            </a:r>
          </a:p>
          <a:p>
            <a:pPr marL="0" indent="0">
              <a:buNone/>
            </a:pPr>
            <a:r>
              <a:rPr lang="en-US" sz="2000" dirty="0"/>
              <a:t>    List&lt;float&gt; </a:t>
            </a:r>
            <a:r>
              <a:rPr lang="en-US" sz="2000" dirty="0" err="1"/>
              <a:t>frameTimes</a:t>
            </a:r>
            <a:r>
              <a:rPr lang="en-US" sz="2000" dirty="0"/>
              <a:t> = new List&lt;float&gt;();</a:t>
            </a:r>
          </a:p>
          <a:p>
            <a:pPr marL="0" indent="0">
              <a:buNone/>
            </a:pPr>
            <a:r>
              <a:rPr lang="en-US" sz="2000" dirty="0"/>
              <a:t> </a:t>
            </a:r>
          </a:p>
          <a:p>
            <a:pPr marL="0" indent="0">
              <a:buNone/>
            </a:pPr>
            <a:r>
              <a:rPr lang="en-US" sz="2000" dirty="0"/>
              <a:t>    private float fps;</a:t>
            </a:r>
          </a:p>
          <a:p>
            <a:pPr marL="0" indent="0">
              <a:buNone/>
            </a:pPr>
            <a:endParaRPr lang="en-US" sz="2000" dirty="0"/>
          </a:p>
        </p:txBody>
      </p:sp>
    </p:spTree>
    <p:extLst>
      <p:ext uri="{BB962C8B-B14F-4D97-AF65-F5344CB8AC3E}">
        <p14:creationId xmlns:p14="http://schemas.microsoft.com/office/powerpoint/2010/main" val="23161667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void Update () </a:t>
            </a:r>
          </a:p>
          <a:p>
            <a:pPr marL="0" indent="0">
              <a:buNone/>
            </a:pPr>
            <a:r>
              <a:rPr lang="en-US" dirty="0"/>
              <a:t>    {</a:t>
            </a:r>
          </a:p>
          <a:p>
            <a:pPr marL="0" indent="0">
              <a:buNone/>
            </a:pPr>
            <a:r>
              <a:rPr lang="en-US" dirty="0"/>
              <a:t>        </a:t>
            </a:r>
            <a:r>
              <a:rPr lang="en-US" dirty="0" err="1"/>
              <a:t>frameTimes.Add</a:t>
            </a:r>
            <a:r>
              <a:rPr lang="en-US" dirty="0"/>
              <a:t>(</a:t>
            </a:r>
            <a:r>
              <a:rPr lang="en-US" dirty="0" err="1"/>
              <a:t>Time.deltaTime</a:t>
            </a:r>
            <a:r>
              <a:rPr lang="en-US" dirty="0"/>
              <a:t>);</a:t>
            </a:r>
          </a:p>
          <a:p>
            <a:pPr marL="0" indent="0">
              <a:buNone/>
            </a:pPr>
            <a:r>
              <a:rPr lang="en-US" dirty="0"/>
              <a:t> </a:t>
            </a:r>
          </a:p>
          <a:p>
            <a:pPr marL="0" indent="0">
              <a:buNone/>
            </a:pPr>
            <a:r>
              <a:rPr lang="en-US" dirty="0"/>
              <a:t>        if (</a:t>
            </a:r>
            <a:r>
              <a:rPr lang="en-US" dirty="0" err="1"/>
              <a:t>frameTimes.Count</a:t>
            </a:r>
            <a:r>
              <a:rPr lang="en-US" dirty="0"/>
              <a:t>() == (</a:t>
            </a:r>
            <a:r>
              <a:rPr lang="en-US" dirty="0" err="1"/>
              <a:t>sampleFrames</a:t>
            </a:r>
            <a:r>
              <a:rPr lang="en-US" dirty="0"/>
              <a:t> -1))</a:t>
            </a:r>
          </a:p>
          <a:p>
            <a:pPr marL="0" indent="0">
              <a:buNone/>
            </a:pPr>
            <a:r>
              <a:rPr lang="en-US" dirty="0"/>
              <a:t>        {</a:t>
            </a:r>
          </a:p>
          <a:p>
            <a:pPr marL="0" indent="0">
              <a:buNone/>
            </a:pPr>
            <a:r>
              <a:rPr lang="en-US" dirty="0"/>
              <a:t>            </a:t>
            </a:r>
            <a:r>
              <a:rPr lang="en-US" dirty="0" err="1"/>
              <a:t>DisplayAverageFPS</a:t>
            </a:r>
            <a:r>
              <a:rPr lang="en-US" dirty="0"/>
              <a:t>();</a:t>
            </a:r>
          </a:p>
          <a:p>
            <a:pPr marL="0" indent="0">
              <a:buNone/>
            </a:pPr>
            <a:r>
              <a:rPr lang="en-US" dirty="0"/>
              <a:t> </a:t>
            </a:r>
          </a:p>
          <a:p>
            <a:pPr marL="0" indent="0">
              <a:buNone/>
            </a:pPr>
            <a:r>
              <a:rPr lang="en-US" dirty="0"/>
              <a:t>            </a:t>
            </a:r>
            <a:r>
              <a:rPr lang="en-US" dirty="0" err="1"/>
              <a:t>ChangeFrameColours</a:t>
            </a:r>
            <a:r>
              <a:rPr lang="en-US" dirty="0"/>
              <a:t>();</a:t>
            </a:r>
          </a:p>
          <a:p>
            <a:pPr marL="0" indent="0">
              <a:buNone/>
            </a:pPr>
            <a:r>
              <a:rPr lang="en-US" dirty="0"/>
              <a:t> </a:t>
            </a:r>
          </a:p>
          <a:p>
            <a:pPr marL="0" indent="0">
              <a:buNone/>
            </a:pPr>
            <a:r>
              <a:rPr lang="en-US" dirty="0"/>
              <a:t>            </a:t>
            </a:r>
            <a:r>
              <a:rPr lang="en-US" dirty="0" err="1"/>
              <a:t>frameTimes.Clear</a:t>
            </a:r>
            <a:r>
              <a:rPr lang="en-US" dirty="0"/>
              <a:t>();</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018166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000" dirty="0"/>
              <a:t>void </a:t>
            </a:r>
            <a:r>
              <a:rPr lang="en-US" sz="2000" dirty="0" err="1"/>
              <a:t>DisplayAverageFPS</a:t>
            </a:r>
            <a:r>
              <a:rPr lang="en-US" sz="2000" dirty="0" smtClean="0"/>
              <a:t>()</a:t>
            </a:r>
            <a:r>
              <a:rPr lang="en-US" sz="2000" dirty="0"/>
              <a:t>    {</a:t>
            </a:r>
          </a:p>
          <a:p>
            <a:pPr marL="0" indent="0">
              <a:buNone/>
            </a:pPr>
            <a:r>
              <a:rPr lang="en-US" sz="2000" dirty="0"/>
              <a:t>        fps = 1 / </a:t>
            </a:r>
            <a:r>
              <a:rPr lang="en-US" sz="2000" dirty="0" err="1"/>
              <a:t>frameTimes.Average</a:t>
            </a:r>
            <a:r>
              <a:rPr lang="en-US" sz="2000" dirty="0"/>
              <a:t>();</a:t>
            </a:r>
          </a:p>
          <a:p>
            <a:pPr marL="0" indent="0">
              <a:buNone/>
            </a:pPr>
            <a:r>
              <a:rPr lang="en-US" sz="2000" dirty="0"/>
              <a:t> </a:t>
            </a:r>
          </a:p>
          <a:p>
            <a:pPr marL="0" indent="0">
              <a:buNone/>
            </a:pPr>
            <a:r>
              <a:rPr lang="en-US" sz="2000" dirty="0"/>
              <a:t>        </a:t>
            </a:r>
            <a:r>
              <a:rPr lang="en-US" sz="2000" dirty="0" err="1"/>
              <a:t>fpsCounter.text</a:t>
            </a:r>
            <a:r>
              <a:rPr lang="en-US" sz="2000" dirty="0"/>
              <a:t> = </a:t>
            </a:r>
            <a:r>
              <a:rPr lang="en-US" sz="2000" dirty="0" err="1"/>
              <a:t>fps.ToString</a:t>
            </a:r>
            <a:r>
              <a:rPr lang="en-US" sz="2000" dirty="0"/>
              <a:t>("F2");</a:t>
            </a:r>
          </a:p>
          <a:p>
            <a:pPr marL="0" indent="0">
              <a:buNone/>
            </a:pPr>
            <a:r>
              <a:rPr lang="en-US" sz="2000" dirty="0"/>
              <a:t>    }</a:t>
            </a:r>
          </a:p>
          <a:p>
            <a:pPr marL="0" indent="0">
              <a:buNone/>
            </a:pPr>
            <a:r>
              <a:rPr lang="en-US" sz="2000" dirty="0"/>
              <a:t> </a:t>
            </a:r>
          </a:p>
          <a:p>
            <a:pPr marL="0" indent="0">
              <a:buNone/>
            </a:pPr>
            <a:r>
              <a:rPr lang="en-US" sz="2000" dirty="0"/>
              <a:t>    void </a:t>
            </a:r>
            <a:r>
              <a:rPr lang="en-US" sz="2000" dirty="0" err="1"/>
              <a:t>ChangeFrameColours</a:t>
            </a:r>
            <a:r>
              <a:rPr lang="en-US" sz="2000" dirty="0" smtClean="0"/>
              <a:t>()</a:t>
            </a:r>
            <a:r>
              <a:rPr lang="en-US" sz="2000" dirty="0"/>
              <a:t>    {</a:t>
            </a:r>
          </a:p>
          <a:p>
            <a:pPr marL="0" indent="0">
              <a:buNone/>
            </a:pPr>
            <a:r>
              <a:rPr lang="en-US" sz="2000" dirty="0"/>
              <a:t>        if (fps &gt;= </a:t>
            </a:r>
            <a:r>
              <a:rPr lang="en-US" sz="2000" dirty="0" err="1"/>
              <a:t>greenFrames</a:t>
            </a:r>
            <a:r>
              <a:rPr lang="en-US" sz="2000" dirty="0"/>
              <a:t>)</a:t>
            </a:r>
          </a:p>
          <a:p>
            <a:pPr marL="0" indent="0">
              <a:buNone/>
            </a:pPr>
            <a:r>
              <a:rPr lang="en-US" sz="2000" dirty="0"/>
              <a:t>                </a:t>
            </a:r>
            <a:r>
              <a:rPr lang="en-US" sz="2000" dirty="0" err="1"/>
              <a:t>fpsCounter.color</a:t>
            </a:r>
            <a:r>
              <a:rPr lang="en-US" sz="2000" dirty="0"/>
              <a:t> = </a:t>
            </a:r>
            <a:r>
              <a:rPr lang="en-US" sz="2000" dirty="0" err="1"/>
              <a:t>Color.green</a:t>
            </a:r>
            <a:r>
              <a:rPr lang="en-US" sz="2000" dirty="0"/>
              <a:t>;</a:t>
            </a:r>
          </a:p>
          <a:p>
            <a:pPr marL="0" indent="0">
              <a:buNone/>
            </a:pPr>
            <a:r>
              <a:rPr lang="en-US" sz="2000" dirty="0"/>
              <a:t>            else if (fps &gt;= </a:t>
            </a:r>
            <a:r>
              <a:rPr lang="en-US" sz="2000" dirty="0" err="1"/>
              <a:t>yellowFrames</a:t>
            </a:r>
            <a:r>
              <a:rPr lang="en-US" sz="2000" dirty="0"/>
              <a:t>)</a:t>
            </a:r>
          </a:p>
          <a:p>
            <a:pPr marL="0" indent="0">
              <a:buNone/>
            </a:pPr>
            <a:r>
              <a:rPr lang="en-US" sz="2000" dirty="0"/>
              <a:t>                    </a:t>
            </a:r>
            <a:r>
              <a:rPr lang="en-US" sz="2000" dirty="0" err="1"/>
              <a:t>fpsCounter.color</a:t>
            </a:r>
            <a:r>
              <a:rPr lang="en-US" sz="2000" dirty="0"/>
              <a:t> = </a:t>
            </a:r>
            <a:r>
              <a:rPr lang="en-US" sz="2000" dirty="0" err="1"/>
              <a:t>Color.yellow</a:t>
            </a:r>
            <a:r>
              <a:rPr lang="en-US" sz="2000" dirty="0"/>
              <a:t>;</a:t>
            </a:r>
          </a:p>
          <a:p>
            <a:pPr marL="0" indent="0">
              <a:buNone/>
            </a:pPr>
            <a:r>
              <a:rPr lang="en-US" sz="2000" dirty="0"/>
              <a:t>                else</a:t>
            </a:r>
          </a:p>
          <a:p>
            <a:pPr marL="0" indent="0">
              <a:buNone/>
            </a:pPr>
            <a:r>
              <a:rPr lang="en-US" sz="2000" dirty="0"/>
              <a:t>                    </a:t>
            </a:r>
            <a:r>
              <a:rPr lang="en-US" sz="2000" dirty="0" err="1"/>
              <a:t>fpsCounter.color</a:t>
            </a:r>
            <a:r>
              <a:rPr lang="en-US" sz="2000" dirty="0"/>
              <a:t> = </a:t>
            </a:r>
            <a:r>
              <a:rPr lang="en-US" sz="2000" dirty="0" err="1"/>
              <a:t>Color.red</a:t>
            </a:r>
            <a:r>
              <a:rPr lang="en-US" sz="2000" dirty="0"/>
              <a:t>;</a:t>
            </a:r>
          </a:p>
          <a:p>
            <a:pPr marL="0" indent="0">
              <a:buNone/>
            </a:pPr>
            <a:r>
              <a:rPr lang="en-US" sz="2000" dirty="0"/>
              <a:t>    </a:t>
            </a:r>
            <a:r>
              <a:rPr lang="en-US" sz="2000" dirty="0" smtClean="0"/>
              <a:t>}  }</a:t>
            </a:r>
            <a:endParaRPr lang="en-US" sz="2000" dirty="0"/>
          </a:p>
          <a:p>
            <a:pPr marL="0" indent="0">
              <a:buNone/>
            </a:pPr>
            <a:endParaRPr lang="en-US" sz="2000" dirty="0"/>
          </a:p>
        </p:txBody>
      </p:sp>
    </p:spTree>
    <p:extLst>
      <p:ext uri="{BB962C8B-B14F-4D97-AF65-F5344CB8AC3E}">
        <p14:creationId xmlns:p14="http://schemas.microsoft.com/office/powerpoint/2010/main" val="974176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 use the average function we need to add using </a:t>
            </a:r>
            <a:r>
              <a:rPr lang="en-US" dirty="0" err="1"/>
              <a:t>System.Linq</a:t>
            </a:r>
            <a:r>
              <a:rPr lang="en-US" dirty="0"/>
              <a:t>;  to the top of </a:t>
            </a:r>
            <a:r>
              <a:rPr lang="en-US" dirty="0" smtClean="0"/>
              <a:t>the </a:t>
            </a:r>
            <a:r>
              <a:rPr lang="en-US" dirty="0"/>
              <a:t>script. </a:t>
            </a:r>
            <a:endParaRPr lang="en-US" dirty="0" smtClean="0"/>
          </a:p>
          <a:p>
            <a:r>
              <a:rPr lang="en-US" dirty="0"/>
              <a:t>C</a:t>
            </a:r>
            <a:r>
              <a:rPr lang="en-US" dirty="0" smtClean="0"/>
              <a:t>alculate </a:t>
            </a:r>
            <a:r>
              <a:rPr lang="en-US" dirty="0"/>
              <a:t>the time between frames by using </a:t>
            </a:r>
            <a:r>
              <a:rPr lang="en-US" dirty="0" err="1"/>
              <a:t>Time.deltaTime</a:t>
            </a:r>
            <a:r>
              <a:rPr lang="en-US" dirty="0"/>
              <a:t>. This returns the time in seconds between frames. To calculate the fps we use the formula 1 / average frame time.</a:t>
            </a:r>
          </a:p>
          <a:p>
            <a:r>
              <a:rPr lang="en-US" dirty="0" smtClean="0"/>
              <a:t>Add </a:t>
            </a:r>
            <a:r>
              <a:rPr lang="en-US" dirty="0"/>
              <a:t>“F2” to limit the number of decimal places to 2.</a:t>
            </a:r>
          </a:p>
          <a:p>
            <a:endParaRPr lang="en-US" dirty="0"/>
          </a:p>
        </p:txBody>
      </p:sp>
    </p:spTree>
    <p:extLst>
      <p:ext uri="{BB962C8B-B14F-4D97-AF65-F5344CB8AC3E}">
        <p14:creationId xmlns:p14="http://schemas.microsoft.com/office/powerpoint/2010/main" val="99577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a:t>
            </a:r>
            <a:r>
              <a:rPr lang="en-US" dirty="0" smtClean="0"/>
              <a:t>f declare a public variable of a Component type in your script, you can drag any </a:t>
            </a:r>
            <a:r>
              <a:rPr lang="en-US" dirty="0" err="1" smtClean="0"/>
              <a:t>GameObject</a:t>
            </a:r>
            <a:r>
              <a:rPr lang="en-US" dirty="0" smtClean="0"/>
              <a:t> that has that Component attached onto it. </a:t>
            </a:r>
          </a:p>
          <a:p>
            <a:r>
              <a:rPr lang="en-US" dirty="0" smtClean="0"/>
              <a:t>This will access the Component directly rather than the </a:t>
            </a:r>
            <a:r>
              <a:rPr lang="en-US" dirty="0" err="1" smtClean="0"/>
              <a:t>GameObject</a:t>
            </a:r>
            <a:r>
              <a:rPr lang="en-US" dirty="0" smtClean="0"/>
              <a:t> itself.</a:t>
            </a:r>
          </a:p>
          <a:p>
            <a:endParaRPr lang="en-US" dirty="0"/>
          </a:p>
          <a:p>
            <a:pPr marL="0" indent="0">
              <a:buNone/>
            </a:pPr>
            <a:r>
              <a:rPr lang="en-US" dirty="0" smtClean="0"/>
              <a:t>public Transform </a:t>
            </a:r>
            <a:r>
              <a:rPr lang="en-US" dirty="0" err="1" smtClean="0"/>
              <a:t>playerTransform</a:t>
            </a:r>
            <a:r>
              <a:rPr lang="en-US" dirty="0" smtClean="0"/>
              <a:t>;</a:t>
            </a:r>
            <a:endParaRPr lang="en-US" dirty="0"/>
          </a:p>
        </p:txBody>
      </p:sp>
    </p:spTree>
    <p:extLst>
      <p:ext uri="{BB962C8B-B14F-4D97-AF65-F5344CB8AC3E}">
        <p14:creationId xmlns:p14="http://schemas.microsoft.com/office/powerpoint/2010/main" val="4624621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Door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a Door</a:t>
            </a:r>
          </a:p>
          <a:p>
            <a:r>
              <a:rPr lang="en-US" dirty="0" smtClean="0"/>
              <a:t>Add animation component to the door</a:t>
            </a:r>
          </a:p>
          <a:p>
            <a:r>
              <a:rPr lang="en-US" dirty="0" smtClean="0"/>
              <a:t>Create four animation clips: </a:t>
            </a:r>
            <a:r>
              <a:rPr lang="en-US" dirty="0" err="1" smtClean="0"/>
              <a:t>IdleClose</a:t>
            </a:r>
            <a:r>
              <a:rPr lang="en-US" dirty="0" smtClean="0"/>
              <a:t>, Open, </a:t>
            </a:r>
            <a:r>
              <a:rPr lang="en-US" dirty="0" err="1" smtClean="0"/>
              <a:t>IdleOpen</a:t>
            </a:r>
            <a:r>
              <a:rPr lang="en-US" dirty="0" smtClean="0"/>
              <a:t>, Close</a:t>
            </a:r>
          </a:p>
          <a:p>
            <a:r>
              <a:rPr lang="en-US" dirty="0" smtClean="0"/>
              <a:t>Add bool1 as a parameter</a:t>
            </a:r>
            <a:r>
              <a:rPr lang="en-US" smtClean="0"/>
              <a:t>. </a:t>
            </a:r>
          </a:p>
          <a:p>
            <a:pPr lvl="1"/>
            <a:r>
              <a:rPr lang="en-US" smtClean="0"/>
              <a:t>If </a:t>
            </a:r>
            <a:r>
              <a:rPr lang="en-US" dirty="0"/>
              <a:t>bool1 is true, change state to Open, then </a:t>
            </a:r>
            <a:r>
              <a:rPr lang="en-US" dirty="0" err="1"/>
              <a:t>IdleOpen</a:t>
            </a:r>
            <a:r>
              <a:rPr lang="en-US" dirty="0"/>
              <a:t>.</a:t>
            </a:r>
          </a:p>
          <a:p>
            <a:pPr lvl="1"/>
            <a:r>
              <a:rPr lang="en-US" dirty="0"/>
              <a:t>If bool1 </a:t>
            </a:r>
            <a:r>
              <a:rPr lang="en-US" dirty="0" smtClean="0"/>
              <a:t>is false, change state to Close, then </a:t>
            </a:r>
            <a:r>
              <a:rPr lang="en-US" dirty="0" err="1" smtClean="0"/>
              <a:t>IdleClose</a:t>
            </a:r>
            <a:r>
              <a:rPr lang="en-US" dirty="0" smtClean="0"/>
              <a:t>.</a:t>
            </a:r>
          </a:p>
          <a:p>
            <a:r>
              <a:rPr lang="en-US" dirty="0" smtClean="0"/>
              <a:t>Check the Trigger, and expand it  </a:t>
            </a:r>
          </a:p>
          <a:p>
            <a:r>
              <a:rPr lang="en-US" dirty="0" smtClean="0"/>
              <a:t>Add a Capsule and change the Tag to </a:t>
            </a:r>
            <a:r>
              <a:rPr lang="en-US" dirty="0"/>
              <a:t>Player</a:t>
            </a:r>
          </a:p>
        </p:txBody>
      </p:sp>
    </p:spTree>
    <p:extLst>
      <p:ext uri="{BB962C8B-B14F-4D97-AF65-F5344CB8AC3E}">
        <p14:creationId xmlns:p14="http://schemas.microsoft.com/office/powerpoint/2010/main" val="39608587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5720" y="928670"/>
            <a:ext cx="8229600" cy="4525963"/>
          </a:xfrm>
        </p:spPr>
        <p:txBody>
          <a:bodyPr>
            <a:noAutofit/>
          </a:bodyPr>
          <a:lstStyle/>
          <a:p>
            <a:pPr marL="0" indent="0">
              <a:buNone/>
            </a:pPr>
            <a:r>
              <a:rPr lang="en-US" sz="2400" dirty="0"/>
              <a:t>Animator </a:t>
            </a:r>
            <a:r>
              <a:rPr lang="en-US" sz="2400" dirty="0" err="1"/>
              <a:t>anim</a:t>
            </a:r>
            <a:r>
              <a:rPr lang="en-US" sz="2400" dirty="0"/>
              <a:t>;</a:t>
            </a:r>
          </a:p>
          <a:p>
            <a:pPr marL="0" indent="0">
              <a:buNone/>
            </a:pPr>
            <a:r>
              <a:rPr lang="en-US" sz="2400" dirty="0"/>
              <a:t>	void Start () </a:t>
            </a:r>
            <a:r>
              <a:rPr lang="en-US" sz="2400" dirty="0" smtClean="0"/>
              <a:t>{</a:t>
            </a:r>
            <a:r>
              <a:rPr lang="en-US" sz="2400" dirty="0" err="1" smtClean="0"/>
              <a:t>anim</a:t>
            </a:r>
            <a:r>
              <a:rPr lang="en-US" sz="2400" dirty="0" smtClean="0"/>
              <a:t> </a:t>
            </a:r>
            <a:r>
              <a:rPr lang="en-US" sz="2400" dirty="0"/>
              <a:t>= </a:t>
            </a:r>
            <a:r>
              <a:rPr lang="en-US" sz="2400" dirty="0" err="1"/>
              <a:t>GetComponent</a:t>
            </a:r>
            <a:r>
              <a:rPr lang="en-US" sz="2400" dirty="0"/>
              <a:t>&lt;Animator&gt; </a:t>
            </a:r>
            <a:r>
              <a:rPr lang="en-US" sz="2400" dirty="0" smtClean="0"/>
              <a:t>();</a:t>
            </a:r>
            <a:r>
              <a:rPr lang="en-US" sz="2400" dirty="0"/>
              <a:t>	}</a:t>
            </a:r>
          </a:p>
          <a:p>
            <a:pPr marL="0" indent="0">
              <a:buNone/>
            </a:pPr>
            <a:r>
              <a:rPr lang="en-US" sz="2400" dirty="0"/>
              <a:t>	void </a:t>
            </a:r>
            <a:r>
              <a:rPr lang="en-US" sz="2400" dirty="0" err="1"/>
              <a:t>OnTriggerEnter</a:t>
            </a:r>
            <a:r>
              <a:rPr lang="en-US" sz="2400" dirty="0"/>
              <a:t>(Collider Col)</a:t>
            </a:r>
          </a:p>
          <a:p>
            <a:pPr marL="0" indent="0">
              <a:buNone/>
            </a:pPr>
            <a:r>
              <a:rPr lang="en-US" sz="2400" dirty="0"/>
              <a:t>	</a:t>
            </a:r>
            <a:r>
              <a:rPr lang="en-US" sz="2400" dirty="0" smtClean="0"/>
              <a:t>{if </a:t>
            </a:r>
            <a:r>
              <a:rPr lang="en-US" sz="2400" dirty="0"/>
              <a:t>(</a:t>
            </a:r>
            <a:r>
              <a:rPr lang="en-US" sz="2400" dirty="0" err="1"/>
              <a:t>Col.gameObject.tag</a:t>
            </a:r>
            <a:r>
              <a:rPr lang="en-US" sz="2400" dirty="0"/>
              <a:t> == "Player") 	{</a:t>
            </a:r>
          </a:p>
          <a:p>
            <a:pPr marL="0" indent="0">
              <a:buNone/>
            </a:pPr>
            <a:r>
              <a:rPr lang="en-US" sz="2400" dirty="0"/>
              <a:t>			</a:t>
            </a:r>
            <a:r>
              <a:rPr lang="en-US" sz="2400" dirty="0" err="1"/>
              <a:t>anim.SetBool</a:t>
            </a:r>
            <a:r>
              <a:rPr lang="en-US" sz="2400" dirty="0"/>
              <a:t> ("bool1", true);</a:t>
            </a:r>
          </a:p>
          <a:p>
            <a:pPr marL="0" indent="0">
              <a:buNone/>
            </a:pPr>
            <a:r>
              <a:rPr lang="en-US" sz="2400" dirty="0"/>
              <a:t>			</a:t>
            </a:r>
          </a:p>
          <a:p>
            <a:pPr marL="0" indent="0">
              <a:buNone/>
            </a:pPr>
            <a:r>
              <a:rPr lang="en-US" sz="2400" dirty="0"/>
              <a:t>		</a:t>
            </a:r>
            <a:r>
              <a:rPr lang="en-US" sz="2400" dirty="0" smtClean="0"/>
              <a:t>}</a:t>
            </a:r>
            <a:r>
              <a:rPr lang="en-US" sz="2400" dirty="0"/>
              <a:t>	}</a:t>
            </a:r>
          </a:p>
          <a:p>
            <a:pPr marL="0" indent="0">
              <a:buNone/>
            </a:pPr>
            <a:r>
              <a:rPr lang="en-US" sz="2400" dirty="0"/>
              <a:t>	</a:t>
            </a:r>
          </a:p>
          <a:p>
            <a:pPr marL="0" indent="0">
              <a:buNone/>
            </a:pPr>
            <a:r>
              <a:rPr lang="en-US" sz="2400" dirty="0"/>
              <a:t>	void </a:t>
            </a:r>
            <a:r>
              <a:rPr lang="en-US" sz="2400" dirty="0" err="1"/>
              <a:t>OnTriggerExit</a:t>
            </a:r>
            <a:r>
              <a:rPr lang="en-US" sz="2400" dirty="0"/>
              <a:t>(Collider Col</a:t>
            </a:r>
            <a:r>
              <a:rPr lang="en-US" sz="2400" dirty="0" smtClean="0"/>
              <a:t>)</a:t>
            </a:r>
            <a:r>
              <a:rPr lang="en-US" sz="2400" dirty="0"/>
              <a:t>	{</a:t>
            </a:r>
          </a:p>
          <a:p>
            <a:pPr marL="0" indent="0">
              <a:buNone/>
            </a:pPr>
            <a:r>
              <a:rPr lang="en-US" sz="2400" dirty="0"/>
              <a:t>		if (</a:t>
            </a:r>
            <a:r>
              <a:rPr lang="en-US" sz="2400" dirty="0" err="1"/>
              <a:t>Col.gameObject.tag</a:t>
            </a:r>
            <a:r>
              <a:rPr lang="en-US" sz="2400" dirty="0"/>
              <a:t> == "Player") 	{</a:t>
            </a:r>
          </a:p>
          <a:p>
            <a:pPr marL="0" indent="0">
              <a:buNone/>
            </a:pPr>
            <a:r>
              <a:rPr lang="en-US" sz="2400" dirty="0"/>
              <a:t>			</a:t>
            </a:r>
            <a:r>
              <a:rPr lang="en-US" sz="2400" dirty="0" err="1"/>
              <a:t>anim.SetBool</a:t>
            </a:r>
            <a:r>
              <a:rPr lang="en-US" sz="2400" dirty="0"/>
              <a:t> ("bool1", false);</a:t>
            </a:r>
          </a:p>
          <a:p>
            <a:pPr marL="0" indent="0">
              <a:buNone/>
            </a:pPr>
            <a:r>
              <a:rPr lang="en-US" sz="2400" dirty="0"/>
              <a:t>		</a:t>
            </a:r>
            <a:r>
              <a:rPr lang="en-US" sz="2400"/>
              <a:t>	</a:t>
            </a:r>
            <a:endParaRPr lang="en-US" sz="2400" dirty="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8436810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the clock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start by creating a new Unity project without any packages. The default scene contains a camera positioned at (0, 1, -10) looking down the Z axis. To get a similar perspective as the camera in the scene view, select the camera and perform </a:t>
            </a:r>
            <a:r>
              <a:rPr lang="en-US" i="1" dirty="0" err="1" smtClean="0"/>
              <a:t>GameObject</a:t>
            </a:r>
            <a:r>
              <a:rPr lang="en-US" i="1" dirty="0" smtClean="0"/>
              <a:t> / Align View to Selected</a:t>
            </a:r>
            <a:r>
              <a:rPr lang="en-US" dirty="0" smtClean="0"/>
              <a:t> from the menu. We need an object structure to represent the clock. Create a new empty </a:t>
            </a:r>
            <a:r>
              <a:rPr lang="en-US" dirty="0" err="1" smtClean="0">
                <a:hlinkClick r:id="rId2"/>
              </a:rPr>
              <a:t>GameObject</a:t>
            </a:r>
            <a:r>
              <a:rPr lang="en-US" dirty="0" smtClean="0"/>
              <a:t> via </a:t>
            </a:r>
            <a:r>
              <a:rPr lang="en-US" i="1" dirty="0" err="1" smtClean="0"/>
              <a:t>GameObject</a:t>
            </a:r>
            <a:r>
              <a:rPr lang="en-US" i="1" dirty="0" smtClean="0"/>
              <a:t> / Create Empty</a:t>
            </a:r>
            <a:r>
              <a:rPr lang="en-US" dirty="0" smtClean="0"/>
              <a:t>, set its position to (0, 0, 0), and name it </a:t>
            </a:r>
            <a:r>
              <a:rPr lang="en-US" i="1" dirty="0" smtClean="0"/>
              <a:t>Clock</a:t>
            </a:r>
            <a:r>
              <a:rPr lang="en-US" dirty="0" smtClean="0"/>
              <a:t>. Create three empty child objects for it and name them </a:t>
            </a:r>
            <a:r>
              <a:rPr lang="en-US" i="1" dirty="0" smtClean="0"/>
              <a:t>Hours</a:t>
            </a:r>
            <a:r>
              <a:rPr lang="en-US" dirty="0" smtClean="0"/>
              <a:t>, </a:t>
            </a:r>
            <a:r>
              <a:rPr lang="en-US" i="1" dirty="0" smtClean="0"/>
              <a:t>Minutes</a:t>
            </a:r>
            <a:r>
              <a:rPr lang="en-US" dirty="0" smtClean="0"/>
              <a:t>, and </a:t>
            </a:r>
            <a:r>
              <a:rPr lang="en-US" i="1" dirty="0" smtClean="0"/>
              <a:t>Seconds</a:t>
            </a:r>
            <a:r>
              <a:rPr lang="en-US" dirty="0" smtClean="0"/>
              <a:t>. Make sure they are all positioned at (0, 0, 0) as well. </a:t>
            </a:r>
          </a:p>
          <a:p>
            <a:r>
              <a:rPr lang="en-US" dirty="0" smtClean="0"/>
              <a:t>We'll use simple boxes to visualize the arms of the clock. Create a child cube for each arm via </a:t>
            </a:r>
            <a:r>
              <a:rPr lang="en-US" i="1" dirty="0" err="1" smtClean="0"/>
              <a:t>GameObject</a:t>
            </a:r>
            <a:r>
              <a:rPr lang="en-US" i="1" dirty="0" smtClean="0"/>
              <a:t> / Create Other / Cube</a:t>
            </a:r>
            <a:r>
              <a:rPr lang="en-US" dirty="0" smtClean="0"/>
              <a:t>. Give the cube for </a:t>
            </a:r>
            <a:r>
              <a:rPr lang="en-US" i="1" dirty="0" smtClean="0"/>
              <a:t>Hours</a:t>
            </a:r>
            <a:r>
              <a:rPr lang="en-US" dirty="0" smtClean="0"/>
              <a:t> position (0, 1, 0) and scale (0.5, 2, 0.5). For the </a:t>
            </a:r>
            <a:r>
              <a:rPr lang="en-US" i="1" dirty="0" smtClean="0"/>
              <a:t>minutes</a:t>
            </a:r>
            <a:r>
              <a:rPr lang="en-US" dirty="0" smtClean="0"/>
              <a:t> cube it's position (0, 1.5, 0) and scale (0.25, 3, 0.25). For </a:t>
            </a:r>
            <a:r>
              <a:rPr lang="en-US" i="1" dirty="0" smtClean="0"/>
              <a:t>seconds</a:t>
            </a:r>
            <a:r>
              <a:rPr lang="en-US" dirty="0" smtClean="0"/>
              <a:t> cube it's (0, 2, 0) and (0.1, 4, 0.1).</a:t>
            </a:r>
          </a:p>
          <a:p>
            <a:endParaRPr lang="en-US" dirty="0"/>
          </a:p>
        </p:txBody>
      </p:sp>
    </p:spTree>
    <p:extLst>
      <p:ext uri="{BB962C8B-B14F-4D97-AF65-F5344CB8AC3E}">
        <p14:creationId xmlns:p14="http://schemas.microsoft.com/office/powerpoint/2010/main" val="28030464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Animating the clock</a:t>
            </a:r>
            <a:endParaRPr lang="en-US" dirty="0"/>
          </a:p>
        </p:txBody>
      </p:sp>
      <p:sp>
        <p:nvSpPr>
          <p:cNvPr id="3" name="Content Placeholder 2"/>
          <p:cNvSpPr>
            <a:spLocks noGrp="1"/>
          </p:cNvSpPr>
          <p:nvPr>
            <p:ph idx="1"/>
          </p:nvPr>
        </p:nvSpPr>
        <p:spPr/>
        <p:txBody>
          <a:bodyPr>
            <a:normAutofit/>
          </a:bodyPr>
          <a:lstStyle/>
          <a:p>
            <a:r>
              <a:rPr lang="en-US" dirty="0" smtClean="0"/>
              <a:t>Create a new C# script via </a:t>
            </a:r>
            <a:r>
              <a:rPr lang="en-US" i="1" dirty="0" smtClean="0"/>
              <a:t>Create / C# Script</a:t>
            </a:r>
            <a:r>
              <a:rPr lang="en-US" dirty="0" smtClean="0"/>
              <a:t> in the </a:t>
            </a:r>
            <a:r>
              <a:rPr lang="en-US" i="1" dirty="0" smtClean="0"/>
              <a:t>Project</a:t>
            </a:r>
            <a:r>
              <a:rPr lang="en-US" dirty="0" smtClean="0"/>
              <a:t> view and name it </a:t>
            </a:r>
            <a:r>
              <a:rPr lang="en-US" i="1" dirty="0" err="1" smtClean="0"/>
              <a:t>ClockAnimator</a:t>
            </a:r>
            <a:r>
              <a:rPr lang="en-US" dirty="0" smtClean="0"/>
              <a:t>.</a:t>
            </a:r>
          </a:p>
          <a:p>
            <a:r>
              <a:rPr lang="en-US" dirty="0" smtClean="0"/>
              <a:t>Then attach it to the </a:t>
            </a:r>
            <a:r>
              <a:rPr lang="en-US" i="1" dirty="0" smtClean="0"/>
              <a:t>Clock</a:t>
            </a:r>
            <a:r>
              <a:rPr lang="en-US" dirty="0" smtClean="0"/>
              <a:t> object by dragging from the </a:t>
            </a:r>
            <a:r>
              <a:rPr lang="en-US" i="1" dirty="0" smtClean="0"/>
              <a:t>Project</a:t>
            </a:r>
            <a:r>
              <a:rPr lang="en-US" dirty="0" smtClean="0"/>
              <a:t> view to the </a:t>
            </a:r>
            <a:r>
              <a:rPr lang="en-US" i="1" dirty="0" smtClean="0"/>
              <a:t>Hierarchy</a:t>
            </a:r>
            <a:r>
              <a:rPr lang="en-US" dirty="0" smtClean="0"/>
              <a:t> view, or via the </a:t>
            </a:r>
            <a:r>
              <a:rPr lang="en-US" i="1" dirty="0" smtClean="0"/>
              <a:t>Add Component</a:t>
            </a:r>
            <a:r>
              <a:rPr lang="en-US" dirty="0" smtClean="0"/>
              <a:t> button.</a:t>
            </a:r>
          </a:p>
        </p:txBody>
      </p:sp>
    </p:spTree>
    <p:extLst>
      <p:ext uri="{BB962C8B-B14F-4D97-AF65-F5344CB8AC3E}">
        <p14:creationId xmlns:p14="http://schemas.microsoft.com/office/powerpoint/2010/main" val="436990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To animate the arms, we need access to their Transform components first. </a:t>
            </a:r>
          </a:p>
          <a:p>
            <a:r>
              <a:rPr lang="en-US" dirty="0" smtClean="0"/>
              <a:t>Add a public Transform variable for each arm to the script, then save it. </a:t>
            </a:r>
          </a:p>
          <a:p>
            <a:pPr lvl="1"/>
            <a:r>
              <a:rPr lang="en-US" dirty="0" smtClean="0"/>
              <a:t>These public variables will become component properties which you can assign object to in the editor. </a:t>
            </a:r>
          </a:p>
          <a:p>
            <a:r>
              <a:rPr lang="en-US" dirty="0" smtClean="0"/>
              <a:t>The editor will then grab the Transform components of these objects and assign them to our variables. Select the </a:t>
            </a:r>
            <a:r>
              <a:rPr lang="en-US" i="1" dirty="0" smtClean="0"/>
              <a:t>Clock</a:t>
            </a:r>
            <a:r>
              <a:rPr lang="en-US" dirty="0" smtClean="0"/>
              <a:t> object, then drag the corresponding objects to the new properties</a:t>
            </a:r>
            <a:endParaRPr lang="en-US" dirty="0"/>
          </a:p>
        </p:txBody>
      </p:sp>
    </p:spTree>
    <p:extLst>
      <p:ext uri="{BB962C8B-B14F-4D97-AF65-F5344CB8AC3E}">
        <p14:creationId xmlns:p14="http://schemas.microsoft.com/office/powerpoint/2010/main" val="37311930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using </a:t>
            </a:r>
            <a:r>
              <a:rPr lang="en-US" sz="2400" dirty="0" err="1" smtClean="0"/>
              <a:t>UnityEngine</a:t>
            </a:r>
            <a:r>
              <a:rPr lang="en-US" sz="2400" dirty="0" smtClean="0"/>
              <a:t>;</a:t>
            </a:r>
          </a:p>
          <a:p>
            <a:pPr marL="0" indent="0">
              <a:buNone/>
            </a:pPr>
            <a:endParaRPr lang="en-US" sz="2400" dirty="0" smtClean="0"/>
          </a:p>
          <a:p>
            <a:pPr marL="0" indent="0">
              <a:buNone/>
            </a:pPr>
            <a:r>
              <a:rPr lang="en-US" sz="2400" dirty="0" smtClean="0"/>
              <a:t>public class </a:t>
            </a:r>
            <a:r>
              <a:rPr lang="en-US" sz="2400" dirty="0" err="1" smtClean="0"/>
              <a:t>ClockAnimator</a:t>
            </a:r>
            <a:r>
              <a:rPr lang="en-US" sz="2400" dirty="0" smtClean="0"/>
              <a:t> : </a:t>
            </a:r>
            <a:r>
              <a:rPr lang="en-US" sz="2400" dirty="0" err="1" smtClean="0"/>
              <a:t>MonoBehaviour</a:t>
            </a:r>
            <a:r>
              <a:rPr lang="en-US" sz="2400" dirty="0" smtClean="0"/>
              <a:t> {</a:t>
            </a:r>
          </a:p>
          <a:p>
            <a:pPr marL="0" indent="0">
              <a:buNone/>
            </a:pPr>
            <a:endParaRPr lang="en-US" sz="2400" dirty="0" smtClean="0"/>
          </a:p>
          <a:p>
            <a:pPr marL="0" indent="0">
              <a:buNone/>
            </a:pPr>
            <a:r>
              <a:rPr lang="en-US" sz="2400" dirty="0" smtClean="0"/>
              <a:t>	public Transform hours, minutes, seconds;</a:t>
            </a:r>
          </a:p>
          <a:p>
            <a:pPr marL="0" indent="0">
              <a:buNone/>
            </a:pPr>
            <a:r>
              <a:rPr lang="en-US" sz="2400" dirty="0" smtClean="0"/>
              <a:t>}</a:t>
            </a:r>
          </a:p>
          <a:p>
            <a:endParaRPr lang="en-US" sz="2400" dirty="0"/>
          </a:p>
        </p:txBody>
      </p:sp>
    </p:spTree>
    <p:extLst>
      <p:ext uri="{BB962C8B-B14F-4D97-AF65-F5344CB8AC3E}">
        <p14:creationId xmlns:p14="http://schemas.microsoft.com/office/powerpoint/2010/main" val="3415509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Next, we'll add an update method to the script. </a:t>
            </a:r>
          </a:p>
          <a:p>
            <a:pPr lvl="1"/>
            <a:r>
              <a:rPr lang="en-US" dirty="0" smtClean="0"/>
              <a:t>This is a special method that will be called once every frame. </a:t>
            </a:r>
          </a:p>
          <a:p>
            <a:r>
              <a:rPr lang="en-US" dirty="0" smtClean="0"/>
              <a:t>We'll use it to set the rotation of the clock arms.</a:t>
            </a:r>
          </a:p>
          <a:p>
            <a:r>
              <a:rPr lang="en-US" dirty="0" smtClean="0"/>
              <a:t>After saving the script, the editor will notice that our component has an update method and will show a checkbox that allows us to disable it. </a:t>
            </a:r>
          </a:p>
          <a:p>
            <a:pPr lvl="1"/>
            <a:r>
              <a:rPr lang="en-US" dirty="0" smtClean="0"/>
              <a:t>Of course we keep it enabled.</a:t>
            </a:r>
          </a:p>
          <a:p>
            <a:endParaRPr lang="en-US" dirty="0"/>
          </a:p>
        </p:txBody>
      </p:sp>
    </p:spTree>
    <p:extLst>
      <p:ext uri="{BB962C8B-B14F-4D97-AF65-F5344CB8AC3E}">
        <p14:creationId xmlns:p14="http://schemas.microsoft.com/office/powerpoint/2010/main" val="10192045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using </a:t>
            </a:r>
            <a:r>
              <a:rPr lang="en-US" sz="2400" dirty="0" err="1" smtClean="0"/>
              <a:t>UnityEngine</a:t>
            </a:r>
            <a:r>
              <a:rPr lang="en-US" sz="2400" dirty="0" smtClean="0"/>
              <a:t>;</a:t>
            </a:r>
          </a:p>
          <a:p>
            <a:pPr marL="0" indent="0">
              <a:buNone/>
            </a:pPr>
            <a:r>
              <a:rPr lang="en-US" sz="2400" dirty="0" smtClean="0"/>
              <a:t>public class </a:t>
            </a:r>
            <a:r>
              <a:rPr lang="en-US" sz="2400" dirty="0" err="1" smtClean="0"/>
              <a:t>ClockAnimator</a:t>
            </a:r>
            <a:r>
              <a:rPr lang="en-US" sz="2400" dirty="0" smtClean="0"/>
              <a:t> : </a:t>
            </a:r>
            <a:r>
              <a:rPr lang="en-US" sz="2400" dirty="0" err="1" smtClean="0"/>
              <a:t>MonoBehaviour</a:t>
            </a:r>
            <a:r>
              <a:rPr lang="en-US" sz="2400" dirty="0" smtClean="0"/>
              <a:t> {</a:t>
            </a:r>
          </a:p>
          <a:p>
            <a:pPr marL="0" indent="0">
              <a:buNone/>
            </a:pPr>
            <a:r>
              <a:rPr lang="en-US" sz="2400" dirty="0" smtClean="0"/>
              <a:t>	public Transform hours, minutes, seconds;</a:t>
            </a:r>
          </a:p>
          <a:p>
            <a:pPr marL="0" indent="0">
              <a:buNone/>
            </a:pPr>
            <a:r>
              <a:rPr lang="en-US" sz="2400" dirty="0" smtClean="0"/>
              <a:t>	void Update () {</a:t>
            </a:r>
          </a:p>
          <a:p>
            <a:pPr marL="0" indent="0">
              <a:buNone/>
            </a:pPr>
            <a:r>
              <a:rPr lang="en-US" sz="2400" dirty="0" smtClean="0"/>
              <a:t>		// currently do nothing</a:t>
            </a:r>
          </a:p>
          <a:p>
            <a:pPr marL="0" indent="0">
              <a:buNone/>
            </a:pPr>
            <a:r>
              <a:rPr lang="en-US" sz="2400" dirty="0" smtClean="0"/>
              <a:t>	}</a:t>
            </a:r>
          </a:p>
          <a:p>
            <a:pPr marL="0" indent="0">
              <a:buNone/>
            </a:pPr>
            <a:r>
              <a:rPr lang="en-US" sz="2400" dirty="0" smtClean="0"/>
              <a:t>}</a:t>
            </a:r>
          </a:p>
          <a:p>
            <a:pPr marL="0" indent="0">
              <a:buNone/>
            </a:pPr>
            <a:endParaRPr lang="en-US" sz="2400" dirty="0"/>
          </a:p>
        </p:txBody>
      </p:sp>
    </p:spTree>
    <p:extLst>
      <p:ext uri="{BB962C8B-B14F-4D97-AF65-F5344CB8AC3E}">
        <p14:creationId xmlns:p14="http://schemas.microsoft.com/office/powerpoint/2010/main" val="17438846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hour, the </a:t>
            </a:r>
            <a:r>
              <a:rPr lang="en-US" i="1" dirty="0" smtClean="0"/>
              <a:t>Hours</a:t>
            </a:r>
            <a:r>
              <a:rPr lang="en-US" dirty="0" smtClean="0"/>
              <a:t> arm has to rotate 360/12 degrees. </a:t>
            </a:r>
          </a:p>
          <a:p>
            <a:r>
              <a:rPr lang="en-US" dirty="0" smtClean="0"/>
              <a:t>The </a:t>
            </a:r>
            <a:r>
              <a:rPr lang="en-US" i="1" dirty="0" smtClean="0"/>
              <a:t>Minutes</a:t>
            </a:r>
            <a:r>
              <a:rPr lang="en-US" dirty="0" smtClean="0"/>
              <a:t> arm has to rotate 360/60 degrees per minute. </a:t>
            </a:r>
          </a:p>
          <a:p>
            <a:r>
              <a:rPr lang="en-US" dirty="0" smtClean="0"/>
              <a:t>Finally, the </a:t>
            </a:r>
            <a:r>
              <a:rPr lang="en-US" i="1" dirty="0" smtClean="0"/>
              <a:t>Seconds</a:t>
            </a:r>
            <a:r>
              <a:rPr lang="en-US" dirty="0" smtClean="0"/>
              <a:t> arm has to rotate 360/60 degrees every second. </a:t>
            </a:r>
          </a:p>
          <a:p>
            <a:r>
              <a:rPr lang="en-US" dirty="0" smtClean="0"/>
              <a:t>Let's define these values as private constant floating-point values for convenience.</a:t>
            </a:r>
            <a:endParaRPr lang="en-US" dirty="0"/>
          </a:p>
        </p:txBody>
      </p:sp>
    </p:spTree>
    <p:extLst>
      <p:ext uri="{BB962C8B-B14F-4D97-AF65-F5344CB8AC3E}">
        <p14:creationId xmlns:p14="http://schemas.microsoft.com/office/powerpoint/2010/main" val="20486727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endParaRPr lang="en-US" dirty="0"/>
          </a:p>
        </p:txBody>
      </p:sp>
      <p:sp>
        <p:nvSpPr>
          <p:cNvPr id="3" name="Content Placeholder 2"/>
          <p:cNvSpPr>
            <a:spLocks noGrp="1"/>
          </p:cNvSpPr>
          <p:nvPr>
            <p:ph idx="1"/>
          </p:nvPr>
        </p:nvSpPr>
        <p:spPr>
          <a:xfrm>
            <a:off x="304800" y="1143000"/>
            <a:ext cx="8229600" cy="3429000"/>
          </a:xfrm>
        </p:spPr>
        <p:txBody>
          <a:bodyPr>
            <a:noAutofit/>
          </a:bodyPr>
          <a:lstStyle/>
          <a:p>
            <a:pPr marL="0" indent="0">
              <a:buNone/>
            </a:pPr>
            <a:r>
              <a:rPr lang="en-US" sz="2000" dirty="0" smtClean="0"/>
              <a:t>using </a:t>
            </a:r>
            <a:r>
              <a:rPr lang="en-US" sz="2000" dirty="0" err="1" smtClean="0"/>
              <a:t>UnityEngine</a:t>
            </a:r>
            <a:r>
              <a:rPr lang="en-US" sz="2000" dirty="0" smtClean="0"/>
              <a:t>;</a:t>
            </a:r>
          </a:p>
          <a:p>
            <a:pPr marL="0" indent="0">
              <a:buNone/>
            </a:pPr>
            <a:r>
              <a:rPr lang="en-US" sz="2000" dirty="0" smtClean="0"/>
              <a:t>using System;</a:t>
            </a:r>
          </a:p>
          <a:p>
            <a:pPr marL="0" indent="0">
              <a:buNone/>
            </a:pPr>
            <a:r>
              <a:rPr lang="en-US" sz="2000" dirty="0" smtClean="0"/>
              <a:t>public class </a:t>
            </a:r>
            <a:r>
              <a:rPr lang="en-US" sz="2000" dirty="0" err="1" smtClean="0"/>
              <a:t>ClockAnimator</a:t>
            </a:r>
            <a:r>
              <a:rPr lang="en-US" sz="2000" dirty="0" smtClean="0"/>
              <a:t> : </a:t>
            </a:r>
            <a:r>
              <a:rPr lang="en-US" sz="2000" dirty="0" err="1" smtClean="0"/>
              <a:t>MonoBehaviour</a:t>
            </a:r>
            <a:r>
              <a:rPr lang="en-US" sz="2000" dirty="0" smtClean="0"/>
              <a:t> {</a:t>
            </a:r>
          </a:p>
          <a:p>
            <a:pPr marL="0" indent="0">
              <a:buNone/>
            </a:pPr>
            <a:endParaRPr lang="en-US" sz="2000" dirty="0" smtClean="0"/>
          </a:p>
          <a:p>
            <a:pPr marL="0" indent="0">
              <a:buNone/>
            </a:pPr>
            <a:r>
              <a:rPr lang="en-US" sz="2000" dirty="0" smtClean="0"/>
              <a:t>	private </a:t>
            </a:r>
            <a:r>
              <a:rPr lang="en-US" sz="2000" dirty="0" err="1" smtClean="0"/>
              <a:t>const</a:t>
            </a:r>
            <a:r>
              <a:rPr lang="en-US" sz="2000" dirty="0" smtClean="0"/>
              <a:t> float</a:t>
            </a:r>
          </a:p>
          <a:p>
            <a:pPr marL="0" indent="0">
              <a:buNone/>
            </a:pPr>
            <a:r>
              <a:rPr lang="en-US" sz="2000" dirty="0" smtClean="0"/>
              <a:t>		</a:t>
            </a:r>
            <a:r>
              <a:rPr lang="en-US" sz="2000" dirty="0" err="1" smtClean="0"/>
              <a:t>hoursToDegrees</a:t>
            </a:r>
            <a:r>
              <a:rPr lang="en-US" sz="2000" dirty="0" smtClean="0"/>
              <a:t> = 360f / 12f,</a:t>
            </a:r>
          </a:p>
          <a:p>
            <a:pPr marL="0" indent="0">
              <a:buNone/>
            </a:pPr>
            <a:r>
              <a:rPr lang="en-US" sz="2000" dirty="0" smtClean="0"/>
              <a:t>		</a:t>
            </a:r>
            <a:r>
              <a:rPr lang="en-US" sz="2000" dirty="0" err="1" smtClean="0"/>
              <a:t>minutesToDegrees</a:t>
            </a:r>
            <a:r>
              <a:rPr lang="en-US" sz="2000" dirty="0" smtClean="0"/>
              <a:t> = 360f / 60f,</a:t>
            </a:r>
          </a:p>
          <a:p>
            <a:pPr marL="0" indent="0">
              <a:buNone/>
            </a:pPr>
            <a:r>
              <a:rPr lang="en-US" sz="2000" dirty="0" smtClean="0"/>
              <a:t>		</a:t>
            </a:r>
            <a:r>
              <a:rPr lang="en-US" sz="2000" dirty="0" err="1" smtClean="0"/>
              <a:t>secondsToDegrees</a:t>
            </a:r>
            <a:r>
              <a:rPr lang="en-US" sz="2000" dirty="0" smtClean="0"/>
              <a:t> = 360f / 60f;</a:t>
            </a:r>
          </a:p>
          <a:p>
            <a:pPr marL="0" indent="0">
              <a:buNone/>
            </a:pPr>
            <a:endParaRPr lang="en-US" sz="2000" dirty="0" smtClean="0"/>
          </a:p>
          <a:p>
            <a:pPr marL="0" indent="0">
              <a:buNone/>
            </a:pPr>
            <a:r>
              <a:rPr lang="en-US" sz="2000" dirty="0" smtClean="0"/>
              <a:t>	public Transform hours, minutes, seconds;</a:t>
            </a:r>
          </a:p>
          <a:p>
            <a:pPr marL="0" indent="0">
              <a:buNone/>
            </a:pPr>
            <a:endParaRPr lang="en-US" sz="2000" dirty="0" smtClean="0"/>
          </a:p>
          <a:p>
            <a:pPr marL="0" indent="0">
              <a:buNone/>
            </a:pPr>
            <a:r>
              <a:rPr lang="en-US" sz="2000" dirty="0" smtClean="0"/>
              <a:t>	}</a:t>
            </a:r>
            <a:endParaRPr lang="en-US" sz="2000" dirty="0"/>
          </a:p>
        </p:txBody>
      </p:sp>
    </p:spTree>
    <p:extLst>
      <p:ext uri="{BB962C8B-B14F-4D97-AF65-F5344CB8AC3E}">
        <p14:creationId xmlns:p14="http://schemas.microsoft.com/office/powerpoint/2010/main" val="390815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previous method needs Unity editor rather than at runtime to link objects. </a:t>
            </a:r>
          </a:p>
          <a:p>
            <a:r>
              <a:rPr lang="en-US" dirty="0" smtClean="0"/>
              <a:t>It is often convenient to locate objects at runtime and Unity provides two basic ways to do this:</a:t>
            </a:r>
          </a:p>
          <a:p>
            <a:pPr lvl="1"/>
            <a:r>
              <a:rPr lang="en-US" dirty="0" smtClean="0"/>
              <a:t>Finding Child Objects</a:t>
            </a:r>
          </a:p>
          <a:p>
            <a:pPr lvl="1"/>
            <a:r>
              <a:rPr lang="en-US" dirty="0" smtClean="0"/>
              <a:t>Finding Objects by Name or Tag</a:t>
            </a:r>
            <a:endParaRPr lang="en-US" dirty="0"/>
          </a:p>
        </p:txBody>
      </p:sp>
    </p:spTree>
    <p:extLst>
      <p:ext uri="{BB962C8B-B14F-4D97-AF65-F5344CB8AC3E}">
        <p14:creationId xmlns:p14="http://schemas.microsoft.com/office/powerpoint/2010/main" val="25607012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t>void Update () {</a:t>
            </a:r>
          </a:p>
          <a:p>
            <a:pPr marL="0" indent="0">
              <a:buNone/>
            </a:pPr>
            <a:r>
              <a:rPr lang="en-US" sz="2000" dirty="0" smtClean="0"/>
              <a:t>DateTime time = </a:t>
            </a:r>
            <a:r>
              <a:rPr lang="en-US" sz="2000" dirty="0" err="1" smtClean="0"/>
              <a:t>DateTime.Now</a:t>
            </a:r>
            <a:r>
              <a:rPr lang="en-US" sz="2000" dirty="0" smtClean="0"/>
              <a:t>;</a:t>
            </a:r>
          </a:p>
          <a:p>
            <a:pPr marL="0" indent="0">
              <a:buNone/>
            </a:pPr>
            <a:r>
              <a:rPr lang="en-US" sz="2000" dirty="0" err="1" smtClean="0"/>
              <a:t>hours.localRotation</a:t>
            </a:r>
            <a:r>
              <a:rPr lang="en-US" sz="2000" dirty="0" smtClean="0"/>
              <a:t> = </a:t>
            </a:r>
            <a:r>
              <a:rPr lang="en-US" sz="2000" dirty="0" err="1" smtClean="0"/>
              <a:t>Quaternion.Euler</a:t>
            </a:r>
            <a:r>
              <a:rPr lang="en-US" sz="2000" dirty="0" smtClean="0"/>
              <a:t>(0f, 0f, </a:t>
            </a:r>
            <a:r>
              <a:rPr lang="en-US" sz="2000" dirty="0" err="1" smtClean="0"/>
              <a:t>time.Hour</a:t>
            </a:r>
            <a:r>
              <a:rPr lang="en-US" sz="2000" dirty="0" smtClean="0"/>
              <a:t> * -</a:t>
            </a:r>
            <a:r>
              <a:rPr lang="en-US" sz="2000" dirty="0" err="1" smtClean="0"/>
              <a:t>hoursToDegrees</a:t>
            </a:r>
            <a:r>
              <a:rPr lang="en-US" sz="2000" dirty="0" smtClean="0"/>
              <a:t>);</a:t>
            </a:r>
          </a:p>
          <a:p>
            <a:pPr marL="0" indent="0">
              <a:buNone/>
            </a:pPr>
            <a:r>
              <a:rPr lang="en-US" sz="2000" dirty="0" err="1" smtClean="0"/>
              <a:t>minutes.localRotation</a:t>
            </a:r>
            <a:r>
              <a:rPr lang="en-US" sz="2000" dirty="0" smtClean="0"/>
              <a:t> = </a:t>
            </a:r>
            <a:r>
              <a:rPr lang="en-US" sz="2000" dirty="0" err="1" smtClean="0"/>
              <a:t>Quaternion.Euler</a:t>
            </a:r>
            <a:r>
              <a:rPr lang="en-US" sz="2000" dirty="0" smtClean="0"/>
              <a:t>(0f, 0f, </a:t>
            </a:r>
            <a:r>
              <a:rPr lang="en-US" sz="2000" dirty="0" err="1" smtClean="0"/>
              <a:t>time.Minute</a:t>
            </a:r>
            <a:r>
              <a:rPr lang="en-US" sz="2000" dirty="0" smtClean="0"/>
              <a:t> * -</a:t>
            </a:r>
            <a:r>
              <a:rPr lang="en-US" sz="2000" dirty="0" err="1" smtClean="0"/>
              <a:t>minutesToDegrees</a:t>
            </a:r>
            <a:r>
              <a:rPr lang="en-US" sz="2000" dirty="0" smtClean="0"/>
              <a:t>);</a:t>
            </a:r>
          </a:p>
          <a:p>
            <a:pPr marL="0" indent="0">
              <a:buNone/>
            </a:pPr>
            <a:r>
              <a:rPr lang="en-US" sz="2000" dirty="0" err="1" smtClean="0"/>
              <a:t>seconds.localRotation</a:t>
            </a:r>
            <a:r>
              <a:rPr lang="en-US" sz="2000" dirty="0" smtClean="0"/>
              <a:t> = </a:t>
            </a:r>
            <a:r>
              <a:rPr lang="en-US" sz="2000" dirty="0" err="1" smtClean="0"/>
              <a:t>Quaternion.Euler</a:t>
            </a:r>
            <a:r>
              <a:rPr lang="en-US" sz="2000" dirty="0" smtClean="0"/>
              <a:t>(0f, 0f, </a:t>
            </a:r>
            <a:r>
              <a:rPr lang="en-US" sz="2000" dirty="0" err="1" smtClean="0"/>
              <a:t>time.Second</a:t>
            </a:r>
            <a:r>
              <a:rPr lang="en-US" sz="2000" dirty="0" smtClean="0"/>
              <a:t> * -</a:t>
            </a:r>
            <a:r>
              <a:rPr lang="en-US" sz="2000" dirty="0" err="1" smtClean="0"/>
              <a:t>secondsToDegrees</a:t>
            </a:r>
            <a:r>
              <a:rPr lang="en-US" sz="2000" dirty="0" smtClean="0"/>
              <a:t>);</a:t>
            </a:r>
          </a:p>
          <a:p>
            <a:pPr marL="0" indent="0">
              <a:buNone/>
            </a:pPr>
            <a:r>
              <a:rPr lang="en-US" sz="2000" dirty="0" smtClean="0"/>
              <a:t>	}</a:t>
            </a:r>
          </a:p>
          <a:p>
            <a:pPr marL="0" indent="0">
              <a:buNone/>
            </a:pPr>
            <a:endParaRPr lang="en-US" sz="2000" dirty="0"/>
          </a:p>
        </p:txBody>
      </p:sp>
    </p:spTree>
    <p:extLst>
      <p:ext uri="{BB962C8B-B14F-4D97-AF65-F5344CB8AC3E}">
        <p14:creationId xmlns:p14="http://schemas.microsoft.com/office/powerpoint/2010/main" val="18460907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update we need to know the current time to get this thing to work. </a:t>
            </a:r>
          </a:p>
          <a:p>
            <a:r>
              <a:rPr lang="en-US" dirty="0" smtClean="0"/>
              <a:t>The System namespace contains the DateTime </a:t>
            </a:r>
            <a:r>
              <a:rPr lang="en-US" b="1" dirty="0" err="1" smtClean="0"/>
              <a:t>struct</a:t>
            </a:r>
            <a:r>
              <a:rPr lang="en-US" dirty="0" smtClean="0"/>
              <a:t>, which is suited for this job. It has a static property named Now that always contains the current time. Each update we need to grab it and store it in a temporary variable</a:t>
            </a:r>
            <a:endParaRPr lang="en-US" dirty="0"/>
          </a:p>
        </p:txBody>
      </p:sp>
    </p:spTree>
    <p:extLst>
      <p:ext uri="{BB962C8B-B14F-4D97-AF65-F5344CB8AC3E}">
        <p14:creationId xmlns:p14="http://schemas.microsoft.com/office/powerpoint/2010/main" val="30200837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To get the arms to rotate, we need to change their local rotation. </a:t>
            </a:r>
          </a:p>
          <a:p>
            <a:r>
              <a:rPr lang="en-US" sz="2800" dirty="0" smtClean="0"/>
              <a:t>We do this by directly setting the local Rotation of the arms, using quaternions. Quaternion has a nice method we can use to define an arbitrary rotation. </a:t>
            </a:r>
          </a:p>
          <a:p>
            <a:r>
              <a:rPr lang="en-US" sz="2800" dirty="0" smtClean="0"/>
              <a:t>Because we're looking down the Z axis and Unity uses a left-handed coordinate system, the rotation must be negative around the Z axis.</a:t>
            </a:r>
          </a:p>
          <a:p>
            <a:endParaRPr lang="en-US" sz="2800" dirty="0"/>
          </a:p>
        </p:txBody>
      </p:sp>
    </p:spTree>
    <p:extLst>
      <p:ext uri="{BB962C8B-B14F-4D97-AF65-F5344CB8AC3E}">
        <p14:creationId xmlns:p14="http://schemas.microsoft.com/office/powerpoint/2010/main" val="24982787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Improving the clock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works! When in play mode, our clock shows the current time. However, it behaves much like a digital clock as it only shows discrete steps. </a:t>
            </a:r>
          </a:p>
          <a:p>
            <a:r>
              <a:rPr lang="en-US" dirty="0" smtClean="0"/>
              <a:t>Let's include an option to show analog time as well. </a:t>
            </a:r>
          </a:p>
          <a:p>
            <a:r>
              <a:rPr lang="en-US" dirty="0" smtClean="0"/>
              <a:t>Add a public </a:t>
            </a:r>
            <a:r>
              <a:rPr lang="en-US" dirty="0" err="1" smtClean="0"/>
              <a:t>boolean</a:t>
            </a:r>
            <a:r>
              <a:rPr lang="en-US" dirty="0" smtClean="0"/>
              <a:t> variable </a:t>
            </a:r>
            <a:r>
              <a:rPr lang="en-US" i="1" dirty="0" smtClean="0"/>
              <a:t>analog</a:t>
            </a:r>
            <a:r>
              <a:rPr lang="en-US" dirty="0" smtClean="0"/>
              <a:t> to the script and use it to determine what to do in the update method. </a:t>
            </a:r>
          </a:p>
          <a:p>
            <a:r>
              <a:rPr lang="en-US" dirty="0" smtClean="0"/>
              <a:t>We can toggle this value in the editor, even when in play mode.</a:t>
            </a:r>
            <a:endParaRPr lang="en-US" dirty="0"/>
          </a:p>
        </p:txBody>
      </p:sp>
    </p:spTree>
    <p:extLst>
      <p:ext uri="{BB962C8B-B14F-4D97-AF65-F5344CB8AC3E}">
        <p14:creationId xmlns:p14="http://schemas.microsoft.com/office/powerpoint/2010/main" val="2446338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b="1" dirty="0" smtClean="0"/>
              <a:t>public</a:t>
            </a:r>
            <a:r>
              <a:rPr lang="en-US" sz="2000" dirty="0" smtClean="0"/>
              <a:t> </a:t>
            </a:r>
            <a:r>
              <a:rPr lang="en-US" sz="2000" b="1" dirty="0" err="1" smtClean="0"/>
              <a:t>bool</a:t>
            </a:r>
            <a:r>
              <a:rPr lang="en-US" sz="2000" dirty="0" smtClean="0"/>
              <a:t> analog; </a:t>
            </a:r>
          </a:p>
          <a:p>
            <a:pPr marL="0" indent="0">
              <a:buNone/>
            </a:pPr>
            <a:r>
              <a:rPr lang="en-US" sz="2000" dirty="0" smtClean="0"/>
              <a:t>void Update () {</a:t>
            </a:r>
          </a:p>
          <a:p>
            <a:pPr marL="0" indent="0">
              <a:buNone/>
            </a:pPr>
            <a:r>
              <a:rPr lang="en-US" sz="2000" dirty="0" smtClean="0"/>
              <a:t>if (analog) {</a:t>
            </a:r>
          </a:p>
          <a:p>
            <a:pPr marL="0" indent="0">
              <a:buNone/>
            </a:pPr>
            <a:r>
              <a:rPr lang="en-US" sz="2000" dirty="0" err="1" smtClean="0"/>
              <a:t>TimeSpan</a:t>
            </a:r>
            <a:r>
              <a:rPr lang="en-US" sz="2000" dirty="0" smtClean="0"/>
              <a:t> timespan = </a:t>
            </a:r>
            <a:r>
              <a:rPr lang="en-US" sz="2000" dirty="0" err="1" smtClean="0"/>
              <a:t>DateTime.Now.TimeOfDay</a:t>
            </a:r>
            <a:r>
              <a:rPr lang="en-US" sz="2000" dirty="0" smtClean="0"/>
              <a:t>;</a:t>
            </a:r>
          </a:p>
          <a:p>
            <a:pPr marL="0" indent="0">
              <a:buNone/>
            </a:pPr>
            <a:r>
              <a:rPr lang="en-US" sz="2000" dirty="0" err="1" smtClean="0"/>
              <a:t>hours.localRotation</a:t>
            </a:r>
            <a:r>
              <a:rPr lang="en-US" sz="2000" dirty="0" smtClean="0"/>
              <a:t> =</a:t>
            </a:r>
            <a:r>
              <a:rPr lang="en-US" sz="2000" dirty="0" err="1" smtClean="0"/>
              <a:t>Quaternion.Euler</a:t>
            </a:r>
            <a:r>
              <a:rPr lang="en-US" sz="2000" dirty="0" smtClean="0"/>
              <a:t>(0f,0f,(float)</a:t>
            </a:r>
            <a:r>
              <a:rPr lang="en-US" sz="2000" dirty="0" err="1" smtClean="0"/>
              <a:t>timespan.TotalHours</a:t>
            </a:r>
            <a:r>
              <a:rPr lang="en-US" sz="2000" dirty="0" smtClean="0"/>
              <a:t> * -</a:t>
            </a:r>
            <a:r>
              <a:rPr lang="en-US" sz="2000" dirty="0" err="1" smtClean="0"/>
              <a:t>hoursToDegrees</a:t>
            </a:r>
            <a:r>
              <a:rPr lang="en-US" sz="2000" dirty="0" smtClean="0"/>
              <a:t>);</a:t>
            </a:r>
          </a:p>
          <a:p>
            <a:pPr marL="0" indent="0">
              <a:buNone/>
            </a:pPr>
            <a:r>
              <a:rPr lang="en-US" sz="2000" dirty="0" err="1" smtClean="0"/>
              <a:t>minutes.localRotation</a:t>
            </a:r>
            <a:r>
              <a:rPr lang="en-US" sz="2000" dirty="0" smtClean="0"/>
              <a:t> =</a:t>
            </a:r>
            <a:r>
              <a:rPr lang="en-US" sz="2000" dirty="0" err="1" smtClean="0"/>
              <a:t>Quaternion.Euler</a:t>
            </a:r>
            <a:r>
              <a:rPr lang="en-US" sz="2000" dirty="0" smtClean="0"/>
              <a:t>(0f,0f,(float)</a:t>
            </a:r>
            <a:r>
              <a:rPr lang="en-US" sz="2000" dirty="0" err="1" smtClean="0"/>
              <a:t>timespan.TotalMinutes</a:t>
            </a:r>
            <a:r>
              <a:rPr lang="en-US" sz="2000" dirty="0" smtClean="0"/>
              <a:t> * -</a:t>
            </a:r>
            <a:r>
              <a:rPr lang="en-US" sz="2000" dirty="0" err="1" smtClean="0"/>
              <a:t>minutesToDegrees</a:t>
            </a:r>
            <a:r>
              <a:rPr lang="en-US" sz="2000" dirty="0" smtClean="0"/>
              <a:t>);</a:t>
            </a:r>
          </a:p>
          <a:p>
            <a:pPr marL="0" indent="0">
              <a:buNone/>
            </a:pPr>
            <a:r>
              <a:rPr lang="en-US" sz="2000" dirty="0" err="1" smtClean="0"/>
              <a:t>seconds.localRotation</a:t>
            </a:r>
            <a:r>
              <a:rPr lang="en-US" sz="2000" dirty="0" smtClean="0"/>
              <a:t> =</a:t>
            </a:r>
            <a:r>
              <a:rPr lang="en-US" sz="2000" dirty="0" err="1" smtClean="0"/>
              <a:t>Quaternion.Euler</a:t>
            </a:r>
            <a:r>
              <a:rPr lang="en-US" sz="2000" dirty="0" smtClean="0"/>
              <a:t>(0f,0f,(float)</a:t>
            </a:r>
            <a:r>
              <a:rPr lang="en-US" sz="2000" dirty="0" err="1" smtClean="0"/>
              <a:t>timespan.TotalSeconds</a:t>
            </a:r>
            <a:r>
              <a:rPr lang="en-US" sz="2000" dirty="0" smtClean="0"/>
              <a:t> * -</a:t>
            </a:r>
            <a:r>
              <a:rPr lang="en-US" sz="2000" dirty="0" err="1" smtClean="0"/>
              <a:t>secondsToDegrees</a:t>
            </a:r>
            <a:r>
              <a:rPr lang="en-US" sz="2000" dirty="0" smtClean="0"/>
              <a:t>);</a:t>
            </a:r>
          </a:p>
          <a:p>
            <a:pPr marL="0" indent="0">
              <a:buNone/>
            </a:pPr>
            <a:r>
              <a:rPr lang="en-US" sz="2000" dirty="0" smtClean="0"/>
              <a:t>		}</a:t>
            </a:r>
          </a:p>
          <a:p>
            <a:pPr marL="0" indent="0">
              <a:buNone/>
            </a:pPr>
            <a:r>
              <a:rPr lang="en-US" sz="2000" dirty="0" smtClean="0"/>
              <a:t>		</a:t>
            </a:r>
            <a:r>
              <a:rPr lang="en-US" sz="2000" smtClean="0"/>
              <a:t>else { …}</a:t>
            </a:r>
            <a:endParaRPr lang="en-US" sz="2000" dirty="0" smtClean="0"/>
          </a:p>
          <a:p>
            <a:pPr marL="0" indent="0">
              <a:buNone/>
            </a:pPr>
            <a:r>
              <a:rPr lang="en-US" sz="2000" dirty="0" smtClean="0"/>
              <a:t>		</a:t>
            </a:r>
            <a:endParaRPr lang="en-US" sz="2000" dirty="0"/>
          </a:p>
        </p:txBody>
      </p:sp>
    </p:spTree>
    <p:extLst>
      <p:ext uri="{BB962C8B-B14F-4D97-AF65-F5344CB8AC3E}">
        <p14:creationId xmlns:p14="http://schemas.microsoft.com/office/powerpoint/2010/main" val="33562644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t>For the analog option we need a slightly different approach. </a:t>
            </a:r>
          </a:p>
          <a:p>
            <a:r>
              <a:rPr lang="en-US" sz="2400" dirty="0" smtClean="0"/>
              <a:t>Instead of </a:t>
            </a:r>
            <a:r>
              <a:rPr lang="en-US" sz="2400" dirty="0" err="1" smtClean="0">
                <a:hlinkClick r:id="rId2"/>
              </a:rPr>
              <a:t>DateTime</a:t>
            </a:r>
            <a:r>
              <a:rPr lang="en-US" sz="2400" dirty="0" err="1" smtClean="0"/>
              <a:t>.Now</a:t>
            </a:r>
            <a:r>
              <a:rPr lang="en-US" sz="2400" dirty="0" smtClean="0"/>
              <a:t> we'll use </a:t>
            </a:r>
            <a:r>
              <a:rPr lang="en-US" sz="2400" dirty="0" err="1" smtClean="0">
                <a:hlinkClick r:id="rId2"/>
              </a:rPr>
              <a:t>DateTime</a:t>
            </a:r>
            <a:r>
              <a:rPr lang="en-US" sz="2400" dirty="0" err="1" smtClean="0"/>
              <a:t>.Now.TimeOfDay</a:t>
            </a:r>
            <a:r>
              <a:rPr lang="en-US" sz="2400" dirty="0" smtClean="0"/>
              <a:t>, which is a </a:t>
            </a:r>
            <a:r>
              <a:rPr lang="en-US" sz="2400" dirty="0" err="1" smtClean="0">
                <a:hlinkClick r:id="rId3"/>
              </a:rPr>
              <a:t>TimeSpan</a:t>
            </a:r>
            <a:r>
              <a:rPr lang="en-US" sz="2400" dirty="0" smtClean="0"/>
              <a:t>. </a:t>
            </a:r>
          </a:p>
          <a:p>
            <a:r>
              <a:rPr lang="en-US" sz="2400" dirty="0" smtClean="0"/>
              <a:t>This allows us easy access to the fractional elapsed hours, minutes, and seconds. Because these values are provided as doubles – double precision floating-point values – we need to cast them to floats</a:t>
            </a:r>
            <a:endParaRPr lang="en-US" sz="2400" dirty="0"/>
          </a:p>
        </p:txBody>
      </p:sp>
    </p:spTree>
    <p:extLst>
      <p:ext uri="{BB962C8B-B14F-4D97-AF65-F5344CB8AC3E}">
        <p14:creationId xmlns:p14="http://schemas.microsoft.com/office/powerpoint/2010/main" val="26244396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System in Unity</a:t>
            </a:r>
          </a:p>
        </p:txBody>
      </p:sp>
      <p:sp>
        <p:nvSpPr>
          <p:cNvPr id="3" name="Content Placeholder 2"/>
          <p:cNvSpPr>
            <a:spLocks noGrp="1"/>
          </p:cNvSpPr>
          <p:nvPr>
            <p:ph idx="1"/>
          </p:nvPr>
        </p:nvSpPr>
        <p:spPr>
          <a:xfrm>
            <a:off x="457200" y="4941168"/>
            <a:ext cx="8229600" cy="1184995"/>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1628800"/>
            <a:ext cx="536257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0555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US" dirty="0"/>
          </a:p>
        </p:txBody>
      </p:sp>
      <p:sp>
        <p:nvSpPr>
          <p:cNvPr id="3" name="Content Placeholder 2"/>
          <p:cNvSpPr>
            <a:spLocks noGrp="1"/>
          </p:cNvSpPr>
          <p:nvPr>
            <p:ph idx="1"/>
          </p:nvPr>
        </p:nvSpPr>
        <p:spPr>
          <a:xfrm>
            <a:off x="457200" y="836712"/>
            <a:ext cx="8229600" cy="5760640"/>
          </a:xfrm>
        </p:spPr>
        <p:txBody>
          <a:bodyPr>
            <a:normAutofit fontScale="62500" lnSpcReduction="20000"/>
          </a:bodyPr>
          <a:lstStyle/>
          <a:p>
            <a:r>
              <a:rPr lang="en-US" dirty="0"/>
              <a:t>The Navigation System allows you to create characters which can navigate the game world</a:t>
            </a:r>
            <a:r>
              <a:rPr lang="en-US" dirty="0" smtClean="0"/>
              <a:t>.</a:t>
            </a:r>
          </a:p>
          <a:p>
            <a:r>
              <a:rPr lang="en-US" dirty="0" smtClean="0"/>
              <a:t>The </a:t>
            </a:r>
            <a:r>
              <a:rPr lang="en-US" dirty="0"/>
              <a:t>Unity </a:t>
            </a:r>
            <a:r>
              <a:rPr lang="en-US" dirty="0" err="1"/>
              <a:t>NavMesh</a:t>
            </a:r>
            <a:r>
              <a:rPr lang="en-US" dirty="0"/>
              <a:t> system consists of the following pieces:</a:t>
            </a:r>
          </a:p>
          <a:p>
            <a:pPr lvl="1"/>
            <a:r>
              <a:rPr lang="en-US" b="1" dirty="0" err="1"/>
              <a:t>NavMesh</a:t>
            </a:r>
            <a:r>
              <a:rPr lang="en-US" dirty="0"/>
              <a:t> (short for Navigation Mesh) is a data structure which describes the walkable surfaces of the game world and allows to find path from one walkable location to another in the game world. The data structure is built, or baked, automatically from your level geometry.</a:t>
            </a:r>
          </a:p>
          <a:p>
            <a:pPr lvl="1"/>
            <a:r>
              <a:rPr lang="en-US" b="1" dirty="0" err="1"/>
              <a:t>NavMesh</a:t>
            </a:r>
            <a:r>
              <a:rPr lang="en-US" b="1" dirty="0"/>
              <a:t> Agent</a:t>
            </a:r>
            <a:r>
              <a:rPr lang="en-US" dirty="0"/>
              <a:t> component help you to create characters which avoid each other while moving towards their goal. Agents reason about the game world using the </a:t>
            </a:r>
            <a:r>
              <a:rPr lang="en-US" dirty="0" err="1"/>
              <a:t>NavMesh</a:t>
            </a:r>
            <a:r>
              <a:rPr lang="en-US" dirty="0"/>
              <a:t> and they know how to avoid each other as well as moving obstacles.</a:t>
            </a:r>
          </a:p>
          <a:p>
            <a:pPr lvl="1"/>
            <a:r>
              <a:rPr lang="en-US" b="1" dirty="0"/>
              <a:t>Off-Mesh Link</a:t>
            </a:r>
            <a:r>
              <a:rPr lang="en-US" dirty="0"/>
              <a:t> component allows you to incorporate navigation shortcuts which cannot be represented using a walkable surface. For example, jumping over a ditch or a fence</a:t>
            </a:r>
            <a:r>
              <a:rPr lang="en-US"/>
              <a:t>, </a:t>
            </a:r>
            <a:r>
              <a:rPr lang="en-US" smtClean="0"/>
              <a:t>can </a:t>
            </a:r>
            <a:r>
              <a:rPr lang="en-US" dirty="0"/>
              <a:t>be all described as Off-mesh links.</a:t>
            </a:r>
          </a:p>
          <a:p>
            <a:pPr lvl="1"/>
            <a:r>
              <a:rPr lang="en-US" b="1" dirty="0" err="1"/>
              <a:t>NavMesh</a:t>
            </a:r>
            <a:r>
              <a:rPr lang="en-US" b="1" dirty="0"/>
              <a:t> Obstacle</a:t>
            </a:r>
            <a:r>
              <a:rPr lang="en-US" dirty="0"/>
              <a:t> component allows you to describe moving obstacles the agents should avoid while navigating the world. A barrel or a crate controlled by the physics system is a good example of an obstacle. While the obstacle is moving the agents do their best to avoid it, but once the obstacle becomes stationary it will carve a hole in the </a:t>
            </a:r>
            <a:r>
              <a:rPr lang="en-US" dirty="0" err="1"/>
              <a:t>navmesh</a:t>
            </a:r>
            <a:r>
              <a:rPr lang="en-US" dirty="0"/>
              <a:t> so that the agents can change their paths to steer around it, or if the stationary obstacle is blocking the path way, the agents can find a different route.</a:t>
            </a:r>
          </a:p>
          <a:p>
            <a:endParaRPr lang="en-US" dirty="0"/>
          </a:p>
        </p:txBody>
      </p:sp>
    </p:spTree>
    <p:extLst>
      <p:ext uri="{BB962C8B-B14F-4D97-AF65-F5344CB8AC3E}">
        <p14:creationId xmlns:p14="http://schemas.microsoft.com/office/powerpoint/2010/main" val="1738754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smtClean="0"/>
              <a:t>private </a:t>
            </a:r>
            <a:r>
              <a:rPr lang="en-US" sz="2400" dirty="0" err="1"/>
              <a:t>NavMeshAgent</a:t>
            </a:r>
            <a:r>
              <a:rPr lang="en-US" sz="2400" dirty="0"/>
              <a:t> agent;</a:t>
            </a:r>
          </a:p>
          <a:p>
            <a:pPr marL="0" indent="0">
              <a:buNone/>
            </a:pPr>
            <a:r>
              <a:rPr lang="en-US" sz="2400" dirty="0" smtClean="0"/>
              <a:t>public </a:t>
            </a:r>
            <a:r>
              <a:rPr lang="en-US" sz="2400" dirty="0" err="1"/>
              <a:t>GameObject</a:t>
            </a:r>
            <a:r>
              <a:rPr lang="en-US" sz="2400" dirty="0"/>
              <a:t> obj1;</a:t>
            </a:r>
          </a:p>
          <a:p>
            <a:pPr marL="0" indent="0">
              <a:buNone/>
            </a:pPr>
            <a:r>
              <a:rPr lang="en-US" sz="2400" dirty="0" smtClean="0"/>
              <a:t>void </a:t>
            </a:r>
            <a:r>
              <a:rPr lang="en-US" sz="2400" dirty="0"/>
              <a:t>Start () {</a:t>
            </a:r>
          </a:p>
          <a:p>
            <a:pPr marL="0" indent="0">
              <a:buNone/>
            </a:pPr>
            <a:r>
              <a:rPr lang="en-US" sz="2400" dirty="0"/>
              <a:t>	agent = </a:t>
            </a:r>
            <a:r>
              <a:rPr lang="en-US" sz="2400" dirty="0" err="1"/>
              <a:t>GetComponent</a:t>
            </a:r>
            <a:r>
              <a:rPr lang="en-US" sz="2400" dirty="0"/>
              <a:t>&lt;</a:t>
            </a:r>
            <a:r>
              <a:rPr lang="en-US" sz="2400" dirty="0" err="1"/>
              <a:t>NavMeshAgent</a:t>
            </a:r>
            <a:r>
              <a:rPr lang="en-US" sz="2400" dirty="0"/>
              <a:t>&gt;();</a:t>
            </a:r>
          </a:p>
          <a:p>
            <a:pPr marL="0" indent="0">
              <a:buNone/>
            </a:pPr>
            <a:r>
              <a:rPr lang="en-US" sz="2400" dirty="0"/>
              <a:t>	}</a:t>
            </a:r>
          </a:p>
          <a:p>
            <a:pPr marL="0" indent="0">
              <a:buNone/>
            </a:pPr>
            <a:r>
              <a:rPr lang="en-US" sz="2400" dirty="0"/>
              <a:t>	</a:t>
            </a:r>
          </a:p>
          <a:p>
            <a:pPr marL="0" indent="0">
              <a:buNone/>
            </a:pPr>
            <a:r>
              <a:rPr lang="en-US" sz="2400" dirty="0"/>
              <a:t>	void Update () {</a:t>
            </a:r>
          </a:p>
          <a:p>
            <a:pPr marL="0" indent="0">
              <a:buNone/>
            </a:pPr>
            <a:r>
              <a:rPr lang="en-US" sz="2400" dirty="0"/>
              <a:t>	</a:t>
            </a:r>
            <a:r>
              <a:rPr lang="en-US" sz="2400" dirty="0" err="1"/>
              <a:t>agent.SetDestination</a:t>
            </a:r>
            <a:r>
              <a:rPr lang="en-US" sz="2400" dirty="0"/>
              <a:t>(obj1.transform.position);</a:t>
            </a:r>
          </a:p>
          <a:p>
            <a:pPr marL="0" indent="0">
              <a:buNone/>
            </a:pPr>
            <a:r>
              <a:rPr lang="en-US" sz="2400" dirty="0"/>
              <a:t>	}</a:t>
            </a:r>
          </a:p>
        </p:txBody>
      </p:sp>
    </p:spTree>
    <p:extLst>
      <p:ext uri="{BB962C8B-B14F-4D97-AF65-F5344CB8AC3E}">
        <p14:creationId xmlns:p14="http://schemas.microsoft.com/office/powerpoint/2010/main" val="6130534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Cameras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75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dirty="0" smtClean="0"/>
              <a:t>Finding Child Objects</a:t>
            </a:r>
            <a:endParaRPr lang="en-US" sz="3200" dirty="0"/>
          </a:p>
        </p:txBody>
      </p:sp>
      <p:sp>
        <p:nvSpPr>
          <p:cNvPr id="3" name="Content Placeholder 2"/>
          <p:cNvSpPr>
            <a:spLocks noGrp="1"/>
          </p:cNvSpPr>
          <p:nvPr>
            <p:ph idx="1"/>
          </p:nvPr>
        </p:nvSpPr>
        <p:spPr/>
        <p:txBody>
          <a:bodyPr/>
          <a:lstStyle/>
          <a:p>
            <a:r>
              <a:rPr lang="en-US" dirty="0" smtClean="0"/>
              <a:t>It is better to manage a set of objects by making them all children of one parent object.</a:t>
            </a:r>
          </a:p>
          <a:p>
            <a:pPr lvl="1"/>
            <a:r>
              <a:rPr lang="en-US" dirty="0" smtClean="0"/>
              <a:t>The child objects can be </a:t>
            </a:r>
            <a:r>
              <a:rPr lang="en-US" dirty="0" err="1" smtClean="0"/>
              <a:t>retreived</a:t>
            </a:r>
            <a:r>
              <a:rPr lang="en-US" dirty="0" smtClean="0"/>
              <a:t> using the parent's Transform Component (since all </a:t>
            </a:r>
            <a:r>
              <a:rPr lang="en-US" dirty="0" err="1" smtClean="0"/>
              <a:t>GameObjects</a:t>
            </a:r>
            <a:r>
              <a:rPr lang="en-US" dirty="0" smtClean="0"/>
              <a:t> implicitly have a Transform):-</a:t>
            </a:r>
            <a:endParaRPr lang="en-US" dirty="0"/>
          </a:p>
        </p:txBody>
      </p:sp>
    </p:spTree>
    <p:extLst>
      <p:ext uri="{BB962C8B-B14F-4D97-AF65-F5344CB8AC3E}">
        <p14:creationId xmlns:p14="http://schemas.microsoft.com/office/powerpoint/2010/main" val="39924727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picture-in-picture effect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61372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a camera and</a:t>
            </a:r>
            <a:r>
              <a:rPr lang="en-US" dirty="0"/>
              <a:t>, in the Inspector view, set its Depth to </a:t>
            </a:r>
            <a:r>
              <a:rPr lang="en-US" dirty="0" smtClean="0"/>
              <a:t>1;</a:t>
            </a:r>
          </a:p>
          <a:p>
            <a:r>
              <a:rPr lang="en-US" dirty="0" smtClean="0"/>
              <a:t>Add a script to the camera</a:t>
            </a:r>
            <a:endParaRPr lang="en-US" dirty="0"/>
          </a:p>
        </p:txBody>
      </p:sp>
    </p:spTree>
    <p:extLst>
      <p:ext uri="{BB962C8B-B14F-4D97-AF65-F5344CB8AC3E}">
        <p14:creationId xmlns:p14="http://schemas.microsoft.com/office/powerpoint/2010/main" val="156584583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using </a:t>
            </a:r>
            <a:r>
              <a:rPr lang="en-US" dirty="0" err="1"/>
              <a:t>UnityEngine</a:t>
            </a:r>
            <a:r>
              <a:rPr lang="en-US" dirty="0"/>
              <a:t>;</a:t>
            </a:r>
          </a:p>
          <a:p>
            <a:pPr marL="0" indent="0">
              <a:buNone/>
            </a:pPr>
            <a:r>
              <a:rPr lang="en-US" dirty="0"/>
              <a:t>using </a:t>
            </a:r>
            <a:r>
              <a:rPr lang="en-US" dirty="0" err="1"/>
              <a:t>System.Collections</a:t>
            </a:r>
            <a:r>
              <a:rPr lang="en-US" dirty="0"/>
              <a:t>;</a:t>
            </a:r>
          </a:p>
          <a:p>
            <a:pPr marL="0" indent="0">
              <a:buNone/>
            </a:pPr>
            <a:endParaRPr lang="en-US" dirty="0"/>
          </a:p>
          <a:p>
            <a:pPr marL="0" indent="0">
              <a:buNone/>
            </a:pPr>
            <a:r>
              <a:rPr lang="en-US" dirty="0"/>
              <a:t>public class s1 : </a:t>
            </a:r>
            <a:r>
              <a:rPr lang="en-US" dirty="0" err="1"/>
              <a:t>MonoBehaviour</a:t>
            </a:r>
            <a:r>
              <a:rPr lang="en-US" dirty="0"/>
              <a:t> {</a:t>
            </a:r>
          </a:p>
          <a:p>
            <a:pPr marL="0" indent="0">
              <a:buNone/>
            </a:pPr>
            <a:endParaRPr lang="en-US" dirty="0"/>
          </a:p>
          <a:p>
            <a:pPr marL="0" indent="0">
              <a:buNone/>
            </a:pPr>
            <a:r>
              <a:rPr lang="en-US" dirty="0"/>
              <a:t>	// Use this for initialization</a:t>
            </a:r>
          </a:p>
          <a:p>
            <a:pPr marL="0" indent="0">
              <a:buNone/>
            </a:pPr>
            <a:r>
              <a:rPr lang="en-US" dirty="0"/>
              <a:t>	public </a:t>
            </a:r>
            <a:r>
              <a:rPr lang="en-US" dirty="0" err="1"/>
              <a:t>enum</a:t>
            </a:r>
            <a:r>
              <a:rPr lang="en-US" dirty="0"/>
              <a:t> </a:t>
            </a:r>
            <a:r>
              <a:rPr lang="en-US" dirty="0" err="1"/>
              <a:t>HorizontalAlignment</a:t>
            </a:r>
            <a:r>
              <a:rPr lang="en-US" dirty="0"/>
              <a:t>	{  left, center, right}	;</a:t>
            </a:r>
          </a:p>
          <a:p>
            <a:pPr marL="0" indent="0">
              <a:buNone/>
            </a:pPr>
            <a:r>
              <a:rPr lang="en-US" dirty="0"/>
              <a:t>	</a:t>
            </a:r>
          </a:p>
          <a:p>
            <a:pPr marL="0" indent="0">
              <a:buNone/>
            </a:pPr>
            <a:r>
              <a:rPr lang="en-US" dirty="0"/>
              <a:t>	public </a:t>
            </a:r>
            <a:r>
              <a:rPr lang="en-US" dirty="0" err="1"/>
              <a:t>enum</a:t>
            </a:r>
            <a:r>
              <a:rPr lang="en-US" dirty="0"/>
              <a:t> </a:t>
            </a:r>
            <a:r>
              <a:rPr lang="en-US" dirty="0" err="1"/>
              <a:t>VerticalAlignment</a:t>
            </a:r>
            <a:r>
              <a:rPr lang="en-US" dirty="0"/>
              <a:t>	{top, middle, bottom} ;</a:t>
            </a:r>
          </a:p>
          <a:p>
            <a:pPr marL="0" indent="0">
              <a:buNone/>
            </a:pPr>
            <a:r>
              <a:rPr lang="en-US" dirty="0"/>
              <a:t>	</a:t>
            </a:r>
          </a:p>
          <a:p>
            <a:pPr marL="0" indent="0">
              <a:buNone/>
            </a:pPr>
            <a:r>
              <a:rPr lang="en-US" dirty="0"/>
              <a:t>	public </a:t>
            </a:r>
            <a:r>
              <a:rPr lang="en-US" dirty="0" err="1"/>
              <a:t>HorizontalAlignment</a:t>
            </a:r>
            <a:r>
              <a:rPr lang="en-US" dirty="0"/>
              <a:t> </a:t>
            </a:r>
            <a:r>
              <a:rPr lang="en-US" dirty="0" err="1"/>
              <a:t>horizontalAlignment</a:t>
            </a:r>
            <a:r>
              <a:rPr lang="en-US" dirty="0"/>
              <a:t> = </a:t>
            </a:r>
            <a:r>
              <a:rPr lang="en-US" dirty="0" err="1"/>
              <a:t>HorizontalAlignment.left</a:t>
            </a:r>
            <a:r>
              <a:rPr lang="en-US" dirty="0"/>
              <a:t>;</a:t>
            </a:r>
          </a:p>
          <a:p>
            <a:pPr marL="0" indent="0">
              <a:buNone/>
            </a:pPr>
            <a:r>
              <a:rPr lang="en-US" dirty="0"/>
              <a:t>	</a:t>
            </a:r>
          </a:p>
          <a:p>
            <a:pPr marL="0" indent="0">
              <a:buNone/>
            </a:pPr>
            <a:r>
              <a:rPr lang="en-US" dirty="0"/>
              <a:t>	public </a:t>
            </a:r>
            <a:r>
              <a:rPr lang="en-US" dirty="0" err="1"/>
              <a:t>VerticalAlignment</a:t>
            </a:r>
            <a:r>
              <a:rPr lang="en-US" dirty="0"/>
              <a:t> </a:t>
            </a:r>
            <a:r>
              <a:rPr lang="en-US" dirty="0" err="1"/>
              <a:t>verticalAlignment</a:t>
            </a:r>
            <a:r>
              <a:rPr lang="en-US" dirty="0"/>
              <a:t> = </a:t>
            </a:r>
            <a:r>
              <a:rPr lang="en-US" dirty="0" err="1"/>
              <a:t>VerticalAlignment.top</a:t>
            </a:r>
            <a:r>
              <a:rPr lang="en-US" dirty="0"/>
              <a:t>;</a:t>
            </a:r>
          </a:p>
          <a:p>
            <a:pPr marL="0" indent="0">
              <a:buNone/>
            </a:pPr>
            <a:r>
              <a:rPr lang="en-US" dirty="0"/>
              <a:t>	</a:t>
            </a:r>
          </a:p>
          <a:p>
            <a:pPr marL="0" indent="0">
              <a:buNone/>
            </a:pPr>
            <a:r>
              <a:rPr lang="en-US" dirty="0"/>
              <a:t>	public </a:t>
            </a:r>
            <a:r>
              <a:rPr lang="en-US" dirty="0" err="1"/>
              <a:t>enum</a:t>
            </a:r>
            <a:r>
              <a:rPr lang="en-US" dirty="0"/>
              <a:t> </a:t>
            </a:r>
            <a:r>
              <a:rPr lang="en-US" dirty="0" err="1"/>
              <a:t>ScreenDimensions</a:t>
            </a:r>
            <a:r>
              <a:rPr lang="en-US" dirty="0"/>
              <a:t>	{ pixels, </a:t>
            </a:r>
            <a:r>
              <a:rPr lang="en-US" dirty="0" err="1"/>
              <a:t>screen_percentage</a:t>
            </a:r>
            <a:r>
              <a:rPr lang="en-US" dirty="0"/>
              <a:t>} ;</a:t>
            </a:r>
          </a:p>
          <a:p>
            <a:pPr marL="0" indent="0">
              <a:buNone/>
            </a:pPr>
            <a:endParaRPr lang="en-US" dirty="0"/>
          </a:p>
        </p:txBody>
      </p:sp>
    </p:spTree>
    <p:extLst>
      <p:ext uri="{BB962C8B-B14F-4D97-AF65-F5344CB8AC3E}">
        <p14:creationId xmlns:p14="http://schemas.microsoft.com/office/powerpoint/2010/main" val="4843418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	public </a:t>
            </a:r>
            <a:r>
              <a:rPr lang="en-US" dirty="0" err="1"/>
              <a:t>ScreenDimensions</a:t>
            </a:r>
            <a:r>
              <a:rPr lang="en-US" dirty="0"/>
              <a:t> </a:t>
            </a:r>
            <a:r>
              <a:rPr lang="en-US" dirty="0" err="1"/>
              <a:t>dimensionsIn</a:t>
            </a:r>
            <a:r>
              <a:rPr lang="en-US" dirty="0"/>
              <a:t> = </a:t>
            </a:r>
            <a:r>
              <a:rPr lang="en-US" dirty="0" err="1"/>
              <a:t>ScreenDimensions.pixels</a:t>
            </a:r>
            <a:r>
              <a:rPr lang="en-US" dirty="0"/>
              <a:t>;</a:t>
            </a:r>
          </a:p>
          <a:p>
            <a:pPr marL="0" indent="0">
              <a:buNone/>
            </a:pPr>
            <a:r>
              <a:rPr lang="en-US" dirty="0"/>
              <a:t>	public </a:t>
            </a:r>
            <a:r>
              <a:rPr lang="en-US" dirty="0" err="1"/>
              <a:t>int</a:t>
            </a:r>
            <a:r>
              <a:rPr lang="en-US" dirty="0"/>
              <a:t> width = 50;</a:t>
            </a:r>
          </a:p>
          <a:p>
            <a:pPr marL="0" indent="0">
              <a:buNone/>
            </a:pPr>
            <a:r>
              <a:rPr lang="en-US" dirty="0"/>
              <a:t>	public </a:t>
            </a:r>
            <a:r>
              <a:rPr lang="en-US" dirty="0" err="1"/>
              <a:t>int</a:t>
            </a:r>
            <a:r>
              <a:rPr lang="en-US" dirty="0"/>
              <a:t> height = 50;</a:t>
            </a:r>
          </a:p>
          <a:p>
            <a:pPr marL="0" indent="0">
              <a:buNone/>
            </a:pPr>
            <a:r>
              <a:rPr lang="en-US" dirty="0"/>
              <a:t>	public float </a:t>
            </a:r>
            <a:r>
              <a:rPr lang="en-US" dirty="0" err="1"/>
              <a:t>xOffset</a:t>
            </a:r>
            <a:r>
              <a:rPr lang="en-US" dirty="0"/>
              <a:t> = 0f;    </a:t>
            </a:r>
          </a:p>
          <a:p>
            <a:pPr marL="0" indent="0">
              <a:buNone/>
            </a:pPr>
            <a:r>
              <a:rPr lang="en-US" dirty="0"/>
              <a:t>	public float </a:t>
            </a:r>
            <a:r>
              <a:rPr lang="en-US" dirty="0" err="1"/>
              <a:t>yOffset</a:t>
            </a:r>
            <a:r>
              <a:rPr lang="en-US" dirty="0"/>
              <a:t> = 0f;    </a:t>
            </a:r>
          </a:p>
          <a:p>
            <a:pPr marL="0" indent="0">
              <a:buNone/>
            </a:pPr>
            <a:r>
              <a:rPr lang="en-US" dirty="0"/>
              <a:t>	public bool update = true;</a:t>
            </a:r>
          </a:p>
          <a:p>
            <a:pPr marL="0" indent="0">
              <a:buNone/>
            </a:pPr>
            <a:r>
              <a:rPr lang="en-US" dirty="0"/>
              <a:t>	private </a:t>
            </a:r>
            <a:r>
              <a:rPr lang="en-US" dirty="0" err="1"/>
              <a:t>int</a:t>
            </a:r>
            <a:r>
              <a:rPr lang="en-US" dirty="0"/>
              <a:t> </a:t>
            </a:r>
            <a:r>
              <a:rPr lang="en-US" dirty="0" err="1"/>
              <a:t>hsize</a:t>
            </a:r>
            <a:r>
              <a:rPr lang="en-US" dirty="0"/>
              <a:t>, </a:t>
            </a:r>
            <a:r>
              <a:rPr lang="en-US" dirty="0" err="1"/>
              <a:t>vsize</a:t>
            </a:r>
            <a:r>
              <a:rPr lang="en-US" dirty="0"/>
              <a:t>, </a:t>
            </a:r>
            <a:r>
              <a:rPr lang="en-US" dirty="0" err="1"/>
              <a:t>hloc</a:t>
            </a:r>
            <a:r>
              <a:rPr lang="en-US" dirty="0"/>
              <a:t>, </a:t>
            </a:r>
            <a:r>
              <a:rPr lang="en-US" dirty="0" err="1"/>
              <a:t>vloc</a:t>
            </a:r>
            <a:r>
              <a:rPr lang="en-US" dirty="0"/>
              <a:t>; </a:t>
            </a:r>
          </a:p>
        </p:txBody>
      </p:sp>
    </p:spTree>
    <p:extLst>
      <p:ext uri="{BB962C8B-B14F-4D97-AF65-F5344CB8AC3E}">
        <p14:creationId xmlns:p14="http://schemas.microsoft.com/office/powerpoint/2010/main" val="37303461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	void Start ()</a:t>
            </a:r>
          </a:p>
          <a:p>
            <a:pPr marL="0" indent="0">
              <a:buNone/>
            </a:pPr>
            <a:r>
              <a:rPr lang="en-US" dirty="0"/>
              <a:t>	{</a:t>
            </a:r>
          </a:p>
          <a:p>
            <a:pPr marL="0" indent="0">
              <a:buNone/>
            </a:pPr>
            <a:r>
              <a:rPr lang="en-US" dirty="0"/>
              <a:t>		</a:t>
            </a:r>
            <a:r>
              <a:rPr lang="en-US" dirty="0" err="1"/>
              <a:t>AdjustCamera</a:t>
            </a:r>
            <a:r>
              <a:rPr lang="en-US" dirty="0"/>
              <a:t> ();    </a:t>
            </a:r>
          </a:p>
          <a:p>
            <a:pPr marL="0" indent="0">
              <a:buNone/>
            </a:pPr>
            <a:r>
              <a:rPr lang="en-US" dirty="0"/>
              <a:t>	}</a:t>
            </a:r>
          </a:p>
          <a:p>
            <a:pPr marL="0" indent="0">
              <a:buNone/>
            </a:pPr>
            <a:r>
              <a:rPr lang="en-US" dirty="0"/>
              <a:t>	void Update ()</a:t>
            </a:r>
          </a:p>
          <a:p>
            <a:pPr marL="0" indent="0">
              <a:buNone/>
            </a:pPr>
            <a:r>
              <a:rPr lang="en-US" dirty="0"/>
              <a:t>	{</a:t>
            </a:r>
          </a:p>
          <a:p>
            <a:pPr marL="0" indent="0">
              <a:buNone/>
            </a:pPr>
            <a:r>
              <a:rPr lang="en-US" dirty="0"/>
              <a:t>		if (update)</a:t>
            </a:r>
          </a:p>
          <a:p>
            <a:pPr marL="0" indent="0">
              <a:buNone/>
            </a:pPr>
            <a:r>
              <a:rPr lang="en-US" dirty="0"/>
              <a:t>			</a:t>
            </a:r>
            <a:r>
              <a:rPr lang="en-US" dirty="0" err="1"/>
              <a:t>AdjustCamera</a:t>
            </a: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8537931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	void </a:t>
            </a:r>
            <a:r>
              <a:rPr lang="en-US" dirty="0" err="1"/>
              <a:t>AdjustCamera</a:t>
            </a:r>
            <a:r>
              <a:rPr lang="en-US" dirty="0"/>
              <a:t> ()    </a:t>
            </a:r>
          </a:p>
          <a:p>
            <a:pPr marL="0" indent="0">
              <a:buNone/>
            </a:pPr>
            <a:r>
              <a:rPr lang="en-US" dirty="0"/>
              <a:t>	{</a:t>
            </a:r>
          </a:p>
          <a:p>
            <a:pPr marL="0" indent="0">
              <a:buNone/>
            </a:pPr>
            <a:r>
              <a:rPr lang="en-US" dirty="0"/>
              <a:t>		if (</a:t>
            </a:r>
            <a:r>
              <a:rPr lang="en-US" dirty="0" err="1"/>
              <a:t>dimensionsIn</a:t>
            </a:r>
            <a:r>
              <a:rPr lang="en-US" dirty="0"/>
              <a:t> == </a:t>
            </a:r>
            <a:r>
              <a:rPr lang="en-US" dirty="0" err="1"/>
              <a:t>ScreenDimensions.screen_percentage</a:t>
            </a:r>
            <a:r>
              <a:rPr lang="en-US" dirty="0"/>
              <a:t>) {</a:t>
            </a:r>
          </a:p>
          <a:p>
            <a:pPr marL="0" indent="0">
              <a:buNone/>
            </a:pPr>
            <a:r>
              <a:rPr lang="en-US" dirty="0"/>
              <a:t>			</a:t>
            </a:r>
            <a:r>
              <a:rPr lang="en-US" dirty="0" err="1"/>
              <a:t>hsize</a:t>
            </a:r>
            <a:r>
              <a:rPr lang="en-US" dirty="0"/>
              <a:t> = </a:t>
            </a:r>
            <a:r>
              <a:rPr lang="en-US" dirty="0" err="1"/>
              <a:t>Mathf.RoundToInt</a:t>
            </a:r>
            <a:r>
              <a:rPr lang="en-US" dirty="0"/>
              <a:t> (width * 0.01f * </a:t>
            </a:r>
            <a:r>
              <a:rPr lang="en-US" dirty="0" err="1"/>
              <a:t>Screen.width</a:t>
            </a:r>
            <a:r>
              <a:rPr lang="en-US" dirty="0"/>
              <a:t>);</a:t>
            </a:r>
          </a:p>
          <a:p>
            <a:pPr marL="0" indent="0">
              <a:buNone/>
            </a:pPr>
            <a:r>
              <a:rPr lang="en-US" dirty="0"/>
              <a:t>			</a:t>
            </a:r>
            <a:r>
              <a:rPr lang="en-US" dirty="0" err="1"/>
              <a:t>vsize</a:t>
            </a:r>
            <a:r>
              <a:rPr lang="en-US" dirty="0"/>
              <a:t> = </a:t>
            </a:r>
            <a:r>
              <a:rPr lang="en-US" dirty="0" err="1"/>
              <a:t>Mathf.RoundToInt</a:t>
            </a:r>
            <a:r>
              <a:rPr lang="en-US" dirty="0"/>
              <a:t> (height * 0.01f * </a:t>
            </a:r>
            <a:r>
              <a:rPr lang="en-US" dirty="0" err="1"/>
              <a:t>Screen.height</a:t>
            </a:r>
            <a:r>
              <a:rPr lang="en-US" dirty="0"/>
              <a:t>);</a:t>
            </a:r>
          </a:p>
          <a:p>
            <a:pPr marL="0" indent="0">
              <a:buNone/>
            </a:pPr>
            <a:r>
              <a:rPr lang="en-US" dirty="0"/>
              <a:t>		} else {   </a:t>
            </a:r>
          </a:p>
          <a:p>
            <a:pPr marL="0" indent="0">
              <a:buNone/>
            </a:pPr>
            <a:r>
              <a:rPr lang="en-US" dirty="0"/>
              <a:t>			</a:t>
            </a:r>
            <a:r>
              <a:rPr lang="en-US" dirty="0" err="1"/>
              <a:t>hsize</a:t>
            </a:r>
            <a:r>
              <a:rPr lang="en-US" dirty="0"/>
              <a:t> = width;</a:t>
            </a:r>
          </a:p>
          <a:p>
            <a:pPr marL="0" indent="0">
              <a:buNone/>
            </a:pPr>
            <a:r>
              <a:rPr lang="en-US" dirty="0"/>
              <a:t>			</a:t>
            </a:r>
            <a:r>
              <a:rPr lang="en-US" dirty="0" err="1"/>
              <a:t>vsize</a:t>
            </a:r>
            <a:r>
              <a:rPr lang="en-US" dirty="0"/>
              <a:t> = height;</a:t>
            </a:r>
          </a:p>
          <a:p>
            <a:pPr marL="0" indent="0">
              <a:buNone/>
            </a:pPr>
            <a:r>
              <a:rPr lang="en-US" dirty="0"/>
              <a:t>		} </a:t>
            </a:r>
          </a:p>
          <a:p>
            <a:pPr marL="0" indent="0">
              <a:buNone/>
            </a:pPr>
            <a:endParaRPr lang="en-US" dirty="0"/>
          </a:p>
          <a:p>
            <a:pPr marL="0" indent="0">
              <a:buNone/>
            </a:pPr>
            <a:r>
              <a:rPr lang="en-US" dirty="0"/>
              <a:t>		if (</a:t>
            </a:r>
            <a:r>
              <a:rPr lang="en-US" dirty="0" err="1"/>
              <a:t>horizontalAlignment</a:t>
            </a:r>
            <a:r>
              <a:rPr lang="en-US" dirty="0"/>
              <a:t> == </a:t>
            </a:r>
            <a:r>
              <a:rPr lang="en-US" dirty="0" err="1"/>
              <a:t>HorizontalAlignment.left</a:t>
            </a:r>
            <a:r>
              <a:rPr lang="en-US" dirty="0"/>
              <a:t>) {</a:t>
            </a:r>
          </a:p>
          <a:p>
            <a:pPr marL="0" indent="0">
              <a:buNone/>
            </a:pPr>
            <a:r>
              <a:rPr lang="en-US" dirty="0"/>
              <a:t>			</a:t>
            </a:r>
            <a:r>
              <a:rPr lang="en-US" dirty="0" err="1"/>
              <a:t>hloc</a:t>
            </a:r>
            <a:r>
              <a:rPr lang="en-US" dirty="0"/>
              <a:t> = </a:t>
            </a:r>
            <a:r>
              <a:rPr lang="en-US" dirty="0" err="1"/>
              <a:t>Mathf.RoundToInt</a:t>
            </a:r>
            <a:r>
              <a:rPr lang="en-US" dirty="0"/>
              <a:t> (</a:t>
            </a:r>
            <a:r>
              <a:rPr lang="en-US" dirty="0" err="1"/>
              <a:t>xOffset</a:t>
            </a:r>
            <a:r>
              <a:rPr lang="en-US" dirty="0"/>
              <a:t> * 0.01f *  </a:t>
            </a:r>
            <a:r>
              <a:rPr lang="en-US" dirty="0" err="1"/>
              <a:t>Screen.width</a:t>
            </a:r>
            <a:r>
              <a:rPr lang="en-US" dirty="0"/>
              <a:t>);</a:t>
            </a:r>
          </a:p>
          <a:p>
            <a:pPr marL="0" indent="0">
              <a:buNone/>
            </a:pPr>
            <a:r>
              <a:rPr lang="en-US" dirty="0"/>
              <a:t>		} else if (</a:t>
            </a:r>
            <a:r>
              <a:rPr lang="en-US" dirty="0" err="1"/>
              <a:t>horizontalAlignment</a:t>
            </a:r>
            <a:r>
              <a:rPr lang="en-US" dirty="0"/>
              <a:t> == </a:t>
            </a:r>
            <a:r>
              <a:rPr lang="en-US" dirty="0" err="1"/>
              <a:t>HorizontalAlignment.right</a:t>
            </a:r>
            <a:r>
              <a:rPr lang="en-US" dirty="0"/>
              <a:t>) {</a:t>
            </a:r>
          </a:p>
          <a:p>
            <a:pPr marL="0" indent="0">
              <a:buNone/>
            </a:pPr>
            <a:r>
              <a:rPr lang="en-US" dirty="0"/>
              <a:t>			</a:t>
            </a:r>
            <a:r>
              <a:rPr lang="en-US" dirty="0" err="1"/>
              <a:t>hloc</a:t>
            </a:r>
            <a:r>
              <a:rPr lang="en-US" dirty="0"/>
              <a:t> = </a:t>
            </a:r>
            <a:r>
              <a:rPr lang="en-US" dirty="0" err="1"/>
              <a:t>Mathf.RoundToInt</a:t>
            </a:r>
            <a:r>
              <a:rPr lang="en-US" dirty="0"/>
              <a:t> ((</a:t>
            </a:r>
            <a:r>
              <a:rPr lang="en-US" dirty="0" err="1"/>
              <a:t>Screen.width</a:t>
            </a:r>
            <a:r>
              <a:rPr lang="en-US" dirty="0"/>
              <a:t> - </a:t>
            </a:r>
            <a:r>
              <a:rPr lang="en-US" dirty="0" err="1"/>
              <a:t>hsize</a:t>
            </a:r>
            <a:r>
              <a:rPr lang="en-US" dirty="0"/>
              <a:t>) - (</a:t>
            </a:r>
            <a:r>
              <a:rPr lang="en-US" dirty="0" err="1"/>
              <a:t>xOffset</a:t>
            </a:r>
            <a:r>
              <a:rPr lang="en-US" dirty="0"/>
              <a:t> * 0.01f * </a:t>
            </a:r>
            <a:r>
              <a:rPr lang="en-US" dirty="0" err="1"/>
              <a:t>Screen.width</a:t>
            </a:r>
            <a:r>
              <a:rPr lang="en-US" dirty="0"/>
              <a:t>));</a:t>
            </a:r>
          </a:p>
          <a:p>
            <a:pPr marL="0" indent="0">
              <a:buNone/>
            </a:pPr>
            <a:r>
              <a:rPr lang="en-US" dirty="0"/>
              <a:t>		} else {</a:t>
            </a:r>
          </a:p>
          <a:p>
            <a:pPr marL="0" indent="0">
              <a:buNone/>
            </a:pPr>
            <a:r>
              <a:rPr lang="en-US" dirty="0"/>
              <a:t>			</a:t>
            </a:r>
            <a:r>
              <a:rPr lang="en-US" dirty="0" err="1"/>
              <a:t>hloc</a:t>
            </a:r>
            <a:r>
              <a:rPr lang="en-US" dirty="0"/>
              <a:t> = </a:t>
            </a:r>
            <a:r>
              <a:rPr lang="en-US" dirty="0" err="1"/>
              <a:t>Mathf.RoundToInt</a:t>
            </a:r>
            <a:r>
              <a:rPr lang="en-US" dirty="0"/>
              <a:t> (((</a:t>
            </a:r>
            <a:r>
              <a:rPr lang="en-US" dirty="0" err="1"/>
              <a:t>Screen.width</a:t>
            </a:r>
            <a:r>
              <a:rPr lang="en-US" dirty="0"/>
              <a:t> * 0.5f) - (</a:t>
            </a:r>
            <a:r>
              <a:rPr lang="en-US" dirty="0" err="1"/>
              <a:t>hsize</a:t>
            </a:r>
            <a:r>
              <a:rPr lang="en-US" dirty="0"/>
              <a:t> * 0.5f)) - (</a:t>
            </a:r>
            <a:r>
              <a:rPr lang="en-US" dirty="0" err="1"/>
              <a:t>xOffset</a:t>
            </a:r>
            <a:r>
              <a:rPr lang="en-US" dirty="0"/>
              <a:t> * 0.01f * </a:t>
            </a:r>
            <a:r>
              <a:rPr lang="en-US" dirty="0" err="1"/>
              <a:t>Screen.width</a:t>
            </a:r>
            <a:r>
              <a:rPr lang="en-US" dirty="0"/>
              <a:t>));</a:t>
            </a:r>
          </a:p>
          <a:p>
            <a:pPr marL="0" indent="0">
              <a:buNone/>
            </a:pPr>
            <a:r>
              <a:rPr lang="en-US" dirty="0"/>
              <a:t>		} </a:t>
            </a:r>
          </a:p>
        </p:txBody>
      </p:sp>
    </p:spTree>
    <p:extLst>
      <p:ext uri="{BB962C8B-B14F-4D97-AF65-F5344CB8AC3E}">
        <p14:creationId xmlns:p14="http://schemas.microsoft.com/office/powerpoint/2010/main" val="19053830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		if (</a:t>
            </a:r>
            <a:r>
              <a:rPr lang="en-US" dirty="0" err="1"/>
              <a:t>verticalAlignment</a:t>
            </a:r>
            <a:r>
              <a:rPr lang="en-US" dirty="0"/>
              <a:t> == </a:t>
            </a:r>
            <a:r>
              <a:rPr lang="en-US" dirty="0" err="1"/>
              <a:t>VerticalAlignment.top</a:t>
            </a:r>
            <a:r>
              <a:rPr lang="en-US" dirty="0"/>
              <a:t>) {</a:t>
            </a:r>
          </a:p>
          <a:p>
            <a:pPr marL="0" indent="0">
              <a:buNone/>
            </a:pPr>
            <a:r>
              <a:rPr lang="en-US" dirty="0"/>
              <a:t>			</a:t>
            </a:r>
            <a:r>
              <a:rPr lang="en-US" dirty="0" err="1"/>
              <a:t>vloc</a:t>
            </a:r>
            <a:r>
              <a:rPr lang="en-US" dirty="0"/>
              <a:t> = </a:t>
            </a:r>
            <a:r>
              <a:rPr lang="en-US" dirty="0" err="1"/>
              <a:t>Mathf.RoundToInt</a:t>
            </a:r>
            <a:r>
              <a:rPr lang="en-US" dirty="0"/>
              <a:t> ((</a:t>
            </a:r>
            <a:r>
              <a:rPr lang="en-US" dirty="0" err="1"/>
              <a:t>Screen.height</a:t>
            </a:r>
            <a:r>
              <a:rPr lang="en-US" dirty="0"/>
              <a:t> -  </a:t>
            </a:r>
            <a:r>
              <a:rPr lang="en-US" dirty="0" err="1"/>
              <a:t>vsize</a:t>
            </a:r>
            <a:r>
              <a:rPr lang="en-US" dirty="0"/>
              <a:t>) - (</a:t>
            </a:r>
            <a:r>
              <a:rPr lang="en-US" dirty="0" err="1"/>
              <a:t>yOffset</a:t>
            </a:r>
            <a:r>
              <a:rPr lang="en-US" dirty="0"/>
              <a:t> * 0.01f * </a:t>
            </a:r>
            <a:r>
              <a:rPr lang="en-US" dirty="0" err="1"/>
              <a:t>Screen.height</a:t>
            </a:r>
            <a:r>
              <a:rPr lang="en-US" dirty="0"/>
              <a:t>));</a:t>
            </a:r>
          </a:p>
          <a:p>
            <a:pPr marL="0" indent="0">
              <a:buNone/>
            </a:pPr>
            <a:r>
              <a:rPr lang="en-US" dirty="0"/>
              <a:t>		} else if (</a:t>
            </a:r>
            <a:r>
              <a:rPr lang="en-US" dirty="0" err="1"/>
              <a:t>verticalAlignment</a:t>
            </a:r>
            <a:r>
              <a:rPr lang="en-US" dirty="0"/>
              <a:t> == </a:t>
            </a:r>
            <a:r>
              <a:rPr lang="en-US" dirty="0" err="1"/>
              <a:t>VerticalAlignment.bottom</a:t>
            </a:r>
            <a:r>
              <a:rPr lang="en-US" dirty="0"/>
              <a:t>) {</a:t>
            </a:r>
          </a:p>
          <a:p>
            <a:pPr marL="0" indent="0">
              <a:buNone/>
            </a:pPr>
            <a:r>
              <a:rPr lang="en-US" dirty="0"/>
              <a:t>			</a:t>
            </a:r>
            <a:r>
              <a:rPr lang="en-US" dirty="0" err="1"/>
              <a:t>vloc</a:t>
            </a:r>
            <a:r>
              <a:rPr lang="en-US" dirty="0"/>
              <a:t> = </a:t>
            </a:r>
            <a:r>
              <a:rPr lang="en-US" dirty="0" err="1"/>
              <a:t>Mathf.RoundToInt</a:t>
            </a:r>
            <a:r>
              <a:rPr lang="en-US" dirty="0"/>
              <a:t> (</a:t>
            </a:r>
            <a:r>
              <a:rPr lang="en-US" dirty="0" err="1"/>
              <a:t>yOffset</a:t>
            </a:r>
            <a:r>
              <a:rPr lang="en-US" dirty="0"/>
              <a:t> * 0.01f *  </a:t>
            </a:r>
            <a:r>
              <a:rPr lang="en-US" dirty="0" err="1"/>
              <a:t>Screen.height</a:t>
            </a:r>
            <a:r>
              <a:rPr lang="en-US" dirty="0"/>
              <a:t>);</a:t>
            </a:r>
          </a:p>
          <a:p>
            <a:pPr marL="0" indent="0">
              <a:buNone/>
            </a:pPr>
            <a:r>
              <a:rPr lang="en-US" dirty="0"/>
              <a:t>		} else {</a:t>
            </a:r>
          </a:p>
          <a:p>
            <a:pPr marL="0" indent="0">
              <a:buNone/>
            </a:pPr>
            <a:r>
              <a:rPr lang="en-US" dirty="0"/>
              <a:t>			</a:t>
            </a:r>
            <a:r>
              <a:rPr lang="en-US" dirty="0" err="1"/>
              <a:t>vloc</a:t>
            </a:r>
            <a:r>
              <a:rPr lang="en-US" dirty="0"/>
              <a:t> = </a:t>
            </a:r>
            <a:r>
              <a:rPr lang="en-US" dirty="0" err="1"/>
              <a:t>Mathf.RoundToInt</a:t>
            </a:r>
            <a:r>
              <a:rPr lang="en-US" dirty="0"/>
              <a:t> (((</a:t>
            </a:r>
            <a:r>
              <a:rPr lang="en-US" dirty="0" err="1"/>
              <a:t>Screen.height</a:t>
            </a:r>
            <a:r>
              <a:rPr lang="en-US" dirty="0"/>
              <a:t> * 0.5f) - (</a:t>
            </a:r>
            <a:r>
              <a:rPr lang="en-US" dirty="0" err="1"/>
              <a:t>vsize</a:t>
            </a:r>
            <a:r>
              <a:rPr lang="en-US" dirty="0"/>
              <a:t> * 0.5f)) - (</a:t>
            </a:r>
            <a:r>
              <a:rPr lang="en-US" dirty="0" err="1"/>
              <a:t>yOffset</a:t>
            </a:r>
            <a:r>
              <a:rPr lang="en-US" dirty="0"/>
              <a:t> * 0.01f * </a:t>
            </a:r>
            <a:r>
              <a:rPr lang="en-US" dirty="0" err="1"/>
              <a:t>Screen.height</a:t>
            </a:r>
            <a:r>
              <a:rPr lang="en-US" dirty="0"/>
              <a:t>));</a:t>
            </a:r>
          </a:p>
          <a:p>
            <a:pPr marL="0" indent="0">
              <a:buNone/>
            </a:pPr>
            <a:r>
              <a:rPr lang="en-US" dirty="0"/>
              <a:t>		} </a:t>
            </a:r>
          </a:p>
          <a:p>
            <a:pPr marL="0" indent="0">
              <a:buNone/>
            </a:pPr>
            <a:r>
              <a:rPr lang="en-US" dirty="0"/>
              <a:t>	</a:t>
            </a:r>
            <a:r>
              <a:rPr lang="en-US" dirty="0" err="1" smtClean="0"/>
              <a:t>GetComponent</a:t>
            </a:r>
            <a:r>
              <a:rPr lang="en-US" dirty="0" smtClean="0"/>
              <a:t>&lt;Camera</a:t>
            </a:r>
            <a:r>
              <a:rPr lang="en-US" dirty="0"/>
              <a:t>&gt;().</a:t>
            </a:r>
            <a:r>
              <a:rPr lang="en-US" dirty="0" err="1"/>
              <a:t>pixelRect</a:t>
            </a:r>
            <a:r>
              <a:rPr lang="en-US" dirty="0"/>
              <a:t> = new </a:t>
            </a:r>
            <a:r>
              <a:rPr lang="en-US" dirty="0" err="1"/>
              <a:t>Rect</a:t>
            </a:r>
            <a:r>
              <a:rPr lang="en-US" dirty="0"/>
              <a:t> (</a:t>
            </a:r>
            <a:r>
              <a:rPr lang="en-US" dirty="0" err="1"/>
              <a:t>hloc</a:t>
            </a:r>
            <a:r>
              <a:rPr lang="en-US" dirty="0"/>
              <a:t>, </a:t>
            </a:r>
            <a:r>
              <a:rPr lang="en-US" dirty="0" err="1"/>
              <a:t>vloc</a:t>
            </a:r>
            <a:r>
              <a:rPr lang="en-US" dirty="0"/>
              <a:t>, </a:t>
            </a:r>
            <a:r>
              <a:rPr lang="en-US" dirty="0" err="1"/>
              <a:t>hsize</a:t>
            </a:r>
            <a:r>
              <a:rPr lang="en-US" dirty="0"/>
              <a:t>, </a:t>
            </a:r>
            <a:r>
              <a:rPr lang="en-US" dirty="0" err="1"/>
              <a:t>vsize</a:t>
            </a:r>
            <a:r>
              <a:rPr lang="en-US" dirty="0"/>
              <a:t>);</a:t>
            </a:r>
          </a:p>
          <a:p>
            <a:pPr marL="0" indent="0">
              <a:buNone/>
            </a:pPr>
            <a:r>
              <a:rPr lang="en-US" dirty="0"/>
              <a:t>	} </a:t>
            </a:r>
          </a:p>
          <a:p>
            <a:pPr marL="0" indent="0">
              <a:buNone/>
            </a:pPr>
            <a:r>
              <a:rPr lang="en-US" dirty="0"/>
              <a:t>	</a:t>
            </a:r>
          </a:p>
          <a:p>
            <a:pPr marL="0" indent="0">
              <a:buNone/>
            </a:pP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318853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Switching between multiple cameras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20492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dirty="0"/>
              <a:t>Add two more cameras to the scene. </a:t>
            </a:r>
            <a:endParaRPr lang="en-US" dirty="0" smtClean="0"/>
          </a:p>
          <a:p>
            <a:r>
              <a:rPr lang="en-US" dirty="0" smtClean="0"/>
              <a:t>Rename </a:t>
            </a:r>
            <a:r>
              <a:rPr lang="en-US" dirty="0"/>
              <a:t>them cam1 and cam2</a:t>
            </a:r>
            <a:r>
              <a:rPr lang="en-US" dirty="0" smtClean="0"/>
              <a:t>.</a:t>
            </a:r>
          </a:p>
          <a:p>
            <a:r>
              <a:rPr lang="en-US" dirty="0"/>
              <a:t>Change the cam2 camera's position and rotation so it won't be identical to cam1</a:t>
            </a:r>
            <a:r>
              <a:rPr lang="en-US" dirty="0" smtClean="0"/>
              <a:t>.</a:t>
            </a:r>
          </a:p>
          <a:p>
            <a:r>
              <a:rPr lang="en-US" dirty="0"/>
              <a:t>Create an Empty game object by navigating to Game </a:t>
            </a:r>
            <a:r>
              <a:rPr lang="en-US" dirty="0" smtClean="0"/>
              <a:t>Object. Then, rename </a:t>
            </a:r>
            <a:r>
              <a:rPr lang="en-US" dirty="0"/>
              <a:t>it Switchboard</a:t>
            </a:r>
            <a:r>
              <a:rPr lang="en-US" dirty="0" smtClean="0"/>
              <a:t>.</a:t>
            </a:r>
          </a:p>
          <a:p>
            <a:r>
              <a:rPr lang="en-US" dirty="0" smtClean="0"/>
              <a:t>Disable </a:t>
            </a:r>
            <a:r>
              <a:rPr lang="en-US" dirty="0"/>
              <a:t>the Camera and Audio Listener components of </a:t>
            </a:r>
            <a:r>
              <a:rPr lang="en-US" dirty="0" smtClean="0"/>
              <a:t>both cam1 </a:t>
            </a:r>
            <a:r>
              <a:rPr lang="en-US" dirty="0"/>
              <a:t>and cam2</a:t>
            </a:r>
            <a:r>
              <a:rPr lang="en-US" dirty="0" smtClean="0"/>
              <a:t>.</a:t>
            </a:r>
          </a:p>
          <a:p>
            <a:r>
              <a:rPr lang="en-US" dirty="0"/>
              <a:t>In the Inspector view, set both Cameras and Shortcuts size to 3. Then, drag </a:t>
            </a:r>
            <a:r>
              <a:rPr lang="en-US" dirty="0" smtClean="0"/>
              <a:t>the scene </a:t>
            </a:r>
            <a:r>
              <a:rPr lang="en-US" dirty="0"/>
              <a:t>cameras into the Cameras slots, and type 1, 2, and 3 into the Shortcuts </a:t>
            </a:r>
            <a:r>
              <a:rPr lang="en-US" dirty="0" smtClean="0"/>
              <a:t>text fields</a:t>
            </a:r>
            <a:endParaRPr lang="en-US" dirty="0"/>
          </a:p>
        </p:txBody>
      </p:sp>
    </p:spTree>
    <p:extLst>
      <p:ext uri="{BB962C8B-B14F-4D97-AF65-F5344CB8AC3E}">
        <p14:creationId xmlns:p14="http://schemas.microsoft.com/office/powerpoint/2010/main" val="251755398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using </a:t>
            </a:r>
            <a:r>
              <a:rPr lang="en-US" dirty="0" err="1"/>
              <a:t>UnityEngine</a:t>
            </a:r>
            <a:r>
              <a:rPr lang="en-US" dirty="0"/>
              <a:t>;</a:t>
            </a:r>
          </a:p>
          <a:p>
            <a:pPr marL="0" indent="0">
              <a:buNone/>
            </a:pPr>
            <a:r>
              <a:rPr lang="en-US" dirty="0"/>
              <a:t>using </a:t>
            </a:r>
            <a:r>
              <a:rPr lang="en-US" dirty="0" err="1"/>
              <a:t>System.Collections</a:t>
            </a:r>
            <a:r>
              <a:rPr lang="en-US" dirty="0"/>
              <a:t>;</a:t>
            </a:r>
          </a:p>
          <a:p>
            <a:pPr marL="0" indent="0">
              <a:buNone/>
            </a:pPr>
            <a:endParaRPr lang="en-US" dirty="0"/>
          </a:p>
          <a:p>
            <a:pPr marL="0" indent="0">
              <a:buNone/>
            </a:pPr>
            <a:r>
              <a:rPr lang="en-US" dirty="0"/>
              <a:t>public class s2 : </a:t>
            </a:r>
            <a:r>
              <a:rPr lang="en-US" dirty="0" err="1"/>
              <a:t>MonoBehaviour</a:t>
            </a:r>
            <a:r>
              <a:rPr lang="en-US" dirty="0"/>
              <a:t> {</a:t>
            </a:r>
          </a:p>
          <a:p>
            <a:pPr marL="0" indent="0">
              <a:buNone/>
            </a:pPr>
            <a:endParaRPr lang="en-US" dirty="0"/>
          </a:p>
          <a:p>
            <a:pPr marL="0" indent="0">
              <a:buNone/>
            </a:pPr>
            <a:r>
              <a:rPr lang="en-US" dirty="0"/>
              <a:t>	public </a:t>
            </a:r>
            <a:r>
              <a:rPr lang="en-US" dirty="0" err="1"/>
              <a:t>GameObject</a:t>
            </a:r>
            <a:r>
              <a:rPr lang="en-US" dirty="0"/>
              <a:t>[] cameras;</a:t>
            </a:r>
          </a:p>
          <a:p>
            <a:pPr marL="0" indent="0">
              <a:buNone/>
            </a:pPr>
            <a:r>
              <a:rPr lang="en-US" dirty="0"/>
              <a:t>	public string[] shortcuts;</a:t>
            </a:r>
          </a:p>
          <a:p>
            <a:pPr marL="0" indent="0">
              <a:buNone/>
            </a:pPr>
            <a:r>
              <a:rPr lang="en-US" dirty="0"/>
              <a:t>	public bool </a:t>
            </a:r>
            <a:r>
              <a:rPr lang="en-US" dirty="0" err="1"/>
              <a:t>changeAudioListener</a:t>
            </a:r>
            <a:r>
              <a:rPr lang="en-US" dirty="0"/>
              <a:t> = true;</a:t>
            </a:r>
          </a:p>
          <a:p>
            <a:pPr marL="0" indent="0">
              <a:buNone/>
            </a:pPr>
            <a:r>
              <a:rPr lang="en-US" dirty="0"/>
              <a:t>	void Update (){</a:t>
            </a:r>
          </a:p>
          <a:p>
            <a:pPr marL="0" indent="0">
              <a:buNone/>
            </a:pPr>
            <a:r>
              <a:rPr lang="en-US" dirty="0"/>
              <a:t>		</a:t>
            </a:r>
            <a:r>
              <a:rPr lang="en-US" dirty="0" err="1"/>
              <a:t>int</a:t>
            </a:r>
            <a:r>
              <a:rPr lang="en-US" dirty="0"/>
              <a:t> </a:t>
            </a:r>
            <a:r>
              <a:rPr lang="en-US" dirty="0" err="1"/>
              <a:t>i</a:t>
            </a:r>
            <a:r>
              <a:rPr lang="en-US" dirty="0"/>
              <a:t> = 0;</a:t>
            </a:r>
          </a:p>
          <a:p>
            <a:pPr marL="0" indent="0">
              <a:buNone/>
            </a:pPr>
            <a:r>
              <a:rPr lang="en-US" dirty="0"/>
              <a:t>		for(</a:t>
            </a:r>
            <a:r>
              <a:rPr lang="en-US" dirty="0" err="1"/>
              <a:t>i</a:t>
            </a:r>
            <a:r>
              <a:rPr lang="en-US" dirty="0"/>
              <a:t>=0; </a:t>
            </a:r>
            <a:r>
              <a:rPr lang="en-US" dirty="0" err="1"/>
              <a:t>i</a:t>
            </a:r>
            <a:r>
              <a:rPr lang="en-US" dirty="0"/>
              <a:t>&lt;</a:t>
            </a:r>
            <a:r>
              <a:rPr lang="en-US" dirty="0" err="1"/>
              <a:t>cameras.Length</a:t>
            </a:r>
            <a:r>
              <a:rPr lang="en-US" dirty="0"/>
              <a:t>; </a:t>
            </a:r>
            <a:r>
              <a:rPr lang="en-US" dirty="0" err="1"/>
              <a:t>i</a:t>
            </a:r>
            <a:r>
              <a:rPr lang="en-US" dirty="0"/>
              <a:t>++){</a:t>
            </a:r>
          </a:p>
          <a:p>
            <a:pPr marL="0" indent="0">
              <a:buNone/>
            </a:pPr>
            <a:r>
              <a:rPr lang="en-US" dirty="0"/>
              <a:t>			if (</a:t>
            </a:r>
            <a:r>
              <a:rPr lang="en-US" dirty="0" err="1"/>
              <a:t>Input.GetKeyUp</a:t>
            </a:r>
            <a:r>
              <a:rPr lang="en-US" dirty="0"/>
              <a:t>(shortcuts[</a:t>
            </a:r>
            <a:r>
              <a:rPr lang="en-US" dirty="0" err="1"/>
              <a:t>i</a:t>
            </a:r>
            <a:r>
              <a:rPr lang="en-US" dirty="0"/>
              <a:t>]))</a:t>
            </a:r>
          </a:p>
          <a:p>
            <a:pPr marL="0" indent="0">
              <a:buNone/>
            </a:pPr>
            <a:r>
              <a:rPr lang="en-US" dirty="0"/>
              <a:t>				</a:t>
            </a:r>
            <a:r>
              <a:rPr lang="en-US" dirty="0" err="1"/>
              <a:t>SwitchCamera</a:t>
            </a:r>
            <a:r>
              <a:rPr lang="en-US" dirty="0"/>
              <a:t>(</a:t>
            </a:r>
            <a:r>
              <a:rPr lang="en-US" dirty="0" err="1"/>
              <a:t>i</a:t>
            </a:r>
            <a:r>
              <a:rPr lang="en-US" dirty="0"/>
              <a:t>);  </a:t>
            </a:r>
          </a:p>
          <a:p>
            <a:pPr marL="0" indent="0">
              <a:buNone/>
            </a:pPr>
            <a:r>
              <a:rPr lang="en-US" dirty="0"/>
              <a:t>		}</a:t>
            </a:r>
          </a:p>
          <a:p>
            <a:pPr marL="0" indent="0">
              <a:buNone/>
            </a:pPr>
            <a:r>
              <a:rPr lang="en-US" dirty="0"/>
              <a:t>	} </a:t>
            </a:r>
          </a:p>
        </p:txBody>
      </p:sp>
    </p:spTree>
    <p:extLst>
      <p:ext uri="{BB962C8B-B14F-4D97-AF65-F5344CB8AC3E}">
        <p14:creationId xmlns:p14="http://schemas.microsoft.com/office/powerpoint/2010/main" val="2414005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Sometimes, a game scene will make use of a number of objects of the same type, such as waypoints.</a:t>
            </a:r>
          </a:p>
          <a:p>
            <a:endParaRPr lang="en-US" dirty="0" smtClean="0"/>
          </a:p>
          <a:p>
            <a:pPr marL="0" indent="0">
              <a:buNone/>
            </a:pPr>
            <a:r>
              <a:rPr lang="en-US" dirty="0" smtClean="0"/>
              <a:t>public class </a:t>
            </a:r>
            <a:r>
              <a:rPr lang="en-US" dirty="0" err="1" smtClean="0"/>
              <a:t>WaypointManager</a:t>
            </a:r>
            <a:r>
              <a:rPr lang="en-US" dirty="0" smtClean="0"/>
              <a:t> : </a:t>
            </a:r>
            <a:r>
              <a:rPr lang="en-US" dirty="0" err="1" smtClean="0"/>
              <a:t>MonoBehaviour</a:t>
            </a:r>
            <a:r>
              <a:rPr lang="en-US" dirty="0" smtClean="0"/>
              <a:t> {</a:t>
            </a:r>
          </a:p>
          <a:p>
            <a:pPr marL="400050" lvl="1" indent="0">
              <a:buNone/>
            </a:pPr>
            <a:r>
              <a:rPr lang="en-US" dirty="0" smtClean="0"/>
              <a:t>public Transform[ ] waypoints;	</a:t>
            </a:r>
          </a:p>
          <a:p>
            <a:pPr marL="400050" lvl="1" indent="0">
              <a:buNone/>
            </a:pPr>
            <a:r>
              <a:rPr lang="en-US" dirty="0" smtClean="0"/>
              <a:t>void Start() {		</a:t>
            </a:r>
          </a:p>
          <a:p>
            <a:pPr marL="400050" lvl="1" indent="0">
              <a:buNone/>
            </a:pPr>
            <a:r>
              <a:rPr lang="en-US" dirty="0" smtClean="0"/>
              <a:t>waypoints = new Transform[</a:t>
            </a:r>
            <a:r>
              <a:rPr lang="en-US" dirty="0" err="1" smtClean="0"/>
              <a:t>transform.childCount</a:t>
            </a:r>
            <a:r>
              <a:rPr lang="en-US" dirty="0" smtClean="0"/>
              <a:t>];		</a:t>
            </a:r>
          </a:p>
          <a:p>
            <a:pPr marL="400050" lvl="1" indent="0">
              <a:buNone/>
            </a:pPr>
            <a:r>
              <a:rPr lang="en-US" dirty="0" err="1" smtClean="0"/>
              <a:t>int</a:t>
            </a:r>
            <a:r>
              <a:rPr lang="en-US" dirty="0" smtClean="0"/>
              <a:t> </a:t>
            </a:r>
            <a:r>
              <a:rPr lang="en-US" dirty="0" err="1" smtClean="0"/>
              <a:t>i</a:t>
            </a:r>
            <a:r>
              <a:rPr lang="en-US" dirty="0" smtClean="0"/>
              <a:t> = 0;		</a:t>
            </a:r>
          </a:p>
          <a:p>
            <a:pPr marL="400050" lvl="1" indent="0">
              <a:buNone/>
            </a:pPr>
            <a:r>
              <a:rPr lang="en-US" dirty="0" err="1" smtClean="0"/>
              <a:t>foreach</a:t>
            </a:r>
            <a:r>
              <a:rPr lang="en-US" dirty="0" smtClean="0"/>
              <a:t> (Transform t in transform) {	waypoints[i++] = t;}	</a:t>
            </a:r>
          </a:p>
          <a:p>
            <a:pPr marL="400050" lvl="1" indent="0">
              <a:buNone/>
            </a:pP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527861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a:t>	void </a:t>
            </a:r>
            <a:r>
              <a:rPr lang="en-US" dirty="0" err="1"/>
              <a:t>SwitchCamera</a:t>
            </a:r>
            <a:r>
              <a:rPr lang="en-US" dirty="0"/>
              <a:t> ( </a:t>
            </a:r>
            <a:r>
              <a:rPr lang="en-US" dirty="0" err="1"/>
              <a:t>int</a:t>
            </a:r>
            <a:r>
              <a:rPr lang="en-US" dirty="0"/>
              <a:t> index ){</a:t>
            </a:r>
          </a:p>
          <a:p>
            <a:pPr marL="0" indent="0">
              <a:buNone/>
            </a:pPr>
            <a:r>
              <a:rPr lang="en-US" dirty="0"/>
              <a:t>		</a:t>
            </a:r>
            <a:r>
              <a:rPr lang="en-US" dirty="0" err="1"/>
              <a:t>int</a:t>
            </a:r>
            <a:r>
              <a:rPr lang="en-US" dirty="0"/>
              <a:t> </a:t>
            </a:r>
            <a:r>
              <a:rPr lang="en-US" dirty="0" err="1"/>
              <a:t>i</a:t>
            </a:r>
            <a:r>
              <a:rPr lang="en-US" dirty="0"/>
              <a:t> = 0;</a:t>
            </a:r>
          </a:p>
          <a:p>
            <a:pPr marL="0" indent="0">
              <a:buNone/>
            </a:pPr>
            <a:r>
              <a:rPr lang="en-US" dirty="0"/>
              <a:t>		for(</a:t>
            </a:r>
            <a:r>
              <a:rPr lang="en-US" dirty="0" err="1"/>
              <a:t>i</a:t>
            </a:r>
            <a:r>
              <a:rPr lang="en-US" dirty="0"/>
              <a:t>=0; </a:t>
            </a:r>
            <a:r>
              <a:rPr lang="en-US" dirty="0" err="1"/>
              <a:t>i</a:t>
            </a:r>
            <a:r>
              <a:rPr lang="en-US" dirty="0"/>
              <a:t>&lt;</a:t>
            </a:r>
            <a:r>
              <a:rPr lang="en-US" dirty="0" err="1"/>
              <a:t>cameras.Length</a:t>
            </a:r>
            <a:r>
              <a:rPr lang="en-US" dirty="0"/>
              <a:t>; </a:t>
            </a:r>
            <a:r>
              <a:rPr lang="en-US" dirty="0" err="1"/>
              <a:t>i</a:t>
            </a:r>
            <a:r>
              <a:rPr lang="en-US" dirty="0"/>
              <a:t>++){</a:t>
            </a:r>
          </a:p>
          <a:p>
            <a:pPr marL="0" indent="0">
              <a:buNone/>
            </a:pPr>
            <a:r>
              <a:rPr lang="en-US" dirty="0"/>
              <a:t>			if(</a:t>
            </a:r>
            <a:r>
              <a:rPr lang="en-US" dirty="0" err="1"/>
              <a:t>i</a:t>
            </a:r>
            <a:r>
              <a:rPr lang="en-US" dirty="0"/>
              <a:t> != index){</a:t>
            </a:r>
          </a:p>
          <a:p>
            <a:pPr marL="0" indent="0">
              <a:buNone/>
            </a:pPr>
            <a:r>
              <a:rPr lang="en-US" dirty="0"/>
              <a:t>				if(</a:t>
            </a:r>
            <a:r>
              <a:rPr lang="en-US" dirty="0" err="1"/>
              <a:t>changeAudioListener</a:t>
            </a:r>
            <a:r>
              <a:rPr lang="en-US" dirty="0"/>
              <a:t>){</a:t>
            </a:r>
          </a:p>
          <a:p>
            <a:pPr marL="0" indent="0">
              <a:buNone/>
            </a:pPr>
            <a:r>
              <a:rPr lang="en-US" dirty="0"/>
              <a:t>					cameras[</a:t>
            </a:r>
            <a:r>
              <a:rPr lang="en-US" dirty="0" err="1"/>
              <a:t>i</a:t>
            </a:r>
            <a:r>
              <a:rPr lang="en-US" dirty="0"/>
              <a:t>].</a:t>
            </a:r>
            <a:r>
              <a:rPr lang="en-US" dirty="0" err="1"/>
              <a:t>GetComponent</a:t>
            </a:r>
            <a:r>
              <a:rPr lang="en-US" dirty="0"/>
              <a:t>&lt;</a:t>
            </a:r>
            <a:r>
              <a:rPr lang="en-US" dirty="0" err="1"/>
              <a:t>AudioListener</a:t>
            </a:r>
            <a:r>
              <a:rPr lang="en-US" dirty="0"/>
              <a:t>&gt;().enabled = false;</a:t>
            </a:r>
          </a:p>
          <a:p>
            <a:pPr marL="0" indent="0">
              <a:buNone/>
            </a:pPr>
            <a:r>
              <a:rPr lang="en-US" dirty="0"/>
              <a:t>				}</a:t>
            </a:r>
          </a:p>
          <a:p>
            <a:pPr marL="0" indent="0">
              <a:buNone/>
            </a:pPr>
            <a:r>
              <a:rPr lang="en-US" dirty="0"/>
              <a:t>				cameras[</a:t>
            </a:r>
            <a:r>
              <a:rPr lang="en-US" dirty="0" err="1"/>
              <a:t>i</a:t>
            </a:r>
            <a:r>
              <a:rPr lang="en-US" dirty="0"/>
              <a:t>].</a:t>
            </a:r>
            <a:r>
              <a:rPr lang="en-US" dirty="0" err="1"/>
              <a:t>GetComponent</a:t>
            </a:r>
            <a:r>
              <a:rPr lang="en-US" dirty="0"/>
              <a:t>&lt;Camera&gt;().enabled = false;</a:t>
            </a:r>
          </a:p>
          <a:p>
            <a:pPr marL="0" indent="0">
              <a:buNone/>
            </a:pPr>
            <a:r>
              <a:rPr lang="en-US" dirty="0"/>
              <a:t>			} else {</a:t>
            </a:r>
          </a:p>
          <a:p>
            <a:pPr marL="0" indent="0">
              <a:buNone/>
            </a:pPr>
            <a:r>
              <a:rPr lang="en-US" dirty="0"/>
              <a:t>				if(</a:t>
            </a:r>
            <a:r>
              <a:rPr lang="en-US" dirty="0" err="1"/>
              <a:t>changeAudioListener</a:t>
            </a:r>
            <a:r>
              <a:rPr lang="en-US" dirty="0"/>
              <a:t>){</a:t>
            </a:r>
          </a:p>
          <a:p>
            <a:pPr marL="0" indent="0">
              <a:buNone/>
            </a:pPr>
            <a:r>
              <a:rPr lang="en-US" dirty="0"/>
              <a:t>					cameras[</a:t>
            </a:r>
            <a:r>
              <a:rPr lang="en-US" dirty="0" err="1"/>
              <a:t>i</a:t>
            </a:r>
            <a:r>
              <a:rPr lang="en-US" dirty="0"/>
              <a:t>].</a:t>
            </a:r>
            <a:r>
              <a:rPr lang="en-US" dirty="0" err="1"/>
              <a:t>GetComponent</a:t>
            </a:r>
            <a:r>
              <a:rPr lang="en-US" dirty="0"/>
              <a:t>&lt;</a:t>
            </a:r>
            <a:r>
              <a:rPr lang="en-US" dirty="0" err="1"/>
              <a:t>AudioListener</a:t>
            </a:r>
            <a:r>
              <a:rPr lang="en-US" dirty="0"/>
              <a:t>&gt;().enabled = true;</a:t>
            </a:r>
          </a:p>
          <a:p>
            <a:pPr marL="0" indent="0">
              <a:buNone/>
            </a:pPr>
            <a:r>
              <a:rPr lang="en-US" dirty="0"/>
              <a:t>				}</a:t>
            </a:r>
          </a:p>
          <a:p>
            <a:pPr marL="0" indent="0">
              <a:buNone/>
            </a:pPr>
            <a:r>
              <a:rPr lang="en-US" dirty="0"/>
              <a:t>				cameras[</a:t>
            </a:r>
            <a:r>
              <a:rPr lang="en-US" dirty="0" err="1"/>
              <a:t>i</a:t>
            </a:r>
            <a:r>
              <a:rPr lang="en-US" dirty="0"/>
              <a:t>].</a:t>
            </a:r>
            <a:r>
              <a:rPr lang="en-US" dirty="0" err="1"/>
              <a:t>GetComponent</a:t>
            </a:r>
            <a:r>
              <a:rPr lang="en-US" dirty="0"/>
              <a:t>&lt;Camera&gt;().enabled = true;</a:t>
            </a:r>
          </a:p>
          <a:p>
            <a:pPr marL="0" indent="0">
              <a:buNone/>
            </a:pPr>
            <a:r>
              <a:rPr lang="en-US" dirty="0"/>
              <a:t>			}</a:t>
            </a:r>
          </a:p>
          <a:p>
            <a:pPr marL="0" indent="0">
              <a:buNone/>
            </a:pPr>
            <a:r>
              <a:rPr lang="en-US" dirty="0"/>
              <a:t>		}</a:t>
            </a:r>
          </a:p>
          <a:p>
            <a:pPr marL="0" indent="0">
              <a:buNone/>
            </a:pPr>
            <a:r>
              <a:rPr lang="en-US" dirty="0"/>
              <a:t>	}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253763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script </a:t>
            </a:r>
            <a:r>
              <a:rPr lang="en-US" dirty="0" smtClean="0"/>
              <a:t>captures </a:t>
            </a:r>
            <a:r>
              <a:rPr lang="en-US" dirty="0"/>
              <a:t>the key pressed and enable its </a:t>
            </a:r>
            <a:r>
              <a:rPr lang="en-US" dirty="0" smtClean="0"/>
              <a:t>respective camera </a:t>
            </a:r>
            <a:r>
              <a:rPr lang="en-US" dirty="0"/>
              <a:t>(and its Audio Listener, in case the Change Audio Listener option is checked).</a:t>
            </a:r>
          </a:p>
        </p:txBody>
      </p:sp>
    </p:spTree>
    <p:extLst>
      <p:ext uri="{BB962C8B-B14F-4D97-AF65-F5344CB8AC3E}">
        <p14:creationId xmlns:p14="http://schemas.microsoft.com/office/powerpoint/2010/main" val="145197518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Zooming a telescopic camera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073321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we will create a telescopic camera that zooms in whenever the left </a:t>
            </a:r>
            <a:r>
              <a:rPr lang="en-US" dirty="0" err="1" smtClean="0"/>
              <a:t>mousebutton</a:t>
            </a:r>
            <a:r>
              <a:rPr lang="en-US" dirty="0" smtClean="0"/>
              <a:t> </a:t>
            </a:r>
            <a:r>
              <a:rPr lang="en-US" dirty="0"/>
              <a:t>is pressed</a:t>
            </a:r>
            <a:r>
              <a:rPr lang="en-US" dirty="0" smtClean="0"/>
              <a:t>.</a:t>
            </a:r>
          </a:p>
          <a:p>
            <a:r>
              <a:rPr lang="en-US" dirty="0" smtClean="0"/>
              <a:t>This </a:t>
            </a:r>
            <a:r>
              <a:rPr lang="en-US" dirty="0"/>
              <a:t>can be very useful, for instance, if we have a sniper in our game</a:t>
            </a:r>
            <a:r>
              <a:rPr lang="en-US" dirty="0" smtClean="0"/>
              <a:t>.</a:t>
            </a:r>
          </a:p>
          <a:p>
            <a:r>
              <a:rPr lang="en-US" dirty="0"/>
              <a:t>The zooming effect is actually caused by the increment made by the script on the value of </a:t>
            </a:r>
            <a:r>
              <a:rPr lang="en-US" dirty="0" smtClean="0"/>
              <a:t>the camera's </a:t>
            </a:r>
            <a:r>
              <a:rPr lang="en-US" dirty="0"/>
              <a:t>Field of View property, while the mouse button is pressed</a:t>
            </a:r>
            <a:r>
              <a:rPr lang="en-US" dirty="0" smtClean="0"/>
              <a:t>.</a:t>
            </a:r>
          </a:p>
          <a:p>
            <a:r>
              <a:rPr lang="en-US" dirty="0"/>
              <a:t>If you are using Unity Pro, you could also add a variable to control the Blur Vignette level </a:t>
            </a:r>
            <a:r>
              <a:rPr lang="en-US" dirty="0" smtClean="0"/>
              <a:t>of the </a:t>
            </a:r>
            <a:r>
              <a:rPr lang="en-US" dirty="0"/>
              <a:t>Vignette image effect.</a:t>
            </a:r>
          </a:p>
        </p:txBody>
      </p:sp>
    </p:spTree>
    <p:extLst>
      <p:ext uri="{BB962C8B-B14F-4D97-AF65-F5344CB8AC3E}">
        <p14:creationId xmlns:p14="http://schemas.microsoft.com/office/powerpoint/2010/main" val="4638592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public float </a:t>
            </a:r>
            <a:r>
              <a:rPr lang="en-US" dirty="0" err="1"/>
              <a:t>ZoomLevel</a:t>
            </a:r>
            <a:r>
              <a:rPr lang="en-US" dirty="0"/>
              <a:t> = 2.0f;</a:t>
            </a:r>
          </a:p>
          <a:p>
            <a:pPr marL="0" indent="0">
              <a:buNone/>
            </a:pPr>
            <a:r>
              <a:rPr lang="en-US" dirty="0"/>
              <a:t>	public float </a:t>
            </a:r>
            <a:r>
              <a:rPr lang="en-US" dirty="0" err="1"/>
              <a:t>ZoomInSpeed</a:t>
            </a:r>
            <a:r>
              <a:rPr lang="en-US" dirty="0"/>
              <a:t> = 100.0f;</a:t>
            </a:r>
          </a:p>
          <a:p>
            <a:pPr marL="0" indent="0">
              <a:buNone/>
            </a:pPr>
            <a:r>
              <a:rPr lang="en-US" dirty="0"/>
              <a:t>	public float </a:t>
            </a:r>
            <a:r>
              <a:rPr lang="en-US" dirty="0" err="1"/>
              <a:t>ZoomOutSpeed</a:t>
            </a:r>
            <a:r>
              <a:rPr lang="en-US" dirty="0"/>
              <a:t> = 100.0f;</a:t>
            </a:r>
          </a:p>
          <a:p>
            <a:pPr marL="0" indent="0">
              <a:buNone/>
            </a:pPr>
            <a:r>
              <a:rPr lang="en-US" dirty="0"/>
              <a:t>	private float </a:t>
            </a:r>
            <a:r>
              <a:rPr lang="en-US" dirty="0" err="1"/>
              <a:t>initFOV</a:t>
            </a:r>
            <a:r>
              <a:rPr lang="en-US" dirty="0"/>
              <a:t>;</a:t>
            </a:r>
          </a:p>
          <a:p>
            <a:pPr marL="0" indent="0">
              <a:buNone/>
            </a:pPr>
            <a:r>
              <a:rPr lang="en-US" dirty="0"/>
              <a:t>	//private </a:t>
            </a:r>
            <a:r>
              <a:rPr lang="en-US" dirty="0" err="1"/>
              <a:t>Vignetting</a:t>
            </a:r>
            <a:r>
              <a:rPr lang="en-US" dirty="0"/>
              <a:t> vignette;</a:t>
            </a:r>
          </a:p>
          <a:p>
            <a:pPr marL="0" indent="0">
              <a:buNone/>
            </a:pPr>
            <a:r>
              <a:rPr lang="en-US" dirty="0"/>
              <a:t>	//public float </a:t>
            </a:r>
            <a:r>
              <a:rPr lang="en-US" dirty="0" err="1"/>
              <a:t>vignetteAmount</a:t>
            </a:r>
            <a:r>
              <a:rPr lang="en-US" dirty="0"/>
              <a:t> = 10.0f; </a:t>
            </a:r>
          </a:p>
        </p:txBody>
      </p:sp>
    </p:spTree>
    <p:extLst>
      <p:ext uri="{BB962C8B-B14F-4D97-AF65-F5344CB8AC3E}">
        <p14:creationId xmlns:p14="http://schemas.microsoft.com/office/powerpoint/2010/main" val="34462818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525963"/>
          </a:xfrm>
        </p:spPr>
        <p:txBody>
          <a:bodyPr>
            <a:noAutofit/>
          </a:bodyPr>
          <a:lstStyle/>
          <a:p>
            <a:pPr marL="0" indent="0">
              <a:buNone/>
            </a:pPr>
            <a:r>
              <a:rPr lang="en-US" sz="2800" dirty="0"/>
              <a:t> void Start(){</a:t>
            </a:r>
            <a:br>
              <a:rPr lang="en-US" sz="2800" dirty="0"/>
            </a:br>
            <a:r>
              <a:rPr lang="en-US" sz="2800" dirty="0"/>
              <a:t>      </a:t>
            </a:r>
            <a:r>
              <a:rPr lang="en-US" sz="2800" dirty="0" err="1"/>
              <a:t>initFOV</a:t>
            </a:r>
            <a:r>
              <a:rPr lang="en-US" sz="2800" dirty="0"/>
              <a:t> = </a:t>
            </a:r>
            <a:r>
              <a:rPr lang="en-US" sz="2800" dirty="0" err="1"/>
              <a:t>Camera.main.fieldOfView</a:t>
            </a:r>
            <a:r>
              <a:rPr lang="en-US" sz="2800" dirty="0" smtClean="0"/>
              <a:t>;</a:t>
            </a:r>
          </a:p>
          <a:p>
            <a:pPr marL="0" indent="0">
              <a:buNone/>
            </a:pPr>
            <a:r>
              <a:rPr lang="en-US" sz="2800" dirty="0"/>
              <a:t>        </a:t>
            </a:r>
            <a:r>
              <a:rPr lang="en-US" sz="2800" i="1" dirty="0"/>
              <a:t>//vignette = </a:t>
            </a:r>
            <a:r>
              <a:rPr lang="en-US" sz="2800" i="1" dirty="0" err="1"/>
              <a:t>this.GetComponent</a:t>
            </a:r>
            <a:r>
              <a:rPr lang="en-US" sz="2800" i="1" dirty="0"/>
              <a:t>("</a:t>
            </a:r>
            <a:r>
              <a:rPr lang="en-US" sz="2800" i="1" dirty="0" err="1"/>
              <a:t>Vignetting</a:t>
            </a:r>
            <a:r>
              <a:rPr lang="en-US" sz="2800" i="1" dirty="0"/>
              <a:t>") as    </a:t>
            </a:r>
            <a:r>
              <a:rPr lang="en-US" sz="2800" i="1" dirty="0" err="1"/>
              <a:t>Vignetting</a:t>
            </a:r>
            <a:r>
              <a:rPr lang="en-US" sz="2800" i="1" dirty="0"/>
              <a:t>;</a:t>
            </a:r>
            <a:r>
              <a:rPr lang="en-US" sz="2800" dirty="0"/>
              <a:t/>
            </a:r>
            <a:br>
              <a:rPr lang="en-US" sz="2800" dirty="0"/>
            </a:br>
            <a:r>
              <a:rPr lang="en-US" sz="2800" dirty="0"/>
              <a:t>    }</a:t>
            </a:r>
            <a:br>
              <a:rPr lang="en-US" sz="2800" dirty="0"/>
            </a:br>
            <a:r>
              <a:rPr lang="en-US" sz="2800" dirty="0"/>
              <a:t>    </a:t>
            </a:r>
            <a:r>
              <a:rPr lang="en-US" sz="2800" dirty="0" smtClean="0"/>
              <a:t>void </a:t>
            </a:r>
            <a:r>
              <a:rPr lang="en-US" sz="2800" dirty="0"/>
              <a:t>Update () {</a:t>
            </a:r>
          </a:p>
          <a:p>
            <a:pPr marL="0" indent="0">
              <a:buNone/>
            </a:pPr>
            <a:r>
              <a:rPr lang="en-US" sz="2800" dirty="0"/>
              <a:t>		if (</a:t>
            </a:r>
            <a:r>
              <a:rPr lang="en-US" sz="2800" dirty="0" err="1"/>
              <a:t>Input.GetKey</a:t>
            </a:r>
            <a:r>
              <a:rPr lang="en-US" sz="2800" dirty="0"/>
              <a:t>(KeyCode.Mouse0)){</a:t>
            </a:r>
          </a:p>
          <a:p>
            <a:pPr marL="0" indent="0">
              <a:buNone/>
            </a:pPr>
            <a:r>
              <a:rPr lang="en-US" sz="2800" dirty="0"/>
              <a:t>			</a:t>
            </a:r>
            <a:r>
              <a:rPr lang="en-US" sz="2800" dirty="0" err="1"/>
              <a:t>ZoomView</a:t>
            </a:r>
            <a:r>
              <a:rPr lang="en-US" sz="2800" dirty="0"/>
              <a:t>();</a:t>
            </a:r>
          </a:p>
          <a:p>
            <a:pPr marL="0" indent="0">
              <a:buNone/>
            </a:pPr>
            <a:r>
              <a:rPr lang="en-US" sz="2800" dirty="0"/>
              <a:t>		}else{</a:t>
            </a:r>
          </a:p>
          <a:p>
            <a:pPr marL="0" indent="0">
              <a:buNone/>
            </a:pPr>
            <a:r>
              <a:rPr lang="en-US" sz="2800" dirty="0"/>
              <a:t>			</a:t>
            </a:r>
            <a:r>
              <a:rPr lang="en-US" sz="2800" dirty="0" err="1"/>
              <a:t>ZoomOut</a:t>
            </a:r>
            <a:r>
              <a:rPr lang="en-US" sz="2800" dirty="0"/>
              <a:t>();</a:t>
            </a:r>
          </a:p>
          <a:p>
            <a:pPr marL="0" indent="0">
              <a:buNone/>
            </a:pPr>
            <a:r>
              <a:rPr lang="en-US" sz="2800" dirty="0"/>
              <a:t>		</a:t>
            </a:r>
            <a:r>
              <a:rPr lang="en-US" sz="2800" dirty="0" smtClean="0"/>
              <a:t>}</a:t>
            </a:r>
            <a:r>
              <a:rPr lang="en-US" sz="2800" dirty="0"/>
              <a:t>	}</a:t>
            </a:r>
          </a:p>
        </p:txBody>
      </p:sp>
    </p:spTree>
    <p:extLst>
      <p:ext uri="{BB962C8B-B14F-4D97-AF65-F5344CB8AC3E}">
        <p14:creationId xmlns:p14="http://schemas.microsoft.com/office/powerpoint/2010/main" val="241220185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	void </a:t>
            </a:r>
            <a:r>
              <a:rPr lang="en-US" sz="2000" dirty="0" err="1"/>
              <a:t>ZoomView</a:t>
            </a:r>
            <a:r>
              <a:rPr lang="en-US" sz="2000" dirty="0"/>
              <a:t>(){</a:t>
            </a:r>
          </a:p>
          <a:p>
            <a:pPr marL="0" indent="0">
              <a:buNone/>
            </a:pPr>
            <a:r>
              <a:rPr lang="en-US" sz="2000" dirty="0" smtClean="0"/>
              <a:t>if </a:t>
            </a:r>
            <a:r>
              <a:rPr lang="en-US" sz="2000" dirty="0"/>
              <a:t>(</a:t>
            </a:r>
            <a:r>
              <a:rPr lang="en-US" sz="2000" dirty="0" err="1"/>
              <a:t>Mathf.Abs</a:t>
            </a:r>
            <a:r>
              <a:rPr lang="en-US" sz="2000" dirty="0"/>
              <a:t>(</a:t>
            </a:r>
            <a:r>
              <a:rPr lang="en-US" sz="2000" dirty="0" err="1"/>
              <a:t>Camera.main.fieldOfView</a:t>
            </a:r>
            <a:r>
              <a:rPr lang="en-US" sz="2000" dirty="0"/>
              <a:t> - (</a:t>
            </a:r>
            <a:r>
              <a:rPr lang="en-US" sz="2000" dirty="0" err="1"/>
              <a:t>initFOV</a:t>
            </a:r>
            <a:r>
              <a:rPr lang="en-US" sz="2000" dirty="0"/>
              <a:t> / </a:t>
            </a:r>
            <a:r>
              <a:rPr lang="en-US" sz="2000" dirty="0" err="1"/>
              <a:t>ZoomLevel</a:t>
            </a:r>
            <a:r>
              <a:rPr lang="en-US" sz="2000" dirty="0"/>
              <a:t>)) &lt; 0.5f){</a:t>
            </a:r>
          </a:p>
          <a:p>
            <a:pPr marL="0" indent="0">
              <a:buNone/>
            </a:pPr>
            <a:r>
              <a:rPr lang="en-US" sz="2000" dirty="0"/>
              <a:t>	</a:t>
            </a:r>
            <a:r>
              <a:rPr lang="en-US" sz="2000" dirty="0" err="1" smtClean="0"/>
              <a:t>Camera.main.fieldOfView</a:t>
            </a:r>
            <a:r>
              <a:rPr lang="en-US" sz="2000" dirty="0" smtClean="0"/>
              <a:t> </a:t>
            </a:r>
            <a:r>
              <a:rPr lang="en-US" sz="2000" dirty="0"/>
              <a:t>= </a:t>
            </a:r>
            <a:r>
              <a:rPr lang="en-US" sz="2000" dirty="0" err="1"/>
              <a:t>initFOV</a:t>
            </a:r>
            <a:r>
              <a:rPr lang="en-US" sz="2000" dirty="0"/>
              <a:t> / </a:t>
            </a:r>
            <a:r>
              <a:rPr lang="en-US" sz="2000" dirty="0" err="1"/>
              <a:t>ZoomLevel</a:t>
            </a:r>
            <a:r>
              <a:rPr lang="en-US" sz="2000" dirty="0"/>
              <a:t>;</a:t>
            </a:r>
          </a:p>
          <a:p>
            <a:pPr marL="0" indent="0">
              <a:buNone/>
            </a:pPr>
            <a:r>
              <a:rPr lang="en-US" sz="2000" dirty="0"/>
              <a:t>			// vignette. intensity = </a:t>
            </a:r>
            <a:r>
              <a:rPr lang="en-US" sz="2000" dirty="0" err="1"/>
              <a:t>vignetteAmount</a:t>
            </a:r>
            <a:r>
              <a:rPr lang="en-US" sz="2000" dirty="0"/>
              <a:t>;</a:t>
            </a:r>
          </a:p>
          <a:p>
            <a:pPr marL="0" indent="0">
              <a:buNone/>
            </a:pPr>
            <a:r>
              <a:rPr lang="en-US" sz="2000" dirty="0"/>
              <a:t>		</a:t>
            </a:r>
            <a:r>
              <a:rPr lang="en-US" sz="2000" dirty="0" smtClean="0"/>
              <a:t>}</a:t>
            </a:r>
          </a:p>
          <a:p>
            <a:pPr marL="0" indent="0">
              <a:buNone/>
            </a:pPr>
            <a:r>
              <a:rPr lang="en-US" sz="2000" dirty="0" smtClean="0"/>
              <a:t>else </a:t>
            </a:r>
            <a:r>
              <a:rPr lang="en-US" sz="2000" dirty="0"/>
              <a:t>if (</a:t>
            </a:r>
            <a:r>
              <a:rPr lang="en-US" sz="2000" dirty="0" err="1"/>
              <a:t>Camera.main.fieldOfView</a:t>
            </a:r>
            <a:r>
              <a:rPr lang="en-US" sz="2000" dirty="0"/>
              <a:t> - (</a:t>
            </a:r>
            <a:r>
              <a:rPr lang="en-US" sz="2000" dirty="0" err="1"/>
              <a:t>Time.deltaTime</a:t>
            </a:r>
            <a:r>
              <a:rPr lang="en-US" sz="2000" dirty="0"/>
              <a:t> * </a:t>
            </a:r>
            <a:r>
              <a:rPr lang="en-US" sz="2000" dirty="0" err="1"/>
              <a:t>ZoomInSpeed</a:t>
            </a:r>
            <a:r>
              <a:rPr lang="en-US" sz="2000" dirty="0"/>
              <a:t>) &gt;= (</a:t>
            </a:r>
            <a:r>
              <a:rPr lang="en-US" sz="2000" dirty="0" err="1"/>
              <a:t>initFOV</a:t>
            </a:r>
            <a:r>
              <a:rPr lang="en-US" sz="2000" dirty="0"/>
              <a:t> / </a:t>
            </a:r>
            <a:r>
              <a:rPr lang="en-US" sz="2000" dirty="0" err="1"/>
              <a:t>ZoomLevel</a:t>
            </a:r>
            <a:r>
              <a:rPr lang="en-US" sz="2000" dirty="0"/>
              <a:t>)){</a:t>
            </a:r>
          </a:p>
          <a:p>
            <a:pPr marL="0" indent="0">
              <a:buNone/>
            </a:pPr>
            <a:r>
              <a:rPr lang="en-US" sz="2000" dirty="0"/>
              <a:t>	</a:t>
            </a:r>
            <a:r>
              <a:rPr lang="en-US" sz="2000" dirty="0" err="1" smtClean="0"/>
              <a:t>Camera.main.fieldOfView</a:t>
            </a:r>
            <a:r>
              <a:rPr lang="en-US" sz="2000" dirty="0" smtClean="0"/>
              <a:t> </a:t>
            </a:r>
            <a:r>
              <a:rPr lang="en-US" sz="2000" dirty="0"/>
              <a:t>-= (</a:t>
            </a:r>
            <a:r>
              <a:rPr lang="en-US" sz="2000" dirty="0" err="1"/>
              <a:t>Time.deltaTime</a:t>
            </a:r>
            <a:r>
              <a:rPr lang="en-US" sz="2000" dirty="0"/>
              <a:t> * </a:t>
            </a:r>
            <a:r>
              <a:rPr lang="en-US" sz="2000" dirty="0" err="1"/>
              <a:t>ZoomInSpeed</a:t>
            </a:r>
            <a:r>
              <a:rPr lang="en-US" sz="2000" dirty="0"/>
              <a:t>);</a:t>
            </a:r>
          </a:p>
          <a:p>
            <a:pPr marL="0" indent="0">
              <a:buNone/>
            </a:pPr>
            <a:r>
              <a:rPr lang="en-US" sz="2000" dirty="0"/>
              <a:t>	</a:t>
            </a:r>
            <a:r>
              <a:rPr lang="en-US" sz="2000" dirty="0" smtClean="0"/>
              <a:t>// </a:t>
            </a:r>
            <a:r>
              <a:rPr lang="en-US" sz="2000" dirty="0"/>
              <a:t>vignette. intensity = </a:t>
            </a:r>
            <a:r>
              <a:rPr lang="en-US" sz="2000" dirty="0" err="1"/>
              <a:t>vignetteAmount</a:t>
            </a:r>
            <a:r>
              <a:rPr lang="en-US" sz="2000" dirty="0"/>
              <a:t> * (</a:t>
            </a:r>
            <a:r>
              <a:rPr lang="en-US" sz="2000" dirty="0" err="1"/>
              <a:t>Camera.main.fieldOfView</a:t>
            </a:r>
            <a:r>
              <a:rPr lang="en-US" sz="2000" dirty="0"/>
              <a:t> - </a:t>
            </a:r>
            <a:r>
              <a:rPr lang="en-US" sz="2000" dirty="0" err="1"/>
              <a:t>initFOV</a:t>
            </a:r>
            <a:r>
              <a:rPr lang="en-US" sz="2000" dirty="0"/>
              <a:t>)/((</a:t>
            </a:r>
            <a:r>
              <a:rPr lang="en-US" sz="2000" dirty="0" err="1"/>
              <a:t>initFOV</a:t>
            </a:r>
            <a:r>
              <a:rPr lang="en-US" sz="2000" dirty="0"/>
              <a:t> / </a:t>
            </a:r>
            <a:r>
              <a:rPr lang="en-US" sz="2000" dirty="0" err="1"/>
              <a:t>ZoomLevel</a:t>
            </a:r>
            <a:r>
              <a:rPr lang="en-US" sz="2000" dirty="0"/>
              <a:t>) - </a:t>
            </a:r>
            <a:r>
              <a:rPr lang="en-US" sz="2000" dirty="0" err="1"/>
              <a:t>initFOV</a:t>
            </a:r>
            <a:r>
              <a:rPr lang="en-US" sz="2000" dirty="0"/>
              <a:t>);</a:t>
            </a:r>
          </a:p>
          <a:p>
            <a:pPr marL="0" indent="0">
              <a:buNone/>
            </a:pPr>
            <a:r>
              <a:rPr lang="en-US" sz="2000" dirty="0"/>
              <a:t>		}</a:t>
            </a:r>
          </a:p>
          <a:p>
            <a:pPr marL="0" indent="0">
              <a:buNone/>
            </a:pPr>
            <a:r>
              <a:rPr lang="en-US" sz="2000" dirty="0"/>
              <a:t>	} </a:t>
            </a:r>
          </a:p>
        </p:txBody>
      </p:sp>
    </p:spTree>
    <p:extLst>
      <p:ext uri="{BB962C8B-B14F-4D97-AF65-F5344CB8AC3E}">
        <p14:creationId xmlns:p14="http://schemas.microsoft.com/office/powerpoint/2010/main" val="415887164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	void </a:t>
            </a:r>
            <a:r>
              <a:rPr lang="en-US" dirty="0" err="1"/>
              <a:t>ZoomOut</a:t>
            </a:r>
            <a:r>
              <a:rPr lang="en-US" dirty="0"/>
              <a:t>(){</a:t>
            </a:r>
          </a:p>
          <a:p>
            <a:pPr marL="0" indent="0">
              <a:buNone/>
            </a:pPr>
            <a:r>
              <a:rPr lang="en-US" dirty="0"/>
              <a:t>		if (</a:t>
            </a:r>
            <a:r>
              <a:rPr lang="en-US" dirty="0" err="1"/>
              <a:t>Mathf.Abs</a:t>
            </a:r>
            <a:r>
              <a:rPr lang="en-US" dirty="0"/>
              <a:t>(</a:t>
            </a:r>
            <a:r>
              <a:rPr lang="en-US" dirty="0" err="1"/>
              <a:t>Camera.main.fieldOfView</a:t>
            </a:r>
            <a:r>
              <a:rPr lang="en-US" dirty="0"/>
              <a:t> - </a:t>
            </a:r>
            <a:r>
              <a:rPr lang="en-US" dirty="0" err="1"/>
              <a:t>initFOV</a:t>
            </a:r>
            <a:r>
              <a:rPr lang="en-US" dirty="0"/>
              <a:t>) &lt; 0.5f){</a:t>
            </a:r>
          </a:p>
          <a:p>
            <a:pPr marL="0" indent="0">
              <a:buNone/>
            </a:pPr>
            <a:r>
              <a:rPr lang="en-US" dirty="0"/>
              <a:t>			</a:t>
            </a:r>
            <a:r>
              <a:rPr lang="en-US" dirty="0" err="1"/>
              <a:t>Camera.main.fieldOfView</a:t>
            </a:r>
            <a:r>
              <a:rPr lang="en-US" dirty="0"/>
              <a:t> = </a:t>
            </a:r>
            <a:r>
              <a:rPr lang="en-US" dirty="0" err="1"/>
              <a:t>initFOV</a:t>
            </a:r>
            <a:r>
              <a:rPr lang="en-US" dirty="0"/>
              <a:t>;</a:t>
            </a:r>
          </a:p>
          <a:p>
            <a:pPr marL="0" indent="0">
              <a:buNone/>
            </a:pPr>
            <a:r>
              <a:rPr lang="en-US" dirty="0"/>
              <a:t>			// vignette. intensity = 0;</a:t>
            </a:r>
          </a:p>
          <a:p>
            <a:pPr marL="0" indent="0">
              <a:buNone/>
            </a:pPr>
            <a:r>
              <a:rPr lang="en-US" dirty="0"/>
              <a:t>		}else if (</a:t>
            </a:r>
            <a:r>
              <a:rPr lang="en-US" dirty="0" err="1"/>
              <a:t>Camera.main.fieldOfView</a:t>
            </a:r>
            <a:r>
              <a:rPr lang="en-US" dirty="0"/>
              <a:t> + (</a:t>
            </a:r>
            <a:r>
              <a:rPr lang="en-US" dirty="0" err="1"/>
              <a:t>Time.deltaTime</a:t>
            </a:r>
            <a:r>
              <a:rPr lang="en-US" dirty="0"/>
              <a:t> * </a:t>
            </a:r>
            <a:r>
              <a:rPr lang="en-US" dirty="0" err="1"/>
              <a:t>ZoomOutSpeed</a:t>
            </a:r>
            <a:r>
              <a:rPr lang="en-US" dirty="0"/>
              <a:t>) &lt;= </a:t>
            </a:r>
            <a:r>
              <a:rPr lang="en-US" dirty="0" err="1"/>
              <a:t>initFOV</a:t>
            </a:r>
            <a:r>
              <a:rPr lang="en-US" dirty="0"/>
              <a:t>){</a:t>
            </a:r>
          </a:p>
          <a:p>
            <a:pPr marL="0" indent="0">
              <a:buNone/>
            </a:pPr>
            <a:r>
              <a:rPr lang="en-US" dirty="0"/>
              <a:t>			</a:t>
            </a:r>
            <a:r>
              <a:rPr lang="en-US" dirty="0" err="1"/>
              <a:t>Camera.main.fieldOfView</a:t>
            </a:r>
            <a:r>
              <a:rPr lang="en-US" dirty="0"/>
              <a:t> += (</a:t>
            </a:r>
            <a:r>
              <a:rPr lang="en-US" dirty="0" err="1"/>
              <a:t>Time.deltaTime</a:t>
            </a:r>
            <a:r>
              <a:rPr lang="en-US" dirty="0"/>
              <a:t> * </a:t>
            </a:r>
            <a:r>
              <a:rPr lang="en-US" dirty="0" err="1"/>
              <a:t>ZoomOutSpeed</a:t>
            </a:r>
            <a:r>
              <a:rPr lang="en-US" dirty="0"/>
              <a:t>);</a:t>
            </a:r>
          </a:p>
          <a:p>
            <a:pPr marL="0" indent="0">
              <a:buNone/>
            </a:pPr>
            <a:r>
              <a:rPr lang="en-US" dirty="0"/>
              <a:t>			//</a:t>
            </a:r>
            <a:r>
              <a:rPr lang="en-US" dirty="0" err="1"/>
              <a:t>vignette.intensity</a:t>
            </a:r>
            <a:r>
              <a:rPr lang="en-US" dirty="0"/>
              <a:t> = </a:t>
            </a:r>
            <a:r>
              <a:rPr lang="en-US" dirty="0" err="1"/>
              <a:t>vignetteAmount</a:t>
            </a:r>
            <a:r>
              <a:rPr lang="en-US" dirty="0"/>
              <a:t> * (</a:t>
            </a:r>
            <a:r>
              <a:rPr lang="en-US" dirty="0" err="1"/>
              <a:t>Camera.main.fieldOfView</a:t>
            </a:r>
            <a:r>
              <a:rPr lang="en-US" dirty="0"/>
              <a:t> - </a:t>
            </a:r>
            <a:r>
              <a:rPr lang="en-US" dirty="0" err="1"/>
              <a:t>initFOV</a:t>
            </a:r>
            <a:r>
              <a:rPr lang="en-US" dirty="0"/>
              <a:t>)/((</a:t>
            </a:r>
            <a:r>
              <a:rPr lang="en-US" dirty="0" err="1"/>
              <a:t>initFOV</a:t>
            </a:r>
            <a:r>
              <a:rPr lang="en-US" dirty="0"/>
              <a:t> / </a:t>
            </a:r>
            <a:r>
              <a:rPr lang="en-US" dirty="0" err="1"/>
              <a:t>ZoomLevel</a:t>
            </a:r>
            <a:r>
              <a:rPr lang="en-US" dirty="0"/>
              <a:t>) - </a:t>
            </a:r>
            <a:r>
              <a:rPr lang="en-US" dirty="0" err="1"/>
              <a:t>initFOV</a:t>
            </a:r>
            <a:r>
              <a:rPr lang="en-US" dirty="0"/>
              <a:t>);</a:t>
            </a:r>
          </a:p>
          <a:p>
            <a:pPr marL="0" indent="0">
              <a:buNone/>
            </a:pPr>
            <a:r>
              <a:rPr lang="en-US" dirty="0"/>
              <a:t>		}</a:t>
            </a:r>
          </a:p>
          <a:p>
            <a:pPr marL="0" indent="0">
              <a:buNone/>
            </a:pPr>
            <a:r>
              <a:rPr lang="en-US" dirty="0"/>
              <a:t>	} </a:t>
            </a:r>
          </a:p>
        </p:txBody>
      </p:sp>
    </p:spTree>
    <p:extLst>
      <p:ext uri="{BB962C8B-B14F-4D97-AF65-F5344CB8AC3E}">
        <p14:creationId xmlns:p14="http://schemas.microsoft.com/office/powerpoint/2010/main" val="7232774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Making an inspect camera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19524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Inspect cameras are a very popular way of displaying products online. </a:t>
            </a:r>
            <a:endParaRPr lang="en-US" dirty="0" smtClean="0"/>
          </a:p>
          <a:p>
            <a:r>
              <a:rPr lang="en-US" dirty="0" smtClean="0"/>
              <a:t>These </a:t>
            </a:r>
            <a:r>
              <a:rPr lang="en-US" dirty="0"/>
              <a:t>virtual </a:t>
            </a:r>
            <a:r>
              <a:rPr lang="en-US" dirty="0" smtClean="0"/>
              <a:t>displays usually </a:t>
            </a:r>
            <a:r>
              <a:rPr lang="en-US" dirty="0"/>
              <a:t>feature a camera that orbits around and zooms in and out the product. </a:t>
            </a:r>
            <a:endParaRPr lang="en-US" dirty="0" smtClean="0"/>
          </a:p>
          <a:p>
            <a:r>
              <a:rPr lang="en-US" dirty="0" smtClean="0"/>
              <a:t>In </a:t>
            </a:r>
            <a:r>
              <a:rPr lang="en-US" dirty="0"/>
              <a:t>this </a:t>
            </a:r>
            <a:r>
              <a:rPr lang="en-US" dirty="0" smtClean="0"/>
              <a:t>recipe, we </a:t>
            </a:r>
            <a:r>
              <a:rPr lang="en-US" dirty="0"/>
              <a:t>will learn how to implement such a camera using a standard Unity component as </a:t>
            </a:r>
            <a:r>
              <a:rPr lang="en-US" dirty="0" smtClean="0"/>
              <a:t>a starting </a:t>
            </a:r>
            <a:r>
              <a:rPr lang="en-US" dirty="0"/>
              <a:t>point.</a:t>
            </a:r>
          </a:p>
        </p:txBody>
      </p:sp>
    </p:spTree>
    <p:extLst>
      <p:ext uri="{BB962C8B-B14F-4D97-AF65-F5344CB8AC3E}">
        <p14:creationId xmlns:p14="http://schemas.microsoft.com/office/powerpoint/2010/main" val="407788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locate a specific </a:t>
            </a:r>
            <a:r>
              <a:rPr lang="en-US" b="1" u="sng" dirty="0" smtClean="0"/>
              <a:t>child</a:t>
            </a:r>
            <a:r>
              <a:rPr lang="en-US" dirty="0" smtClean="0"/>
              <a:t> object by name using the </a:t>
            </a:r>
            <a:r>
              <a:rPr lang="en-US" dirty="0" err="1" smtClean="0"/>
              <a:t>Transform.Find</a:t>
            </a:r>
            <a:r>
              <a:rPr lang="en-US" dirty="0" smtClean="0"/>
              <a:t> function:-</a:t>
            </a:r>
          </a:p>
          <a:p>
            <a:endParaRPr lang="en-US" dirty="0"/>
          </a:p>
          <a:p>
            <a:r>
              <a:rPr lang="en-US" dirty="0" err="1" smtClean="0"/>
              <a:t>transform.Find</a:t>
            </a:r>
            <a:r>
              <a:rPr lang="en-US" dirty="0" smtClean="0"/>
              <a:t>("Gun");</a:t>
            </a:r>
            <a:endParaRPr lang="en-US" dirty="0"/>
          </a:p>
        </p:txBody>
      </p:sp>
    </p:spTree>
    <p:extLst>
      <p:ext uri="{BB962C8B-B14F-4D97-AF65-F5344CB8AC3E}">
        <p14:creationId xmlns:p14="http://schemas.microsoft.com/office/powerpoint/2010/main" val="39686664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 directional light to the scene, making it cast light in the same direction </a:t>
            </a:r>
            <a:r>
              <a:rPr lang="en-US" dirty="0" smtClean="0"/>
              <a:t>the camera </a:t>
            </a:r>
            <a:r>
              <a:rPr lang="en-US" dirty="0"/>
              <a:t>is facing</a:t>
            </a:r>
            <a:r>
              <a:rPr lang="en-US" dirty="0" smtClean="0"/>
              <a:t>.</a:t>
            </a:r>
          </a:p>
          <a:p>
            <a:r>
              <a:rPr lang="en-US" dirty="0"/>
              <a:t>In the Hierarchy view, drag the Directional Light into the Main Camera game </a:t>
            </a:r>
            <a:r>
              <a:rPr lang="en-US" dirty="0" smtClean="0"/>
              <a:t>object, making </a:t>
            </a:r>
            <a:r>
              <a:rPr lang="en-US" dirty="0"/>
              <a:t>it a child of the Main Camera game object</a:t>
            </a:r>
            <a:r>
              <a:rPr lang="en-US" dirty="0" smtClean="0"/>
              <a:t>.</a:t>
            </a:r>
          </a:p>
          <a:p>
            <a:endParaRPr lang="en-US" dirty="0" smtClean="0"/>
          </a:p>
          <a:p>
            <a:endParaRPr lang="en-US" dirty="0"/>
          </a:p>
        </p:txBody>
      </p:sp>
    </p:spTree>
    <p:extLst>
      <p:ext uri="{BB962C8B-B14F-4D97-AF65-F5344CB8AC3E}">
        <p14:creationId xmlns:p14="http://schemas.microsoft.com/office/powerpoint/2010/main" val="4951697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AddComponentMenu</a:t>
            </a:r>
            <a:r>
              <a:rPr lang="en-US" dirty="0"/>
              <a:t>("Camera-Control/Mouse Orbit with zoom")]</a:t>
            </a:r>
            <a:r>
              <a:rPr lang="en-US" dirty="0" smtClean="0"/>
              <a:t> </a:t>
            </a:r>
          </a:p>
          <a:p>
            <a:pPr marL="0" indent="0">
              <a:buNone/>
            </a:pPr>
            <a:endParaRPr lang="en-US" dirty="0" smtClean="0"/>
          </a:p>
          <a:p>
            <a:pPr marL="0" indent="0">
              <a:buNone/>
            </a:pPr>
            <a:r>
              <a:rPr lang="en-US" dirty="0" smtClean="0"/>
              <a:t>public</a:t>
            </a:r>
            <a:r>
              <a:rPr lang="en-US" dirty="0"/>
              <a:t> class s3 : </a:t>
            </a:r>
            <a:r>
              <a:rPr lang="en-US" dirty="0" err="1"/>
              <a:t>MonoBehaviour</a:t>
            </a:r>
            <a:r>
              <a:rPr lang="en-US" dirty="0"/>
              <a:t> {</a:t>
            </a:r>
            <a:r>
              <a:rPr lang="en-US" dirty="0" smtClean="0"/>
              <a:t> </a:t>
            </a:r>
          </a:p>
          <a:p>
            <a:pPr marL="0" indent="0">
              <a:buNone/>
            </a:pPr>
            <a:endParaRPr lang="en-US" dirty="0" smtClean="0"/>
          </a:p>
          <a:p>
            <a:pPr marL="0" indent="0">
              <a:buNone/>
            </a:pPr>
            <a:r>
              <a:rPr lang="en-US" dirty="0"/>
              <a:t>	public Transform target;</a:t>
            </a:r>
          </a:p>
          <a:p>
            <a:pPr marL="0" indent="0">
              <a:buNone/>
            </a:pPr>
            <a:r>
              <a:rPr lang="en-US" dirty="0"/>
              <a:t>	public float distance = 5.0f;</a:t>
            </a:r>
          </a:p>
          <a:p>
            <a:pPr marL="0" indent="0">
              <a:buNone/>
            </a:pPr>
            <a:r>
              <a:rPr lang="en-US" dirty="0"/>
              <a:t>	public float </a:t>
            </a:r>
            <a:r>
              <a:rPr lang="en-US" dirty="0" err="1"/>
              <a:t>xSpeed</a:t>
            </a:r>
            <a:r>
              <a:rPr lang="en-US" dirty="0"/>
              <a:t> = 120.0f;</a:t>
            </a:r>
          </a:p>
          <a:p>
            <a:pPr marL="0" indent="0">
              <a:buNone/>
            </a:pPr>
            <a:r>
              <a:rPr lang="en-US" dirty="0"/>
              <a:t>	public float </a:t>
            </a:r>
            <a:r>
              <a:rPr lang="en-US" dirty="0" err="1"/>
              <a:t>ySpeed</a:t>
            </a:r>
            <a:r>
              <a:rPr lang="en-US" dirty="0"/>
              <a:t> = 120.0f;</a:t>
            </a:r>
          </a:p>
          <a:p>
            <a:pPr marL="0" indent="0">
              <a:buNone/>
            </a:pPr>
            <a:r>
              <a:rPr lang="en-US" dirty="0"/>
              <a:t>	public float </a:t>
            </a:r>
            <a:r>
              <a:rPr lang="en-US" dirty="0" err="1"/>
              <a:t>yMinLimit</a:t>
            </a:r>
            <a:r>
              <a:rPr lang="en-US" dirty="0"/>
              <a:t> = -20f;</a:t>
            </a:r>
          </a:p>
          <a:p>
            <a:pPr marL="0" indent="0">
              <a:buNone/>
            </a:pPr>
            <a:r>
              <a:rPr lang="en-US" dirty="0"/>
              <a:t>	public float </a:t>
            </a:r>
            <a:r>
              <a:rPr lang="en-US" dirty="0" err="1"/>
              <a:t>yMaxLimit</a:t>
            </a:r>
            <a:r>
              <a:rPr lang="en-US" dirty="0"/>
              <a:t> = 80f;</a:t>
            </a:r>
          </a:p>
          <a:p>
            <a:pPr marL="0" indent="0">
              <a:buNone/>
            </a:pPr>
            <a:r>
              <a:rPr lang="en-US" dirty="0"/>
              <a:t>	public float </a:t>
            </a:r>
            <a:r>
              <a:rPr lang="en-US" dirty="0" err="1"/>
              <a:t>distanceMin</a:t>
            </a:r>
            <a:r>
              <a:rPr lang="en-US" dirty="0"/>
              <a:t> = .5f;</a:t>
            </a:r>
          </a:p>
          <a:p>
            <a:pPr marL="0" indent="0">
              <a:buNone/>
            </a:pPr>
            <a:r>
              <a:rPr lang="en-US" dirty="0"/>
              <a:t>	public float </a:t>
            </a:r>
            <a:r>
              <a:rPr lang="en-US" dirty="0" err="1"/>
              <a:t>distanceMax</a:t>
            </a:r>
            <a:r>
              <a:rPr lang="en-US" dirty="0"/>
              <a:t> = 15f; </a:t>
            </a:r>
          </a:p>
        </p:txBody>
      </p:sp>
    </p:spTree>
    <p:extLst>
      <p:ext uri="{BB962C8B-B14F-4D97-AF65-F5344CB8AC3E}">
        <p14:creationId xmlns:p14="http://schemas.microsoft.com/office/powerpoint/2010/main" val="26846650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private </a:t>
            </a:r>
            <a:r>
              <a:rPr lang="en-US" dirty="0" err="1"/>
              <a:t>Rigidbody</a:t>
            </a:r>
            <a:r>
              <a:rPr lang="en-US" dirty="0"/>
              <a:t> rigidbody1;</a:t>
            </a:r>
          </a:p>
          <a:p>
            <a:pPr marL="0" indent="0">
              <a:buNone/>
            </a:pPr>
            <a:r>
              <a:rPr lang="en-US" dirty="0"/>
              <a:t>	float x = 0.0f;</a:t>
            </a:r>
          </a:p>
          <a:p>
            <a:pPr marL="0" indent="0">
              <a:buNone/>
            </a:pPr>
            <a:r>
              <a:rPr lang="en-US" dirty="0"/>
              <a:t>	float y = 0.0f; </a:t>
            </a:r>
          </a:p>
        </p:txBody>
      </p:sp>
    </p:spTree>
    <p:extLst>
      <p:ext uri="{BB962C8B-B14F-4D97-AF65-F5344CB8AC3E}">
        <p14:creationId xmlns:p14="http://schemas.microsoft.com/office/powerpoint/2010/main" val="12905801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	void Start </a:t>
            </a:r>
            <a:r>
              <a:rPr lang="en-US" dirty="0" smtClean="0"/>
              <a:t>()</a:t>
            </a:r>
            <a:r>
              <a:rPr lang="en-US" dirty="0"/>
              <a:t>	{</a:t>
            </a:r>
          </a:p>
          <a:p>
            <a:pPr marL="0" indent="0">
              <a:buNone/>
            </a:pPr>
            <a:r>
              <a:rPr lang="en-US" dirty="0"/>
              <a:t>		Vector3 angles = </a:t>
            </a:r>
            <a:r>
              <a:rPr lang="en-US" dirty="0" err="1"/>
              <a:t>transform.eulerAngles</a:t>
            </a:r>
            <a:r>
              <a:rPr lang="en-US" dirty="0"/>
              <a:t>;</a:t>
            </a:r>
          </a:p>
          <a:p>
            <a:pPr marL="0" indent="0">
              <a:buNone/>
            </a:pPr>
            <a:r>
              <a:rPr lang="en-US" dirty="0"/>
              <a:t>		x = </a:t>
            </a:r>
            <a:r>
              <a:rPr lang="en-US" dirty="0" err="1"/>
              <a:t>angles.y</a:t>
            </a:r>
            <a:r>
              <a:rPr lang="en-US" dirty="0"/>
              <a:t>;</a:t>
            </a:r>
          </a:p>
          <a:p>
            <a:pPr marL="0" indent="0">
              <a:buNone/>
            </a:pPr>
            <a:r>
              <a:rPr lang="en-US" dirty="0"/>
              <a:t>		y = </a:t>
            </a:r>
            <a:r>
              <a:rPr lang="en-US" dirty="0" err="1"/>
              <a:t>angles.x</a:t>
            </a:r>
            <a:r>
              <a:rPr lang="en-US" dirty="0"/>
              <a:t>;</a:t>
            </a:r>
          </a:p>
          <a:p>
            <a:pPr marL="0" indent="0">
              <a:buNone/>
            </a:pPr>
            <a:r>
              <a:rPr lang="en-US" dirty="0"/>
              <a:t>		rigidbody1 = </a:t>
            </a:r>
            <a:r>
              <a:rPr lang="en-US" dirty="0" err="1"/>
              <a:t>GetComponent</a:t>
            </a:r>
            <a:r>
              <a:rPr lang="en-US" dirty="0"/>
              <a:t>&lt;</a:t>
            </a:r>
            <a:r>
              <a:rPr lang="en-US" dirty="0" err="1"/>
              <a:t>Rigidbody</a:t>
            </a:r>
            <a:r>
              <a:rPr lang="en-US" dirty="0"/>
              <a:t>&gt;();</a:t>
            </a:r>
          </a:p>
          <a:p>
            <a:pPr marL="0" indent="0">
              <a:buNone/>
            </a:pPr>
            <a:r>
              <a:rPr lang="en-US" dirty="0"/>
              <a:t>		// Make the rigid body not change rotation</a:t>
            </a:r>
          </a:p>
          <a:p>
            <a:pPr marL="0" indent="0">
              <a:buNone/>
            </a:pPr>
            <a:r>
              <a:rPr lang="en-US" dirty="0"/>
              <a:t>		if (rigidbody1 != null)       {            rigidbody1.freezeRotation = true;        }</a:t>
            </a:r>
          </a:p>
          <a:p>
            <a:pPr marL="0" indent="0">
              <a:buNone/>
            </a:pPr>
            <a:r>
              <a:rPr lang="en-US" dirty="0"/>
              <a:t>	}</a:t>
            </a:r>
          </a:p>
        </p:txBody>
      </p:sp>
    </p:spTree>
    <p:extLst>
      <p:ext uri="{BB962C8B-B14F-4D97-AF65-F5344CB8AC3E}">
        <p14:creationId xmlns:p14="http://schemas.microsoft.com/office/powerpoint/2010/main" val="32092431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525963"/>
          </a:xfrm>
        </p:spPr>
        <p:txBody>
          <a:bodyPr>
            <a:noAutofit/>
          </a:bodyPr>
          <a:lstStyle/>
          <a:p>
            <a:pPr marL="0" indent="0">
              <a:buNone/>
            </a:pPr>
            <a:r>
              <a:rPr lang="en-US" sz="2400" dirty="0"/>
              <a:t>	void </a:t>
            </a:r>
            <a:r>
              <a:rPr lang="en-US" sz="2400" dirty="0" err="1"/>
              <a:t>LateUpdate</a:t>
            </a:r>
            <a:r>
              <a:rPr lang="en-US" sz="2400" dirty="0"/>
              <a:t> () {</a:t>
            </a:r>
          </a:p>
          <a:p>
            <a:pPr marL="0" indent="0">
              <a:buNone/>
            </a:pPr>
            <a:r>
              <a:rPr lang="en-US" sz="2400" dirty="0"/>
              <a:t>		if (target) {</a:t>
            </a:r>
          </a:p>
          <a:p>
            <a:pPr marL="0" indent="0">
              <a:buNone/>
            </a:pPr>
            <a:r>
              <a:rPr lang="en-US" sz="2400" dirty="0"/>
              <a:t>	</a:t>
            </a:r>
            <a:r>
              <a:rPr lang="en-US" sz="2400" dirty="0" smtClean="0"/>
              <a:t>x </a:t>
            </a:r>
            <a:r>
              <a:rPr lang="en-US" sz="2400" dirty="0"/>
              <a:t>+= </a:t>
            </a:r>
            <a:r>
              <a:rPr lang="en-US" sz="2400" dirty="0" err="1"/>
              <a:t>Input.GetAxis</a:t>
            </a:r>
            <a:r>
              <a:rPr lang="en-US" sz="2400" dirty="0"/>
              <a:t>("Mouse X") * </a:t>
            </a:r>
            <a:r>
              <a:rPr lang="en-US" sz="2400" dirty="0" err="1"/>
              <a:t>xSpeed</a:t>
            </a:r>
            <a:r>
              <a:rPr lang="en-US" sz="2400" dirty="0"/>
              <a:t> * distance * 0.02f;</a:t>
            </a:r>
          </a:p>
          <a:p>
            <a:pPr marL="0" indent="0">
              <a:buNone/>
            </a:pPr>
            <a:r>
              <a:rPr lang="en-US" sz="2400" dirty="0" smtClean="0"/>
              <a:t>y </a:t>
            </a:r>
            <a:r>
              <a:rPr lang="en-US" sz="2400" dirty="0"/>
              <a:t>-= </a:t>
            </a:r>
            <a:r>
              <a:rPr lang="en-US" sz="2400" dirty="0" err="1"/>
              <a:t>Input.GetAxis</a:t>
            </a:r>
            <a:r>
              <a:rPr lang="en-US" sz="2400" dirty="0"/>
              <a:t>("Mouse Y") * </a:t>
            </a:r>
            <a:r>
              <a:rPr lang="en-US" sz="2400" dirty="0" err="1"/>
              <a:t>ySpeed</a:t>
            </a:r>
            <a:r>
              <a:rPr lang="en-US" sz="2400" dirty="0"/>
              <a:t> * 0.02f;</a:t>
            </a:r>
          </a:p>
          <a:p>
            <a:pPr marL="0" indent="0">
              <a:buNone/>
            </a:pPr>
            <a:r>
              <a:rPr lang="en-US" sz="2400" dirty="0" smtClean="0"/>
              <a:t>y </a:t>
            </a:r>
            <a:r>
              <a:rPr lang="en-US" sz="2400" dirty="0"/>
              <a:t>= </a:t>
            </a:r>
            <a:r>
              <a:rPr lang="en-US" sz="2400" dirty="0" err="1"/>
              <a:t>ClampAngle</a:t>
            </a:r>
            <a:r>
              <a:rPr lang="en-US" sz="2400" dirty="0"/>
              <a:t>(y, </a:t>
            </a:r>
            <a:r>
              <a:rPr lang="en-US" sz="2400" dirty="0" err="1"/>
              <a:t>yMinLimit</a:t>
            </a:r>
            <a:r>
              <a:rPr lang="en-US" sz="2400" dirty="0"/>
              <a:t>, </a:t>
            </a:r>
            <a:r>
              <a:rPr lang="en-US" sz="2400" dirty="0" err="1"/>
              <a:t>yMaxLimit</a:t>
            </a:r>
            <a:r>
              <a:rPr lang="en-US" sz="2400" dirty="0"/>
              <a:t>);</a:t>
            </a:r>
          </a:p>
          <a:p>
            <a:pPr marL="0" indent="0">
              <a:buNone/>
            </a:pPr>
            <a:r>
              <a:rPr lang="en-US" sz="2400" dirty="0" smtClean="0"/>
              <a:t>Quaternion </a:t>
            </a:r>
            <a:r>
              <a:rPr lang="en-US" sz="2400" dirty="0"/>
              <a:t>rotation = </a:t>
            </a:r>
            <a:r>
              <a:rPr lang="en-US" sz="2400" dirty="0" err="1"/>
              <a:t>Quaternion.Euler</a:t>
            </a:r>
            <a:r>
              <a:rPr lang="en-US" sz="2400" dirty="0"/>
              <a:t>(y, x, 0);</a:t>
            </a:r>
          </a:p>
          <a:p>
            <a:pPr marL="0" indent="0">
              <a:buNone/>
            </a:pPr>
            <a:r>
              <a:rPr lang="en-US" sz="2400" dirty="0" smtClean="0"/>
              <a:t>distance </a:t>
            </a:r>
            <a:r>
              <a:rPr lang="en-US" sz="2400" dirty="0"/>
              <a:t>= </a:t>
            </a:r>
            <a:r>
              <a:rPr lang="en-US" sz="2400" dirty="0" err="1"/>
              <a:t>Mathf.Clamp</a:t>
            </a:r>
            <a:r>
              <a:rPr lang="en-US" sz="2400" dirty="0"/>
              <a:t>(distance - </a:t>
            </a:r>
            <a:r>
              <a:rPr lang="en-US" sz="2400" dirty="0" err="1"/>
              <a:t>Input.GetAxis</a:t>
            </a:r>
            <a:r>
              <a:rPr lang="en-US" sz="2400" dirty="0"/>
              <a:t>("Mouse </a:t>
            </a:r>
            <a:r>
              <a:rPr lang="en-US" sz="2400" dirty="0" err="1"/>
              <a:t>ScrollWheel</a:t>
            </a:r>
            <a:r>
              <a:rPr lang="en-US" sz="2400" dirty="0"/>
              <a:t>")*5, </a:t>
            </a:r>
            <a:r>
              <a:rPr lang="en-US" sz="2400" dirty="0" err="1"/>
              <a:t>distanceMin</a:t>
            </a:r>
            <a:r>
              <a:rPr lang="en-US" sz="2400" dirty="0"/>
              <a:t>, </a:t>
            </a:r>
            <a:r>
              <a:rPr lang="en-US" sz="2400" dirty="0" err="1"/>
              <a:t>distanceMax</a:t>
            </a:r>
            <a:r>
              <a:rPr lang="en-US" sz="2400" dirty="0"/>
              <a:t>);             </a:t>
            </a:r>
            <a:br>
              <a:rPr lang="en-US" sz="2400" dirty="0"/>
            </a:br>
            <a:r>
              <a:rPr lang="en-US" sz="2400" dirty="0"/>
              <a:t>            </a:t>
            </a:r>
          </a:p>
        </p:txBody>
      </p:sp>
    </p:spTree>
    <p:extLst>
      <p:ext uri="{BB962C8B-B14F-4D97-AF65-F5344CB8AC3E}">
        <p14:creationId xmlns:p14="http://schemas.microsoft.com/office/powerpoint/2010/main" val="8151255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RaycastHit</a:t>
            </a:r>
            <a:r>
              <a:rPr lang="en-US" dirty="0" smtClean="0"/>
              <a:t> </a:t>
            </a:r>
            <a:r>
              <a:rPr lang="en-US" dirty="0"/>
              <a:t>hit;</a:t>
            </a:r>
          </a:p>
          <a:p>
            <a:pPr marL="0" indent="0">
              <a:buNone/>
            </a:pPr>
            <a:r>
              <a:rPr lang="en-US" dirty="0" smtClean="0"/>
              <a:t>if </a:t>
            </a:r>
            <a:r>
              <a:rPr lang="en-US" dirty="0"/>
              <a:t>(</a:t>
            </a:r>
            <a:r>
              <a:rPr lang="en-US" dirty="0" err="1"/>
              <a:t>Physics.Linecast</a:t>
            </a:r>
            <a:r>
              <a:rPr lang="en-US" dirty="0"/>
              <a:t> (</a:t>
            </a:r>
            <a:r>
              <a:rPr lang="en-US" dirty="0" err="1"/>
              <a:t>target.position</a:t>
            </a:r>
            <a:r>
              <a:rPr lang="en-US" dirty="0"/>
              <a:t>, </a:t>
            </a:r>
            <a:r>
              <a:rPr lang="en-US" dirty="0" err="1"/>
              <a:t>transform.position</a:t>
            </a:r>
            <a:r>
              <a:rPr lang="en-US" dirty="0"/>
              <a:t>, out hit)) 			{</a:t>
            </a:r>
          </a:p>
          <a:p>
            <a:pPr marL="0" indent="0">
              <a:buNone/>
            </a:pPr>
            <a:r>
              <a:rPr lang="en-US" dirty="0"/>
              <a:t>		</a:t>
            </a:r>
            <a:r>
              <a:rPr lang="en-US" dirty="0" smtClean="0"/>
              <a:t>distance </a:t>
            </a:r>
            <a:r>
              <a:rPr lang="en-US" dirty="0"/>
              <a:t>-=  </a:t>
            </a:r>
            <a:r>
              <a:rPr lang="en-US" dirty="0" err="1"/>
              <a:t>hit.distance</a:t>
            </a:r>
            <a:r>
              <a:rPr lang="en-US" dirty="0"/>
              <a:t>;</a:t>
            </a:r>
          </a:p>
          <a:p>
            <a:pPr marL="0" indent="0">
              <a:buNone/>
            </a:pPr>
            <a:r>
              <a:rPr lang="en-US" dirty="0"/>
              <a:t>		</a:t>
            </a:r>
            <a:r>
              <a:rPr lang="en-US" dirty="0" smtClean="0"/>
              <a:t>}</a:t>
            </a:r>
            <a:endParaRPr lang="en-US" dirty="0"/>
          </a:p>
          <a:p>
            <a:pPr marL="0" indent="0">
              <a:buNone/>
            </a:pPr>
            <a:r>
              <a:rPr lang="en-US" dirty="0" smtClean="0"/>
              <a:t>Vector3 </a:t>
            </a:r>
            <a:r>
              <a:rPr lang="en-US" dirty="0" err="1"/>
              <a:t>negDistance</a:t>
            </a:r>
            <a:r>
              <a:rPr lang="en-US" dirty="0"/>
              <a:t> = new Vector3(0.0f, 0.0f, -distance);</a:t>
            </a:r>
          </a:p>
          <a:p>
            <a:pPr marL="0" indent="0">
              <a:buNone/>
            </a:pPr>
            <a:r>
              <a:rPr lang="en-US" dirty="0" smtClean="0"/>
              <a:t>Vector3 </a:t>
            </a:r>
            <a:r>
              <a:rPr lang="en-US" dirty="0"/>
              <a:t>position = rotation * </a:t>
            </a:r>
            <a:r>
              <a:rPr lang="en-US" dirty="0" err="1"/>
              <a:t>negDistance</a:t>
            </a:r>
            <a:r>
              <a:rPr lang="en-US" dirty="0"/>
              <a:t> + </a:t>
            </a:r>
            <a:r>
              <a:rPr lang="en-US" dirty="0" err="1"/>
              <a:t>target.position</a:t>
            </a:r>
            <a:r>
              <a:rPr lang="en-US" dirty="0"/>
              <a:t>;</a:t>
            </a:r>
          </a:p>
          <a:p>
            <a:pPr marL="0" indent="0">
              <a:buNone/>
            </a:pPr>
            <a:r>
              <a:rPr lang="en-US" dirty="0" err="1" smtClean="0"/>
              <a:t>transform.rotation</a:t>
            </a:r>
            <a:r>
              <a:rPr lang="en-US" dirty="0" smtClean="0"/>
              <a:t> </a:t>
            </a:r>
            <a:r>
              <a:rPr lang="en-US" dirty="0"/>
              <a:t>= rotation;</a:t>
            </a:r>
          </a:p>
          <a:p>
            <a:pPr marL="0" indent="0">
              <a:buNone/>
            </a:pPr>
            <a:r>
              <a:rPr lang="en-US" dirty="0" err="1" smtClean="0"/>
              <a:t>transform.position</a:t>
            </a:r>
            <a:r>
              <a:rPr lang="en-US" dirty="0" smtClean="0"/>
              <a:t> </a:t>
            </a:r>
            <a:r>
              <a:rPr lang="en-US" dirty="0"/>
              <a:t>= position;</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8639210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800" dirty="0"/>
              <a:t> 	public static float </a:t>
            </a:r>
            <a:r>
              <a:rPr lang="en-US" sz="2800" dirty="0" err="1"/>
              <a:t>ClampAngle</a:t>
            </a:r>
            <a:r>
              <a:rPr lang="en-US" sz="2800" dirty="0"/>
              <a:t>(float angle, float min, float max)</a:t>
            </a:r>
          </a:p>
          <a:p>
            <a:pPr marL="0" indent="0">
              <a:buNone/>
            </a:pPr>
            <a:r>
              <a:rPr lang="en-US" sz="2800" dirty="0"/>
              <a:t>	{ </a:t>
            </a:r>
          </a:p>
          <a:p>
            <a:pPr marL="0" indent="0">
              <a:buNone/>
            </a:pPr>
            <a:r>
              <a:rPr lang="en-US" sz="2800" dirty="0"/>
              <a:t>		if (angle &lt; -360F)</a:t>
            </a:r>
          </a:p>
          <a:p>
            <a:pPr marL="0" indent="0">
              <a:buNone/>
            </a:pPr>
            <a:r>
              <a:rPr lang="en-US" sz="2800" dirty="0"/>
              <a:t>			angle += 360F;</a:t>
            </a:r>
          </a:p>
          <a:p>
            <a:pPr marL="0" indent="0">
              <a:buNone/>
            </a:pPr>
            <a:r>
              <a:rPr lang="en-US" sz="2800" dirty="0"/>
              <a:t>		if (angle &gt; 360F)</a:t>
            </a:r>
          </a:p>
          <a:p>
            <a:pPr marL="0" indent="0">
              <a:buNone/>
            </a:pPr>
            <a:r>
              <a:rPr lang="en-US" sz="2800" dirty="0"/>
              <a:t>			angle -= 360F;</a:t>
            </a:r>
          </a:p>
          <a:p>
            <a:pPr marL="0" indent="0">
              <a:buNone/>
            </a:pPr>
            <a:r>
              <a:rPr lang="en-US" sz="2800" dirty="0"/>
              <a:t>		return </a:t>
            </a:r>
            <a:r>
              <a:rPr lang="en-US" sz="2800" dirty="0" err="1"/>
              <a:t>Mathf.Clamp</a:t>
            </a:r>
            <a:r>
              <a:rPr lang="en-US" sz="2800" dirty="0"/>
              <a:t>(angle, min, max);</a:t>
            </a:r>
          </a:p>
          <a:p>
            <a:pPr marL="0" indent="0">
              <a:buNone/>
            </a:pPr>
            <a:r>
              <a:rPr lang="en-US" sz="2800" dirty="0"/>
              <a:t>	</a:t>
            </a:r>
            <a:r>
              <a:rPr lang="en-US" sz="2800" dirty="0" smtClean="0"/>
              <a:t>}}</a:t>
            </a:r>
            <a:endParaRPr lang="en-US" sz="2800" dirty="0"/>
          </a:p>
          <a:p>
            <a:pPr marL="0" indent="0">
              <a:buNone/>
            </a:pPr>
            <a:endParaRPr lang="en-US" sz="2800" dirty="0"/>
          </a:p>
        </p:txBody>
      </p:sp>
    </p:spTree>
    <p:extLst>
      <p:ext uri="{BB962C8B-B14F-4D97-AF65-F5344CB8AC3E}">
        <p14:creationId xmlns:p14="http://schemas.microsoft.com/office/powerpoint/2010/main" val="150173266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Drag an object into the </a:t>
            </a:r>
            <a:r>
              <a:rPr lang="en-US" dirty="0"/>
              <a:t>Target slot</a:t>
            </a:r>
            <a:r>
              <a:rPr lang="en-US" dirty="0" smtClean="0"/>
              <a:t>.</a:t>
            </a:r>
          </a:p>
          <a:p>
            <a:r>
              <a:rPr lang="en-US" dirty="0"/>
              <a:t>Play the scene. Move the mouse </a:t>
            </a:r>
            <a:r>
              <a:rPr lang="en-US" dirty="0" smtClean="0"/>
              <a:t>to </a:t>
            </a:r>
            <a:r>
              <a:rPr lang="en-US" dirty="0"/>
              <a:t>look </a:t>
            </a:r>
            <a:r>
              <a:rPr lang="en-US" dirty="0" smtClean="0"/>
              <a:t>around the </a:t>
            </a:r>
            <a:r>
              <a:rPr lang="en-US" dirty="0"/>
              <a:t>object</a:t>
            </a:r>
            <a:r>
              <a:rPr lang="en-US" dirty="0" smtClean="0"/>
              <a:t>.</a:t>
            </a:r>
          </a:p>
        </p:txBody>
      </p:sp>
    </p:spTree>
    <p:extLst>
      <p:ext uri="{BB962C8B-B14F-4D97-AF65-F5344CB8AC3E}">
        <p14:creationId xmlns:p14="http://schemas.microsoft.com/office/powerpoint/2010/main" val="4205974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Controlling Animations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79090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Animation System Overview</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Unity has a rich and sophisticated animation system (sometimes referred to as ‘</a:t>
            </a:r>
            <a:r>
              <a:rPr lang="en-US" dirty="0" err="1" smtClean="0"/>
              <a:t>Mecanim</a:t>
            </a:r>
            <a:r>
              <a:rPr lang="en-US" dirty="0" smtClean="0"/>
              <a:t>’). It provides:</a:t>
            </a:r>
          </a:p>
          <a:p>
            <a:r>
              <a:rPr lang="en-US" dirty="0" smtClean="0"/>
              <a:t>Easy workflow and setup of animations for all elements of Unity including objects, characters, and properties.</a:t>
            </a:r>
          </a:p>
          <a:p>
            <a:r>
              <a:rPr lang="en-US" dirty="0" smtClean="0"/>
              <a:t>Support for imported animation clips and animation created within Unity</a:t>
            </a:r>
          </a:p>
          <a:p>
            <a:r>
              <a:rPr lang="en-US" dirty="0" smtClean="0"/>
              <a:t>Humanoid animation retargeting - the ability to apply animations from one character model onto another.</a:t>
            </a:r>
          </a:p>
          <a:p>
            <a:r>
              <a:rPr lang="en-US" dirty="0" smtClean="0"/>
              <a:t>Simplified workflow for aligning animation clips.</a:t>
            </a:r>
          </a:p>
          <a:p>
            <a:r>
              <a:rPr lang="en-US" dirty="0" smtClean="0"/>
              <a:t>Convenient preview of animation clips, transitions and interactions between them. This allows animators to work more independently of programmers, prototype and preview their animations before gameplay code is hooked in.</a:t>
            </a:r>
          </a:p>
          <a:p>
            <a:r>
              <a:rPr lang="en-US" dirty="0" smtClean="0"/>
              <a:t>Management of complex interactions between animations with a visual programming tool.</a:t>
            </a:r>
          </a:p>
          <a:p>
            <a:r>
              <a:rPr lang="en-US" dirty="0" smtClean="0"/>
              <a:t>Animating different body parts with different logic.</a:t>
            </a:r>
          </a:p>
          <a:p>
            <a:r>
              <a:rPr lang="en-US" dirty="0" smtClean="0"/>
              <a:t>Layering and masking features</a:t>
            </a:r>
            <a:endParaRPr lang="en-US" dirty="0"/>
          </a:p>
        </p:txBody>
      </p:sp>
    </p:spTree>
    <p:extLst>
      <p:ext uri="{BB962C8B-B14F-4D97-AF65-F5344CB8AC3E}">
        <p14:creationId xmlns:p14="http://schemas.microsoft.com/office/powerpoint/2010/main" val="415254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Objects by Name or </a:t>
            </a:r>
            <a:r>
              <a:rPr lang="en-US" dirty="0" smtClean="0"/>
              <a:t>Tag</a:t>
            </a:r>
            <a:endParaRPr lang="en-US" dirty="0"/>
          </a:p>
        </p:txBody>
      </p:sp>
      <p:sp>
        <p:nvSpPr>
          <p:cNvPr id="3" name="Content Placeholder 2"/>
          <p:cNvSpPr>
            <a:spLocks noGrp="1"/>
          </p:cNvSpPr>
          <p:nvPr>
            <p:ph idx="1"/>
          </p:nvPr>
        </p:nvSpPr>
        <p:spPr/>
        <p:txBody>
          <a:bodyPr/>
          <a:lstStyle/>
          <a:p>
            <a:r>
              <a:rPr lang="en-US" dirty="0" smtClean="0"/>
              <a:t> Individual objects can be retrieved by name using the </a:t>
            </a:r>
            <a:r>
              <a:rPr lang="en-US" dirty="0" err="1" smtClean="0"/>
              <a:t>GameObject.Find</a:t>
            </a:r>
            <a:r>
              <a:rPr lang="en-US" dirty="0" smtClean="0"/>
              <a:t> function:-</a:t>
            </a:r>
          </a:p>
          <a:p>
            <a:endParaRPr lang="en-US" dirty="0" smtClean="0"/>
          </a:p>
          <a:p>
            <a:pPr marL="0" indent="0">
              <a:buNone/>
            </a:pPr>
            <a:r>
              <a:rPr lang="en-US" sz="2800" dirty="0" err="1" smtClean="0"/>
              <a:t>GameObject</a:t>
            </a:r>
            <a:r>
              <a:rPr lang="en-US" sz="2800" dirty="0" smtClean="0"/>
              <a:t> player;</a:t>
            </a:r>
          </a:p>
          <a:p>
            <a:pPr marL="0" indent="0">
              <a:buNone/>
            </a:pPr>
            <a:r>
              <a:rPr lang="en-US" sz="2800" dirty="0" smtClean="0"/>
              <a:t>void Start() {	</a:t>
            </a:r>
          </a:p>
          <a:p>
            <a:pPr marL="0" indent="0">
              <a:buNone/>
            </a:pPr>
            <a:r>
              <a:rPr lang="en-US" sz="2800" dirty="0" smtClean="0"/>
              <a:t>player = </a:t>
            </a:r>
            <a:r>
              <a:rPr lang="en-US" sz="2800" dirty="0" err="1" smtClean="0"/>
              <a:t>GameObject.Find</a:t>
            </a:r>
            <a:r>
              <a:rPr lang="en-US" sz="2800" dirty="0" smtClean="0"/>
              <a:t>("</a:t>
            </a:r>
            <a:r>
              <a:rPr lang="en-US" sz="2800" dirty="0" err="1" smtClean="0"/>
              <a:t>MainHeroCharacter</a:t>
            </a:r>
            <a:r>
              <a:rPr lang="en-US" sz="2800" dirty="0" smtClean="0"/>
              <a:t>");</a:t>
            </a:r>
          </a:p>
          <a:p>
            <a:pPr marL="0" indent="0">
              <a:buNone/>
            </a:pPr>
            <a:r>
              <a:rPr lang="en-US" sz="2800" dirty="0" smtClean="0"/>
              <a:t>}</a:t>
            </a:r>
            <a:endParaRPr lang="en-US" sz="2800" dirty="0"/>
          </a:p>
        </p:txBody>
      </p:sp>
    </p:spTree>
    <p:extLst>
      <p:ext uri="{BB962C8B-B14F-4D97-AF65-F5344CB8AC3E}">
        <p14:creationId xmlns:p14="http://schemas.microsoft.com/office/powerpoint/2010/main" val="160529430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Clips</a:t>
            </a:r>
            <a:endParaRPr lang="en-US" dirty="0"/>
          </a:p>
        </p:txBody>
      </p:sp>
      <p:sp>
        <p:nvSpPr>
          <p:cNvPr id="3" name="Content Placeholder 2"/>
          <p:cNvSpPr>
            <a:spLocks noGrp="1"/>
          </p:cNvSpPr>
          <p:nvPr>
            <p:ph idx="1"/>
          </p:nvPr>
        </p:nvSpPr>
        <p:spPr/>
        <p:txBody>
          <a:bodyPr>
            <a:normAutofit fontScale="92500"/>
          </a:bodyPr>
          <a:lstStyle/>
          <a:p>
            <a:r>
              <a:rPr lang="en-US" dirty="0" smtClean="0"/>
              <a:t>Unity’s animation system is based on the concept of Animation Clips, which contain information about how certain objects should change their position, rotation, or other properties over time. </a:t>
            </a:r>
          </a:p>
          <a:p>
            <a:r>
              <a:rPr lang="en-US" dirty="0" smtClean="0"/>
              <a:t>Each clip can be thought of as a single linear recording. Animation clips from external sources are created by artists or animators with 3</a:t>
            </a:r>
            <a:r>
              <a:rPr lang="en-US" baseline="30000" dirty="0" smtClean="0"/>
              <a:t>rd</a:t>
            </a:r>
            <a:r>
              <a:rPr lang="en-US" dirty="0" smtClean="0"/>
              <a:t> party tools such as Max or Maya, or come from motion capture studios or other sources.</a:t>
            </a:r>
            <a:endParaRPr lang="en-US" dirty="0"/>
          </a:p>
        </p:txBody>
      </p:sp>
    </p:spTree>
    <p:extLst>
      <p:ext uri="{BB962C8B-B14F-4D97-AF65-F5344CB8AC3E}">
        <p14:creationId xmlns:p14="http://schemas.microsoft.com/office/powerpoint/2010/main" val="200831954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Animator 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Animation Clips are then </a:t>
            </a:r>
            <a:r>
              <a:rPr lang="en-US" dirty="0" err="1" smtClean="0"/>
              <a:t>organised</a:t>
            </a:r>
            <a:r>
              <a:rPr lang="en-US" dirty="0" smtClean="0"/>
              <a:t> into a structured flowchart-like system called an Animator Controller. The Animator Controller acts as a “State Machine” which keeps track of which clip should currently be playing, and when the animations should change or blend together. </a:t>
            </a:r>
          </a:p>
          <a:p>
            <a:r>
              <a:rPr lang="en-US" dirty="0" smtClean="0"/>
              <a:t>A very simple Animator Controller might only contain one or two clips, for example to control a </a:t>
            </a:r>
            <a:r>
              <a:rPr lang="en-US" dirty="0" err="1" smtClean="0"/>
              <a:t>powerup</a:t>
            </a:r>
            <a:r>
              <a:rPr lang="en-US" dirty="0" smtClean="0"/>
              <a:t> spinning and bouncing, or to animate a door opening and closing at the correct time. </a:t>
            </a:r>
          </a:p>
          <a:p>
            <a:r>
              <a:rPr lang="en-US" dirty="0" smtClean="0"/>
              <a:t>A more advanced Animator Controller might contain dozens of humanoid animations for all the main character’s actions, and might blend between multiple clips at the same time to provide a fluid motion as the player moves around the scene.</a:t>
            </a:r>
            <a:endParaRPr lang="en-US" dirty="0"/>
          </a:p>
        </p:txBody>
      </p:sp>
    </p:spTree>
    <p:extLst>
      <p:ext uri="{BB962C8B-B14F-4D97-AF65-F5344CB8AC3E}">
        <p14:creationId xmlns:p14="http://schemas.microsoft.com/office/powerpoint/2010/main" val="11461105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Avatar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Unity’s Animation system also has numerous special features for handling humanoid characters which give you the ability to retarget humanoid animation from any source (</a:t>
            </a:r>
            <a:r>
              <a:rPr lang="en-US" dirty="0" err="1" smtClean="0"/>
              <a:t>Eg</a:t>
            </a:r>
            <a:r>
              <a:rPr lang="en-US" dirty="0" smtClean="0"/>
              <a:t>. motion capture, the asset store, or some other third-party animation library) to your own character model, as well as adjusting muscle definitions.</a:t>
            </a:r>
          </a:p>
          <a:p>
            <a:pPr lvl="1"/>
            <a:r>
              <a:rPr lang="en-US" dirty="0" smtClean="0"/>
              <a:t>These special features are enabled by Unity’s Avatar system, where humanoid characters are mapped to a common internal format.</a:t>
            </a:r>
            <a:endParaRPr lang="en-US" dirty="0"/>
          </a:p>
        </p:txBody>
      </p:sp>
    </p:spTree>
    <p:extLst>
      <p:ext uri="{BB962C8B-B14F-4D97-AF65-F5344CB8AC3E}">
        <p14:creationId xmlns:p14="http://schemas.microsoft.com/office/powerpoint/2010/main" val="45153204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Moving your character with Root Motion </a:t>
            </a:r>
            <a:r>
              <a:rPr lang="en-US" dirty="0" smtClean="0"/>
              <a:t>and Blend </a:t>
            </a:r>
            <a:r>
              <a:rPr lang="en-US" dirty="0"/>
              <a:t>Trees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753831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Another </a:t>
            </a:r>
            <a:r>
              <a:rPr lang="en-US" dirty="0" smtClean="0"/>
              <a:t>feature </a:t>
            </a:r>
            <a:r>
              <a:rPr lang="en-US" dirty="0"/>
              <a:t>for the animation system is Blend Trees, which can make </a:t>
            </a:r>
            <a:r>
              <a:rPr lang="en-US" dirty="0" smtClean="0"/>
              <a:t>transitions between </a:t>
            </a:r>
            <a:r>
              <a:rPr lang="en-US" dirty="0"/>
              <a:t>animation states smooth and easy</a:t>
            </a:r>
            <a:r>
              <a:rPr lang="en-US" dirty="0" smtClean="0"/>
              <a:t>.</a:t>
            </a:r>
          </a:p>
          <a:p>
            <a:r>
              <a:rPr lang="en-US" dirty="0" smtClean="0"/>
              <a:t>We </a:t>
            </a:r>
            <a:r>
              <a:rPr lang="en-US" dirty="0"/>
              <a:t>will take advantage of </a:t>
            </a:r>
            <a:r>
              <a:rPr lang="en-US" dirty="0" smtClean="0"/>
              <a:t>these features </a:t>
            </a:r>
            <a:r>
              <a:rPr lang="en-US" dirty="0"/>
              <a:t>to make our character walk and run forwards or </a:t>
            </a:r>
            <a:r>
              <a:rPr lang="en-US" dirty="0" smtClean="0"/>
              <a:t>backwards.</a:t>
            </a:r>
            <a:endParaRPr lang="en-US" dirty="0"/>
          </a:p>
        </p:txBody>
      </p:sp>
    </p:spTree>
    <p:extLst>
      <p:ext uri="{BB962C8B-B14F-4D97-AF65-F5344CB8AC3E}">
        <p14:creationId xmlns:p14="http://schemas.microsoft.com/office/powerpoint/2010/main" val="34305418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Attach </a:t>
            </a:r>
            <a:r>
              <a:rPr lang="en-US" dirty="0"/>
              <a:t>a </a:t>
            </a:r>
            <a:r>
              <a:rPr lang="en-US" dirty="0" smtClean="0"/>
              <a:t>Character Controller </a:t>
            </a:r>
            <a:r>
              <a:rPr lang="en-US" dirty="0"/>
              <a:t>component to it by going to Component | Physics | Character Controller.</a:t>
            </a:r>
          </a:p>
          <a:p>
            <a:pPr lvl="1"/>
            <a:r>
              <a:rPr lang="en-US" dirty="0"/>
              <a:t>Then, set the following coordinates for Center: (0, 0.9, 0); change the entry in </a:t>
            </a:r>
            <a:r>
              <a:rPr lang="en-US" dirty="0" smtClean="0"/>
              <a:t>the Radius </a:t>
            </a:r>
            <a:r>
              <a:rPr lang="en-US" dirty="0"/>
              <a:t>field to 0.34 and the Height field to </a:t>
            </a:r>
            <a:r>
              <a:rPr lang="en-US" dirty="0" smtClean="0"/>
              <a:t>1.79.</a:t>
            </a:r>
            <a:endParaRPr lang="en-US" dirty="0"/>
          </a:p>
        </p:txBody>
      </p:sp>
    </p:spTree>
    <p:extLst>
      <p:ext uri="{BB962C8B-B14F-4D97-AF65-F5344CB8AC3E}">
        <p14:creationId xmlns:p14="http://schemas.microsoft.com/office/powerpoint/2010/main" val="35745725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In the bottom-left corner of the Animator view, create </a:t>
            </a:r>
            <a:r>
              <a:rPr lang="en-US" dirty="0" smtClean="0"/>
              <a:t>a new parameter (Float value) </a:t>
            </a:r>
            <a:r>
              <a:rPr lang="en-US" dirty="0"/>
              <a:t>named </a:t>
            </a:r>
            <a:r>
              <a:rPr lang="en-US" dirty="0" err="1" smtClean="0"/>
              <a:t>xSpeed</a:t>
            </a:r>
            <a:r>
              <a:rPr lang="en-US" dirty="0" smtClean="0"/>
              <a:t>.</a:t>
            </a:r>
          </a:p>
          <a:p>
            <a:r>
              <a:rPr lang="en-US" dirty="0"/>
              <a:t>Also, right-click on the gridded area and, from the context menu, select From </a:t>
            </a:r>
            <a:r>
              <a:rPr lang="en-US" dirty="0" smtClean="0"/>
              <a:t>New Blend </a:t>
            </a:r>
            <a:r>
              <a:rPr lang="en-US" dirty="0"/>
              <a:t>Tree under Create State. Change its name to Move in the Inspector view</a:t>
            </a:r>
            <a:r>
              <a:rPr lang="en-US" dirty="0" smtClean="0"/>
              <a:t>.</a:t>
            </a:r>
          </a:p>
          <a:p>
            <a:r>
              <a:rPr lang="en-US" dirty="0"/>
              <a:t>Double-click on the Move state. You will see the empty Blend Tree you have </a:t>
            </a:r>
            <a:r>
              <a:rPr lang="en-US" dirty="0" smtClean="0"/>
              <a:t>created. Select </a:t>
            </a:r>
            <a:r>
              <a:rPr lang="en-US" dirty="0"/>
              <a:t>it and rename it to Move in the Inspector view</a:t>
            </a:r>
            <a:r>
              <a:rPr lang="en-US" dirty="0" smtClean="0"/>
              <a:t>.</a:t>
            </a:r>
          </a:p>
          <a:p>
            <a:pPr lvl="1"/>
            <a:r>
              <a:rPr lang="en-US" dirty="0" smtClean="0"/>
              <a:t>Add </a:t>
            </a:r>
            <a:r>
              <a:rPr lang="en-US" dirty="0"/>
              <a:t>five Motion </a:t>
            </a:r>
            <a:r>
              <a:rPr lang="en-US" dirty="0" smtClean="0"/>
              <a:t>fields</a:t>
            </a:r>
          </a:p>
          <a:p>
            <a:pPr lvl="1"/>
            <a:r>
              <a:rPr lang="en-US" dirty="0" smtClean="0"/>
              <a:t>Change </a:t>
            </a:r>
            <a:r>
              <a:rPr lang="en-US" dirty="0"/>
              <a:t>the parameter to </a:t>
            </a:r>
            <a:r>
              <a:rPr lang="en-US" dirty="0" err="1" smtClean="0"/>
              <a:t>xSpeed</a:t>
            </a:r>
            <a:r>
              <a:rPr lang="en-US" dirty="0" smtClean="0"/>
              <a:t>. </a:t>
            </a:r>
          </a:p>
          <a:p>
            <a:pPr lvl="1"/>
            <a:r>
              <a:rPr lang="en-US" dirty="0" smtClean="0"/>
              <a:t>Then</a:t>
            </a:r>
            <a:r>
              <a:rPr lang="en-US" dirty="0"/>
              <a:t>, change the parameter values to </a:t>
            </a:r>
            <a:r>
              <a:rPr lang="en-US" sz="2800" dirty="0"/>
              <a:t>-2 </a:t>
            </a:r>
            <a:r>
              <a:rPr lang="en-US" dirty="0"/>
              <a:t>and </a:t>
            </a:r>
            <a:r>
              <a:rPr lang="en-US" sz="2800" dirty="0"/>
              <a:t>2</a:t>
            </a:r>
            <a:endParaRPr lang="en-US" dirty="0" smtClean="0"/>
          </a:p>
          <a:p>
            <a:pPr lvl="1"/>
            <a:endParaRPr lang="en-US" dirty="0"/>
          </a:p>
        </p:txBody>
      </p:sp>
    </p:spTree>
    <p:extLst>
      <p:ext uri="{BB962C8B-B14F-4D97-AF65-F5344CB8AC3E}">
        <p14:creationId xmlns:p14="http://schemas.microsoft.com/office/powerpoint/2010/main" val="399818479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181100"/>
            <a:ext cx="7198843"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91789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6783387" cy="5555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0787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473" y="228600"/>
            <a:ext cx="5638800" cy="62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41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An object or a collection of objects can also be located by their tag using the </a:t>
            </a:r>
            <a:r>
              <a:rPr lang="en-US" dirty="0" err="1" smtClean="0"/>
              <a:t>GameObject.FindWithTag</a:t>
            </a:r>
            <a:r>
              <a:rPr lang="en-US" dirty="0" smtClean="0"/>
              <a:t> and </a:t>
            </a:r>
            <a:r>
              <a:rPr lang="en-US" dirty="0" err="1" smtClean="0"/>
              <a:t>GameObject.FindGameObjectsWithTag</a:t>
            </a:r>
            <a:r>
              <a:rPr lang="en-US" dirty="0" smtClean="0"/>
              <a:t> functions:-</a:t>
            </a:r>
          </a:p>
          <a:p>
            <a:endParaRPr lang="en-US" dirty="0" smtClean="0"/>
          </a:p>
          <a:p>
            <a:pPr marL="0" indent="0">
              <a:buNone/>
            </a:pPr>
            <a:r>
              <a:rPr lang="en-US" dirty="0" err="1" smtClean="0"/>
              <a:t>GameObject</a:t>
            </a:r>
            <a:r>
              <a:rPr lang="en-US" dirty="0" smtClean="0"/>
              <a:t> player; </a:t>
            </a:r>
          </a:p>
          <a:p>
            <a:pPr marL="0" indent="0">
              <a:buNone/>
            </a:pPr>
            <a:r>
              <a:rPr lang="en-US" dirty="0" err="1" smtClean="0"/>
              <a:t>GameObject</a:t>
            </a:r>
            <a:r>
              <a:rPr lang="en-US" dirty="0" smtClean="0"/>
              <a:t>[] enemies; </a:t>
            </a:r>
          </a:p>
          <a:p>
            <a:pPr marL="0" indent="0">
              <a:buNone/>
            </a:pPr>
            <a:endParaRPr lang="en-US" dirty="0"/>
          </a:p>
          <a:p>
            <a:pPr marL="0" indent="0">
              <a:buNone/>
            </a:pPr>
            <a:r>
              <a:rPr lang="en-US" dirty="0" smtClean="0"/>
              <a:t>void Start() { </a:t>
            </a:r>
          </a:p>
          <a:p>
            <a:pPr marL="0" indent="0">
              <a:buNone/>
            </a:pPr>
            <a:r>
              <a:rPr lang="en-US" dirty="0" smtClean="0"/>
              <a:t>player = </a:t>
            </a:r>
            <a:r>
              <a:rPr lang="en-US" dirty="0" err="1" smtClean="0"/>
              <a:t>GameObject.FindWithTag</a:t>
            </a:r>
            <a:r>
              <a:rPr lang="en-US" dirty="0" smtClean="0"/>
              <a:t>("Player"); </a:t>
            </a:r>
          </a:p>
          <a:p>
            <a:pPr marL="0" indent="0">
              <a:buNone/>
            </a:pPr>
            <a:r>
              <a:rPr lang="en-US" dirty="0" smtClean="0"/>
              <a:t>enemies = </a:t>
            </a:r>
            <a:r>
              <a:rPr lang="en-US" dirty="0" err="1" smtClean="0"/>
              <a:t>GameObject.FindGameObjectsWithTag</a:t>
            </a:r>
            <a:r>
              <a:rPr lang="en-US" dirty="0" smtClean="0"/>
              <a:t>("Enemy"); </a:t>
            </a:r>
          </a:p>
          <a:p>
            <a:pPr marL="0" indent="0">
              <a:buNone/>
            </a:pPr>
            <a:r>
              <a:rPr lang="en-US" dirty="0" smtClean="0"/>
              <a:t>}</a:t>
            </a:r>
            <a:endParaRPr lang="en-US" dirty="0"/>
          </a:p>
        </p:txBody>
      </p:sp>
    </p:spTree>
    <p:extLst>
      <p:ext uri="{BB962C8B-B14F-4D97-AF65-F5344CB8AC3E}">
        <p14:creationId xmlns:p14="http://schemas.microsoft.com/office/powerpoint/2010/main" val="187422022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800" dirty="0"/>
              <a:t>    private Animator </a:t>
            </a:r>
            <a:r>
              <a:rPr lang="en-US" sz="2800" dirty="0" err="1"/>
              <a:t>animator</a:t>
            </a:r>
            <a:r>
              <a:rPr lang="en-US" sz="2800" dirty="0"/>
              <a:t>;</a:t>
            </a:r>
            <a:br>
              <a:rPr lang="en-US" sz="2800" dirty="0"/>
            </a:br>
            <a:r>
              <a:rPr lang="en-US" sz="2800" dirty="0"/>
              <a:t>    private </a:t>
            </a:r>
            <a:r>
              <a:rPr lang="en-US" sz="2800" dirty="0" err="1"/>
              <a:t>CharacterController</a:t>
            </a:r>
            <a:r>
              <a:rPr lang="en-US" sz="2800" dirty="0"/>
              <a:t> controller;</a:t>
            </a:r>
            <a:br>
              <a:rPr lang="en-US" sz="2800" dirty="0"/>
            </a:br>
            <a:r>
              <a:rPr lang="en-US" sz="2800" dirty="0"/>
              <a:t>    public float </a:t>
            </a:r>
            <a:r>
              <a:rPr lang="en-US" sz="2800" dirty="0" err="1"/>
              <a:t>transitionTime</a:t>
            </a:r>
            <a:r>
              <a:rPr lang="en-US" sz="2800" dirty="0"/>
              <a:t> = 0.25f;</a:t>
            </a:r>
            <a:br>
              <a:rPr lang="en-US" sz="2800" dirty="0"/>
            </a:br>
            <a:r>
              <a:rPr lang="en-US" sz="2800" dirty="0"/>
              <a:t>    </a:t>
            </a:r>
            <a:r>
              <a:rPr lang="en-US" sz="2800" i="1" dirty="0"/>
              <a:t>// Use this for initialization</a:t>
            </a:r>
            <a:r>
              <a:rPr lang="en-US" sz="2800" dirty="0"/>
              <a:t/>
            </a:r>
            <a:br>
              <a:rPr lang="en-US" sz="2800" dirty="0"/>
            </a:br>
            <a:r>
              <a:rPr lang="en-US" sz="2800" dirty="0"/>
              <a:t>    void Start () {</a:t>
            </a:r>
            <a:br>
              <a:rPr lang="en-US" sz="2800" dirty="0"/>
            </a:br>
            <a:r>
              <a:rPr lang="en-US" sz="2800" dirty="0"/>
              <a:t>        controller = </a:t>
            </a:r>
            <a:r>
              <a:rPr lang="en-US" sz="2800" dirty="0" err="1"/>
              <a:t>GetComponent</a:t>
            </a:r>
            <a:r>
              <a:rPr lang="en-US" sz="2800" dirty="0"/>
              <a:t>&lt;</a:t>
            </a:r>
            <a:r>
              <a:rPr lang="en-US" sz="2800" dirty="0" err="1"/>
              <a:t>CharacterController</a:t>
            </a:r>
            <a:r>
              <a:rPr lang="en-US" sz="2800" dirty="0"/>
              <a:t>&gt;();</a:t>
            </a:r>
            <a:br>
              <a:rPr lang="en-US" sz="2800" dirty="0"/>
            </a:br>
            <a:r>
              <a:rPr lang="en-US" sz="2800" dirty="0"/>
              <a:t>        animator = </a:t>
            </a:r>
            <a:r>
              <a:rPr lang="en-US" sz="2800" dirty="0" err="1"/>
              <a:t>GetComponent</a:t>
            </a:r>
            <a:r>
              <a:rPr lang="en-US" sz="2800" dirty="0"/>
              <a:t>&lt;Animator&gt;();</a:t>
            </a:r>
            <a:br>
              <a:rPr lang="en-US" sz="2800" dirty="0"/>
            </a:br>
            <a:r>
              <a:rPr lang="en-US" sz="2800" dirty="0"/>
              <a:t>        if(</a:t>
            </a:r>
            <a:r>
              <a:rPr lang="en-US" sz="2800" dirty="0" err="1"/>
              <a:t>animator.layerCount</a:t>
            </a:r>
            <a:r>
              <a:rPr lang="en-US" sz="2800" dirty="0"/>
              <a:t> &gt;= 2)</a:t>
            </a:r>
            <a:br>
              <a:rPr lang="en-US" sz="2800" dirty="0"/>
            </a:br>
            <a:r>
              <a:rPr lang="en-US" sz="2800" dirty="0"/>
              <a:t>            </a:t>
            </a:r>
            <a:r>
              <a:rPr lang="en-US" sz="2800" dirty="0" err="1"/>
              <a:t>animator.SetLayerWeight</a:t>
            </a:r>
            <a:r>
              <a:rPr lang="en-US" sz="2800" dirty="0"/>
              <a:t>(1, 1);</a:t>
            </a:r>
            <a:br>
              <a:rPr lang="en-US" sz="2800" dirty="0"/>
            </a:br>
            <a:r>
              <a:rPr lang="en-US" sz="2800" dirty="0"/>
              <a:t>    }</a:t>
            </a:r>
            <a:br>
              <a:rPr lang="en-US" sz="2800" dirty="0"/>
            </a:br>
            <a:endParaRPr lang="en-US" sz="2800" dirty="0"/>
          </a:p>
        </p:txBody>
      </p:sp>
    </p:spTree>
    <p:extLst>
      <p:ext uri="{BB962C8B-B14F-4D97-AF65-F5344CB8AC3E}">
        <p14:creationId xmlns:p14="http://schemas.microsoft.com/office/powerpoint/2010/main" val="203322183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void Update () {</a:t>
            </a:r>
          </a:p>
          <a:p>
            <a:pPr marL="0" indent="0">
              <a:buNone/>
            </a:pPr>
            <a:r>
              <a:rPr lang="en-US" dirty="0"/>
              <a:t>float accelerator = 1.0f;</a:t>
            </a:r>
          </a:p>
          <a:p>
            <a:pPr marL="0" indent="0">
              <a:buNone/>
            </a:pPr>
            <a:r>
              <a:rPr lang="en-US" dirty="0"/>
              <a:t>if(</a:t>
            </a:r>
            <a:r>
              <a:rPr lang="en-US" dirty="0" err="1"/>
              <a:t>controller.isGrounded</a:t>
            </a:r>
            <a:r>
              <a:rPr lang="en-US" dirty="0"/>
              <a:t>){</a:t>
            </a:r>
          </a:p>
          <a:p>
            <a:pPr marL="400050" lvl="1" indent="0">
              <a:buNone/>
            </a:pPr>
            <a:r>
              <a:rPr lang="en-US" dirty="0"/>
              <a:t>if (</a:t>
            </a:r>
            <a:r>
              <a:rPr lang="en-US" dirty="0" err="1"/>
              <a:t>Input.GetKey</a:t>
            </a:r>
            <a:r>
              <a:rPr lang="en-US" dirty="0"/>
              <a:t> (</a:t>
            </a:r>
            <a:r>
              <a:rPr lang="en-US" dirty="0" err="1"/>
              <a:t>KeyCode.RightShift</a:t>
            </a:r>
            <a:r>
              <a:rPr lang="en-US" dirty="0"/>
              <a:t>) ||</a:t>
            </a:r>
            <a:r>
              <a:rPr lang="en-US" dirty="0" err="1"/>
              <a:t>Input.GetKey</a:t>
            </a:r>
            <a:endParaRPr lang="en-US" dirty="0"/>
          </a:p>
          <a:p>
            <a:pPr marL="400050" lvl="1" indent="0">
              <a:buNone/>
            </a:pPr>
            <a:r>
              <a:rPr lang="en-US" dirty="0"/>
              <a:t>(</a:t>
            </a:r>
            <a:r>
              <a:rPr lang="en-US" dirty="0" err="1"/>
              <a:t>KeyCode.LeftShift</a:t>
            </a:r>
            <a:r>
              <a:rPr lang="en-US" dirty="0"/>
              <a:t>) ){</a:t>
            </a:r>
          </a:p>
          <a:p>
            <a:pPr marL="800100" lvl="2" indent="0">
              <a:buNone/>
            </a:pPr>
            <a:r>
              <a:rPr lang="en-US" dirty="0"/>
              <a:t>accelerator = 2.0f;</a:t>
            </a:r>
          </a:p>
          <a:p>
            <a:pPr marL="400050" lvl="1" indent="0">
              <a:buNone/>
            </a:pPr>
            <a:r>
              <a:rPr lang="en-US" dirty="0"/>
              <a:t>} else if(</a:t>
            </a:r>
            <a:r>
              <a:rPr lang="en-US" dirty="0" err="1"/>
              <a:t>Input.GetKey</a:t>
            </a:r>
            <a:r>
              <a:rPr lang="en-US" dirty="0"/>
              <a:t> (</a:t>
            </a:r>
            <a:r>
              <a:rPr lang="en-US" dirty="0" err="1"/>
              <a:t>KeyCode.RightAlt</a:t>
            </a:r>
            <a:r>
              <a:rPr lang="en-US" dirty="0"/>
              <a:t>) ||Input.</a:t>
            </a:r>
          </a:p>
          <a:p>
            <a:pPr marL="400050" lvl="1" indent="0">
              <a:buNone/>
            </a:pPr>
            <a:r>
              <a:rPr lang="en-US" dirty="0" err="1"/>
              <a:t>GetKey</a:t>
            </a:r>
            <a:r>
              <a:rPr lang="en-US" dirty="0"/>
              <a:t> (</a:t>
            </a:r>
            <a:r>
              <a:rPr lang="en-US" dirty="0" err="1"/>
              <a:t>KeyCode.LeftAlt</a:t>
            </a:r>
            <a:r>
              <a:rPr lang="en-US" dirty="0"/>
              <a:t>) ){</a:t>
            </a:r>
          </a:p>
          <a:p>
            <a:pPr marL="800100" lvl="2" indent="0">
              <a:buNone/>
            </a:pPr>
            <a:r>
              <a:rPr lang="en-US" dirty="0"/>
              <a:t>accelerator = 1.5f;</a:t>
            </a:r>
          </a:p>
          <a:p>
            <a:pPr marL="400050" lvl="1" indent="0">
              <a:buNone/>
            </a:pPr>
            <a:r>
              <a:rPr lang="en-US" dirty="0"/>
              <a:t>} else {</a:t>
            </a:r>
          </a:p>
          <a:p>
            <a:pPr marL="400050" lvl="1" indent="0">
              <a:buNone/>
            </a:pPr>
            <a:r>
              <a:rPr lang="en-US" dirty="0" smtClean="0"/>
              <a:t>	accelerator </a:t>
            </a:r>
            <a:r>
              <a:rPr lang="en-US" dirty="0"/>
              <a:t>= 1.0f;</a:t>
            </a:r>
          </a:p>
          <a:p>
            <a:pPr marL="400050" lvl="1" indent="0">
              <a:buNone/>
            </a:pPr>
            <a:r>
              <a:rPr lang="en-US" dirty="0"/>
              <a:t>}</a:t>
            </a:r>
          </a:p>
          <a:p>
            <a:pPr marL="400050" lvl="1" indent="0">
              <a:buNone/>
            </a:pPr>
            <a:r>
              <a:rPr lang="en-US" dirty="0"/>
              <a:t>float h = </a:t>
            </a:r>
            <a:r>
              <a:rPr lang="en-US" dirty="0" err="1"/>
              <a:t>Input.GetAxis</a:t>
            </a:r>
            <a:r>
              <a:rPr lang="en-US" dirty="0"/>
              <a:t>("Horizontal");</a:t>
            </a:r>
          </a:p>
        </p:txBody>
      </p:sp>
    </p:spTree>
    <p:extLst>
      <p:ext uri="{BB962C8B-B14F-4D97-AF65-F5344CB8AC3E}">
        <p14:creationId xmlns:p14="http://schemas.microsoft.com/office/powerpoint/2010/main" val="92157646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float v = </a:t>
            </a:r>
            <a:r>
              <a:rPr lang="en-US" dirty="0" err="1"/>
              <a:t>Input.GetAxis</a:t>
            </a:r>
            <a:r>
              <a:rPr lang="en-US" dirty="0"/>
              <a:t>("Vertical");</a:t>
            </a:r>
          </a:p>
          <a:p>
            <a:pPr marL="0" indent="0">
              <a:buNone/>
            </a:pPr>
            <a:r>
              <a:rPr lang="en-US" dirty="0"/>
              <a:t>float </a:t>
            </a:r>
            <a:r>
              <a:rPr lang="en-US" dirty="0" err="1"/>
              <a:t>xSpeed</a:t>
            </a:r>
            <a:r>
              <a:rPr lang="en-US" dirty="0"/>
              <a:t> = h * accelerator;</a:t>
            </a:r>
          </a:p>
          <a:p>
            <a:pPr marL="0" indent="0">
              <a:buNone/>
            </a:pPr>
            <a:r>
              <a:rPr lang="en-US" dirty="0"/>
              <a:t>float </a:t>
            </a:r>
            <a:r>
              <a:rPr lang="en-US" dirty="0" err="1"/>
              <a:t>zSpeed</a:t>
            </a:r>
            <a:r>
              <a:rPr lang="en-US" dirty="0"/>
              <a:t> = v * accelerator;</a:t>
            </a:r>
          </a:p>
          <a:p>
            <a:pPr marL="0" indent="0">
              <a:buNone/>
            </a:pPr>
            <a:r>
              <a:rPr lang="en-US" dirty="0" err="1"/>
              <a:t>animator.SetFloat</a:t>
            </a:r>
            <a:r>
              <a:rPr lang="en-US" dirty="0"/>
              <a:t>("</a:t>
            </a:r>
            <a:r>
              <a:rPr lang="en-US" dirty="0" err="1"/>
              <a:t>xSpeed</a:t>
            </a:r>
            <a:r>
              <a:rPr lang="en-US" dirty="0"/>
              <a:t>", </a:t>
            </a:r>
            <a:r>
              <a:rPr lang="en-US" dirty="0" err="1"/>
              <a:t>xSpeed</a:t>
            </a:r>
            <a:r>
              <a:rPr lang="en-US" dirty="0"/>
              <a:t>, </a:t>
            </a:r>
            <a:r>
              <a:rPr lang="en-US" dirty="0" err="1" smtClean="0"/>
              <a:t>transitionTime</a:t>
            </a:r>
            <a:r>
              <a:rPr lang="en-US" dirty="0" smtClean="0"/>
              <a:t>, </a:t>
            </a:r>
            <a:r>
              <a:rPr lang="en-US" dirty="0" err="1" smtClean="0"/>
              <a:t>Time.deltaTime</a:t>
            </a:r>
            <a:r>
              <a:rPr lang="en-US" dirty="0"/>
              <a:t>);</a:t>
            </a:r>
          </a:p>
          <a:p>
            <a:pPr marL="0" indent="0">
              <a:buNone/>
            </a:pPr>
            <a:r>
              <a:rPr lang="en-US" dirty="0" err="1"/>
              <a:t>animator.SetFloat</a:t>
            </a:r>
            <a:r>
              <a:rPr lang="en-US" dirty="0"/>
              <a:t>("</a:t>
            </a:r>
            <a:r>
              <a:rPr lang="en-US" dirty="0" err="1"/>
              <a:t>zSpeed</a:t>
            </a:r>
            <a:r>
              <a:rPr lang="en-US" dirty="0"/>
              <a:t>", </a:t>
            </a:r>
            <a:r>
              <a:rPr lang="en-US" dirty="0" err="1"/>
              <a:t>zSpeed</a:t>
            </a:r>
            <a:r>
              <a:rPr lang="en-US" dirty="0"/>
              <a:t>, </a:t>
            </a:r>
            <a:r>
              <a:rPr lang="en-US" dirty="0" err="1" smtClean="0"/>
              <a:t>transitionTime</a:t>
            </a:r>
            <a:r>
              <a:rPr lang="en-US" dirty="0" smtClean="0"/>
              <a:t>, </a:t>
            </a:r>
            <a:r>
              <a:rPr lang="en-US" dirty="0" err="1" smtClean="0"/>
              <a:t>Time.deltaTime</a:t>
            </a:r>
            <a:r>
              <a:rPr lang="en-US" dirty="0"/>
              <a:t>);</a:t>
            </a:r>
          </a:p>
          <a:p>
            <a:pPr marL="0" indent="0">
              <a:buNone/>
            </a:pPr>
            <a:r>
              <a:rPr lang="en-US" dirty="0" err="1"/>
              <a:t>animator.SetFloat</a:t>
            </a:r>
            <a:r>
              <a:rPr lang="en-US" dirty="0"/>
              <a:t>("Speed", </a:t>
            </a:r>
            <a:r>
              <a:rPr lang="en-US" dirty="0" err="1"/>
              <a:t>Mathf.Sqrt</a:t>
            </a:r>
            <a:r>
              <a:rPr lang="en-US" dirty="0"/>
              <a:t>(h*</a:t>
            </a:r>
            <a:r>
              <a:rPr lang="en-US" dirty="0" err="1"/>
              <a:t>h+v</a:t>
            </a:r>
            <a:r>
              <a:rPr lang="en-US" dirty="0"/>
              <a:t>*v</a:t>
            </a:r>
            <a:r>
              <a:rPr lang="en-US" dirty="0" smtClean="0"/>
              <a:t>), </a:t>
            </a:r>
            <a:r>
              <a:rPr lang="en-US" dirty="0" err="1" smtClean="0"/>
              <a:t>transitionTime</a:t>
            </a:r>
            <a:r>
              <a:rPr lang="en-US" dirty="0"/>
              <a:t>, </a:t>
            </a:r>
            <a:r>
              <a:rPr lang="en-US" dirty="0" err="1"/>
              <a:t>Time.deltaTime</a:t>
            </a:r>
            <a:r>
              <a:rPr lang="en-US" dirty="0"/>
              <a:t>);</a:t>
            </a:r>
          </a:p>
          <a:p>
            <a:pPr marL="0" indent="0">
              <a:buNone/>
            </a:pPr>
            <a:r>
              <a:rPr lang="en-US" dirty="0"/>
              <a:t>//</a:t>
            </a:r>
            <a:r>
              <a:rPr lang="en-US" dirty="0" err="1"/>
              <a:t>transform.Rotate</a:t>
            </a:r>
            <a:r>
              <a:rPr lang="en-US" dirty="0"/>
              <a:t>(Vector3.up * (</a:t>
            </a:r>
            <a:r>
              <a:rPr lang="en-US" dirty="0" err="1"/>
              <a:t>Time.deltaTime</a:t>
            </a:r>
            <a:r>
              <a:rPr lang="en-US" dirty="0"/>
              <a:t> * v </a:t>
            </a:r>
            <a:r>
              <a:rPr lang="en-US" dirty="0" smtClean="0"/>
              <a:t>*</a:t>
            </a:r>
            <a:r>
              <a:rPr lang="en-US" dirty="0" err="1" smtClean="0"/>
              <a:t>Input.GetAxis</a:t>
            </a:r>
            <a:r>
              <a:rPr lang="en-US" dirty="0"/>
              <a:t>("Mouse X") * 90), </a:t>
            </a:r>
            <a:r>
              <a:rPr lang="en-US" dirty="0" err="1"/>
              <a:t>Space.World</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6102068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Scripting Root Motion </a:t>
            </a:r>
            <a:br>
              <a:rPr lang="en-US" dirty="0" smtClean="0"/>
            </a:br>
            <a:r>
              <a:rPr lang="en-US" dirty="0" smtClean="0"/>
              <a:t>for “in-place” humanoid animations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16459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Sometimes your animation comes as “in-place”, which means if you put it in a scene, it will not move the character that it’s on. In other words, the animation does not contain “root motion”. For this, we can modify root motion from script.</a:t>
            </a:r>
            <a:endParaRPr lang="en-US" dirty="0"/>
          </a:p>
        </p:txBody>
      </p:sp>
    </p:spTree>
    <p:extLst>
      <p:ext uri="{BB962C8B-B14F-4D97-AF65-F5344CB8AC3E}">
        <p14:creationId xmlns:p14="http://schemas.microsoft.com/office/powerpoint/2010/main" val="469056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95400"/>
          </a:xfrm>
        </p:spPr>
        <p:txBody>
          <a:bodyPr/>
          <a:lstStyle/>
          <a:p>
            <a:r>
              <a:rPr lang="en-US" dirty="0" smtClean="0">
                <a:effectLst/>
              </a:rPr>
              <a:t>Select the animation clip from the available clips</a:t>
            </a:r>
          </a:p>
          <a:p>
            <a:endParaRPr lang="en-US" dirty="0"/>
          </a:p>
        </p:txBody>
      </p:sp>
      <p:pic>
        <p:nvPicPr>
          <p:cNvPr id="5122" name="Picture 2" descr="C:\Program Files (x86)\Unity 5.4.0b22\Editor\Data\Documentation\en\uploads\Main\MecanimRootMotionChristmas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95400"/>
            <a:ext cx="3267075" cy="523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514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Create a new Animator Controller</a:t>
            </a:r>
          </a:p>
          <a:p>
            <a:r>
              <a:rPr lang="en-US" dirty="0" smtClean="0"/>
              <a:t>To control the motion, we will need to create a script (</a:t>
            </a:r>
            <a:r>
              <a:rPr lang="en-US" dirty="0" err="1" smtClean="0"/>
              <a:t>RootMotionScript.cs</a:t>
            </a:r>
            <a:r>
              <a:rPr lang="en-US" dirty="0" smtClean="0"/>
              <a:t>), that implements the </a:t>
            </a:r>
            <a:r>
              <a:rPr lang="en-US" dirty="0" err="1" smtClean="0"/>
              <a:t>OnAnimatorMove</a:t>
            </a:r>
            <a:r>
              <a:rPr lang="en-US" dirty="0" smtClean="0"/>
              <a:t> callback.</a:t>
            </a:r>
          </a:p>
          <a:p>
            <a:endParaRPr lang="en-US" dirty="0"/>
          </a:p>
        </p:txBody>
      </p:sp>
    </p:spTree>
    <p:extLst>
      <p:ext uri="{BB962C8B-B14F-4D97-AF65-F5344CB8AC3E}">
        <p14:creationId xmlns:p14="http://schemas.microsoft.com/office/powerpoint/2010/main" val="134480369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2000" dirty="0" smtClean="0"/>
              <a:t>using </a:t>
            </a:r>
            <a:r>
              <a:rPr lang="en-US" sz="2000" dirty="0" err="1" smtClean="0"/>
              <a:t>UnityEngine</a:t>
            </a:r>
            <a:r>
              <a:rPr lang="en-US" sz="2000" dirty="0" smtClean="0"/>
              <a:t>;</a:t>
            </a:r>
          </a:p>
          <a:p>
            <a:pPr marL="0" indent="0">
              <a:buNone/>
            </a:pPr>
            <a:r>
              <a:rPr lang="en-US" sz="2000" dirty="0" smtClean="0"/>
              <a:t>using </a:t>
            </a:r>
            <a:r>
              <a:rPr lang="en-US" sz="2000" dirty="0" err="1" smtClean="0"/>
              <a:t>System.Collections</a:t>
            </a:r>
            <a:r>
              <a:rPr lang="en-US" sz="2000" dirty="0" smtClean="0"/>
              <a:t>;</a:t>
            </a:r>
          </a:p>
          <a:p>
            <a:pPr marL="0" indent="0">
              <a:buNone/>
            </a:pPr>
            <a:endParaRPr lang="en-US" sz="2000" dirty="0" smtClean="0"/>
          </a:p>
          <a:p>
            <a:pPr marL="0" indent="0">
              <a:buNone/>
            </a:pPr>
            <a:r>
              <a:rPr lang="en-US" sz="2000" dirty="0" smtClean="0"/>
              <a:t>[</a:t>
            </a:r>
            <a:r>
              <a:rPr lang="en-US" sz="2000" dirty="0" err="1" smtClean="0"/>
              <a:t>RequireComponent</a:t>
            </a:r>
            <a:r>
              <a:rPr lang="en-US" sz="2000" dirty="0" smtClean="0"/>
              <a:t>(</a:t>
            </a:r>
            <a:r>
              <a:rPr lang="en-US" sz="2000" dirty="0" err="1" smtClean="0"/>
              <a:t>typeof</a:t>
            </a:r>
            <a:r>
              <a:rPr lang="en-US" sz="2000" dirty="0" smtClean="0"/>
              <a:t>(Animator))]</a:t>
            </a:r>
          </a:p>
          <a:p>
            <a:pPr marL="0" indent="0">
              <a:buNone/>
            </a:pPr>
            <a:endParaRPr lang="en-US" sz="2000" dirty="0" smtClean="0"/>
          </a:p>
          <a:p>
            <a:pPr marL="0" indent="0">
              <a:buNone/>
            </a:pPr>
            <a:r>
              <a:rPr lang="en-US" sz="2000" dirty="0" smtClean="0"/>
              <a:t>public class </a:t>
            </a:r>
            <a:r>
              <a:rPr lang="en-US" sz="2000" dirty="0" err="1" smtClean="0"/>
              <a:t>RootMotionScript</a:t>
            </a:r>
            <a:r>
              <a:rPr lang="en-US" sz="2000" dirty="0" smtClean="0"/>
              <a:t> : </a:t>
            </a:r>
            <a:r>
              <a:rPr lang="en-US" sz="2000" dirty="0" err="1" smtClean="0"/>
              <a:t>MonoBehaviour</a:t>
            </a:r>
            <a:r>
              <a:rPr lang="en-US" sz="2000" dirty="0" smtClean="0"/>
              <a:t> {</a:t>
            </a:r>
          </a:p>
          <a:p>
            <a:pPr marL="0" indent="0">
              <a:buNone/>
            </a:pPr>
            <a:r>
              <a:rPr lang="en-US" sz="2000" dirty="0" smtClean="0"/>
              <a:t>	public float </a:t>
            </a:r>
            <a:r>
              <a:rPr lang="en-US" sz="2000" dirty="0" err="1" smtClean="0"/>
              <a:t>Runspeed</a:t>
            </a:r>
            <a:r>
              <a:rPr lang="en-US" sz="2000" dirty="0" smtClean="0"/>
              <a:t> = 1.0f;</a:t>
            </a:r>
          </a:p>
          <a:p>
            <a:pPr marL="0" indent="0">
              <a:buNone/>
            </a:pPr>
            <a:r>
              <a:rPr lang="en-US" sz="2000" dirty="0" smtClean="0"/>
              <a:t>	void </a:t>
            </a:r>
            <a:r>
              <a:rPr lang="en-US" sz="2000" dirty="0" err="1" smtClean="0"/>
              <a:t>OnAnimatorMove</a:t>
            </a:r>
            <a:r>
              <a:rPr lang="en-US" sz="2000" dirty="0" smtClean="0"/>
              <a:t>() 	{</a:t>
            </a:r>
          </a:p>
          <a:p>
            <a:pPr marL="0" indent="0">
              <a:buNone/>
            </a:pPr>
            <a:r>
              <a:rPr lang="en-US" sz="2000" dirty="0" smtClean="0"/>
              <a:t>		Animator </a:t>
            </a:r>
            <a:r>
              <a:rPr lang="en-US" sz="2000" dirty="0" err="1" smtClean="0"/>
              <a:t>animator</a:t>
            </a:r>
            <a:r>
              <a:rPr lang="en-US" sz="2000" dirty="0" smtClean="0"/>
              <a:t> = </a:t>
            </a:r>
            <a:r>
              <a:rPr lang="en-US" sz="2000" dirty="0" err="1" smtClean="0"/>
              <a:t>GetComponent</a:t>
            </a:r>
            <a:r>
              <a:rPr lang="en-US" sz="2000" dirty="0" smtClean="0"/>
              <a:t>&lt;Animator&gt;(); </a:t>
            </a:r>
          </a:p>
          <a:p>
            <a:pPr marL="0" indent="0">
              <a:buNone/>
            </a:pPr>
            <a:endParaRPr lang="en-US" sz="2000" dirty="0" smtClean="0"/>
          </a:p>
          <a:p>
            <a:pPr marL="0" indent="0">
              <a:buNone/>
            </a:pPr>
            <a:r>
              <a:rPr lang="en-US" sz="2000" dirty="0" smtClean="0"/>
              <a:t>		if (animator) 		{</a:t>
            </a:r>
          </a:p>
          <a:p>
            <a:pPr marL="0" indent="0">
              <a:buNone/>
            </a:pPr>
            <a:r>
              <a:rPr lang="en-US" sz="2000" dirty="0" smtClean="0"/>
              <a:t>			Vector3 </a:t>
            </a:r>
            <a:r>
              <a:rPr lang="en-US" sz="2000" dirty="0" err="1" smtClean="0"/>
              <a:t>newPosition</a:t>
            </a:r>
            <a:r>
              <a:rPr lang="en-US" sz="2000" dirty="0" smtClean="0"/>
              <a:t> = </a:t>
            </a:r>
            <a:r>
              <a:rPr lang="en-US" sz="2000" dirty="0" err="1" smtClean="0"/>
              <a:t>transform.position</a:t>
            </a:r>
            <a:r>
              <a:rPr lang="en-US" sz="2000" dirty="0" smtClean="0"/>
              <a:t>;</a:t>
            </a:r>
          </a:p>
          <a:p>
            <a:pPr marL="0" indent="0">
              <a:buNone/>
            </a:pPr>
            <a:r>
              <a:rPr lang="en-US" sz="2000" dirty="0" smtClean="0"/>
              <a:t>			</a:t>
            </a:r>
            <a:r>
              <a:rPr lang="en-US" sz="2000" dirty="0" err="1" smtClean="0"/>
              <a:t>newPosition.z</a:t>
            </a:r>
            <a:r>
              <a:rPr lang="en-US" sz="2000" dirty="0" smtClean="0"/>
              <a:t> += </a:t>
            </a:r>
            <a:r>
              <a:rPr lang="en-US" sz="2000" dirty="0" err="1" smtClean="0"/>
              <a:t>Runspeed</a:t>
            </a:r>
            <a:r>
              <a:rPr lang="en-US" sz="2000" dirty="0" smtClean="0"/>
              <a:t> * </a:t>
            </a:r>
            <a:r>
              <a:rPr lang="en-US" sz="2000" dirty="0" err="1" smtClean="0"/>
              <a:t>Time.deltaTime</a:t>
            </a:r>
            <a:r>
              <a:rPr lang="en-US" sz="2000" dirty="0" smtClean="0"/>
              <a:t>; </a:t>
            </a:r>
          </a:p>
          <a:p>
            <a:pPr marL="0" indent="0">
              <a:buNone/>
            </a:pPr>
            <a:r>
              <a:rPr lang="en-US" sz="2000" dirty="0" smtClean="0"/>
              <a:t>			</a:t>
            </a:r>
            <a:r>
              <a:rPr lang="en-US" sz="2000" dirty="0" err="1" smtClean="0"/>
              <a:t>transform.position</a:t>
            </a:r>
            <a:r>
              <a:rPr lang="en-US" sz="2000" dirty="0" smtClean="0"/>
              <a:t> = </a:t>
            </a:r>
            <a:r>
              <a:rPr lang="en-US" sz="2000" dirty="0" err="1" smtClean="0"/>
              <a:t>newPosition</a:t>
            </a:r>
            <a:r>
              <a:rPr lang="en-US" sz="2000" dirty="0" smtClean="0"/>
              <a:t>;</a:t>
            </a:r>
          </a:p>
          <a:p>
            <a:pPr marL="0" indent="0">
              <a:buNone/>
            </a:pPr>
            <a:r>
              <a:rPr lang="en-US" sz="2000" dirty="0" smtClean="0"/>
              <a:t>		}	} }</a:t>
            </a:r>
          </a:p>
        </p:txBody>
      </p:sp>
    </p:spTree>
    <p:extLst>
      <p:ext uri="{BB962C8B-B14F-4D97-AF65-F5344CB8AC3E}">
        <p14:creationId xmlns:p14="http://schemas.microsoft.com/office/powerpoint/2010/main" val="126058720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981200"/>
          </a:xfrm>
        </p:spPr>
        <p:txBody>
          <a:bodyPr>
            <a:normAutofit fontScale="92500" lnSpcReduction="20000"/>
          </a:bodyPr>
          <a:lstStyle/>
          <a:p>
            <a:r>
              <a:rPr lang="en-US" dirty="0" smtClean="0"/>
              <a:t>You should attach </a:t>
            </a:r>
            <a:r>
              <a:rPr lang="en-US" dirty="0" err="1" smtClean="0"/>
              <a:t>RootMotionScript.cs</a:t>
            </a:r>
            <a:r>
              <a:rPr lang="en-US" dirty="0" smtClean="0"/>
              <a:t> to the character. When you do this, the Animator component will detect that the script has an </a:t>
            </a:r>
            <a:r>
              <a:rPr lang="en-US" dirty="0" err="1" smtClean="0"/>
              <a:t>OnAnimatorMove</a:t>
            </a:r>
            <a:r>
              <a:rPr lang="en-US" dirty="0" smtClean="0"/>
              <a:t> function and show the Apply Root Motion property as Handled by Script </a:t>
            </a:r>
            <a:endParaRPr lang="en-US" dirty="0"/>
          </a:p>
        </p:txBody>
      </p:sp>
      <p:pic>
        <p:nvPicPr>
          <p:cNvPr id="4" name="Picture 2" descr="C:\Program Files (x86)\Unity 5.4.0b22\Editor\Data\Documentation\en\uploads\Main\MecanimRootMotionDu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3657600"/>
            <a:ext cx="3175000" cy="283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44177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AnimationHelper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133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rPr>
              <a:t>Coroutines</a:t>
            </a:r>
            <a:endParaRPr lang="en-US" dirty="0"/>
          </a:p>
        </p:txBody>
      </p:sp>
      <p:sp>
        <p:nvSpPr>
          <p:cNvPr id="3" name="Content Placeholder 2"/>
          <p:cNvSpPr>
            <a:spLocks noGrp="1"/>
          </p:cNvSpPr>
          <p:nvPr>
            <p:ph idx="1"/>
          </p:nvPr>
        </p:nvSpPr>
        <p:spPr/>
        <p:txBody>
          <a:bodyPr>
            <a:normAutofit/>
          </a:bodyPr>
          <a:lstStyle/>
          <a:p>
            <a:r>
              <a:rPr lang="en-US" dirty="0" smtClean="0">
                <a:effectLst/>
              </a:rPr>
              <a:t>When you call a function, it runs to completion before returning.</a:t>
            </a:r>
          </a:p>
          <a:p>
            <a:r>
              <a:rPr lang="en-US" dirty="0" smtClean="0">
                <a:effectLst/>
              </a:rPr>
              <a:t>This effectively means that any action taking place in a function must happen within a single frame update; a function call can’t be used to contain a procedural animation or a sequence of events over time. </a:t>
            </a:r>
          </a:p>
        </p:txBody>
      </p:sp>
    </p:spTree>
    <p:extLst>
      <p:ext uri="{BB962C8B-B14F-4D97-AF65-F5344CB8AC3E}">
        <p14:creationId xmlns:p14="http://schemas.microsoft.com/office/powerpoint/2010/main" val="39567481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Project </a:t>
            </a:r>
            <a:r>
              <a:rPr lang="en-US" dirty="0" err="1" smtClean="0"/>
              <a:t>panel:Create</a:t>
            </a:r>
            <a:r>
              <a:rPr lang="en-US" dirty="0" smtClean="0"/>
              <a:t> new C# script, name it "</a:t>
            </a:r>
            <a:r>
              <a:rPr lang="en-US" dirty="0" err="1" smtClean="0"/>
              <a:t>AnimationHelper</a:t>
            </a:r>
            <a:r>
              <a:rPr lang="en-US" dirty="0" smtClean="0"/>
              <a:t>" and move it into that Editor/ folder</a:t>
            </a:r>
            <a:endParaRPr lang="en-US" dirty="0"/>
          </a:p>
        </p:txBody>
      </p:sp>
    </p:spTree>
    <p:extLst>
      <p:ext uri="{BB962C8B-B14F-4D97-AF65-F5344CB8AC3E}">
        <p14:creationId xmlns:p14="http://schemas.microsoft.com/office/powerpoint/2010/main" val="180203874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#if UNITY_EDITOR</a:t>
            </a:r>
          </a:p>
          <a:p>
            <a:pPr marL="0" indent="0">
              <a:buNone/>
            </a:pPr>
            <a:r>
              <a:rPr lang="en-US" dirty="0"/>
              <a:t>using </a:t>
            </a:r>
            <a:r>
              <a:rPr lang="en-US" dirty="0" err="1"/>
              <a:t>UnityEditor</a:t>
            </a:r>
            <a:r>
              <a:rPr lang="en-US" dirty="0"/>
              <a:t>;</a:t>
            </a:r>
          </a:p>
          <a:p>
            <a:pPr marL="0" indent="0">
              <a:buNone/>
            </a:pPr>
            <a:r>
              <a:rPr lang="en-US" dirty="0"/>
              <a:t>using </a:t>
            </a:r>
            <a:r>
              <a:rPr lang="en-US" dirty="0" err="1"/>
              <a:t>UnityEditor.Animations</a:t>
            </a:r>
            <a:r>
              <a:rPr lang="en-US" dirty="0"/>
              <a:t>;</a:t>
            </a:r>
          </a:p>
          <a:p>
            <a:pPr marL="0" indent="0">
              <a:buNone/>
            </a:pPr>
            <a:r>
              <a:rPr lang="en-US" dirty="0"/>
              <a:t>using </a:t>
            </a:r>
            <a:r>
              <a:rPr lang="en-US" dirty="0" err="1"/>
              <a:t>UnityEngine</a:t>
            </a:r>
            <a:r>
              <a:rPr lang="en-US" dirty="0"/>
              <a:t>;</a:t>
            </a:r>
          </a:p>
          <a:p>
            <a:pPr marL="0" indent="0">
              <a:buNone/>
            </a:pPr>
            <a:r>
              <a:rPr lang="en-US" dirty="0"/>
              <a:t>public class </a:t>
            </a:r>
            <a:r>
              <a:rPr lang="en-US" dirty="0" err="1"/>
              <a:t>AnimationHelper</a:t>
            </a:r>
            <a:r>
              <a:rPr lang="en-US" dirty="0"/>
              <a:t> : </a:t>
            </a:r>
            <a:r>
              <a:rPr lang="en-US" dirty="0" err="1"/>
              <a:t>EditorWindow</a:t>
            </a:r>
            <a:r>
              <a:rPr lang="en-US" dirty="0"/>
              <a:t>{</a:t>
            </a:r>
          </a:p>
          <a:p>
            <a:pPr marL="0" indent="0">
              <a:buNone/>
            </a:pPr>
            <a:r>
              <a:rPr lang="en-US" dirty="0"/>
              <a:t>	public </a:t>
            </a:r>
            <a:r>
              <a:rPr lang="en-US" dirty="0" err="1"/>
              <a:t>GameObject</a:t>
            </a:r>
            <a:r>
              <a:rPr lang="en-US" dirty="0"/>
              <a:t> target;</a:t>
            </a:r>
          </a:p>
          <a:p>
            <a:pPr marL="0" indent="0">
              <a:buNone/>
            </a:pPr>
            <a:r>
              <a:rPr lang="en-US" dirty="0"/>
              <a:t>	public </a:t>
            </a:r>
            <a:r>
              <a:rPr lang="en-US" dirty="0" err="1"/>
              <a:t>AnimationClip</a:t>
            </a:r>
            <a:r>
              <a:rPr lang="en-US" dirty="0"/>
              <a:t> </a:t>
            </a:r>
            <a:r>
              <a:rPr lang="en-US" dirty="0" err="1"/>
              <a:t>idleAnim</a:t>
            </a:r>
            <a:r>
              <a:rPr lang="en-US" dirty="0"/>
              <a:t>;</a:t>
            </a:r>
          </a:p>
          <a:p>
            <a:pPr marL="0" indent="0">
              <a:buNone/>
            </a:pPr>
            <a:r>
              <a:rPr lang="en-US" dirty="0"/>
              <a:t>	public </a:t>
            </a:r>
            <a:r>
              <a:rPr lang="en-US" dirty="0" err="1"/>
              <a:t>AnimationClip</a:t>
            </a:r>
            <a:r>
              <a:rPr lang="en-US" dirty="0"/>
              <a:t> </a:t>
            </a:r>
            <a:r>
              <a:rPr lang="en-US" dirty="0" err="1"/>
              <a:t>walkAnim</a:t>
            </a:r>
            <a:r>
              <a:rPr lang="en-US" dirty="0"/>
              <a:t>;</a:t>
            </a:r>
          </a:p>
          <a:p>
            <a:pPr marL="0" indent="0">
              <a:buNone/>
            </a:pPr>
            <a:r>
              <a:rPr lang="en-US" dirty="0"/>
              <a:t>	public </a:t>
            </a:r>
            <a:r>
              <a:rPr lang="en-US" dirty="0" err="1"/>
              <a:t>AnimationClip</a:t>
            </a:r>
            <a:r>
              <a:rPr lang="en-US" dirty="0"/>
              <a:t> </a:t>
            </a:r>
            <a:r>
              <a:rPr lang="en-US" dirty="0" err="1"/>
              <a:t>runAnim</a:t>
            </a:r>
            <a:r>
              <a:rPr lang="en-US" dirty="0"/>
              <a:t>; </a:t>
            </a:r>
          </a:p>
        </p:txBody>
      </p:sp>
    </p:spTree>
    <p:extLst>
      <p:ext uri="{BB962C8B-B14F-4D97-AF65-F5344CB8AC3E}">
        <p14:creationId xmlns:p14="http://schemas.microsoft.com/office/powerpoint/2010/main" val="133048317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458200" cy="4525963"/>
          </a:xfrm>
        </p:spPr>
        <p:txBody>
          <a:bodyPr>
            <a:normAutofit/>
          </a:bodyPr>
          <a:lstStyle/>
          <a:p>
            <a:pPr marL="0" indent="0">
              <a:buNone/>
            </a:pPr>
            <a:r>
              <a:rPr lang="en-US" sz="2800" dirty="0"/>
              <a:t>[</a:t>
            </a:r>
            <a:r>
              <a:rPr lang="en-US" sz="2800" dirty="0" err="1"/>
              <a:t>MenuItem</a:t>
            </a:r>
            <a:r>
              <a:rPr lang="en-US" sz="2800" dirty="0"/>
              <a:t> ("Window/Animator Helper")] </a:t>
            </a:r>
          </a:p>
          <a:p>
            <a:pPr marL="0" indent="0">
              <a:buNone/>
            </a:pPr>
            <a:r>
              <a:rPr lang="en-US" sz="2800" dirty="0"/>
              <a:t>	static void </a:t>
            </a:r>
            <a:r>
              <a:rPr lang="en-US" sz="2800" dirty="0" err="1"/>
              <a:t>OpenWindow</a:t>
            </a:r>
            <a:r>
              <a:rPr lang="en-US" sz="2800" dirty="0"/>
              <a:t> ()    { </a:t>
            </a:r>
          </a:p>
          <a:p>
            <a:pPr marL="0" indent="0">
              <a:buNone/>
            </a:pPr>
            <a:r>
              <a:rPr lang="en-US" sz="2800" dirty="0" smtClean="0"/>
              <a:t>//</a:t>
            </a:r>
            <a:r>
              <a:rPr lang="en-US" sz="2800" dirty="0"/>
              <a:t>Get existing open window or if none, make a new one: </a:t>
            </a:r>
          </a:p>
          <a:p>
            <a:pPr marL="0" indent="0">
              <a:buNone/>
            </a:pPr>
            <a:r>
              <a:rPr lang="en-US" sz="2800" dirty="0"/>
              <a:t>		</a:t>
            </a:r>
            <a:r>
              <a:rPr lang="en-US" sz="2800" dirty="0" err="1"/>
              <a:t>GetWindow</a:t>
            </a:r>
            <a:r>
              <a:rPr lang="en-US" sz="2800" dirty="0"/>
              <a:t>&lt;</a:t>
            </a:r>
            <a:r>
              <a:rPr lang="en-US" sz="2800" dirty="0" err="1"/>
              <a:t>AnimationHelper</a:t>
            </a:r>
            <a:r>
              <a:rPr lang="en-US" sz="2800" dirty="0"/>
              <a:t>&gt; ();     }</a:t>
            </a:r>
          </a:p>
        </p:txBody>
      </p:sp>
    </p:spTree>
    <p:extLst>
      <p:ext uri="{BB962C8B-B14F-4D97-AF65-F5344CB8AC3E}">
        <p14:creationId xmlns:p14="http://schemas.microsoft.com/office/powerpoint/2010/main" val="17768459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	void </a:t>
            </a:r>
            <a:r>
              <a:rPr lang="en-US" dirty="0" err="1"/>
              <a:t>OnGUI</a:t>
            </a:r>
            <a:r>
              <a:rPr lang="en-US" dirty="0"/>
              <a:t> ()    { </a:t>
            </a:r>
          </a:p>
          <a:p>
            <a:pPr marL="0" indent="0">
              <a:buNone/>
            </a:pPr>
            <a:r>
              <a:rPr lang="en-US" dirty="0"/>
              <a:t>	</a:t>
            </a:r>
            <a:r>
              <a:rPr lang="en-US" dirty="0" smtClean="0"/>
              <a:t>target </a:t>
            </a:r>
            <a:r>
              <a:rPr lang="en-US" dirty="0"/>
              <a:t>= </a:t>
            </a:r>
            <a:r>
              <a:rPr lang="en-US" dirty="0" err="1"/>
              <a:t>EditorGUILayout.ObjectField</a:t>
            </a:r>
            <a:r>
              <a:rPr lang="en-US" dirty="0"/>
              <a:t> ("Target Object", target, </a:t>
            </a:r>
            <a:r>
              <a:rPr lang="en-US" dirty="0" err="1"/>
              <a:t>typeof</a:t>
            </a:r>
            <a:r>
              <a:rPr lang="en-US" dirty="0"/>
              <a:t>(</a:t>
            </a:r>
            <a:r>
              <a:rPr lang="en-US" dirty="0" err="1"/>
              <a:t>GameObject</a:t>
            </a:r>
            <a:r>
              <a:rPr lang="en-US" dirty="0"/>
              <a:t>), true) as </a:t>
            </a:r>
            <a:r>
              <a:rPr lang="en-US" dirty="0" err="1"/>
              <a:t>GameObject</a:t>
            </a:r>
            <a:r>
              <a:rPr lang="en-US" dirty="0"/>
              <a:t>; </a:t>
            </a:r>
          </a:p>
          <a:p>
            <a:pPr marL="0" indent="0">
              <a:buNone/>
            </a:pPr>
            <a:r>
              <a:rPr lang="en-US" dirty="0"/>
              <a:t>	</a:t>
            </a:r>
            <a:r>
              <a:rPr lang="en-US" dirty="0" err="1" smtClean="0"/>
              <a:t>idleAnim</a:t>
            </a:r>
            <a:r>
              <a:rPr lang="en-US" dirty="0" smtClean="0"/>
              <a:t> </a:t>
            </a:r>
            <a:r>
              <a:rPr lang="en-US" dirty="0"/>
              <a:t>= </a:t>
            </a:r>
            <a:r>
              <a:rPr lang="en-US" dirty="0" err="1"/>
              <a:t>EditorGUILayout.ObjectField</a:t>
            </a:r>
            <a:r>
              <a:rPr lang="en-US" dirty="0"/>
              <a:t> ("Idle", </a:t>
            </a:r>
            <a:r>
              <a:rPr lang="en-US" dirty="0" err="1"/>
              <a:t>idleAnim</a:t>
            </a:r>
            <a:r>
              <a:rPr lang="en-US" dirty="0"/>
              <a:t>, </a:t>
            </a:r>
            <a:r>
              <a:rPr lang="en-US" dirty="0" err="1"/>
              <a:t>typeof</a:t>
            </a:r>
            <a:r>
              <a:rPr lang="en-US" dirty="0"/>
              <a:t>(</a:t>
            </a:r>
            <a:r>
              <a:rPr lang="en-US" dirty="0" err="1"/>
              <a:t>AnimationClip</a:t>
            </a:r>
            <a:r>
              <a:rPr lang="en-US" dirty="0"/>
              <a:t>), false) as </a:t>
            </a:r>
            <a:r>
              <a:rPr lang="en-US" dirty="0" err="1"/>
              <a:t>AnimationClip</a:t>
            </a:r>
            <a:r>
              <a:rPr lang="en-US" dirty="0"/>
              <a:t>; </a:t>
            </a:r>
          </a:p>
          <a:p>
            <a:pPr marL="0" indent="0">
              <a:buNone/>
            </a:pPr>
            <a:r>
              <a:rPr lang="en-US" dirty="0"/>
              <a:t>	</a:t>
            </a:r>
            <a:r>
              <a:rPr lang="en-US" dirty="0" err="1" smtClean="0"/>
              <a:t>walkAnim</a:t>
            </a:r>
            <a:r>
              <a:rPr lang="en-US" dirty="0" smtClean="0"/>
              <a:t> </a:t>
            </a:r>
            <a:r>
              <a:rPr lang="en-US" dirty="0"/>
              <a:t>= </a:t>
            </a:r>
            <a:r>
              <a:rPr lang="en-US" dirty="0" err="1"/>
              <a:t>EditorGUILayout.ObjectField</a:t>
            </a:r>
            <a:r>
              <a:rPr lang="en-US" dirty="0"/>
              <a:t> ("Walk", </a:t>
            </a:r>
            <a:r>
              <a:rPr lang="en-US" dirty="0" err="1"/>
              <a:t>walkAnim</a:t>
            </a:r>
            <a:r>
              <a:rPr lang="en-US" dirty="0"/>
              <a:t>, </a:t>
            </a:r>
            <a:r>
              <a:rPr lang="en-US" dirty="0" err="1"/>
              <a:t>typeof</a:t>
            </a:r>
            <a:r>
              <a:rPr lang="en-US" dirty="0"/>
              <a:t>(</a:t>
            </a:r>
            <a:r>
              <a:rPr lang="en-US" dirty="0" err="1"/>
              <a:t>AnimationClip</a:t>
            </a:r>
            <a:r>
              <a:rPr lang="en-US" dirty="0"/>
              <a:t>), false) as </a:t>
            </a:r>
            <a:r>
              <a:rPr lang="en-US" dirty="0" err="1"/>
              <a:t>AnimationClip</a:t>
            </a:r>
            <a:r>
              <a:rPr lang="en-US" dirty="0"/>
              <a:t>; </a:t>
            </a:r>
          </a:p>
          <a:p>
            <a:pPr marL="0" indent="0">
              <a:buNone/>
            </a:pPr>
            <a:r>
              <a:rPr lang="en-US" dirty="0"/>
              <a:t>	</a:t>
            </a:r>
            <a:r>
              <a:rPr lang="en-US" dirty="0" err="1" smtClean="0"/>
              <a:t>runAnim</a:t>
            </a:r>
            <a:r>
              <a:rPr lang="en-US" dirty="0" smtClean="0"/>
              <a:t> </a:t>
            </a:r>
            <a:r>
              <a:rPr lang="en-US" dirty="0"/>
              <a:t>= </a:t>
            </a:r>
            <a:r>
              <a:rPr lang="en-US" dirty="0" err="1"/>
              <a:t>EditorGUILayout.ObjectField</a:t>
            </a:r>
            <a:r>
              <a:rPr lang="en-US" dirty="0"/>
              <a:t> ("Run", </a:t>
            </a:r>
            <a:r>
              <a:rPr lang="en-US" dirty="0" err="1"/>
              <a:t>runAnim</a:t>
            </a:r>
            <a:r>
              <a:rPr lang="en-US" dirty="0"/>
              <a:t>, </a:t>
            </a:r>
            <a:r>
              <a:rPr lang="en-US" dirty="0" err="1"/>
              <a:t>typeof</a:t>
            </a:r>
            <a:r>
              <a:rPr lang="en-US" dirty="0"/>
              <a:t>(</a:t>
            </a:r>
            <a:r>
              <a:rPr lang="en-US" dirty="0" err="1"/>
              <a:t>AnimationClip</a:t>
            </a:r>
            <a:r>
              <a:rPr lang="en-US" dirty="0"/>
              <a:t>), false) as </a:t>
            </a:r>
            <a:r>
              <a:rPr lang="en-US" dirty="0" err="1"/>
              <a:t>AnimationClip</a:t>
            </a:r>
            <a:r>
              <a:rPr lang="en-US" dirty="0"/>
              <a:t>;</a:t>
            </a:r>
          </a:p>
          <a:p>
            <a:pPr marL="0" indent="0">
              <a:buNone/>
            </a:pPr>
            <a:r>
              <a:rPr lang="en-US" dirty="0"/>
              <a:t>	</a:t>
            </a:r>
            <a:r>
              <a:rPr lang="en-US" dirty="0" smtClean="0"/>
              <a:t>if </a:t>
            </a:r>
            <a:r>
              <a:rPr lang="en-US" dirty="0"/>
              <a:t>(</a:t>
            </a:r>
            <a:r>
              <a:rPr lang="en-US" dirty="0" err="1"/>
              <a:t>GUILayout.Button</a:t>
            </a:r>
            <a:r>
              <a:rPr lang="en-US" dirty="0"/>
              <a:t> ("Create")) { </a:t>
            </a:r>
          </a:p>
          <a:p>
            <a:pPr marL="0" indent="0">
              <a:buNone/>
            </a:pPr>
            <a:r>
              <a:rPr lang="en-US" dirty="0"/>
              <a:t>			if (target == null) { </a:t>
            </a:r>
          </a:p>
          <a:p>
            <a:pPr marL="0" indent="0">
              <a:buNone/>
            </a:pPr>
            <a:r>
              <a:rPr lang="en-US" dirty="0"/>
              <a:t>			</a:t>
            </a:r>
            <a:r>
              <a:rPr lang="en-US" dirty="0" err="1" smtClean="0"/>
              <a:t>Debug.LogError</a:t>
            </a:r>
            <a:r>
              <a:rPr lang="en-US" dirty="0" smtClean="0"/>
              <a:t> </a:t>
            </a:r>
            <a:r>
              <a:rPr lang="en-US" dirty="0"/>
              <a:t>("No target for animator controller set."); </a:t>
            </a:r>
          </a:p>
          <a:p>
            <a:pPr marL="0" indent="0">
              <a:buNone/>
            </a:pPr>
            <a:r>
              <a:rPr lang="en-US" dirty="0"/>
              <a:t>				return;</a:t>
            </a:r>
          </a:p>
          <a:p>
            <a:pPr marL="0" indent="0">
              <a:buNone/>
            </a:pPr>
            <a:r>
              <a:rPr lang="en-US" dirty="0"/>
              <a:t>			} </a:t>
            </a:r>
          </a:p>
          <a:p>
            <a:pPr marL="0" indent="0">
              <a:buNone/>
            </a:pPr>
            <a:r>
              <a:rPr lang="en-US" dirty="0"/>
              <a:t>			Create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94213444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	void Create ()    { </a:t>
            </a:r>
          </a:p>
          <a:p>
            <a:pPr marL="0" indent="0">
              <a:buNone/>
            </a:pPr>
            <a:r>
              <a:rPr lang="en-US" dirty="0"/>
              <a:t>	</a:t>
            </a:r>
            <a:r>
              <a:rPr lang="en-US" dirty="0" err="1" smtClean="0"/>
              <a:t>AnimatorController</a:t>
            </a:r>
            <a:r>
              <a:rPr lang="en-US" dirty="0" smtClean="0"/>
              <a:t> </a:t>
            </a:r>
            <a:r>
              <a:rPr lang="en-US" dirty="0"/>
              <a:t>controller = </a:t>
            </a:r>
            <a:r>
              <a:rPr lang="en-US" dirty="0" err="1"/>
              <a:t>AnimatorController.CreateAnimatorControllerAtPath</a:t>
            </a:r>
            <a:r>
              <a:rPr lang="en-US" dirty="0"/>
              <a:t> ("Assets/" + target.name + ".controller"); </a:t>
            </a:r>
          </a:p>
          <a:p>
            <a:pPr marL="0" indent="0">
              <a:buNone/>
            </a:pPr>
            <a:r>
              <a:rPr lang="en-US" dirty="0" smtClean="0"/>
              <a:t>// </a:t>
            </a:r>
            <a:r>
              <a:rPr lang="en-US" dirty="0"/>
              <a:t>Adds a float parameter called Speed </a:t>
            </a:r>
          </a:p>
          <a:p>
            <a:pPr marL="0" indent="0">
              <a:buNone/>
            </a:pPr>
            <a:r>
              <a:rPr lang="en-US" dirty="0" err="1" smtClean="0"/>
              <a:t>controller.AddParameter</a:t>
            </a:r>
            <a:r>
              <a:rPr lang="en-US" dirty="0" smtClean="0"/>
              <a:t> </a:t>
            </a:r>
            <a:r>
              <a:rPr lang="en-US" dirty="0"/>
              <a:t>("Speed", </a:t>
            </a:r>
            <a:r>
              <a:rPr lang="en-US" dirty="0" err="1"/>
              <a:t>AnimatorControllerParameterType.Float</a:t>
            </a:r>
            <a:r>
              <a:rPr lang="en-US" dirty="0"/>
              <a:t>); </a:t>
            </a:r>
          </a:p>
          <a:p>
            <a:pPr marL="0" indent="0">
              <a:buNone/>
            </a:pPr>
            <a:r>
              <a:rPr lang="en-US" dirty="0"/>
              <a:t>		//Add states </a:t>
            </a:r>
          </a:p>
          <a:p>
            <a:pPr marL="0" indent="0">
              <a:buNone/>
            </a:pPr>
            <a:r>
              <a:rPr lang="en-US" dirty="0" err="1" smtClean="0"/>
              <a:t>AnimatorState</a:t>
            </a:r>
            <a:r>
              <a:rPr lang="en-US" dirty="0" smtClean="0"/>
              <a:t> </a:t>
            </a:r>
            <a:r>
              <a:rPr lang="en-US" dirty="0" err="1"/>
              <a:t>idleState</a:t>
            </a:r>
            <a:r>
              <a:rPr lang="en-US" dirty="0"/>
              <a:t> = </a:t>
            </a:r>
            <a:r>
              <a:rPr lang="en-US" dirty="0" err="1"/>
              <a:t>controller.layers</a:t>
            </a:r>
            <a:r>
              <a:rPr lang="en-US" dirty="0"/>
              <a:t> [0].</a:t>
            </a:r>
            <a:r>
              <a:rPr lang="en-US" dirty="0" err="1"/>
              <a:t>stateMachine.AddState</a:t>
            </a:r>
            <a:r>
              <a:rPr lang="en-US" dirty="0"/>
              <a:t> ("Idle"); </a:t>
            </a:r>
          </a:p>
          <a:p>
            <a:pPr marL="0" indent="0">
              <a:buNone/>
            </a:pPr>
            <a:r>
              <a:rPr lang="en-US" dirty="0"/>
              <a:t>		</a:t>
            </a:r>
            <a:r>
              <a:rPr lang="en-US" dirty="0" err="1"/>
              <a:t>idleState.motion</a:t>
            </a:r>
            <a:r>
              <a:rPr lang="en-US" dirty="0"/>
              <a:t> = </a:t>
            </a:r>
            <a:r>
              <a:rPr lang="en-US" dirty="0" err="1"/>
              <a:t>idleAnim</a:t>
            </a:r>
            <a:r>
              <a:rPr lang="en-US" dirty="0"/>
              <a:t>; </a:t>
            </a:r>
          </a:p>
          <a:p>
            <a:pPr marL="0" indent="0">
              <a:buNone/>
            </a:pPr>
            <a:r>
              <a:rPr lang="en-US" dirty="0"/>
              <a:t>		//Blend tree creation </a:t>
            </a:r>
          </a:p>
          <a:p>
            <a:pPr marL="0" indent="0">
              <a:buNone/>
            </a:pPr>
            <a:r>
              <a:rPr lang="en-US" dirty="0" err="1" smtClean="0"/>
              <a:t>BlendTree</a:t>
            </a:r>
            <a:r>
              <a:rPr lang="en-US" dirty="0" smtClean="0"/>
              <a:t> </a:t>
            </a:r>
            <a:r>
              <a:rPr lang="en-US" dirty="0" err="1"/>
              <a:t>blendTree</a:t>
            </a:r>
            <a:r>
              <a:rPr lang="en-US" dirty="0"/>
              <a:t>; </a:t>
            </a:r>
          </a:p>
          <a:p>
            <a:pPr marL="0" indent="0">
              <a:buNone/>
            </a:pPr>
            <a:r>
              <a:rPr lang="en-US" dirty="0" err="1" smtClean="0"/>
              <a:t>AnimatorState</a:t>
            </a:r>
            <a:r>
              <a:rPr lang="en-US" dirty="0" smtClean="0"/>
              <a:t> </a:t>
            </a:r>
            <a:r>
              <a:rPr lang="en-US" dirty="0" err="1"/>
              <a:t>moveState</a:t>
            </a:r>
            <a:r>
              <a:rPr lang="en-US" dirty="0"/>
              <a:t> = </a:t>
            </a:r>
            <a:r>
              <a:rPr lang="en-US" dirty="0" err="1"/>
              <a:t>controller.CreateBlendTreeInController</a:t>
            </a:r>
            <a:r>
              <a:rPr lang="en-US" dirty="0"/>
              <a:t> ("Move", out </a:t>
            </a:r>
            <a:r>
              <a:rPr lang="en-US" dirty="0" err="1"/>
              <a:t>blendTree</a:t>
            </a:r>
            <a:r>
              <a:rPr lang="en-US" dirty="0"/>
              <a:t>); </a:t>
            </a:r>
          </a:p>
        </p:txBody>
      </p:sp>
    </p:spTree>
    <p:extLst>
      <p:ext uri="{BB962C8B-B14F-4D97-AF65-F5344CB8AC3E}">
        <p14:creationId xmlns:p14="http://schemas.microsoft.com/office/powerpoint/2010/main" val="26666966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610600" cy="4525963"/>
          </a:xfrm>
        </p:spPr>
        <p:txBody>
          <a:bodyPr>
            <a:normAutofit fontScale="40000" lnSpcReduction="20000"/>
          </a:bodyPr>
          <a:lstStyle/>
          <a:p>
            <a:pPr marL="0" indent="0">
              <a:buNone/>
            </a:pPr>
            <a:r>
              <a:rPr lang="en-US" dirty="0"/>
              <a:t>		</a:t>
            </a:r>
            <a:r>
              <a:rPr lang="en-US" sz="4000" dirty="0"/>
              <a:t>//</a:t>
            </a:r>
            <a:r>
              <a:rPr lang="en-US" sz="4000" dirty="0" err="1"/>
              <a:t>BlendTree</a:t>
            </a:r>
            <a:r>
              <a:rPr lang="en-US" sz="4000" dirty="0"/>
              <a:t> setup </a:t>
            </a:r>
          </a:p>
          <a:p>
            <a:pPr marL="0" indent="0">
              <a:buNone/>
            </a:pPr>
            <a:r>
              <a:rPr lang="en-US" sz="4000" dirty="0"/>
              <a:t>		</a:t>
            </a:r>
            <a:r>
              <a:rPr lang="en-US" sz="4000" dirty="0" err="1"/>
              <a:t>blendTree.blendType</a:t>
            </a:r>
            <a:r>
              <a:rPr lang="en-US" sz="4000" dirty="0"/>
              <a:t> = BlendTreeType.Simple1D; </a:t>
            </a:r>
          </a:p>
          <a:p>
            <a:pPr marL="0" indent="0">
              <a:buNone/>
            </a:pPr>
            <a:r>
              <a:rPr lang="en-US" sz="4000" dirty="0"/>
              <a:t>		</a:t>
            </a:r>
            <a:r>
              <a:rPr lang="en-US" sz="4000" dirty="0" err="1"/>
              <a:t>blendTree.blendParameter</a:t>
            </a:r>
            <a:r>
              <a:rPr lang="en-US" sz="4000" dirty="0"/>
              <a:t> = "Speed";</a:t>
            </a:r>
          </a:p>
          <a:p>
            <a:pPr marL="0" indent="0">
              <a:buNone/>
            </a:pPr>
            <a:r>
              <a:rPr lang="en-US" sz="4000" dirty="0"/>
              <a:t>		</a:t>
            </a:r>
            <a:r>
              <a:rPr lang="en-US" sz="4000" dirty="0" err="1"/>
              <a:t>blendTree.AddChild</a:t>
            </a:r>
            <a:r>
              <a:rPr lang="en-US" sz="4000" dirty="0"/>
              <a:t> (</a:t>
            </a:r>
            <a:r>
              <a:rPr lang="en-US" sz="4000" dirty="0" err="1"/>
              <a:t>walkAnim</a:t>
            </a:r>
            <a:r>
              <a:rPr lang="en-US" sz="4000" dirty="0"/>
              <a:t>); </a:t>
            </a:r>
          </a:p>
          <a:p>
            <a:pPr marL="0" indent="0">
              <a:buNone/>
            </a:pPr>
            <a:r>
              <a:rPr lang="en-US" sz="4000" dirty="0"/>
              <a:t>		</a:t>
            </a:r>
            <a:r>
              <a:rPr lang="en-US" sz="4000" dirty="0" err="1"/>
              <a:t>blendTree.AddChild</a:t>
            </a:r>
            <a:r>
              <a:rPr lang="en-US" sz="4000" dirty="0"/>
              <a:t> (</a:t>
            </a:r>
            <a:r>
              <a:rPr lang="en-US" sz="4000" dirty="0" err="1"/>
              <a:t>runAnim</a:t>
            </a:r>
            <a:r>
              <a:rPr lang="en-US" sz="4000" dirty="0"/>
              <a:t>); </a:t>
            </a:r>
          </a:p>
          <a:p>
            <a:pPr marL="0" indent="0">
              <a:buNone/>
            </a:pPr>
            <a:r>
              <a:rPr lang="en-US" sz="4000" dirty="0"/>
              <a:t>		</a:t>
            </a:r>
            <a:r>
              <a:rPr lang="en-US" sz="4000" dirty="0" err="1"/>
              <a:t>AnimatorStateTransition</a:t>
            </a:r>
            <a:r>
              <a:rPr lang="en-US" sz="4000" dirty="0"/>
              <a:t> </a:t>
            </a:r>
            <a:r>
              <a:rPr lang="en-US" sz="4000" dirty="0" err="1"/>
              <a:t>LeaveIdle</a:t>
            </a:r>
            <a:r>
              <a:rPr lang="en-US" sz="4000" dirty="0"/>
              <a:t> = </a:t>
            </a:r>
            <a:r>
              <a:rPr lang="en-US" sz="4000" dirty="0" err="1"/>
              <a:t>idleState.AddTransition</a:t>
            </a:r>
            <a:r>
              <a:rPr lang="en-US" sz="4000" dirty="0"/>
              <a:t> (</a:t>
            </a:r>
            <a:r>
              <a:rPr lang="en-US" sz="4000" dirty="0" err="1"/>
              <a:t>moveState</a:t>
            </a:r>
            <a:r>
              <a:rPr lang="en-US" sz="4000" dirty="0"/>
              <a:t>); </a:t>
            </a:r>
          </a:p>
          <a:p>
            <a:pPr marL="0" indent="0">
              <a:buNone/>
            </a:pPr>
            <a:r>
              <a:rPr lang="en-US" sz="4000" dirty="0"/>
              <a:t>		</a:t>
            </a:r>
            <a:r>
              <a:rPr lang="en-US" sz="4000" dirty="0" err="1"/>
              <a:t>AnimatorStateTransition</a:t>
            </a:r>
            <a:r>
              <a:rPr lang="en-US" sz="4000" dirty="0"/>
              <a:t> </a:t>
            </a:r>
            <a:r>
              <a:rPr lang="en-US" sz="4000" dirty="0" err="1"/>
              <a:t>leaveMove</a:t>
            </a:r>
            <a:r>
              <a:rPr lang="en-US" sz="4000" dirty="0"/>
              <a:t> = </a:t>
            </a:r>
            <a:r>
              <a:rPr lang="en-US" sz="4000" dirty="0" err="1"/>
              <a:t>moveState.AddTransition</a:t>
            </a:r>
            <a:r>
              <a:rPr lang="en-US" sz="4000" dirty="0"/>
              <a:t> (</a:t>
            </a:r>
            <a:r>
              <a:rPr lang="en-US" sz="4000" dirty="0" err="1"/>
              <a:t>idleState</a:t>
            </a:r>
            <a:r>
              <a:rPr lang="en-US" sz="4000" dirty="0"/>
              <a:t>); </a:t>
            </a:r>
          </a:p>
          <a:p>
            <a:pPr marL="0" indent="0">
              <a:buNone/>
            </a:pPr>
            <a:r>
              <a:rPr lang="en-US" sz="4000" dirty="0"/>
              <a:t>		</a:t>
            </a:r>
            <a:r>
              <a:rPr lang="en-US" sz="4000" dirty="0" err="1"/>
              <a:t>LeaveIdle.AddCondition</a:t>
            </a:r>
            <a:r>
              <a:rPr lang="en-US" sz="4000" dirty="0"/>
              <a:t> (</a:t>
            </a:r>
            <a:r>
              <a:rPr lang="en-US" sz="4000" dirty="0" err="1"/>
              <a:t>AnimatorConditionMode.Greater</a:t>
            </a:r>
            <a:r>
              <a:rPr lang="en-US" sz="4000" dirty="0"/>
              <a:t>, 0.01f, "Speed"); </a:t>
            </a:r>
          </a:p>
          <a:p>
            <a:pPr marL="0" indent="0">
              <a:buNone/>
            </a:pPr>
            <a:r>
              <a:rPr lang="en-US" sz="4000" dirty="0"/>
              <a:t>		</a:t>
            </a:r>
            <a:r>
              <a:rPr lang="en-US" sz="4000" dirty="0" err="1"/>
              <a:t>leaveMove.AddCondition</a:t>
            </a:r>
            <a:r>
              <a:rPr lang="en-US" sz="4000" dirty="0"/>
              <a:t> (</a:t>
            </a:r>
            <a:r>
              <a:rPr lang="en-US" sz="4000" dirty="0" err="1"/>
              <a:t>AnimatorConditionMode.Less</a:t>
            </a:r>
            <a:r>
              <a:rPr lang="en-US" sz="4000" dirty="0"/>
              <a:t>, 0.01f, "Speed"); </a:t>
            </a:r>
          </a:p>
          <a:p>
            <a:pPr marL="0" indent="0">
              <a:buNone/>
            </a:pPr>
            <a:r>
              <a:rPr lang="en-US" sz="4000" dirty="0"/>
              <a:t>		</a:t>
            </a:r>
            <a:r>
              <a:rPr lang="en-US" sz="4000" dirty="0" err="1"/>
              <a:t>target.GetComponent</a:t>
            </a:r>
            <a:r>
              <a:rPr lang="en-US" sz="4000" dirty="0"/>
              <a:t>&lt;Animator&gt; ().</a:t>
            </a:r>
            <a:r>
              <a:rPr lang="en-US" sz="4000" dirty="0" err="1"/>
              <a:t>runtimeAnimatorController</a:t>
            </a:r>
            <a:r>
              <a:rPr lang="en-US" sz="4000" dirty="0"/>
              <a:t> = controller; </a:t>
            </a:r>
          </a:p>
          <a:p>
            <a:pPr marL="0" indent="0">
              <a:buNone/>
            </a:pPr>
            <a:r>
              <a:rPr lang="en-US" sz="4000" dirty="0"/>
              <a:t>	}</a:t>
            </a:r>
          </a:p>
          <a:p>
            <a:pPr marL="0" indent="0">
              <a:buNone/>
            </a:pPr>
            <a:r>
              <a:rPr lang="en-US" sz="4000" dirty="0"/>
              <a:t>} </a:t>
            </a:r>
          </a:p>
          <a:p>
            <a:pPr marL="0" indent="0">
              <a:buNone/>
            </a:pPr>
            <a:r>
              <a:rPr lang="en-US" sz="4000" dirty="0"/>
              <a:t>#</a:t>
            </a:r>
            <a:r>
              <a:rPr lang="en-US" sz="4000" dirty="0" err="1"/>
              <a:t>endif</a:t>
            </a:r>
            <a:r>
              <a:rPr lang="en-US" sz="4000" dirty="0"/>
              <a:t> </a:t>
            </a:r>
          </a:p>
        </p:txBody>
      </p:sp>
    </p:spTree>
    <p:extLst>
      <p:ext uri="{BB962C8B-B14F-4D97-AF65-F5344CB8AC3E}">
        <p14:creationId xmlns:p14="http://schemas.microsoft.com/office/powerpoint/2010/main" val="97177548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Applying ragdoll physics to a character</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66364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a character </a:t>
            </a:r>
            <a:r>
              <a:rPr lang="en-US" dirty="0"/>
              <a:t>"</a:t>
            </a:r>
            <a:r>
              <a:rPr lang="en-US" dirty="0" err="1"/>
              <a:t>Alpha@Alpha</a:t>
            </a:r>
            <a:r>
              <a:rPr lang="en-US" dirty="0"/>
              <a:t>"</a:t>
            </a:r>
            <a:r>
              <a:rPr lang="en-US" dirty="0" smtClean="0"/>
              <a:t>  and </a:t>
            </a:r>
            <a:r>
              <a:rPr lang="en-US" dirty="0"/>
              <a:t>two cylinders </a:t>
            </a:r>
            <a:r>
              <a:rPr lang="en-US" dirty="0" smtClean="0"/>
              <a:t>(</a:t>
            </a:r>
            <a:r>
              <a:rPr lang="en-US" dirty="0"/>
              <a:t>"</a:t>
            </a:r>
            <a:r>
              <a:rPr lang="en-US" dirty="0" err="1"/>
              <a:t>Spawnpoint</a:t>
            </a:r>
            <a:r>
              <a:rPr lang="en-US" dirty="0"/>
              <a:t>"</a:t>
            </a:r>
            <a:r>
              <a:rPr lang="en-US" dirty="0" smtClean="0"/>
              <a:t> and “Landmine”).</a:t>
            </a:r>
            <a:endParaRPr lang="en-US" dirty="0"/>
          </a:p>
        </p:txBody>
      </p:sp>
    </p:spTree>
    <p:extLst>
      <p:ext uri="{BB962C8B-B14F-4D97-AF65-F5344CB8AC3E}">
        <p14:creationId xmlns:p14="http://schemas.microsoft.com/office/powerpoint/2010/main" val="175751133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r>
              <a:rPr lang="en-US" dirty="0"/>
              <a:t>let's set up our ragdoll. Go to </a:t>
            </a:r>
            <a:r>
              <a:rPr lang="en-US" dirty="0" err="1"/>
              <a:t>GameObject</a:t>
            </a:r>
            <a:r>
              <a:rPr lang="en-US" dirty="0"/>
              <a:t> | Create Other | Ragdoll.... </a:t>
            </a:r>
            <a:r>
              <a:rPr lang="en-US" dirty="0" smtClean="0"/>
              <a:t>The Ragdoll </a:t>
            </a:r>
            <a:r>
              <a:rPr lang="en-US" dirty="0"/>
              <a:t>Wizard should pop up</a:t>
            </a:r>
            <a:r>
              <a:rPr lang="en-US" dirty="0" smtClean="0"/>
              <a:t>.</a:t>
            </a:r>
          </a:p>
          <a:p>
            <a:r>
              <a:rPr lang="en-US" dirty="0"/>
              <a:t>Assign the transforms as </a:t>
            </a:r>
            <a:r>
              <a:rPr lang="en-US" dirty="0" smtClean="0"/>
              <a:t>follows:</a:t>
            </a:r>
          </a:p>
          <a:p>
            <a:pPr lvl="1"/>
            <a:r>
              <a:rPr lang="en-US" dirty="0"/>
              <a:t>Root: </a:t>
            </a:r>
            <a:r>
              <a:rPr lang="en-US" dirty="0" err="1"/>
              <a:t>swat:Hips</a:t>
            </a:r>
            <a:endParaRPr lang="en-US" dirty="0"/>
          </a:p>
          <a:p>
            <a:pPr lvl="1"/>
            <a:r>
              <a:rPr lang="en-US" dirty="0" smtClean="0"/>
              <a:t>Left </a:t>
            </a:r>
            <a:r>
              <a:rPr lang="en-US" dirty="0"/>
              <a:t>Hips: </a:t>
            </a:r>
            <a:r>
              <a:rPr lang="en-US" dirty="0" err="1" smtClean="0"/>
              <a:t>swat:LeftUpLeg</a:t>
            </a:r>
            <a:endParaRPr lang="en-US" dirty="0" smtClean="0"/>
          </a:p>
          <a:p>
            <a:pPr lvl="1">
              <a:buFont typeface="Courier New" panose="02070309020205020404" pitchFamily="49" charset="0"/>
              <a:buChar char="o"/>
            </a:pPr>
            <a:r>
              <a:rPr lang="en-US" sz="400" dirty="0"/>
              <a:t>. </a:t>
            </a:r>
            <a:r>
              <a:rPr lang="en-US" dirty="0"/>
              <a:t>Left Knee: </a:t>
            </a:r>
            <a:r>
              <a:rPr lang="en-US" dirty="0" err="1"/>
              <a:t>swat:LeftLeg</a:t>
            </a:r>
            <a:endParaRPr lang="en-US" dirty="0"/>
          </a:p>
          <a:p>
            <a:pPr lvl="1">
              <a:buFont typeface="Courier New" panose="02070309020205020404" pitchFamily="49" charset="0"/>
              <a:buChar char="o"/>
            </a:pPr>
            <a:r>
              <a:rPr lang="en-US" sz="400" dirty="0"/>
              <a:t>. </a:t>
            </a:r>
            <a:r>
              <a:rPr lang="en-US" dirty="0"/>
              <a:t>Left Foot: </a:t>
            </a:r>
            <a:r>
              <a:rPr lang="en-US" dirty="0" err="1"/>
              <a:t>swat:LeftFoot</a:t>
            </a:r>
            <a:endParaRPr lang="en-US" dirty="0"/>
          </a:p>
          <a:p>
            <a:pPr lvl="1">
              <a:buFont typeface="Courier New" panose="02070309020205020404" pitchFamily="49" charset="0"/>
              <a:buChar char="o"/>
            </a:pPr>
            <a:r>
              <a:rPr lang="en-US" sz="400" dirty="0"/>
              <a:t>. </a:t>
            </a:r>
            <a:r>
              <a:rPr lang="en-US" dirty="0"/>
              <a:t>Right Hips: </a:t>
            </a:r>
            <a:r>
              <a:rPr lang="en-US" dirty="0" err="1"/>
              <a:t>swat:RightUpLeg</a:t>
            </a:r>
            <a:endParaRPr lang="en-US" dirty="0"/>
          </a:p>
          <a:p>
            <a:pPr lvl="1">
              <a:buFont typeface="Courier New" panose="02070309020205020404" pitchFamily="49" charset="0"/>
              <a:buChar char="o"/>
            </a:pPr>
            <a:r>
              <a:rPr lang="en-US" sz="400" dirty="0"/>
              <a:t>. </a:t>
            </a:r>
            <a:r>
              <a:rPr lang="en-US" dirty="0"/>
              <a:t>Right Knee: </a:t>
            </a:r>
            <a:r>
              <a:rPr lang="en-US" dirty="0" err="1"/>
              <a:t>swat:RightLeg</a:t>
            </a:r>
            <a:endParaRPr lang="en-US" dirty="0"/>
          </a:p>
          <a:p>
            <a:pPr lvl="1">
              <a:buFont typeface="Courier New" panose="02070309020205020404" pitchFamily="49" charset="0"/>
              <a:buChar char="o"/>
            </a:pPr>
            <a:r>
              <a:rPr lang="en-US" sz="400" dirty="0"/>
              <a:t>. </a:t>
            </a:r>
            <a:r>
              <a:rPr lang="en-US" dirty="0"/>
              <a:t>Right Foot: </a:t>
            </a:r>
            <a:r>
              <a:rPr lang="en-US" dirty="0" err="1"/>
              <a:t>swat:RightFoot</a:t>
            </a:r>
            <a:endParaRPr lang="en-US" dirty="0"/>
          </a:p>
          <a:p>
            <a:pPr lvl="1">
              <a:buFont typeface="Courier New" panose="02070309020205020404" pitchFamily="49" charset="0"/>
              <a:buChar char="o"/>
            </a:pPr>
            <a:r>
              <a:rPr lang="en-US" sz="400" dirty="0"/>
              <a:t>. </a:t>
            </a:r>
            <a:r>
              <a:rPr lang="en-US" dirty="0"/>
              <a:t>Left Arm: </a:t>
            </a:r>
            <a:r>
              <a:rPr lang="en-US" dirty="0" err="1"/>
              <a:t>swat:LeftArm</a:t>
            </a:r>
            <a:endParaRPr lang="en-US" dirty="0"/>
          </a:p>
          <a:p>
            <a:pPr lvl="1">
              <a:buFont typeface="Courier New" panose="02070309020205020404" pitchFamily="49" charset="0"/>
              <a:buChar char="o"/>
            </a:pPr>
            <a:r>
              <a:rPr lang="en-US" sz="400" dirty="0"/>
              <a:t>. </a:t>
            </a:r>
            <a:r>
              <a:rPr lang="en-US" dirty="0"/>
              <a:t>Left Elbow: </a:t>
            </a:r>
            <a:r>
              <a:rPr lang="en-US" dirty="0" err="1"/>
              <a:t>swat:LeftForeArm</a:t>
            </a:r>
            <a:endParaRPr lang="en-US" dirty="0"/>
          </a:p>
          <a:p>
            <a:pPr lvl="1">
              <a:buFont typeface="Courier New" panose="02070309020205020404" pitchFamily="49" charset="0"/>
              <a:buChar char="o"/>
            </a:pPr>
            <a:r>
              <a:rPr lang="en-US" sz="400" dirty="0"/>
              <a:t>. </a:t>
            </a:r>
            <a:r>
              <a:rPr lang="en-US" dirty="0"/>
              <a:t>Right Arm: </a:t>
            </a:r>
            <a:r>
              <a:rPr lang="en-US" dirty="0" err="1"/>
              <a:t>swat:RightArm</a:t>
            </a:r>
            <a:endParaRPr lang="en-US" dirty="0"/>
          </a:p>
          <a:p>
            <a:pPr lvl="1">
              <a:buFont typeface="Courier New" panose="02070309020205020404" pitchFamily="49" charset="0"/>
              <a:buChar char="o"/>
            </a:pPr>
            <a:r>
              <a:rPr lang="en-US" sz="400" dirty="0"/>
              <a:t>. </a:t>
            </a:r>
            <a:r>
              <a:rPr lang="en-US" dirty="0"/>
              <a:t>Right Elbow: </a:t>
            </a:r>
            <a:r>
              <a:rPr lang="en-US" dirty="0" err="1"/>
              <a:t>swat:RightForeArm</a:t>
            </a:r>
            <a:endParaRPr lang="en-US" dirty="0"/>
          </a:p>
          <a:p>
            <a:pPr lvl="1">
              <a:buFont typeface="Courier New" panose="02070309020205020404" pitchFamily="49" charset="0"/>
              <a:buChar char="o"/>
            </a:pPr>
            <a:r>
              <a:rPr lang="en-US" sz="400" dirty="0"/>
              <a:t>. </a:t>
            </a:r>
            <a:r>
              <a:rPr lang="en-US" dirty="0"/>
              <a:t>Middle Spine: swat:Spine1</a:t>
            </a:r>
          </a:p>
          <a:p>
            <a:pPr lvl="1">
              <a:buFont typeface="Courier New" panose="02070309020205020404" pitchFamily="49" charset="0"/>
              <a:buChar char="o"/>
            </a:pPr>
            <a:r>
              <a:rPr lang="en-US" sz="400" dirty="0"/>
              <a:t>. </a:t>
            </a:r>
            <a:r>
              <a:rPr lang="en-US" dirty="0"/>
              <a:t>Head: </a:t>
            </a:r>
            <a:r>
              <a:rPr lang="en-US" dirty="0" err="1"/>
              <a:t>swat:Head</a:t>
            </a:r>
            <a:endParaRPr lang="en-US" dirty="0"/>
          </a:p>
        </p:txBody>
      </p:sp>
    </p:spTree>
    <p:extLst>
      <p:ext uri="{BB962C8B-B14F-4D97-AF65-F5344CB8AC3E}">
        <p14:creationId xmlns:p14="http://schemas.microsoft.com/office/powerpoint/2010/main" val="12094961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using </a:t>
            </a:r>
            <a:r>
              <a:rPr lang="en-US" sz="2400" dirty="0" err="1"/>
              <a:t>UnityEngine</a:t>
            </a:r>
            <a:r>
              <a:rPr lang="en-US" sz="2400" dirty="0"/>
              <a:t>;</a:t>
            </a:r>
            <a:br>
              <a:rPr lang="en-US" sz="2400" dirty="0"/>
            </a:br>
            <a:r>
              <a:rPr lang="en-US" sz="2400" dirty="0"/>
              <a:t>using </a:t>
            </a:r>
            <a:r>
              <a:rPr lang="en-US" sz="2400" dirty="0" err="1"/>
              <a:t>System.Collections</a:t>
            </a:r>
            <a:r>
              <a:rPr lang="en-US" sz="2400" dirty="0"/>
              <a:t>;</a:t>
            </a:r>
            <a:br>
              <a:rPr lang="en-US" sz="2400" dirty="0"/>
            </a:br>
            <a:r>
              <a:rPr lang="en-US" sz="2400" dirty="0" smtClean="0"/>
              <a:t>public</a:t>
            </a:r>
            <a:r>
              <a:rPr lang="en-US" sz="2400" dirty="0"/>
              <a:t> class </a:t>
            </a:r>
            <a:r>
              <a:rPr lang="en-US" sz="2400" dirty="0" err="1"/>
              <a:t>RagdollCharacter</a:t>
            </a:r>
            <a:r>
              <a:rPr lang="en-US" sz="2400" dirty="0"/>
              <a:t> : </a:t>
            </a:r>
            <a:r>
              <a:rPr lang="en-US" sz="2400" dirty="0" err="1"/>
              <a:t>MonoBehaviour</a:t>
            </a:r>
            <a:r>
              <a:rPr lang="en-US" sz="2400" dirty="0"/>
              <a:t> {</a:t>
            </a:r>
            <a:br>
              <a:rPr lang="en-US" sz="2400" dirty="0"/>
            </a:br>
            <a:r>
              <a:rPr lang="en-US" sz="2400" dirty="0"/>
              <a:t/>
            </a:r>
            <a:br>
              <a:rPr lang="en-US" sz="2400" dirty="0"/>
            </a:br>
            <a:r>
              <a:rPr lang="en-US" sz="2400" dirty="0"/>
              <a:t>   	// Use this for initialization</a:t>
            </a:r>
          </a:p>
          <a:p>
            <a:pPr marL="0" indent="0">
              <a:buNone/>
            </a:pPr>
            <a:r>
              <a:rPr lang="en-US" sz="2400" dirty="0"/>
              <a:t>	private float </a:t>
            </a:r>
            <a:r>
              <a:rPr lang="en-US" sz="2400" dirty="0" err="1"/>
              <a:t>hitTime</a:t>
            </a:r>
            <a:r>
              <a:rPr lang="en-US" sz="2400" dirty="0"/>
              <a:t>;</a:t>
            </a:r>
          </a:p>
          <a:p>
            <a:pPr marL="0" indent="0">
              <a:buNone/>
            </a:pPr>
            <a:r>
              <a:rPr lang="en-US" sz="2400" dirty="0"/>
              <a:t>	private bool </a:t>
            </a:r>
            <a:r>
              <a:rPr lang="en-US" sz="2400" dirty="0" err="1"/>
              <a:t>wasHit</a:t>
            </a:r>
            <a:r>
              <a:rPr lang="en-US" sz="2400" dirty="0"/>
              <a:t> = false;</a:t>
            </a:r>
          </a:p>
          <a:p>
            <a:pPr marL="0" indent="0">
              <a:buNone/>
            </a:pPr>
            <a:r>
              <a:rPr lang="en-US" sz="2400" dirty="0"/>
              <a:t>	void Start () {</a:t>
            </a:r>
          </a:p>
          <a:p>
            <a:pPr marL="0" indent="0">
              <a:buNone/>
            </a:pPr>
            <a:r>
              <a:rPr lang="en-US" sz="2400" dirty="0"/>
              <a:t>		</a:t>
            </a:r>
            <a:r>
              <a:rPr lang="en-US" sz="2400" dirty="0" err="1"/>
              <a:t>DeactivateRagdoll</a:t>
            </a:r>
            <a:r>
              <a:rPr lang="en-US" sz="2400" dirty="0"/>
              <a:t>();</a:t>
            </a:r>
          </a:p>
          <a:p>
            <a:pPr marL="0" indent="0">
              <a:buNone/>
            </a:pPr>
            <a:r>
              <a:rPr lang="en-US" sz="2400" dirty="0"/>
              <a:t>	} </a:t>
            </a:r>
            <a:endParaRPr lang="en-US" sz="2400" dirty="0" smtClean="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73589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void Fade() {</a:t>
            </a:r>
          </a:p>
          <a:p>
            <a:pPr marL="0" indent="0">
              <a:buNone/>
            </a:pPr>
            <a:r>
              <a:rPr lang="en-US" sz="2400" dirty="0" smtClean="0"/>
              <a:t>    for (float f = 1f; f &gt;= 0; f -= 0.01f) {</a:t>
            </a:r>
          </a:p>
          <a:p>
            <a:pPr marL="0" indent="0">
              <a:buNone/>
            </a:pPr>
            <a:r>
              <a:rPr lang="en-US" sz="2400" dirty="0" smtClean="0"/>
              <a:t>        Color c = </a:t>
            </a:r>
            <a:r>
              <a:rPr lang="en-US" sz="2400" dirty="0" err="1" smtClean="0"/>
              <a:t>renderer.material.color</a:t>
            </a:r>
            <a:r>
              <a:rPr lang="en-US" sz="2400" dirty="0" smtClean="0"/>
              <a:t>;</a:t>
            </a:r>
          </a:p>
          <a:p>
            <a:pPr marL="0" indent="0">
              <a:buNone/>
            </a:pPr>
            <a:r>
              <a:rPr lang="en-US" sz="2400" dirty="0" smtClean="0"/>
              <a:t>        </a:t>
            </a:r>
            <a:r>
              <a:rPr lang="en-US" sz="2400" dirty="0" err="1" smtClean="0"/>
              <a:t>c.r</a:t>
            </a:r>
            <a:r>
              <a:rPr lang="en-US" sz="2400" dirty="0" smtClean="0"/>
              <a:t> = f;</a:t>
            </a:r>
          </a:p>
          <a:p>
            <a:pPr marL="0" indent="0">
              <a:buNone/>
            </a:pPr>
            <a:r>
              <a:rPr lang="en-US" sz="2400" dirty="0" smtClean="0"/>
              <a:t>        </a:t>
            </a:r>
            <a:r>
              <a:rPr lang="en-US" sz="2400" dirty="0" err="1" smtClean="0"/>
              <a:t>renderer.material.color</a:t>
            </a:r>
            <a:r>
              <a:rPr lang="en-US" sz="2400" dirty="0" smtClean="0"/>
              <a:t> = c;</a:t>
            </a:r>
          </a:p>
          <a:p>
            <a:pPr marL="0" indent="0">
              <a:buNone/>
            </a:pPr>
            <a:r>
              <a:rPr lang="en-US" sz="2400" dirty="0" smtClean="0"/>
              <a:t>    }</a:t>
            </a:r>
          </a:p>
          <a:p>
            <a:pPr marL="0" indent="0">
              <a:buNone/>
            </a:pPr>
            <a:r>
              <a:rPr lang="en-US" sz="2400" dirty="0" smtClean="0"/>
              <a:t>}</a:t>
            </a:r>
          </a:p>
          <a:p>
            <a:pPr marL="0" indent="0">
              <a:buNone/>
            </a:pPr>
            <a:endParaRPr lang="en-US" sz="2400" dirty="0" smtClean="0"/>
          </a:p>
          <a:p>
            <a:r>
              <a:rPr lang="en-US" sz="2400" dirty="0" smtClean="0">
                <a:effectLst/>
              </a:rPr>
              <a:t>As it stands, the function will not have the effect you might expect.</a:t>
            </a:r>
            <a:endParaRPr lang="en-US" sz="2400" dirty="0"/>
          </a:p>
        </p:txBody>
      </p:sp>
    </p:spTree>
    <p:extLst>
      <p:ext uri="{BB962C8B-B14F-4D97-AF65-F5344CB8AC3E}">
        <p14:creationId xmlns:p14="http://schemas.microsoft.com/office/powerpoint/2010/main" val="250509832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91200"/>
          </a:xfrm>
        </p:spPr>
        <p:txBody>
          <a:bodyPr>
            <a:noAutofit/>
          </a:bodyPr>
          <a:lstStyle/>
          <a:p>
            <a:pPr marL="0" indent="0">
              <a:buNone/>
            </a:pPr>
            <a:r>
              <a:rPr lang="en-US" sz="2400" dirty="0"/>
              <a:t>    void Update () {</a:t>
            </a:r>
            <a:br>
              <a:rPr lang="en-US" sz="2400" dirty="0"/>
            </a:br>
            <a:r>
              <a:rPr lang="en-US" sz="2400" dirty="0"/>
              <a:t>        if(</a:t>
            </a:r>
            <a:r>
              <a:rPr lang="en-US" sz="2400" dirty="0" err="1"/>
              <a:t>wasHit</a:t>
            </a:r>
            <a:r>
              <a:rPr lang="en-US" sz="2400" dirty="0"/>
              <a:t>){</a:t>
            </a:r>
            <a:br>
              <a:rPr lang="en-US" sz="2400" dirty="0"/>
            </a:br>
            <a:r>
              <a:rPr lang="en-US" sz="2400" dirty="0"/>
              <a:t>            if(</a:t>
            </a:r>
            <a:r>
              <a:rPr lang="en-US" sz="2400" dirty="0" err="1"/>
              <a:t>Time.time</a:t>
            </a:r>
            <a:r>
              <a:rPr lang="en-US" sz="2400" dirty="0"/>
              <a:t> &gt;= </a:t>
            </a:r>
            <a:r>
              <a:rPr lang="en-US" sz="2400" dirty="0" err="1"/>
              <a:t>hitTime</a:t>
            </a:r>
            <a:r>
              <a:rPr lang="en-US" sz="2400" dirty="0"/>
              <a:t> + 5.0f)</a:t>
            </a:r>
            <a:br>
              <a:rPr lang="en-US" sz="2400" dirty="0"/>
            </a:br>
            <a:r>
              <a:rPr lang="en-US" sz="2400" dirty="0"/>
              <a:t>                </a:t>
            </a:r>
            <a:r>
              <a:rPr lang="en-US" sz="2400" dirty="0" err="1"/>
              <a:t>DeactivateRagdoll</a:t>
            </a:r>
            <a:r>
              <a:rPr lang="en-US" sz="2400" dirty="0"/>
              <a:t>();</a:t>
            </a:r>
            <a:br>
              <a:rPr lang="en-US" sz="2400" dirty="0"/>
            </a:br>
            <a:r>
              <a:rPr lang="en-US" sz="2400" dirty="0"/>
              <a:t>        </a:t>
            </a:r>
            <a:r>
              <a:rPr lang="en-US" sz="2400" dirty="0" smtClean="0"/>
              <a:t>}</a:t>
            </a:r>
            <a:r>
              <a:rPr lang="en-US" sz="2400" dirty="0"/>
              <a:t>    }</a:t>
            </a:r>
            <a:br>
              <a:rPr lang="en-US" sz="2400" dirty="0"/>
            </a:br>
            <a:r>
              <a:rPr lang="en-US" sz="2400" dirty="0"/>
              <a:t/>
            </a:r>
            <a:br>
              <a:rPr lang="en-US" sz="2400" dirty="0"/>
            </a:br>
            <a:r>
              <a:rPr lang="en-US" sz="2400" dirty="0"/>
              <a:t>    public void </a:t>
            </a:r>
            <a:r>
              <a:rPr lang="en-US" sz="2400" dirty="0" err="1"/>
              <a:t>ActivateRagdoll</a:t>
            </a:r>
            <a:r>
              <a:rPr lang="en-US" sz="2400" dirty="0"/>
              <a:t>(){</a:t>
            </a:r>
            <a:br>
              <a:rPr lang="en-US" sz="2400" dirty="0"/>
            </a:br>
            <a:r>
              <a:rPr lang="en-US" sz="2400" dirty="0"/>
              <a:t>        </a:t>
            </a:r>
            <a:r>
              <a:rPr lang="en-US" sz="2400" dirty="0" err="1"/>
              <a:t>Debug.Log</a:t>
            </a:r>
            <a:r>
              <a:rPr lang="en-US" sz="2400" dirty="0"/>
              <a:t> ("</a:t>
            </a:r>
            <a:r>
              <a:rPr lang="en-US" sz="2400" dirty="0" err="1"/>
              <a:t>ActivateRagdoll</a:t>
            </a:r>
            <a:r>
              <a:rPr lang="en-US" sz="2400" dirty="0"/>
              <a:t>");</a:t>
            </a:r>
            <a:br>
              <a:rPr lang="en-US" sz="2400" dirty="0"/>
            </a:br>
            <a:r>
              <a:rPr lang="en-US" sz="2400" dirty="0"/>
              <a:t>        </a:t>
            </a:r>
            <a:r>
              <a:rPr lang="en-US" sz="2400" i="1" dirty="0"/>
              <a:t>//</a:t>
            </a:r>
            <a:r>
              <a:rPr lang="en-US" sz="2400" i="1" dirty="0" err="1"/>
              <a:t>this.GetComponent</a:t>
            </a:r>
            <a:r>
              <a:rPr lang="en-US" sz="2400" i="1" dirty="0"/>
              <a:t>&lt;</a:t>
            </a:r>
            <a:r>
              <a:rPr lang="en-US" sz="2400" i="1" dirty="0" err="1"/>
              <a:t>BasicController</a:t>
            </a:r>
            <a:r>
              <a:rPr lang="en-US" sz="2400" i="1" dirty="0"/>
              <a:t>&gt;().enabled = false;</a:t>
            </a:r>
            <a:r>
              <a:rPr lang="en-US" sz="2400" dirty="0"/>
              <a:t/>
            </a:r>
            <a:br>
              <a:rPr lang="en-US" sz="2400" dirty="0"/>
            </a:br>
            <a:r>
              <a:rPr lang="en-US" sz="2400" dirty="0"/>
              <a:t>        </a:t>
            </a:r>
            <a:r>
              <a:rPr lang="en-US" sz="2400" dirty="0" err="1"/>
              <a:t>this.GetComponent</a:t>
            </a:r>
            <a:r>
              <a:rPr lang="en-US" sz="2400" dirty="0"/>
              <a:t>&lt;Animator&gt;().enabled = false;</a:t>
            </a:r>
            <a:br>
              <a:rPr lang="en-US" sz="2400" dirty="0"/>
            </a:br>
            <a:r>
              <a:rPr lang="en-US" sz="2400" dirty="0"/>
              <a:t>        </a:t>
            </a:r>
            <a:r>
              <a:rPr lang="en-US" sz="2400" dirty="0" err="1"/>
              <a:t>foreach</a:t>
            </a:r>
            <a:r>
              <a:rPr lang="en-US" sz="2400" dirty="0"/>
              <a:t>(</a:t>
            </a:r>
            <a:r>
              <a:rPr lang="en-US" sz="2400" dirty="0" err="1"/>
              <a:t>Rigidbody</a:t>
            </a:r>
            <a:r>
              <a:rPr lang="en-US" sz="2400" dirty="0"/>
              <a:t> bone in </a:t>
            </a:r>
            <a:r>
              <a:rPr lang="en-US" sz="2400" dirty="0" err="1"/>
              <a:t>GetComponentsInChildren</a:t>
            </a:r>
            <a:r>
              <a:rPr lang="en-US" sz="2400" dirty="0"/>
              <a:t>&lt;</a:t>
            </a:r>
            <a:r>
              <a:rPr lang="en-US" sz="2400" dirty="0" err="1"/>
              <a:t>Rigidbody</a:t>
            </a:r>
            <a:r>
              <a:rPr lang="en-US" sz="2400" dirty="0"/>
              <a:t>&gt;()){</a:t>
            </a:r>
            <a:br>
              <a:rPr lang="en-US" sz="2400" dirty="0"/>
            </a:br>
            <a:r>
              <a:rPr lang="en-US" sz="2400" dirty="0"/>
              <a:t>            </a:t>
            </a:r>
            <a:r>
              <a:rPr lang="en-US" sz="2400" dirty="0" err="1"/>
              <a:t>bone.isKinematic</a:t>
            </a:r>
            <a:r>
              <a:rPr lang="en-US" sz="2400" dirty="0"/>
              <a:t> = false;</a:t>
            </a:r>
            <a:br>
              <a:rPr lang="en-US" sz="2400" dirty="0"/>
            </a:br>
            <a:r>
              <a:rPr lang="en-US" sz="2400" dirty="0"/>
              <a:t>            </a:t>
            </a:r>
            <a:r>
              <a:rPr lang="en-US" sz="2400" dirty="0" err="1"/>
              <a:t>bone.detectCollisions</a:t>
            </a:r>
            <a:r>
              <a:rPr lang="en-US" sz="2400" dirty="0"/>
              <a:t> = true;</a:t>
            </a:r>
            <a:br>
              <a:rPr lang="en-US" sz="2400" dirty="0"/>
            </a:br>
            <a:r>
              <a:rPr lang="en-US" sz="2400" dirty="0"/>
              <a:t>        }</a:t>
            </a:r>
            <a:br>
              <a:rPr lang="en-US" sz="2400" dirty="0"/>
            </a:br>
            <a:r>
              <a:rPr lang="en-US" sz="2400" dirty="0"/>
              <a:t>        </a:t>
            </a:r>
            <a:r>
              <a:rPr lang="en-US" sz="2400" dirty="0" err="1"/>
              <a:t>wasHit</a:t>
            </a:r>
            <a:r>
              <a:rPr lang="en-US" sz="2400" dirty="0"/>
              <a:t> = true;</a:t>
            </a:r>
            <a:br>
              <a:rPr lang="en-US" sz="2400" dirty="0"/>
            </a:br>
            <a:r>
              <a:rPr lang="en-US" sz="2400" dirty="0"/>
              <a:t>        </a:t>
            </a:r>
            <a:r>
              <a:rPr lang="en-US" sz="2400" dirty="0" err="1"/>
              <a:t>hitTime</a:t>
            </a:r>
            <a:r>
              <a:rPr lang="en-US" sz="2400" dirty="0"/>
              <a:t> = </a:t>
            </a:r>
            <a:r>
              <a:rPr lang="en-US" sz="2400" dirty="0" err="1"/>
              <a:t>Time.time</a:t>
            </a:r>
            <a:r>
              <a:rPr lang="en-US" sz="2400" dirty="0"/>
              <a:t>;</a:t>
            </a:r>
            <a:br>
              <a:rPr lang="en-US" sz="2400" dirty="0"/>
            </a:br>
            <a:r>
              <a:rPr lang="en-US" sz="2400" dirty="0"/>
              <a:t>    }</a:t>
            </a:r>
            <a:r>
              <a:rPr lang="en-US" sz="2400" dirty="0" smtClean="0"/>
              <a:t> </a:t>
            </a:r>
            <a:endParaRPr lang="en-US" sz="2400" dirty="0"/>
          </a:p>
        </p:txBody>
      </p:sp>
    </p:spTree>
    <p:extLst>
      <p:ext uri="{BB962C8B-B14F-4D97-AF65-F5344CB8AC3E}">
        <p14:creationId xmlns:p14="http://schemas.microsoft.com/office/powerpoint/2010/main" val="15087372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a:bodyPr>
          <a:lstStyle/>
          <a:p>
            <a:pPr marL="0" indent="0">
              <a:buNone/>
            </a:pPr>
            <a:r>
              <a:rPr lang="en-US" sz="2000" dirty="0"/>
              <a:t>    public void </a:t>
            </a:r>
            <a:r>
              <a:rPr lang="en-US" sz="2000" dirty="0" err="1"/>
              <a:t>DeactivateRagdoll</a:t>
            </a:r>
            <a:r>
              <a:rPr lang="en-US" sz="2000" dirty="0"/>
              <a:t>(){</a:t>
            </a:r>
            <a:br>
              <a:rPr lang="en-US" sz="2000" dirty="0"/>
            </a:br>
            <a:r>
              <a:rPr lang="en-US" sz="2000" dirty="0"/>
              <a:t>        </a:t>
            </a:r>
            <a:r>
              <a:rPr lang="en-US" sz="2000" dirty="0" err="1"/>
              <a:t>Debug.Log</a:t>
            </a:r>
            <a:r>
              <a:rPr lang="en-US" sz="2000" dirty="0"/>
              <a:t> ("</a:t>
            </a:r>
            <a:r>
              <a:rPr lang="en-US" sz="2000" dirty="0" err="1"/>
              <a:t>DeactivateRagdoll</a:t>
            </a:r>
            <a:r>
              <a:rPr lang="en-US" sz="2000" dirty="0"/>
              <a:t>");</a:t>
            </a:r>
            <a:br>
              <a:rPr lang="en-US" sz="2000" dirty="0"/>
            </a:br>
            <a:r>
              <a:rPr lang="en-US" sz="2000" dirty="0"/>
              <a:t>    </a:t>
            </a:r>
            <a:r>
              <a:rPr lang="en-US" sz="2000" i="1" dirty="0"/>
              <a:t>//    </a:t>
            </a:r>
            <a:r>
              <a:rPr lang="en-US" sz="2000" i="1" dirty="0" err="1"/>
              <a:t>this.GetComponent</a:t>
            </a:r>
            <a:r>
              <a:rPr lang="en-US" sz="2000" i="1" dirty="0"/>
              <a:t>&lt;</a:t>
            </a:r>
            <a:r>
              <a:rPr lang="en-US" sz="2000" i="1" dirty="0" err="1"/>
              <a:t>BasicController</a:t>
            </a:r>
            <a:r>
              <a:rPr lang="en-US" sz="2000" i="1" dirty="0"/>
              <a:t>&gt;().enabled = true;</a:t>
            </a:r>
            <a:r>
              <a:rPr lang="en-US" sz="2000" dirty="0"/>
              <a:t/>
            </a:r>
            <a:br>
              <a:rPr lang="en-US" sz="2000" dirty="0"/>
            </a:br>
            <a:r>
              <a:rPr lang="en-US" sz="2000" dirty="0"/>
              <a:t>        </a:t>
            </a:r>
            <a:r>
              <a:rPr lang="en-US" sz="2000" dirty="0" err="1"/>
              <a:t>this.GetComponent</a:t>
            </a:r>
            <a:r>
              <a:rPr lang="en-US" sz="2000" dirty="0"/>
              <a:t>&lt;Animator&gt;().enabled = true;</a:t>
            </a:r>
            <a:br>
              <a:rPr lang="en-US" sz="2000" dirty="0"/>
            </a:br>
            <a:r>
              <a:rPr lang="en-US" sz="2000" dirty="0"/>
              <a:t>        </a:t>
            </a:r>
            <a:r>
              <a:rPr lang="en-US" sz="2000" dirty="0" err="1"/>
              <a:t>foreach</a:t>
            </a:r>
            <a:r>
              <a:rPr lang="en-US" sz="2000" dirty="0"/>
              <a:t>(</a:t>
            </a:r>
            <a:r>
              <a:rPr lang="en-US" sz="2000" dirty="0" err="1"/>
              <a:t>Rigidbody</a:t>
            </a:r>
            <a:r>
              <a:rPr lang="en-US" sz="2000" dirty="0"/>
              <a:t> bone in </a:t>
            </a:r>
            <a:r>
              <a:rPr lang="en-US" sz="2000" dirty="0" err="1"/>
              <a:t>GetComponentsInChildren</a:t>
            </a:r>
            <a:r>
              <a:rPr lang="en-US" sz="2000" dirty="0"/>
              <a:t>&lt;</a:t>
            </a:r>
            <a:r>
              <a:rPr lang="en-US" sz="2000" dirty="0" err="1"/>
              <a:t>Rigidbody</a:t>
            </a:r>
            <a:r>
              <a:rPr lang="en-US" sz="2000" dirty="0"/>
              <a:t>&gt;()){</a:t>
            </a:r>
            <a:br>
              <a:rPr lang="en-US" sz="2000" dirty="0"/>
            </a:br>
            <a:r>
              <a:rPr lang="en-US" sz="2000" dirty="0"/>
              <a:t>            </a:t>
            </a:r>
            <a:r>
              <a:rPr lang="en-US" sz="2000" dirty="0" err="1"/>
              <a:t>bone.isKinematic</a:t>
            </a:r>
            <a:r>
              <a:rPr lang="en-US" sz="2000" dirty="0"/>
              <a:t> = true;</a:t>
            </a:r>
            <a:br>
              <a:rPr lang="en-US" sz="2000" dirty="0"/>
            </a:br>
            <a:r>
              <a:rPr lang="en-US" sz="2000" dirty="0"/>
              <a:t>            </a:t>
            </a:r>
            <a:r>
              <a:rPr lang="en-US" sz="2000" dirty="0" err="1"/>
              <a:t>bone.detectCollisions</a:t>
            </a:r>
            <a:r>
              <a:rPr lang="en-US" sz="2000" dirty="0"/>
              <a:t> = false;</a:t>
            </a:r>
            <a:br>
              <a:rPr lang="en-US" sz="2000" dirty="0"/>
            </a:br>
            <a:r>
              <a:rPr lang="en-US" sz="2000" dirty="0"/>
              <a:t>        }</a:t>
            </a:r>
            <a:br>
              <a:rPr lang="en-US" sz="2000" dirty="0"/>
            </a:br>
            <a:r>
              <a:rPr lang="en-US" sz="2000" dirty="0"/>
              <a:t>        </a:t>
            </a:r>
            <a:r>
              <a:rPr lang="en-US" sz="2000" dirty="0" err="1"/>
              <a:t>transform.position</a:t>
            </a:r>
            <a:r>
              <a:rPr lang="en-US" sz="2000" dirty="0"/>
              <a:t> = </a:t>
            </a:r>
            <a:r>
              <a:rPr lang="en-US" sz="2000" dirty="0" err="1"/>
              <a:t>GameObject.Find</a:t>
            </a:r>
            <a:r>
              <a:rPr lang="en-US" sz="2000" dirty="0"/>
              <a:t>("</a:t>
            </a:r>
            <a:r>
              <a:rPr lang="en-US" sz="2000" dirty="0" err="1"/>
              <a:t>Spawnpoint</a:t>
            </a:r>
            <a:r>
              <a:rPr lang="en-US" sz="2000" dirty="0"/>
              <a:t>").</a:t>
            </a:r>
            <a:r>
              <a:rPr lang="en-US" sz="2000" dirty="0" err="1"/>
              <a:t>transform.position</a:t>
            </a:r>
            <a:r>
              <a:rPr lang="en-US" sz="2000" dirty="0"/>
              <a:t>;</a:t>
            </a:r>
            <a:br>
              <a:rPr lang="en-US" sz="2000" dirty="0"/>
            </a:br>
            <a:r>
              <a:rPr lang="en-US" sz="2000" dirty="0"/>
              <a:t>        </a:t>
            </a:r>
            <a:r>
              <a:rPr lang="en-US" sz="2000" dirty="0" err="1"/>
              <a:t>transform.rotation</a:t>
            </a:r>
            <a:r>
              <a:rPr lang="en-US" sz="2000" dirty="0"/>
              <a:t> = </a:t>
            </a:r>
            <a:r>
              <a:rPr lang="en-US" sz="2000" dirty="0" err="1"/>
              <a:t>GameObject.Find</a:t>
            </a:r>
            <a:r>
              <a:rPr lang="en-US" sz="2000" dirty="0"/>
              <a:t>("</a:t>
            </a:r>
            <a:r>
              <a:rPr lang="en-US" sz="2000" dirty="0" err="1"/>
              <a:t>Spawnpoint</a:t>
            </a:r>
            <a:r>
              <a:rPr lang="en-US" sz="2000" dirty="0"/>
              <a:t>").</a:t>
            </a:r>
            <a:r>
              <a:rPr lang="en-US" sz="2000" dirty="0" err="1"/>
              <a:t>transform.rotation</a:t>
            </a:r>
            <a:r>
              <a:rPr lang="en-US" sz="2000" dirty="0"/>
              <a:t>;</a:t>
            </a:r>
            <a:br>
              <a:rPr lang="en-US" sz="2000" dirty="0"/>
            </a:br>
            <a:r>
              <a:rPr lang="en-US" sz="2000" dirty="0"/>
              <a:t>        </a:t>
            </a:r>
            <a:r>
              <a:rPr lang="en-US" sz="2000" dirty="0" err="1"/>
              <a:t>wasHit</a:t>
            </a:r>
            <a:r>
              <a:rPr lang="en-US" sz="2000" dirty="0"/>
              <a:t> = false;</a:t>
            </a:r>
            <a:br>
              <a:rPr lang="en-US" sz="2000" dirty="0"/>
            </a:br>
            <a:r>
              <a:rPr lang="en-US" sz="2000" dirty="0"/>
              <a:t>    }</a:t>
            </a:r>
            <a:r>
              <a:rPr lang="en-US" sz="2000" dirty="0" smtClean="0"/>
              <a:t> </a:t>
            </a:r>
          </a:p>
          <a:p>
            <a:pPr marL="0" indent="0">
              <a:buNone/>
            </a:pPr>
            <a:r>
              <a:rPr lang="en-US" sz="2000" dirty="0"/>
              <a:t>}</a:t>
            </a:r>
          </a:p>
        </p:txBody>
      </p:sp>
    </p:spTree>
    <p:extLst>
      <p:ext uri="{BB962C8B-B14F-4D97-AF65-F5344CB8AC3E}">
        <p14:creationId xmlns:p14="http://schemas.microsoft.com/office/powerpoint/2010/main" val="11689242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Attach the </a:t>
            </a:r>
            <a:r>
              <a:rPr lang="en-US" dirty="0" err="1"/>
              <a:t>RagdollCharacter.cs</a:t>
            </a:r>
            <a:r>
              <a:rPr lang="en-US" dirty="0"/>
              <a:t> script to the Character game object</a:t>
            </a:r>
            <a:r>
              <a:rPr lang="en-US" dirty="0" smtClean="0"/>
              <a:t>.</a:t>
            </a:r>
          </a:p>
          <a:p>
            <a:r>
              <a:rPr lang="en-US" dirty="0" smtClean="0"/>
              <a:t>Create </a:t>
            </a:r>
            <a:r>
              <a:rPr lang="en-US" dirty="0"/>
              <a:t>a new C# script named </a:t>
            </a:r>
            <a:r>
              <a:rPr lang="en-US" dirty="0" err="1"/>
              <a:t>Landmine.cs</a:t>
            </a:r>
            <a:r>
              <a:rPr lang="en-US" dirty="0"/>
              <a:t>.</a:t>
            </a:r>
          </a:p>
        </p:txBody>
      </p:sp>
    </p:spTree>
    <p:extLst>
      <p:ext uri="{BB962C8B-B14F-4D97-AF65-F5344CB8AC3E}">
        <p14:creationId xmlns:p14="http://schemas.microsoft.com/office/powerpoint/2010/main" val="40945950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using </a:t>
            </a:r>
            <a:r>
              <a:rPr lang="en-US" sz="2800" dirty="0" err="1"/>
              <a:t>UnityEngine</a:t>
            </a:r>
            <a:r>
              <a:rPr lang="en-US" sz="2800" dirty="0"/>
              <a:t>;</a:t>
            </a:r>
            <a:br>
              <a:rPr lang="en-US" sz="2800" dirty="0"/>
            </a:br>
            <a:r>
              <a:rPr lang="en-US" sz="2800" dirty="0"/>
              <a:t>using </a:t>
            </a:r>
            <a:r>
              <a:rPr lang="en-US" sz="2800" dirty="0" err="1"/>
              <a:t>System.Collections</a:t>
            </a:r>
            <a:r>
              <a:rPr lang="en-US" sz="2800" dirty="0"/>
              <a:t>;</a:t>
            </a:r>
            <a:br>
              <a:rPr lang="en-US" sz="2800" dirty="0"/>
            </a:br>
            <a:r>
              <a:rPr lang="en-US" sz="2800" dirty="0"/>
              <a:t/>
            </a:r>
            <a:br>
              <a:rPr lang="en-US" sz="2800" dirty="0"/>
            </a:br>
            <a:r>
              <a:rPr lang="en-US" sz="2800" dirty="0"/>
              <a:t>public class Landmine : </a:t>
            </a:r>
            <a:r>
              <a:rPr lang="en-US" sz="2800" dirty="0" err="1" smtClean="0"/>
              <a:t>MonoBehaviour</a:t>
            </a:r>
            <a:r>
              <a:rPr lang="en-US" sz="2800" dirty="0" smtClean="0"/>
              <a:t> {</a:t>
            </a:r>
            <a:r>
              <a:rPr lang="en-US" sz="2800" dirty="0"/>
              <a:t/>
            </a:r>
            <a:br>
              <a:rPr lang="en-US" sz="2800" dirty="0"/>
            </a:br>
            <a:r>
              <a:rPr lang="en-US" sz="2800" dirty="0"/>
              <a:t>    public float range = 50.0f;</a:t>
            </a:r>
            <a:br>
              <a:rPr lang="en-US" sz="2800" dirty="0"/>
            </a:br>
            <a:r>
              <a:rPr lang="en-US" sz="2800" dirty="0"/>
              <a:t>    public float force = 2000.0f;</a:t>
            </a:r>
            <a:br>
              <a:rPr lang="en-US" sz="2800" dirty="0"/>
            </a:br>
            <a:r>
              <a:rPr lang="en-US" sz="2800" dirty="0"/>
              <a:t>    public bool </a:t>
            </a:r>
            <a:r>
              <a:rPr lang="en-US" sz="2800" dirty="0" err="1"/>
              <a:t>ThrowFlag</a:t>
            </a:r>
            <a:r>
              <a:rPr lang="en-US" sz="2800" dirty="0"/>
              <a:t> = false;</a:t>
            </a:r>
            <a:br>
              <a:rPr lang="en-US" sz="2800" dirty="0"/>
            </a:br>
            <a:r>
              <a:rPr lang="en-US" sz="2800" dirty="0"/>
              <a:t>    </a:t>
            </a:r>
            <a:r>
              <a:rPr lang="en-US" sz="2800" i="1" dirty="0"/>
              <a:t>// Use this for initialization</a:t>
            </a:r>
            <a:r>
              <a:rPr lang="en-US" sz="2800" dirty="0"/>
              <a:t/>
            </a:r>
            <a:br>
              <a:rPr lang="en-US" sz="2800" dirty="0"/>
            </a:br>
            <a:r>
              <a:rPr lang="en-US" sz="2800" dirty="0"/>
              <a:t>    void Start ()</a:t>
            </a:r>
            <a:br>
              <a:rPr lang="en-US" sz="2800" dirty="0"/>
            </a:br>
            <a:r>
              <a:rPr lang="en-US" sz="2800" dirty="0"/>
              <a:t>    </a:t>
            </a:r>
            <a:r>
              <a:rPr lang="en-US" sz="2800" dirty="0" smtClean="0"/>
              <a:t>{</a:t>
            </a:r>
            <a:r>
              <a:rPr lang="en-US" sz="2800" dirty="0"/>
              <a:t>    }</a:t>
            </a:r>
            <a:r>
              <a:rPr lang="en-US" sz="2800" dirty="0" smtClean="0"/>
              <a:t> </a:t>
            </a:r>
            <a:endParaRPr lang="en-US" sz="2800" dirty="0"/>
          </a:p>
        </p:txBody>
      </p:sp>
    </p:spTree>
    <p:extLst>
      <p:ext uri="{BB962C8B-B14F-4D97-AF65-F5344CB8AC3E}">
        <p14:creationId xmlns:p14="http://schemas.microsoft.com/office/powerpoint/2010/main" val="3783427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Autofit/>
          </a:bodyPr>
          <a:lstStyle/>
          <a:p>
            <a:pPr marL="0" indent="0">
              <a:buNone/>
            </a:pPr>
            <a:r>
              <a:rPr lang="en-US" sz="2000" dirty="0"/>
              <a:t>    void Update () {</a:t>
            </a:r>
            <a:br>
              <a:rPr lang="en-US" sz="2000" dirty="0"/>
            </a:br>
            <a:r>
              <a:rPr lang="en-US" sz="2000" dirty="0"/>
              <a:t>        if(</a:t>
            </a:r>
            <a:r>
              <a:rPr lang="en-US" sz="2000" dirty="0" err="1"/>
              <a:t>ThrowFlag</a:t>
            </a:r>
            <a:r>
              <a:rPr lang="en-US" sz="2000" dirty="0"/>
              <a:t>){</a:t>
            </a:r>
            <a:br>
              <a:rPr lang="en-US" sz="2000" dirty="0"/>
            </a:br>
            <a:r>
              <a:rPr lang="en-US" sz="2000" dirty="0"/>
              <a:t>            </a:t>
            </a:r>
            <a:r>
              <a:rPr lang="en-US" sz="2000" dirty="0" err="1"/>
              <a:t>ThrowObject</a:t>
            </a:r>
            <a:r>
              <a:rPr lang="en-US" sz="2000" dirty="0"/>
              <a:t> ();</a:t>
            </a:r>
            <a:br>
              <a:rPr lang="en-US" sz="2000" dirty="0"/>
            </a:br>
            <a:r>
              <a:rPr lang="en-US" sz="2000" dirty="0"/>
              <a:t>            </a:t>
            </a:r>
            <a:r>
              <a:rPr lang="en-US" sz="2000" dirty="0" err="1"/>
              <a:t>ThrowFlag</a:t>
            </a:r>
            <a:r>
              <a:rPr lang="en-US" sz="2000" dirty="0"/>
              <a:t> = false;</a:t>
            </a:r>
            <a:br>
              <a:rPr lang="en-US" sz="2000" dirty="0"/>
            </a:br>
            <a:r>
              <a:rPr lang="en-US" sz="2000" dirty="0"/>
              <a:t>        }</a:t>
            </a:r>
            <a:br>
              <a:rPr lang="en-US" sz="2000" dirty="0"/>
            </a:br>
            <a:r>
              <a:rPr lang="en-US" sz="2000" dirty="0"/>
              <a:t>    }</a:t>
            </a:r>
            <a:br>
              <a:rPr lang="en-US" sz="2000" dirty="0"/>
            </a:br>
            <a:r>
              <a:rPr lang="en-US" sz="2000" dirty="0"/>
              <a:t/>
            </a:r>
            <a:br>
              <a:rPr lang="en-US" sz="2000" dirty="0"/>
            </a:br>
            <a:r>
              <a:rPr lang="en-US" sz="2000" dirty="0"/>
              <a:t/>
            </a:r>
            <a:br>
              <a:rPr lang="en-US" sz="2000" dirty="0"/>
            </a:br>
            <a:r>
              <a:rPr lang="en-US" sz="2000" dirty="0"/>
              <a:t>    void </a:t>
            </a:r>
            <a:r>
              <a:rPr lang="en-US" sz="2000" dirty="0" err="1"/>
              <a:t>ThrowObject</a:t>
            </a:r>
            <a:r>
              <a:rPr lang="en-US" sz="2000" dirty="0"/>
              <a:t> (  ){</a:t>
            </a:r>
            <a:br>
              <a:rPr lang="en-US" sz="2000" dirty="0"/>
            </a:br>
            <a:r>
              <a:rPr lang="en-US" sz="2000" dirty="0"/>
              <a:t>        </a:t>
            </a:r>
            <a:r>
              <a:rPr lang="en-US" sz="2000" dirty="0" err="1"/>
              <a:t>GameObject.Find</a:t>
            </a:r>
            <a:r>
              <a:rPr lang="en-US" sz="2000" dirty="0"/>
              <a:t>("</a:t>
            </a:r>
            <a:r>
              <a:rPr lang="en-US" sz="2000" dirty="0" err="1"/>
              <a:t>Alpha@Alpha</a:t>
            </a:r>
            <a:r>
              <a:rPr lang="en-US" sz="2000" dirty="0"/>
              <a:t>").</a:t>
            </a:r>
            <a:r>
              <a:rPr lang="en-US" sz="2000" dirty="0" err="1"/>
              <a:t>GetComponent</a:t>
            </a:r>
            <a:r>
              <a:rPr lang="en-US" sz="2000" dirty="0"/>
              <a:t>&lt;</a:t>
            </a:r>
            <a:r>
              <a:rPr lang="en-US" sz="2000" dirty="0" err="1"/>
              <a:t>RagdollCharacter</a:t>
            </a:r>
            <a:r>
              <a:rPr lang="en-US" sz="2000" dirty="0"/>
              <a:t>&gt;().</a:t>
            </a:r>
            <a:r>
              <a:rPr lang="en-US" sz="2000" dirty="0" err="1"/>
              <a:t>ActivateRagdoll</a:t>
            </a:r>
            <a:r>
              <a:rPr lang="en-US" sz="2000" dirty="0"/>
              <a:t>();</a:t>
            </a:r>
            <a:br>
              <a:rPr lang="en-US" sz="2000" dirty="0"/>
            </a:br>
            <a:r>
              <a:rPr lang="en-US" sz="2000" dirty="0"/>
              <a:t>            Vector3 </a:t>
            </a:r>
            <a:r>
              <a:rPr lang="en-US" sz="2000" dirty="0" err="1"/>
              <a:t>explosionPos</a:t>
            </a:r>
            <a:r>
              <a:rPr lang="en-US" sz="2000" dirty="0"/>
              <a:t> = </a:t>
            </a:r>
            <a:r>
              <a:rPr lang="en-US" sz="2000" dirty="0" err="1"/>
              <a:t>transform.position</a:t>
            </a:r>
            <a:r>
              <a:rPr lang="en-US" sz="2000" dirty="0"/>
              <a:t>;</a:t>
            </a:r>
            <a:br>
              <a:rPr lang="en-US" sz="2000" dirty="0"/>
            </a:br>
            <a:r>
              <a:rPr lang="en-US" sz="2000" dirty="0"/>
              <a:t>            Collider[] colliders = </a:t>
            </a:r>
            <a:r>
              <a:rPr lang="en-US" sz="2000" dirty="0" err="1"/>
              <a:t>Physics.OverlapSphere</a:t>
            </a:r>
            <a:r>
              <a:rPr lang="en-US" sz="2000" dirty="0"/>
              <a:t>(</a:t>
            </a:r>
            <a:r>
              <a:rPr lang="en-US" sz="2000" dirty="0" err="1"/>
              <a:t>explosionPos</a:t>
            </a:r>
            <a:r>
              <a:rPr lang="en-US" sz="2000" dirty="0"/>
              <a:t>, range);</a:t>
            </a:r>
            <a:br>
              <a:rPr lang="en-US" sz="2000" dirty="0"/>
            </a:br>
            <a:r>
              <a:rPr lang="en-US" sz="2000" dirty="0"/>
              <a:t>            </a:t>
            </a:r>
            <a:r>
              <a:rPr lang="en-US" sz="2000" dirty="0" err="1"/>
              <a:t>foreach</a:t>
            </a:r>
            <a:r>
              <a:rPr lang="en-US" sz="2000" dirty="0"/>
              <a:t> (Collider hit in colliders) {</a:t>
            </a:r>
            <a:br>
              <a:rPr lang="en-US" sz="2000" dirty="0"/>
            </a:br>
            <a:r>
              <a:rPr lang="en-US" sz="2000" dirty="0"/>
              <a:t>                if (</a:t>
            </a:r>
            <a:r>
              <a:rPr lang="en-US" sz="2000" dirty="0" err="1"/>
              <a:t>hit.GetComponent</a:t>
            </a:r>
            <a:r>
              <a:rPr lang="en-US" sz="2000" dirty="0"/>
              <a:t>&lt;</a:t>
            </a:r>
            <a:r>
              <a:rPr lang="en-US" sz="2000" dirty="0" err="1"/>
              <a:t>Rigidbody</a:t>
            </a:r>
            <a:r>
              <a:rPr lang="en-US" sz="2000" dirty="0"/>
              <a:t>&gt;())</a:t>
            </a:r>
            <a:br>
              <a:rPr lang="en-US" sz="2000" dirty="0"/>
            </a:br>
            <a:r>
              <a:rPr lang="en-US" sz="2000" dirty="0"/>
              <a:t>                    </a:t>
            </a:r>
            <a:r>
              <a:rPr lang="en-US" sz="2000" dirty="0" err="1"/>
              <a:t>hit.GetComponent</a:t>
            </a:r>
            <a:r>
              <a:rPr lang="en-US" sz="2000" dirty="0"/>
              <a:t>&lt;</a:t>
            </a:r>
            <a:r>
              <a:rPr lang="en-US" sz="2000" dirty="0" err="1"/>
              <a:t>Rigidbody</a:t>
            </a:r>
            <a:r>
              <a:rPr lang="en-US" sz="2000" dirty="0"/>
              <a:t>&gt;().</a:t>
            </a:r>
            <a:r>
              <a:rPr lang="en-US" sz="2000" dirty="0" err="1"/>
              <a:t>AddExplosionForce</a:t>
            </a:r>
            <a:r>
              <a:rPr lang="en-US" sz="2000" dirty="0"/>
              <a:t>(force, </a:t>
            </a:r>
            <a:r>
              <a:rPr lang="en-US" sz="2000" dirty="0" err="1"/>
              <a:t>explosionPos</a:t>
            </a:r>
            <a:r>
              <a:rPr lang="en-US" sz="2000" dirty="0"/>
              <a:t>, range, 3.0F);</a:t>
            </a:r>
            <a:br>
              <a:rPr lang="en-US" sz="2000" dirty="0"/>
            </a:br>
            <a:r>
              <a:rPr lang="en-US" sz="2000" dirty="0"/>
              <a:t>            }</a:t>
            </a:r>
            <a:br>
              <a:rPr lang="en-US" sz="2000" dirty="0"/>
            </a:br>
            <a:r>
              <a:rPr lang="en-US" sz="2000" dirty="0"/>
              <a:t>    </a:t>
            </a:r>
            <a:br>
              <a:rPr lang="en-US" sz="2000" dirty="0"/>
            </a:br>
            <a:r>
              <a:rPr lang="en-US" sz="2000" dirty="0"/>
              <a:t>    }</a:t>
            </a:r>
            <a:br>
              <a:rPr lang="en-US" sz="2000" dirty="0"/>
            </a:br>
            <a:r>
              <a:rPr lang="en-US" sz="2000" dirty="0"/>
              <a:t>}</a:t>
            </a:r>
            <a:r>
              <a:rPr lang="en-US" sz="2000" dirty="0" smtClean="0"/>
              <a:t> </a:t>
            </a:r>
            <a:endParaRPr lang="en-US" sz="2000" dirty="0"/>
          </a:p>
        </p:txBody>
      </p:sp>
    </p:spTree>
    <p:extLst>
      <p:ext uri="{BB962C8B-B14F-4D97-AF65-F5344CB8AC3E}">
        <p14:creationId xmlns:p14="http://schemas.microsoft.com/office/powerpoint/2010/main" val="40326735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Change </a:t>
            </a:r>
            <a:r>
              <a:rPr lang="en-US" dirty="0" err="1" smtClean="0"/>
              <a:t>ThrowFlag</a:t>
            </a:r>
            <a:r>
              <a:rPr lang="en-US" dirty="0" smtClean="0"/>
              <a:t> to true</a:t>
            </a:r>
            <a:endParaRPr lang="en-US" dirty="0"/>
          </a:p>
        </p:txBody>
      </p:sp>
    </p:spTree>
    <p:extLst>
      <p:ext uri="{BB962C8B-B14F-4D97-AF65-F5344CB8AC3E}">
        <p14:creationId xmlns:p14="http://schemas.microsoft.com/office/powerpoint/2010/main" val="341512877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Rotating the character's torso to aim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12573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you're playing a third person character, you might want your character to aim his </a:t>
            </a:r>
            <a:r>
              <a:rPr lang="en-US" dirty="0" smtClean="0"/>
              <a:t>weapon at </a:t>
            </a:r>
            <a:r>
              <a:rPr lang="en-US" dirty="0"/>
              <a:t>a target that is not directly in front of </a:t>
            </a:r>
            <a:r>
              <a:rPr lang="en-US" dirty="0" smtClean="0"/>
              <a:t>him.</a:t>
            </a:r>
          </a:p>
          <a:p>
            <a:r>
              <a:rPr lang="en-US" dirty="0" smtClean="0"/>
              <a:t>We </a:t>
            </a:r>
            <a:r>
              <a:rPr lang="en-US" dirty="0"/>
              <a:t>will </a:t>
            </a:r>
            <a:r>
              <a:rPr lang="en-US" dirty="0" smtClean="0"/>
              <a:t>rotate </a:t>
            </a:r>
            <a:r>
              <a:rPr lang="en-US" dirty="0"/>
              <a:t>the character's torso</a:t>
            </a:r>
            <a:r>
              <a:rPr lang="en-US" dirty="0" smtClean="0"/>
              <a:t>.</a:t>
            </a:r>
          </a:p>
          <a:p>
            <a:r>
              <a:rPr lang="en-US" dirty="0" smtClean="0"/>
              <a:t>Add the </a:t>
            </a:r>
            <a:r>
              <a:rPr lang="en-US" dirty="0" err="1" smtClean="0"/>
              <a:t>MouseAim.cs</a:t>
            </a:r>
            <a:r>
              <a:rPr lang="en-US" dirty="0" smtClean="0"/>
              <a:t> script to the character.</a:t>
            </a:r>
            <a:endParaRPr lang="en-US" dirty="0"/>
          </a:p>
        </p:txBody>
      </p:sp>
    </p:spTree>
    <p:extLst>
      <p:ext uri="{BB962C8B-B14F-4D97-AF65-F5344CB8AC3E}">
        <p14:creationId xmlns:p14="http://schemas.microsoft.com/office/powerpoint/2010/main" val="75249539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	public Transform spine;</a:t>
            </a:r>
          </a:p>
          <a:p>
            <a:pPr marL="0" indent="0">
              <a:buNone/>
            </a:pPr>
            <a:r>
              <a:rPr lang="en-US" dirty="0"/>
              <a:t>	public Transform </a:t>
            </a:r>
            <a:r>
              <a:rPr lang="en-US" dirty="0" err="1"/>
              <a:t>armedHand</a:t>
            </a:r>
            <a:r>
              <a:rPr lang="en-US" dirty="0"/>
              <a:t>;</a:t>
            </a:r>
          </a:p>
          <a:p>
            <a:pPr marL="0" indent="0">
              <a:buNone/>
            </a:pPr>
            <a:r>
              <a:rPr lang="en-US" dirty="0"/>
              <a:t>	public bool </a:t>
            </a:r>
            <a:r>
              <a:rPr lang="en-US" dirty="0" err="1"/>
              <a:t>lockY</a:t>
            </a:r>
            <a:r>
              <a:rPr lang="en-US" dirty="0"/>
              <a:t> = false;</a:t>
            </a:r>
          </a:p>
          <a:p>
            <a:pPr marL="0" indent="0">
              <a:buNone/>
            </a:pPr>
            <a:r>
              <a:rPr lang="en-US" dirty="0"/>
              <a:t>	public float </a:t>
            </a:r>
            <a:r>
              <a:rPr lang="en-US" dirty="0" err="1"/>
              <a:t>compensationYAngle</a:t>
            </a:r>
            <a:r>
              <a:rPr lang="en-US" dirty="0"/>
              <a:t> = 20.0f;</a:t>
            </a:r>
          </a:p>
          <a:p>
            <a:pPr marL="0" indent="0">
              <a:buNone/>
            </a:pPr>
            <a:r>
              <a:rPr lang="en-US" dirty="0"/>
              <a:t>	public float </a:t>
            </a:r>
            <a:r>
              <a:rPr lang="en-US" dirty="0" err="1"/>
              <a:t>minAngle</a:t>
            </a:r>
            <a:r>
              <a:rPr lang="en-US" dirty="0"/>
              <a:t> = 308.0f;</a:t>
            </a:r>
          </a:p>
          <a:p>
            <a:pPr marL="0" indent="0">
              <a:buNone/>
            </a:pPr>
            <a:r>
              <a:rPr lang="en-US" dirty="0"/>
              <a:t>	public float </a:t>
            </a:r>
            <a:r>
              <a:rPr lang="en-US" dirty="0" err="1"/>
              <a:t>maxAngle</a:t>
            </a:r>
            <a:r>
              <a:rPr lang="en-US" dirty="0"/>
              <a:t> = 31.0f;</a:t>
            </a:r>
          </a:p>
          <a:p>
            <a:pPr marL="0" indent="0">
              <a:buNone/>
            </a:pPr>
            <a:r>
              <a:rPr lang="en-US" dirty="0"/>
              <a:t>	public Texture2D </a:t>
            </a:r>
            <a:r>
              <a:rPr lang="en-US" dirty="0" err="1"/>
              <a:t>targetAim</a:t>
            </a:r>
            <a:r>
              <a:rPr lang="en-US" dirty="0"/>
              <a:t>;</a:t>
            </a:r>
          </a:p>
          <a:p>
            <a:pPr marL="0" indent="0">
              <a:buNone/>
            </a:pPr>
            <a:r>
              <a:rPr lang="en-US" dirty="0"/>
              <a:t>	private Vector2 </a:t>
            </a:r>
            <a:r>
              <a:rPr lang="en-US" dirty="0" err="1"/>
              <a:t>aimLoc</a:t>
            </a:r>
            <a:r>
              <a:rPr lang="en-US" dirty="0"/>
              <a:t>;</a:t>
            </a:r>
          </a:p>
          <a:p>
            <a:pPr marL="0" indent="0">
              <a:buNone/>
            </a:pPr>
            <a:r>
              <a:rPr lang="en-US" dirty="0"/>
              <a:t>	private bool </a:t>
            </a:r>
            <a:r>
              <a:rPr lang="en-US" dirty="0" err="1"/>
              <a:t>onTarget</a:t>
            </a:r>
            <a:r>
              <a:rPr lang="en-US" dirty="0"/>
              <a:t> = false;</a:t>
            </a:r>
          </a:p>
        </p:txBody>
      </p:sp>
    </p:spTree>
    <p:extLst>
      <p:ext uri="{BB962C8B-B14F-4D97-AF65-F5344CB8AC3E}">
        <p14:creationId xmlns:p14="http://schemas.microsoft.com/office/powerpoint/2010/main" val="71817583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400" dirty="0"/>
              <a:t>		Vector3 point = </a:t>
            </a:r>
            <a:r>
              <a:rPr lang="en-US" sz="2400" dirty="0" err="1"/>
              <a:t>Camera.main.ScreenToWorldPoint</a:t>
            </a:r>
            <a:r>
              <a:rPr lang="en-US" sz="2400" dirty="0"/>
              <a:t>(new    Vector3(</a:t>
            </a:r>
            <a:r>
              <a:rPr lang="en-US" sz="2400" dirty="0" err="1"/>
              <a:t>Input.mousePosition.x</a:t>
            </a:r>
            <a:r>
              <a:rPr lang="en-US" sz="2400" dirty="0"/>
              <a:t>, </a:t>
            </a:r>
            <a:r>
              <a:rPr lang="en-US" sz="2400" dirty="0" err="1"/>
              <a:t>Input.mousePosition.y</a:t>
            </a:r>
            <a:r>
              <a:rPr lang="en-US" sz="2400" dirty="0"/>
              <a:t>, </a:t>
            </a:r>
            <a:r>
              <a:rPr lang="en-US" sz="2400" dirty="0" err="1"/>
              <a:t>Camera.main.farClipPlane</a:t>
            </a:r>
            <a:r>
              <a:rPr lang="en-US" sz="2400" dirty="0"/>
              <a:t>));</a:t>
            </a:r>
          </a:p>
          <a:p>
            <a:pPr marL="0" indent="0">
              <a:buNone/>
            </a:pPr>
            <a:r>
              <a:rPr lang="en-US" sz="2400" dirty="0"/>
              <a:t>		if(</a:t>
            </a:r>
            <a:r>
              <a:rPr lang="en-US" sz="2400" dirty="0" err="1"/>
              <a:t>lockY</a:t>
            </a:r>
            <a:r>
              <a:rPr lang="en-US" sz="2400" dirty="0"/>
              <a:t>)</a:t>
            </a:r>
          </a:p>
          <a:p>
            <a:pPr marL="0" indent="0">
              <a:buNone/>
            </a:pPr>
            <a:r>
              <a:rPr lang="en-US" sz="2400" dirty="0"/>
              <a:t>			</a:t>
            </a:r>
            <a:r>
              <a:rPr lang="en-US" sz="2400" dirty="0" err="1"/>
              <a:t>point.y</a:t>
            </a:r>
            <a:r>
              <a:rPr lang="en-US" sz="2400" dirty="0"/>
              <a:t> = </a:t>
            </a:r>
            <a:r>
              <a:rPr lang="en-US" sz="2400" dirty="0" err="1"/>
              <a:t>spine.position.y</a:t>
            </a:r>
            <a:r>
              <a:rPr lang="en-US" sz="2400" dirty="0"/>
              <a:t>;</a:t>
            </a:r>
          </a:p>
          <a:p>
            <a:pPr marL="0" indent="0">
              <a:buNone/>
            </a:pPr>
            <a:r>
              <a:rPr lang="en-US" sz="2400" dirty="0"/>
              <a:t>		Vector3 </a:t>
            </a:r>
            <a:r>
              <a:rPr lang="en-US" sz="2400" dirty="0" err="1"/>
              <a:t>relativePoint</a:t>
            </a:r>
            <a:r>
              <a:rPr lang="en-US" sz="2400" dirty="0"/>
              <a:t> = </a:t>
            </a:r>
            <a:r>
              <a:rPr lang="en-US" sz="2400" dirty="0" err="1"/>
              <a:t>transform.InverseTransformPoint</a:t>
            </a:r>
            <a:r>
              <a:rPr lang="en-US" sz="2400" dirty="0"/>
              <a:t>(</a:t>
            </a:r>
            <a:r>
              <a:rPr lang="en-US" sz="2400" dirty="0" err="1"/>
              <a:t>point.x</a:t>
            </a:r>
            <a:r>
              <a:rPr lang="en-US" sz="2400" dirty="0"/>
              <a:t>, </a:t>
            </a:r>
            <a:r>
              <a:rPr lang="en-US" sz="2400" dirty="0" err="1"/>
              <a:t>point.y</a:t>
            </a:r>
            <a:r>
              <a:rPr lang="en-US" sz="2400" dirty="0"/>
              <a:t>, </a:t>
            </a:r>
            <a:r>
              <a:rPr lang="en-US" sz="2400" dirty="0" err="1"/>
              <a:t>point.z</a:t>
            </a:r>
            <a:r>
              <a:rPr lang="en-US" sz="2400" dirty="0"/>
              <a:t>);</a:t>
            </a:r>
          </a:p>
          <a:p>
            <a:pPr marL="0" indent="0">
              <a:buNone/>
            </a:pPr>
            <a:r>
              <a:rPr lang="en-US" sz="2400" dirty="0"/>
              <a:t>		if(</a:t>
            </a:r>
            <a:r>
              <a:rPr lang="en-US" sz="2400" dirty="0" err="1"/>
              <a:t>relativePoint.z</a:t>
            </a:r>
            <a:r>
              <a:rPr lang="en-US" sz="2400" dirty="0"/>
              <a:t> &lt; 0){</a:t>
            </a:r>
          </a:p>
          <a:p>
            <a:pPr marL="0" indent="0">
              <a:buNone/>
            </a:pPr>
            <a:r>
              <a:rPr lang="en-US" sz="2400" dirty="0"/>
              <a:t>			Vector3 </a:t>
            </a:r>
            <a:r>
              <a:rPr lang="en-US" sz="2400" dirty="0" err="1"/>
              <a:t>inverseZ</a:t>
            </a:r>
            <a:r>
              <a:rPr lang="en-US" sz="2400" dirty="0"/>
              <a:t> = </a:t>
            </a:r>
            <a:r>
              <a:rPr lang="en-US" sz="2400" dirty="0" err="1"/>
              <a:t>transform.InverseTransformPoint</a:t>
            </a:r>
            <a:r>
              <a:rPr lang="en-US" sz="2400" dirty="0"/>
              <a:t>(relativePoint.x,relativePoint.y,-</a:t>
            </a:r>
            <a:r>
              <a:rPr lang="en-US" sz="2400" dirty="0" err="1"/>
              <a:t>relativePoint.z</a:t>
            </a:r>
            <a:r>
              <a:rPr lang="en-US" sz="2400" dirty="0"/>
              <a:t>);</a:t>
            </a:r>
          </a:p>
          <a:p>
            <a:pPr marL="0" indent="0">
              <a:buNone/>
            </a:pPr>
            <a:r>
              <a:rPr lang="en-US" sz="2400" dirty="0"/>
              <a:t>			point = </a:t>
            </a:r>
            <a:r>
              <a:rPr lang="en-US" sz="2400" dirty="0" err="1"/>
              <a:t>inverseZ</a:t>
            </a:r>
            <a:r>
              <a:rPr lang="en-US" sz="2400" dirty="0"/>
              <a:t>;</a:t>
            </a:r>
          </a:p>
          <a:p>
            <a:pPr marL="0" indent="0">
              <a:buNone/>
            </a:pPr>
            <a:r>
              <a:rPr lang="en-US" sz="2400" dirty="0"/>
              <a:t>		} </a:t>
            </a:r>
          </a:p>
          <a:p>
            <a:pPr marL="0" indent="0">
              <a:buNone/>
            </a:pPr>
            <a:endParaRPr lang="en-US" sz="2400" dirty="0"/>
          </a:p>
        </p:txBody>
      </p:sp>
    </p:spTree>
    <p:extLst>
      <p:ext uri="{BB962C8B-B14F-4D97-AF65-F5344CB8AC3E}">
        <p14:creationId xmlns:p14="http://schemas.microsoft.com/office/powerpoint/2010/main" val="259153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Scripts</a:t>
            </a:r>
            <a:endParaRPr lang="en-US" dirty="0"/>
          </a:p>
        </p:txBody>
      </p:sp>
      <p:sp>
        <p:nvSpPr>
          <p:cNvPr id="3" name="Content Placeholder 2"/>
          <p:cNvSpPr>
            <a:spLocks noGrp="1"/>
          </p:cNvSpPr>
          <p:nvPr>
            <p:ph idx="1"/>
          </p:nvPr>
        </p:nvSpPr>
        <p:spPr/>
        <p:txBody>
          <a:bodyPr>
            <a:normAutofit lnSpcReduction="10000"/>
          </a:bodyPr>
          <a:lstStyle/>
          <a:p>
            <a:r>
              <a:rPr lang="en-US" dirty="0" smtClean="0"/>
              <a:t>The behavior of </a:t>
            </a:r>
            <a:r>
              <a:rPr lang="en-US" dirty="0" err="1" smtClean="0"/>
              <a:t>GameObjects</a:t>
            </a:r>
            <a:r>
              <a:rPr lang="en-US" dirty="0" smtClean="0"/>
              <a:t> is controlled by the Components that are attached to them.</a:t>
            </a:r>
          </a:p>
          <a:p>
            <a:r>
              <a:rPr lang="en-US" dirty="0" smtClean="0"/>
              <a:t>Unity supports three programming languages natively:</a:t>
            </a:r>
          </a:p>
          <a:p>
            <a:pPr lvl="1"/>
            <a:r>
              <a:rPr lang="en-US" dirty="0" smtClean="0"/>
              <a:t>C# (pronounced C-sharp), an industry-standard language similar to Java or C++;</a:t>
            </a:r>
          </a:p>
          <a:p>
            <a:pPr lvl="1"/>
            <a:r>
              <a:rPr lang="en-US" dirty="0" err="1" smtClean="0"/>
              <a:t>UnityScript</a:t>
            </a:r>
            <a:r>
              <a:rPr lang="en-US" dirty="0" smtClean="0"/>
              <a:t>, a language designed specifically for use with Unity and modelled after JavaScript;</a:t>
            </a:r>
          </a:p>
          <a:p>
            <a:pPr lvl="1"/>
            <a:r>
              <a:rPr lang="en-US" dirty="0" smtClean="0"/>
              <a:t>Boo, a .NET language with similar syntax to Python.</a:t>
            </a:r>
            <a:endParaRPr lang="en-US" dirty="0"/>
          </a:p>
        </p:txBody>
      </p:sp>
    </p:spTree>
    <p:extLst>
      <p:ext uri="{BB962C8B-B14F-4D97-AF65-F5344CB8AC3E}">
        <p14:creationId xmlns:p14="http://schemas.microsoft.com/office/powerpoint/2010/main" val="2767318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effectLst/>
              </a:rPr>
              <a:t>The function will execute in its entirety within a single frame update. The intermediate values will never be seen.</a:t>
            </a:r>
          </a:p>
          <a:p>
            <a:r>
              <a:rPr lang="en-US" dirty="0" smtClean="0">
                <a:effectLst/>
              </a:rPr>
              <a:t>It is possible to handle situations like this by adding code to the Update function that executes the fade on a frame-by-frame basis.</a:t>
            </a:r>
          </a:p>
          <a:p>
            <a:r>
              <a:rPr lang="en-US" dirty="0" smtClean="0">
                <a:effectLst/>
              </a:rPr>
              <a:t>However, it is often more convenient to use a </a:t>
            </a:r>
            <a:r>
              <a:rPr lang="en-US" dirty="0" err="1" smtClean="0">
                <a:effectLst/>
              </a:rPr>
              <a:t>coroutine</a:t>
            </a:r>
            <a:r>
              <a:rPr lang="en-US" dirty="0" smtClean="0">
                <a:effectLst/>
              </a:rPr>
              <a:t> for this kind of task.</a:t>
            </a:r>
          </a:p>
          <a:p>
            <a:r>
              <a:rPr lang="en-US" dirty="0" smtClean="0">
                <a:effectLst/>
              </a:rPr>
              <a:t>A </a:t>
            </a:r>
            <a:r>
              <a:rPr lang="en-US" dirty="0" err="1" smtClean="0">
                <a:effectLst/>
              </a:rPr>
              <a:t>coroutine</a:t>
            </a:r>
            <a:r>
              <a:rPr lang="en-US" dirty="0" smtClean="0">
                <a:effectLst/>
              </a:rPr>
              <a:t> is like a function that has the ability to pause execution and return control to Unity but then to continue where it left off on the following frame. In C#, a </a:t>
            </a:r>
            <a:r>
              <a:rPr lang="en-US" dirty="0" err="1" smtClean="0">
                <a:effectLst/>
              </a:rPr>
              <a:t>coroutine</a:t>
            </a:r>
            <a:r>
              <a:rPr lang="en-US" dirty="0" smtClean="0">
                <a:effectLst/>
              </a:rPr>
              <a:t> is declared like this:-</a:t>
            </a:r>
          </a:p>
          <a:p>
            <a:endParaRPr lang="en-US" dirty="0"/>
          </a:p>
        </p:txBody>
      </p:sp>
    </p:spTree>
    <p:extLst>
      <p:ext uri="{BB962C8B-B14F-4D97-AF65-F5344CB8AC3E}">
        <p14:creationId xmlns:p14="http://schemas.microsoft.com/office/powerpoint/2010/main" val="288672782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sz="2800" dirty="0"/>
              <a:t>		</a:t>
            </a:r>
            <a:r>
              <a:rPr lang="en-US" sz="2800" dirty="0" err="1"/>
              <a:t>spine.LookAt</a:t>
            </a:r>
            <a:r>
              <a:rPr lang="en-US" sz="2800" dirty="0"/>
              <a:t>(point, Vector3.up);</a:t>
            </a:r>
          </a:p>
          <a:p>
            <a:pPr marL="0" indent="0">
              <a:buNone/>
            </a:pPr>
            <a:r>
              <a:rPr lang="en-US" sz="2800" dirty="0"/>
              <a:t>		Vector3 comp = </a:t>
            </a:r>
            <a:r>
              <a:rPr lang="en-US" sz="2800" dirty="0" err="1"/>
              <a:t>spine.localEulerAngles</a:t>
            </a:r>
            <a:r>
              <a:rPr lang="en-US" sz="2800" dirty="0"/>
              <a:t>;</a:t>
            </a:r>
          </a:p>
          <a:p>
            <a:pPr marL="0" indent="0">
              <a:buNone/>
            </a:pPr>
            <a:r>
              <a:rPr lang="en-US" sz="2800" dirty="0"/>
              <a:t>		</a:t>
            </a:r>
            <a:r>
              <a:rPr lang="en-US" sz="2800" dirty="0" err="1"/>
              <a:t>comp.y</a:t>
            </a:r>
            <a:r>
              <a:rPr lang="en-US" sz="2800" dirty="0"/>
              <a:t> = </a:t>
            </a:r>
            <a:r>
              <a:rPr lang="en-US" sz="2800" dirty="0" err="1"/>
              <a:t>spine.localEulerAngles.y</a:t>
            </a:r>
            <a:r>
              <a:rPr lang="en-US" sz="2800" dirty="0"/>
              <a:t> + </a:t>
            </a:r>
            <a:r>
              <a:rPr lang="en-US" sz="2800" dirty="0" err="1"/>
              <a:t>compensationYAngle</a:t>
            </a:r>
            <a:r>
              <a:rPr lang="en-US" sz="2800" dirty="0"/>
              <a:t>;</a:t>
            </a:r>
          </a:p>
          <a:p>
            <a:pPr marL="0" indent="0">
              <a:buNone/>
            </a:pPr>
            <a:r>
              <a:rPr lang="en-US" sz="2800" dirty="0"/>
              <a:t>		</a:t>
            </a:r>
            <a:r>
              <a:rPr lang="en-US" sz="2800" dirty="0" err="1"/>
              <a:t>spine.localEulerAngles</a:t>
            </a:r>
            <a:r>
              <a:rPr lang="en-US" sz="2800" dirty="0"/>
              <a:t> = comp;</a:t>
            </a:r>
          </a:p>
          <a:p>
            <a:pPr marL="0" indent="0">
              <a:buNone/>
            </a:pPr>
            <a:endParaRPr lang="en-US" sz="2800" dirty="0"/>
          </a:p>
        </p:txBody>
      </p:sp>
    </p:spTree>
    <p:extLst>
      <p:ext uri="{BB962C8B-B14F-4D97-AF65-F5344CB8AC3E}">
        <p14:creationId xmlns:p14="http://schemas.microsoft.com/office/powerpoint/2010/main" val="116134481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		if(</a:t>
            </a:r>
            <a:r>
              <a:rPr lang="en-US" dirty="0" err="1"/>
              <a:t>spine.localEulerAngles.y</a:t>
            </a:r>
            <a:r>
              <a:rPr lang="en-US" dirty="0"/>
              <a:t> &gt; </a:t>
            </a:r>
            <a:r>
              <a:rPr lang="en-US" dirty="0" err="1"/>
              <a:t>maxAngle</a:t>
            </a:r>
            <a:r>
              <a:rPr lang="en-US" dirty="0"/>
              <a:t> &amp;&amp; </a:t>
            </a:r>
            <a:r>
              <a:rPr lang="en-US" dirty="0" err="1"/>
              <a:t>spine.localEulerAngles.y</a:t>
            </a:r>
            <a:r>
              <a:rPr lang="en-US" dirty="0"/>
              <a:t> &lt; </a:t>
            </a:r>
            <a:r>
              <a:rPr lang="en-US" dirty="0" err="1"/>
              <a:t>minAngle</a:t>
            </a:r>
            <a:r>
              <a:rPr lang="en-US" dirty="0"/>
              <a:t>){</a:t>
            </a:r>
          </a:p>
          <a:p>
            <a:pPr marL="0" indent="0">
              <a:buNone/>
            </a:pPr>
            <a:r>
              <a:rPr lang="en-US" dirty="0"/>
              <a:t>			if(</a:t>
            </a:r>
            <a:r>
              <a:rPr lang="en-US" dirty="0" err="1"/>
              <a:t>Mathf.Abs</a:t>
            </a:r>
            <a:r>
              <a:rPr lang="en-US" dirty="0"/>
              <a:t>((</a:t>
            </a:r>
            <a:r>
              <a:rPr lang="en-US" dirty="0" err="1"/>
              <a:t>spine.localEulerAngles.y</a:t>
            </a:r>
            <a:r>
              <a:rPr lang="en-US" dirty="0"/>
              <a:t> - </a:t>
            </a:r>
            <a:r>
              <a:rPr lang="en-US" dirty="0" err="1"/>
              <a:t>minAngle</a:t>
            </a:r>
            <a:r>
              <a:rPr lang="en-US" dirty="0"/>
              <a:t>)) &lt; </a:t>
            </a:r>
            <a:r>
              <a:rPr lang="en-US" dirty="0" err="1"/>
              <a:t>Mathf.Abs</a:t>
            </a:r>
            <a:r>
              <a:rPr lang="en-US" dirty="0"/>
              <a:t>((</a:t>
            </a:r>
            <a:r>
              <a:rPr lang="en-US" dirty="0" err="1"/>
              <a:t>spine.localEulerAngles.y</a:t>
            </a:r>
            <a:r>
              <a:rPr lang="en-US" dirty="0"/>
              <a:t> - </a:t>
            </a:r>
            <a:r>
              <a:rPr lang="en-US" dirty="0" err="1"/>
              <a:t>maxAngle</a:t>
            </a:r>
            <a:r>
              <a:rPr lang="en-US" dirty="0"/>
              <a:t>))){</a:t>
            </a:r>
          </a:p>
          <a:p>
            <a:pPr marL="0" indent="0">
              <a:buNone/>
            </a:pPr>
            <a:r>
              <a:rPr lang="en-US" dirty="0"/>
              <a:t>				Vector3 min = </a:t>
            </a:r>
            <a:r>
              <a:rPr lang="en-US" dirty="0" err="1"/>
              <a:t>spine.localEulerAngles</a:t>
            </a:r>
            <a:r>
              <a:rPr lang="en-US" dirty="0"/>
              <a:t>;</a:t>
            </a:r>
          </a:p>
          <a:p>
            <a:pPr marL="0" indent="0">
              <a:buNone/>
            </a:pPr>
            <a:r>
              <a:rPr lang="en-US" dirty="0"/>
              <a:t>				</a:t>
            </a:r>
            <a:r>
              <a:rPr lang="en-US" dirty="0" err="1"/>
              <a:t>min.y</a:t>
            </a:r>
            <a:r>
              <a:rPr lang="en-US" dirty="0"/>
              <a:t> = </a:t>
            </a:r>
            <a:r>
              <a:rPr lang="en-US" dirty="0" err="1"/>
              <a:t>minAngle</a:t>
            </a:r>
            <a:r>
              <a:rPr lang="en-US" dirty="0"/>
              <a:t>;</a:t>
            </a:r>
          </a:p>
          <a:p>
            <a:pPr marL="0" indent="0">
              <a:buNone/>
            </a:pPr>
            <a:r>
              <a:rPr lang="en-US" dirty="0"/>
              <a:t>				</a:t>
            </a:r>
            <a:r>
              <a:rPr lang="en-US" dirty="0" err="1"/>
              <a:t>spine.localEulerAngles</a:t>
            </a:r>
            <a:r>
              <a:rPr lang="en-US" dirty="0"/>
              <a:t> = min;</a:t>
            </a:r>
          </a:p>
          <a:p>
            <a:pPr marL="0" indent="0">
              <a:buNone/>
            </a:pPr>
            <a:r>
              <a:rPr lang="en-US" dirty="0"/>
              <a:t>			} else {</a:t>
            </a:r>
          </a:p>
          <a:p>
            <a:pPr marL="0" indent="0">
              <a:buNone/>
            </a:pPr>
            <a:r>
              <a:rPr lang="en-US" dirty="0"/>
              <a:t>				Vector3 max = </a:t>
            </a:r>
            <a:r>
              <a:rPr lang="en-US" dirty="0" err="1"/>
              <a:t>spine.localEulerAngles</a:t>
            </a:r>
            <a:r>
              <a:rPr lang="en-US" dirty="0"/>
              <a:t>;</a:t>
            </a:r>
          </a:p>
          <a:p>
            <a:pPr marL="0" indent="0">
              <a:buNone/>
            </a:pPr>
            <a:r>
              <a:rPr lang="en-US" dirty="0"/>
              <a:t>				</a:t>
            </a:r>
            <a:r>
              <a:rPr lang="en-US" dirty="0" err="1"/>
              <a:t>max.y</a:t>
            </a:r>
            <a:r>
              <a:rPr lang="en-US" dirty="0"/>
              <a:t> = </a:t>
            </a:r>
            <a:r>
              <a:rPr lang="en-US" dirty="0" err="1"/>
              <a:t>maxAngle</a:t>
            </a:r>
            <a:r>
              <a:rPr lang="en-US" dirty="0"/>
              <a:t>;</a:t>
            </a:r>
          </a:p>
          <a:p>
            <a:pPr marL="0" indent="0">
              <a:buNone/>
            </a:pPr>
            <a:r>
              <a:rPr lang="en-US" dirty="0"/>
              <a:t>				</a:t>
            </a:r>
            <a:r>
              <a:rPr lang="en-US" dirty="0" err="1"/>
              <a:t>spine.localEulerAngles</a:t>
            </a:r>
            <a:r>
              <a:rPr lang="en-US" dirty="0"/>
              <a:t> = max;</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03978809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a:t>		</a:t>
            </a:r>
            <a:r>
              <a:rPr lang="en-US" sz="2400" dirty="0" err="1"/>
              <a:t>RaycastHit</a:t>
            </a:r>
            <a:r>
              <a:rPr lang="en-US" sz="2400" dirty="0"/>
              <a:t> hit;</a:t>
            </a:r>
          </a:p>
          <a:p>
            <a:pPr marL="0" indent="0">
              <a:buNone/>
            </a:pPr>
            <a:r>
              <a:rPr lang="en-US" sz="2400" dirty="0"/>
              <a:t>		if (</a:t>
            </a:r>
            <a:r>
              <a:rPr lang="en-US" sz="2400" dirty="0" err="1"/>
              <a:t>Physics.Raycast</a:t>
            </a:r>
            <a:r>
              <a:rPr lang="en-US" sz="2400" dirty="0"/>
              <a:t> (</a:t>
            </a:r>
            <a:r>
              <a:rPr lang="en-US" sz="2400" dirty="0" err="1"/>
              <a:t>armedHand.position</a:t>
            </a:r>
            <a:r>
              <a:rPr lang="en-US" sz="2400" dirty="0"/>
              <a:t>, point, out hit))</a:t>
            </a:r>
          </a:p>
          <a:p>
            <a:pPr marL="0" indent="0">
              <a:buNone/>
            </a:pPr>
            <a:r>
              <a:rPr lang="en-US" sz="2400" dirty="0"/>
              <a:t>		{</a:t>
            </a:r>
          </a:p>
          <a:p>
            <a:pPr marL="0" indent="0">
              <a:buNone/>
            </a:pPr>
            <a:r>
              <a:rPr lang="en-US" sz="2400" dirty="0"/>
              <a:t>			</a:t>
            </a:r>
            <a:r>
              <a:rPr lang="en-US" sz="2400" dirty="0" err="1"/>
              <a:t>onTarget</a:t>
            </a:r>
            <a:r>
              <a:rPr lang="en-US" sz="2400" dirty="0"/>
              <a:t> = true;</a:t>
            </a:r>
          </a:p>
          <a:p>
            <a:pPr marL="0" indent="0">
              <a:buNone/>
            </a:pPr>
            <a:r>
              <a:rPr lang="en-US" sz="2400" dirty="0"/>
              <a:t>			</a:t>
            </a:r>
            <a:r>
              <a:rPr lang="en-US" sz="2400" dirty="0" err="1"/>
              <a:t>aimLoc</a:t>
            </a:r>
            <a:r>
              <a:rPr lang="en-US" sz="2400" dirty="0"/>
              <a:t> = </a:t>
            </a:r>
            <a:r>
              <a:rPr lang="en-US" sz="2400" dirty="0" err="1"/>
              <a:t>Camera.main.WorldToViewportPoint</a:t>
            </a:r>
            <a:r>
              <a:rPr lang="en-US" sz="2400" dirty="0"/>
              <a:t>(</a:t>
            </a:r>
            <a:r>
              <a:rPr lang="en-US" sz="2400" dirty="0" err="1"/>
              <a:t>hit.point</a:t>
            </a:r>
            <a:r>
              <a:rPr lang="en-US" sz="2400" dirty="0"/>
              <a:t>);</a:t>
            </a:r>
          </a:p>
          <a:p>
            <a:pPr marL="0" indent="0">
              <a:buNone/>
            </a:pPr>
            <a:r>
              <a:rPr lang="en-US" sz="2400" dirty="0"/>
              <a:t>		} else {</a:t>
            </a:r>
          </a:p>
          <a:p>
            <a:pPr marL="0" indent="0">
              <a:buNone/>
            </a:pPr>
            <a:r>
              <a:rPr lang="en-US" sz="2400" dirty="0"/>
              <a:t>			</a:t>
            </a:r>
            <a:r>
              <a:rPr lang="en-US" sz="2400" dirty="0" err="1"/>
              <a:t>onTarget</a:t>
            </a:r>
            <a:r>
              <a:rPr lang="en-US" sz="2400" dirty="0"/>
              <a:t> = false;</a:t>
            </a:r>
          </a:p>
          <a:p>
            <a:pPr marL="0" indent="0">
              <a:buNone/>
            </a:pPr>
            <a:r>
              <a:rPr lang="en-US" sz="2400" dirty="0"/>
              <a:t>			</a:t>
            </a:r>
            <a:r>
              <a:rPr lang="en-US" sz="2400" dirty="0" err="1"/>
              <a:t>aimLoc</a:t>
            </a:r>
            <a:r>
              <a:rPr lang="en-US" sz="2400" dirty="0"/>
              <a:t> = </a:t>
            </a:r>
            <a:r>
              <a:rPr lang="en-US" sz="2400" dirty="0" err="1"/>
              <a:t>Camera.main.WorldToViewportPoint</a:t>
            </a:r>
            <a:r>
              <a:rPr lang="en-US" sz="2400" dirty="0"/>
              <a:t>(point);</a:t>
            </a:r>
          </a:p>
          <a:p>
            <a:pPr marL="0" indent="0">
              <a:buNone/>
            </a:pPr>
            <a:r>
              <a:rPr lang="en-US" sz="2400" dirty="0"/>
              <a:t>		}</a:t>
            </a:r>
          </a:p>
          <a:p>
            <a:pPr marL="0" indent="0">
              <a:buNone/>
            </a:pPr>
            <a:r>
              <a:rPr lang="en-US" sz="2400" dirty="0"/>
              <a:t>		//    </a:t>
            </a:r>
            <a:r>
              <a:rPr lang="en-US" sz="2400" dirty="0" err="1"/>
              <a:t>Debug.DrawRay</a:t>
            </a:r>
            <a:r>
              <a:rPr lang="en-US" sz="2400" dirty="0"/>
              <a:t> (</a:t>
            </a:r>
            <a:r>
              <a:rPr lang="en-US" sz="2400" dirty="0" err="1"/>
              <a:t>armedHand.position</a:t>
            </a:r>
            <a:r>
              <a:rPr lang="en-US" sz="2400" dirty="0"/>
              <a:t>, point, </a:t>
            </a:r>
            <a:r>
              <a:rPr lang="en-US" sz="2400" dirty="0" err="1"/>
              <a:t>Color.red</a:t>
            </a:r>
            <a:r>
              <a:rPr lang="en-US" sz="2400" dirty="0"/>
              <a:t>);    </a:t>
            </a:r>
          </a:p>
          <a:p>
            <a:pPr marL="0" indent="0">
              <a:buNone/>
            </a:pPr>
            <a:r>
              <a:rPr lang="en-US" sz="2400" dirty="0"/>
              <a:t>	} </a:t>
            </a:r>
          </a:p>
        </p:txBody>
      </p:sp>
    </p:spTree>
    <p:extLst>
      <p:ext uri="{BB962C8B-B14F-4D97-AF65-F5344CB8AC3E}">
        <p14:creationId xmlns:p14="http://schemas.microsoft.com/office/powerpoint/2010/main" val="40293356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sz="2400" dirty="0"/>
              <a:t>	void </a:t>
            </a:r>
            <a:r>
              <a:rPr lang="en-US" sz="2400" dirty="0" err="1"/>
              <a:t>OnGUI</a:t>
            </a:r>
            <a:r>
              <a:rPr lang="en-US" sz="2400" dirty="0"/>
              <a:t>(){</a:t>
            </a:r>
          </a:p>
          <a:p>
            <a:pPr marL="0" indent="0">
              <a:buNone/>
            </a:pPr>
            <a:r>
              <a:rPr lang="en-US" sz="2400" dirty="0"/>
              <a:t>		</a:t>
            </a:r>
            <a:r>
              <a:rPr lang="en-US" sz="2400" dirty="0" err="1"/>
              <a:t>int</a:t>
            </a:r>
            <a:r>
              <a:rPr lang="en-US" sz="2400" dirty="0"/>
              <a:t> </a:t>
            </a:r>
            <a:r>
              <a:rPr lang="en-US" sz="2400" dirty="0" err="1"/>
              <a:t>sw</a:t>
            </a:r>
            <a:r>
              <a:rPr lang="en-US" sz="2400" dirty="0"/>
              <a:t> = </a:t>
            </a:r>
            <a:r>
              <a:rPr lang="en-US" sz="2400" dirty="0" err="1"/>
              <a:t>Screen.width</a:t>
            </a:r>
            <a:r>
              <a:rPr lang="en-US" sz="2400" dirty="0"/>
              <a:t>;</a:t>
            </a:r>
          </a:p>
          <a:p>
            <a:pPr marL="0" indent="0">
              <a:buNone/>
            </a:pPr>
            <a:r>
              <a:rPr lang="en-US" sz="2400" dirty="0"/>
              <a:t>		</a:t>
            </a:r>
            <a:r>
              <a:rPr lang="en-US" sz="2400" dirty="0" err="1"/>
              <a:t>int</a:t>
            </a:r>
            <a:r>
              <a:rPr lang="en-US" sz="2400" dirty="0"/>
              <a:t> </a:t>
            </a:r>
            <a:r>
              <a:rPr lang="en-US" sz="2400" dirty="0" err="1"/>
              <a:t>sh</a:t>
            </a:r>
            <a:r>
              <a:rPr lang="en-US" sz="2400" dirty="0"/>
              <a:t> = </a:t>
            </a:r>
            <a:r>
              <a:rPr lang="en-US" sz="2400" dirty="0" err="1"/>
              <a:t>Screen.height</a:t>
            </a:r>
            <a:r>
              <a:rPr lang="en-US" sz="2400" dirty="0"/>
              <a:t>;</a:t>
            </a:r>
          </a:p>
          <a:p>
            <a:pPr marL="0" indent="0">
              <a:buNone/>
            </a:pPr>
            <a:r>
              <a:rPr lang="en-US" sz="2400" dirty="0"/>
              <a:t>		</a:t>
            </a:r>
            <a:r>
              <a:rPr lang="en-US" sz="2400" dirty="0" err="1"/>
              <a:t>GUI.DrawTexture</a:t>
            </a:r>
            <a:r>
              <a:rPr lang="en-US" sz="2400" dirty="0"/>
              <a:t>(new </a:t>
            </a:r>
            <a:r>
              <a:rPr lang="en-US" sz="2400" dirty="0" err="1"/>
              <a:t>Rect</a:t>
            </a:r>
            <a:r>
              <a:rPr lang="en-US" sz="2400" dirty="0"/>
              <a:t>(</a:t>
            </a:r>
            <a:r>
              <a:rPr lang="en-US" sz="2400" dirty="0" err="1"/>
              <a:t>aimLoc.x</a:t>
            </a:r>
            <a:r>
              <a:rPr lang="en-US" sz="2400" dirty="0"/>
              <a:t> * </a:t>
            </a:r>
            <a:r>
              <a:rPr lang="en-US" sz="2400" dirty="0" err="1"/>
              <a:t>sw</a:t>
            </a:r>
            <a:r>
              <a:rPr lang="en-US" sz="2400" dirty="0"/>
              <a:t> - 8, </a:t>
            </a:r>
            <a:r>
              <a:rPr lang="en-US" sz="2400" dirty="0" err="1"/>
              <a:t>sh</a:t>
            </a:r>
            <a:r>
              <a:rPr lang="en-US" sz="2400" dirty="0"/>
              <a:t>-(</a:t>
            </a:r>
            <a:r>
              <a:rPr lang="en-US" sz="2400" dirty="0" err="1"/>
              <a:t>aimLoc.y</a:t>
            </a:r>
            <a:r>
              <a:rPr lang="en-US" sz="2400" dirty="0"/>
              <a:t> * </a:t>
            </a:r>
            <a:r>
              <a:rPr lang="en-US" sz="2400" dirty="0" err="1"/>
              <a:t>sh</a:t>
            </a:r>
            <a:r>
              <a:rPr lang="en-US" sz="2400" dirty="0"/>
              <a:t>) -8, 16, 16), </a:t>
            </a:r>
            <a:r>
              <a:rPr lang="en-US" sz="2400" dirty="0" err="1"/>
              <a:t>targetAim</a:t>
            </a:r>
            <a:r>
              <a:rPr lang="en-US" sz="2400" dirty="0"/>
              <a:t>, </a:t>
            </a:r>
            <a:r>
              <a:rPr lang="en-US" sz="2400" dirty="0" err="1"/>
              <a:t>ScaleMode.StretchToFill</a:t>
            </a:r>
            <a:r>
              <a:rPr lang="en-US" sz="2400" dirty="0"/>
              <a:t>, true, 10.0F);</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389199559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script </a:t>
            </a:r>
            <a:r>
              <a:rPr lang="en-US" dirty="0"/>
              <a:t>starts by converting </a:t>
            </a:r>
            <a:r>
              <a:rPr lang="en-US" dirty="0" smtClean="0"/>
              <a:t>the bi-dimensional </a:t>
            </a:r>
            <a:r>
              <a:rPr lang="en-US" dirty="0"/>
              <a:t>mouse cursor screen's coordinates </a:t>
            </a:r>
            <a:r>
              <a:rPr lang="en-US" dirty="0" smtClean="0"/>
              <a:t>to three-dimensional </a:t>
            </a:r>
            <a:r>
              <a:rPr lang="en-US" dirty="0"/>
              <a:t>world space coordinates (stored in the point variable). </a:t>
            </a:r>
            <a:endParaRPr lang="en-US" dirty="0" smtClean="0"/>
          </a:p>
          <a:p>
            <a:r>
              <a:rPr lang="en-US" dirty="0" smtClean="0"/>
              <a:t>Then</a:t>
            </a:r>
            <a:r>
              <a:rPr lang="en-US" dirty="0"/>
              <a:t>, it rotates </a:t>
            </a:r>
            <a:r>
              <a:rPr lang="en-US" dirty="0" smtClean="0"/>
              <a:t>the character's </a:t>
            </a:r>
            <a:r>
              <a:rPr lang="en-US" dirty="0"/>
              <a:t>torso towards the point's location using the </a:t>
            </a:r>
            <a:r>
              <a:rPr lang="en-US" dirty="0" err="1"/>
              <a:t>LookAt</a:t>
            </a:r>
            <a:r>
              <a:rPr lang="en-US" dirty="0"/>
              <a:t>() command</a:t>
            </a:r>
            <a:r>
              <a:rPr lang="en-US" dirty="0" smtClean="0"/>
              <a:t>.</a:t>
            </a:r>
          </a:p>
          <a:p>
            <a:r>
              <a:rPr lang="en-US" dirty="0" smtClean="0"/>
              <a:t>Additionally, it </a:t>
            </a:r>
            <a:r>
              <a:rPr lang="en-US" dirty="0"/>
              <a:t>makes sure the spine does not extrapolate Min Angle and Max Angle, which could </a:t>
            </a:r>
            <a:r>
              <a:rPr lang="en-US" dirty="0" smtClean="0"/>
              <a:t>cause distortions </a:t>
            </a:r>
            <a:r>
              <a:rPr lang="en-US" dirty="0"/>
              <a:t>to the character model.</a:t>
            </a:r>
          </a:p>
        </p:txBody>
      </p:sp>
    </p:spTree>
    <p:extLst>
      <p:ext uri="{BB962C8B-B14F-4D97-AF65-F5344CB8AC3E}">
        <p14:creationId xmlns:p14="http://schemas.microsoft.com/office/powerpoint/2010/main" val="33727749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the process, we convert the target point from its absolute world coordinates to its </a:t>
            </a:r>
            <a:r>
              <a:rPr lang="en-US" dirty="0" smtClean="0"/>
              <a:t>position in </a:t>
            </a:r>
            <a:r>
              <a:rPr lang="en-US" dirty="0"/>
              <a:t>relation to the character, and vice-versa. </a:t>
            </a:r>
            <a:endParaRPr lang="en-US" dirty="0" smtClean="0"/>
          </a:p>
          <a:p>
            <a:pPr marL="0" indent="0">
              <a:buNone/>
            </a:pPr>
            <a:endParaRPr lang="en-US" dirty="0" smtClean="0"/>
          </a:p>
          <a:p>
            <a:r>
              <a:rPr lang="en-US" dirty="0" smtClean="0"/>
              <a:t>This </a:t>
            </a:r>
            <a:r>
              <a:rPr lang="en-US" dirty="0"/>
              <a:t>is done so that we can detect whether </a:t>
            </a:r>
            <a:r>
              <a:rPr lang="en-US" dirty="0" smtClean="0"/>
              <a:t>the target </a:t>
            </a:r>
            <a:r>
              <a:rPr lang="en-US" dirty="0"/>
              <a:t>point is located behind the character, and if it is, manipulate the point so that </a:t>
            </a:r>
            <a:r>
              <a:rPr lang="en-US" dirty="0" smtClean="0"/>
              <a:t>the character </a:t>
            </a:r>
            <a:r>
              <a:rPr lang="en-US" dirty="0"/>
              <a:t>keeps aiming forwards.</a:t>
            </a:r>
          </a:p>
        </p:txBody>
      </p:sp>
    </p:spTree>
    <p:extLst>
      <p:ext uri="{BB962C8B-B14F-4D97-AF65-F5344CB8AC3E}">
        <p14:creationId xmlns:p14="http://schemas.microsoft.com/office/powerpoint/2010/main" val="31852189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Also, we have included a Compensation </a:t>
            </a:r>
            <a:r>
              <a:rPr lang="en-US" dirty="0" err="1"/>
              <a:t>YAngle</a:t>
            </a:r>
            <a:r>
              <a:rPr lang="en-US" dirty="0"/>
              <a:t> variable that makes it possible for us </a:t>
            </a:r>
            <a:r>
              <a:rPr lang="en-US" dirty="0" smtClean="0"/>
              <a:t>to fine-tune </a:t>
            </a:r>
            <a:r>
              <a:rPr lang="en-US" dirty="0"/>
              <a:t>the character's alignment with the mouse cursor</a:t>
            </a:r>
            <a:r>
              <a:rPr lang="en-US" dirty="0" smtClean="0"/>
              <a:t>.</a:t>
            </a:r>
          </a:p>
          <a:p>
            <a:r>
              <a:rPr lang="en-US" dirty="0"/>
              <a:t>Please note that all the commands are inside the </a:t>
            </a:r>
            <a:r>
              <a:rPr lang="en-US" dirty="0" err="1"/>
              <a:t>LateUpdate</a:t>
            </a:r>
            <a:r>
              <a:rPr lang="en-US" dirty="0"/>
              <a:t>() method. This is done </a:t>
            </a:r>
            <a:r>
              <a:rPr lang="en-US" dirty="0" smtClean="0"/>
              <a:t>to make </a:t>
            </a:r>
            <a:r>
              <a:rPr lang="en-US" dirty="0"/>
              <a:t>sure that our transform manipulations override the character's animation clips.</a:t>
            </a:r>
          </a:p>
        </p:txBody>
      </p:sp>
    </p:spTree>
    <p:extLst>
      <p:ext uri="{BB962C8B-B14F-4D97-AF65-F5344CB8AC3E}">
        <p14:creationId xmlns:p14="http://schemas.microsoft.com/office/powerpoint/2010/main" val="49058091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case you want to implement shooting, we have provided you with a place to start by </a:t>
            </a:r>
            <a:r>
              <a:rPr lang="en-US" dirty="0" smtClean="0"/>
              <a:t>casting a </a:t>
            </a:r>
            <a:r>
              <a:rPr lang="en-US" dirty="0"/>
              <a:t>ray from the character's armed hand to the target point</a:t>
            </a:r>
            <a:r>
              <a:rPr lang="en-US" dirty="0" smtClean="0"/>
              <a:t>.</a:t>
            </a:r>
          </a:p>
          <a:p>
            <a:pPr lvl="1"/>
            <a:r>
              <a:rPr lang="en-US" dirty="0" smtClean="0"/>
              <a:t> </a:t>
            </a:r>
            <a:r>
              <a:rPr lang="en-US" b="1" u="sng" dirty="0"/>
              <a:t>To see it as you test the </a:t>
            </a:r>
            <a:r>
              <a:rPr lang="en-US" b="1" u="sng" dirty="0" smtClean="0"/>
              <a:t>scene, uncomment </a:t>
            </a:r>
            <a:r>
              <a:rPr lang="en-US" b="1" u="sng" dirty="0"/>
              <a:t>the line </a:t>
            </a:r>
            <a:r>
              <a:rPr lang="en-US" b="1" u="sng" dirty="0" err="1"/>
              <a:t>Debug.DrawRay</a:t>
            </a:r>
            <a:r>
              <a:rPr lang="en-US" b="1" u="sng" dirty="0"/>
              <a:t> (</a:t>
            </a:r>
            <a:r>
              <a:rPr lang="en-US" b="1" u="sng" dirty="0" err="1"/>
              <a:t>armedHand.position</a:t>
            </a:r>
            <a:r>
              <a:rPr lang="en-US" b="1" u="sng" dirty="0"/>
              <a:t>, point, </a:t>
            </a:r>
            <a:r>
              <a:rPr lang="en-US" b="1" u="sng" dirty="0" err="1"/>
              <a:t>Color.red</a:t>
            </a:r>
            <a:r>
              <a:rPr lang="en-US" b="1" u="sng" dirty="0"/>
              <a:t>);.</a:t>
            </a:r>
          </a:p>
          <a:p>
            <a:r>
              <a:rPr lang="en-US" dirty="0"/>
              <a:t>The ray cast detects collisions with surrounding objects for which the </a:t>
            </a:r>
            <a:r>
              <a:rPr lang="en-US" dirty="0" err="1"/>
              <a:t>targetAim</a:t>
            </a:r>
            <a:r>
              <a:rPr lang="en-US" dirty="0"/>
              <a:t> texture </a:t>
            </a:r>
            <a:r>
              <a:rPr lang="en-US" smtClean="0"/>
              <a:t>map, usually </a:t>
            </a:r>
            <a:r>
              <a:rPr lang="en-US" dirty="0"/>
              <a:t>drawn over the mouse cursor location, should snap.</a:t>
            </a:r>
          </a:p>
        </p:txBody>
      </p:sp>
    </p:spTree>
    <p:extLst>
      <p:ext uri="{BB962C8B-B14F-4D97-AF65-F5344CB8AC3E}">
        <p14:creationId xmlns:p14="http://schemas.microsoft.com/office/powerpoint/2010/main" val="296632762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Simple Tank Sprite With Physics</a:t>
            </a:r>
            <a:endParaRPr lang="en-US" dirty="0"/>
          </a:p>
        </p:txBody>
      </p:sp>
      <p:sp>
        <p:nvSpPr>
          <p:cNvPr id="3" name="Content Placeholder 2"/>
          <p:cNvSpPr>
            <a:spLocks noGrp="1"/>
          </p:cNvSpPr>
          <p:nvPr>
            <p:ph idx="1"/>
          </p:nvPr>
        </p:nvSpPr>
        <p:spPr>
          <a:xfrm>
            <a:off x="381000" y="1537493"/>
            <a:ext cx="8229600" cy="4525963"/>
          </a:xfrm>
        </p:spPr>
        <p:txBody>
          <a:bodyPr/>
          <a:lstStyle/>
          <a:p>
            <a:r>
              <a:rPr lang="en-US" dirty="0" smtClean="0"/>
              <a:t>click “File -&gt; New Project” in the menu.</a:t>
            </a:r>
          </a:p>
          <a:p>
            <a:r>
              <a:rPr lang="en-US" dirty="0" smtClean="0"/>
              <a:t>Since we are making a 2D game, make sure to toggle the “Set up defaults for:” menu at the bottom to “2D.”</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00400"/>
            <a:ext cx="3429000" cy="326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81600"/>
            <a:ext cx="1849120" cy="128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7573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a:t>
            </a:r>
            <a:r>
              <a:rPr lang="en-US" dirty="0" smtClean="0"/>
              <a:t>dd an Empty </a:t>
            </a:r>
            <a:r>
              <a:rPr lang="en-US" dirty="0" err="1" smtClean="0"/>
              <a:t>GameObject</a:t>
            </a:r>
            <a:endParaRPr lang="en-US" dirty="0" smtClean="0"/>
          </a:p>
          <a:p>
            <a:r>
              <a:rPr lang="en-US" dirty="0"/>
              <a:t>R</a:t>
            </a:r>
            <a:r>
              <a:rPr lang="en-US" dirty="0" smtClean="0"/>
              <a:t>ename it to “Tank”</a:t>
            </a:r>
          </a:p>
          <a:p>
            <a:r>
              <a:rPr lang="en-US" dirty="0" smtClean="0"/>
              <a:t>Click “Add Component -&gt; Physics 2D -&gt; </a:t>
            </a:r>
            <a:r>
              <a:rPr lang="en-US" dirty="0" err="1" smtClean="0"/>
              <a:t>Rigidbody</a:t>
            </a:r>
            <a:r>
              <a:rPr lang="en-US" dirty="0" smtClean="0"/>
              <a:t> 2D” to add 2D physics to your object.</a:t>
            </a:r>
          </a:p>
          <a:p>
            <a:r>
              <a:rPr lang="en-US" dirty="0" smtClean="0"/>
              <a:t>Click “Add Component -&gt; Physics 2D -&gt; Box Collider 2D” to add the box collider. </a:t>
            </a:r>
            <a:endParaRPr lang="en-US" dirty="0"/>
          </a:p>
        </p:txBody>
      </p:sp>
    </p:spTree>
    <p:extLst>
      <p:ext uri="{BB962C8B-B14F-4D97-AF65-F5344CB8AC3E}">
        <p14:creationId xmlns:p14="http://schemas.microsoft.com/office/powerpoint/2010/main" val="223383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err="1" smtClean="0"/>
              <a:t>IEnumerator</a:t>
            </a:r>
            <a:r>
              <a:rPr lang="en-US" sz="2000" dirty="0" smtClean="0"/>
              <a:t> Fade() {</a:t>
            </a:r>
          </a:p>
          <a:p>
            <a:pPr marL="0" indent="0">
              <a:buNone/>
            </a:pPr>
            <a:r>
              <a:rPr lang="en-US" sz="2000" dirty="0" smtClean="0"/>
              <a:t>    for (float f = 1f; f &gt;= 0; f -= 0.01f) {</a:t>
            </a:r>
          </a:p>
          <a:p>
            <a:pPr marL="0" indent="0">
              <a:buNone/>
            </a:pPr>
            <a:r>
              <a:rPr lang="en-US" sz="2000" dirty="0" smtClean="0"/>
              <a:t>        </a:t>
            </a:r>
            <a:r>
              <a:rPr lang="en-US" sz="2000" dirty="0"/>
              <a:t>	</a:t>
            </a:r>
            <a:r>
              <a:rPr lang="en-US" sz="2000" dirty="0" smtClean="0"/>
              <a:t>Color </a:t>
            </a:r>
            <a:r>
              <a:rPr lang="en-US" sz="2000" dirty="0"/>
              <a:t>c = </a:t>
            </a:r>
            <a:r>
              <a:rPr lang="en-US" sz="2000" dirty="0" err="1"/>
              <a:t>GetComponent</a:t>
            </a:r>
            <a:r>
              <a:rPr lang="en-US" sz="2000" dirty="0"/>
              <a:t>&lt;Renderer&gt;().</a:t>
            </a:r>
            <a:r>
              <a:rPr lang="en-US" sz="2000" dirty="0" err="1"/>
              <a:t>material.color</a:t>
            </a:r>
            <a:r>
              <a:rPr lang="en-US" sz="2000" dirty="0"/>
              <a:t>;</a:t>
            </a:r>
          </a:p>
          <a:p>
            <a:pPr marL="0" indent="0">
              <a:buNone/>
            </a:pPr>
            <a:r>
              <a:rPr lang="en-US" sz="2000" dirty="0"/>
              <a:t>	</a:t>
            </a:r>
            <a:r>
              <a:rPr lang="en-US" sz="2000" dirty="0" err="1" smtClean="0"/>
              <a:t>c.r</a:t>
            </a:r>
            <a:r>
              <a:rPr lang="en-US" sz="2000" dirty="0" smtClean="0"/>
              <a:t> </a:t>
            </a:r>
            <a:r>
              <a:rPr lang="en-US" sz="2000" dirty="0"/>
              <a:t>= f;</a:t>
            </a:r>
          </a:p>
          <a:p>
            <a:pPr marL="0" indent="0">
              <a:buNone/>
            </a:pPr>
            <a:r>
              <a:rPr lang="en-US" sz="2000" dirty="0"/>
              <a:t>	</a:t>
            </a:r>
            <a:r>
              <a:rPr lang="en-US" sz="2000" dirty="0" err="1" smtClean="0"/>
              <a:t>GetComponent</a:t>
            </a:r>
            <a:r>
              <a:rPr lang="en-US" sz="2000" dirty="0" smtClean="0"/>
              <a:t>&lt;Renderer</a:t>
            </a:r>
            <a:r>
              <a:rPr lang="en-US" sz="2000" dirty="0"/>
              <a:t>&gt;().</a:t>
            </a:r>
            <a:r>
              <a:rPr lang="en-US" sz="2000" dirty="0" err="1"/>
              <a:t>material.color</a:t>
            </a:r>
            <a:r>
              <a:rPr lang="en-US" sz="2000" dirty="0"/>
              <a:t> = c;</a:t>
            </a:r>
          </a:p>
          <a:p>
            <a:pPr marL="0" indent="0">
              <a:buNone/>
            </a:pPr>
            <a:r>
              <a:rPr lang="en-US" sz="2000" dirty="0" smtClean="0"/>
              <a:t>        yield return null;</a:t>
            </a:r>
          </a:p>
          <a:p>
            <a:pPr marL="0" indent="0">
              <a:buNone/>
            </a:pPr>
            <a:r>
              <a:rPr lang="en-US" sz="2000" dirty="0" smtClean="0"/>
              <a:t>    }</a:t>
            </a:r>
          </a:p>
          <a:p>
            <a:pPr marL="0" indent="0">
              <a:buNone/>
            </a:pPr>
            <a:r>
              <a:rPr lang="en-US" sz="2000" dirty="0" smtClean="0"/>
              <a:t>}</a:t>
            </a:r>
          </a:p>
          <a:p>
            <a:pPr marL="0" indent="0">
              <a:buNone/>
            </a:pPr>
            <a:endParaRPr lang="en-US" sz="2000" dirty="0"/>
          </a:p>
        </p:txBody>
      </p:sp>
    </p:spTree>
    <p:extLst>
      <p:ext uri="{BB962C8B-B14F-4D97-AF65-F5344CB8AC3E}">
        <p14:creationId xmlns:p14="http://schemas.microsoft.com/office/powerpoint/2010/main" val="109888388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rmAutofit/>
          </a:bodyPr>
          <a:lstStyle/>
          <a:p>
            <a:r>
              <a:rPr lang="en-US" sz="2800" dirty="0" smtClean="0"/>
              <a:t>Drag and Drop tank.png into your Unity assets window.</a:t>
            </a:r>
          </a:p>
          <a:p>
            <a:r>
              <a:rPr lang="en-US" sz="2800" dirty="0" smtClean="0"/>
              <a:t>Set this image as a Sprite. Select the Tank.png file and view the Inspector details as below.</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5410200"/>
            <a:ext cx="975360" cy="975360"/>
          </a:xfrm>
          <a:prstGeom prst="rect">
            <a:avLst/>
          </a:prstGeom>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657600"/>
            <a:ext cx="28575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864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228600"/>
            <a:ext cx="8229600" cy="4525963"/>
          </a:xfrm>
        </p:spPr>
        <p:txBody>
          <a:bodyPr/>
          <a:lstStyle/>
          <a:p>
            <a:r>
              <a:rPr lang="en-US" b="1" dirty="0" smtClean="0"/>
              <a:t>Creating A Sprite Renderer</a:t>
            </a:r>
          </a:p>
          <a:p>
            <a:r>
              <a:rPr lang="en-US" dirty="0" smtClean="0"/>
              <a:t>In the “Hierarchy” window pane on the left of your Unity project select “Create” to reveal the below drop down. Choose “Sprite” </a:t>
            </a:r>
          </a:p>
          <a:p>
            <a:r>
              <a:rPr lang="en-US" dirty="0" smtClean="0"/>
              <a:t>Rename this </a:t>
            </a:r>
            <a:r>
              <a:rPr lang="en-US" dirty="0" err="1" smtClean="0"/>
              <a:t>GameObject</a:t>
            </a:r>
            <a:r>
              <a:rPr lang="en-US" dirty="0" smtClean="0"/>
              <a:t> </a:t>
            </a:r>
          </a:p>
          <a:p>
            <a:pPr marL="0" indent="0">
              <a:buNone/>
            </a:pPr>
            <a:r>
              <a:rPr lang="en-US" dirty="0" smtClean="0"/>
              <a:t>“Tank Body Sprite” </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608739"/>
            <a:ext cx="384386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descr="Create Spr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540" y="2362200"/>
            <a:ext cx="1905000" cy="510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0183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lstStyle/>
          <a:p>
            <a:r>
              <a:rPr lang="en-US" dirty="0" smtClean="0"/>
              <a:t>Click the little blue dot to the right of “Sprite” in the Sprite Renderer area of the Inspector panel as below.</a:t>
            </a:r>
          </a:p>
          <a:p>
            <a:r>
              <a:rPr lang="en-US" dirty="0" smtClean="0"/>
              <a:t>Now click “Assets -&gt; Tank” to select the Tank.png sprite</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38989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8204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Drag and drop the Tank Body Sprite in the “Hierarchy” window into the “Tank” </a:t>
            </a:r>
            <a:r>
              <a:rPr lang="en-US" dirty="0" err="1" smtClean="0"/>
              <a:t>GameObject</a:t>
            </a:r>
            <a:r>
              <a:rPr lang="en-US" dirty="0" smtClean="0"/>
              <a:t> as below.</a:t>
            </a:r>
            <a:endParaRPr lang="en-US" dirty="0"/>
          </a:p>
        </p:txBody>
      </p:sp>
      <p:pic>
        <p:nvPicPr>
          <p:cNvPr id="17412" name="Picture 4" descr="Nesting Game Object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607" y="3581400"/>
            <a:ext cx="3994785" cy="177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4229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this time our tank just falls off the screen.</a:t>
            </a:r>
          </a:p>
          <a:p>
            <a:pPr lvl="1"/>
            <a:r>
              <a:rPr lang="en-US" dirty="0" smtClean="0"/>
              <a:t>Lets add a ground-body to prevent that from happening.</a:t>
            </a:r>
          </a:p>
          <a:p>
            <a:pPr lvl="1"/>
            <a:r>
              <a:rPr lang="en-US" dirty="0" smtClean="0"/>
              <a:t>Create -&gt; Sprite” in the “Hierarchy” pane to create an empty sprite renderer. Name this sprite renderer “Terrain” in the Inspector Window.</a:t>
            </a:r>
            <a:endParaRPr lang="en-US" dirty="0"/>
          </a:p>
        </p:txBody>
      </p:sp>
    </p:spTree>
    <p:extLst>
      <p:ext uri="{BB962C8B-B14F-4D97-AF65-F5344CB8AC3E}">
        <p14:creationId xmlns:p14="http://schemas.microsoft.com/office/powerpoint/2010/main" val="411559735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Drag and drop terrain.png file into your Unity3D assets folder.</a:t>
            </a:r>
          </a:p>
          <a:p>
            <a:pPr lvl="1"/>
            <a:r>
              <a:rPr lang="en-US" dirty="0" smtClean="0"/>
              <a:t>Note: You will need to remember to set this asset to a “Sprite” in the Inspector window as below and then click “Apply” to make it official.</a:t>
            </a:r>
          </a:p>
          <a:p>
            <a:pPr lvl="1"/>
            <a:r>
              <a:rPr lang="en-US" dirty="0"/>
              <a:t>S</a:t>
            </a:r>
            <a:r>
              <a:rPr lang="en-US" dirty="0" smtClean="0"/>
              <a:t>elect the “Terrain” sprite renderer. Click the little black dot to the right of “Sprite” in the Inspector and select your newly created “Terrain” sprite.</a:t>
            </a:r>
          </a:p>
          <a:p>
            <a:pPr lvl="1"/>
            <a:r>
              <a:rPr lang="en-US" dirty="0" smtClean="0"/>
              <a:t>Click “Add Component -&gt; Physics2D -&gt; Polygon Collider 2D” to add a Polygon Collider 2D to your Terrain sprite renderer.</a:t>
            </a:r>
          </a:p>
          <a:p>
            <a:pPr lvl="2"/>
            <a:r>
              <a:rPr lang="en-US" dirty="0" smtClean="0"/>
              <a:t>A Polygon Collider 2D is a form of collider which will automatically detect an associated sprite’s outline and turn it into an in-game object</a:t>
            </a:r>
            <a:endParaRPr lang="en-US" dirty="0"/>
          </a:p>
        </p:txBody>
      </p:sp>
    </p:spTree>
    <p:extLst>
      <p:ext uri="{BB962C8B-B14F-4D97-AF65-F5344CB8AC3E}">
        <p14:creationId xmlns:p14="http://schemas.microsoft.com/office/powerpoint/2010/main" val="320478626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have done the listed steps, you should now see this in your scene window:</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00400"/>
            <a:ext cx="4953000" cy="274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46681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Polygon Collider 2D has done it’s job and detected our sprite’s outline, but the dimensions are all wrong. </a:t>
            </a:r>
          </a:p>
          <a:p>
            <a:pPr lvl="1"/>
            <a:r>
              <a:rPr lang="en-US" dirty="0" smtClean="0"/>
              <a:t>Also, notice that the detected Polygon Collider 2D (the green mesh outline) is off-center. Lets fix these problems now.</a:t>
            </a:r>
          </a:p>
          <a:p>
            <a:r>
              <a:rPr lang="en-US" dirty="0" smtClean="0"/>
              <a:t>In the Assets area, select terrain.png and, in the inspector window,  set the “Sprite Mode” to “Multiple” and the “Pixels To Units” to 40 instead of 100 as in the image below.</a:t>
            </a:r>
          </a:p>
          <a:p>
            <a:pPr lvl="1"/>
            <a:r>
              <a:rPr lang="en-US" dirty="0" smtClean="0"/>
              <a:t>This tells Unity that there are multiple sprites in the terrain sprite, which is effectively a shortcut to get Unity to automatically crop and center the sprite for us.</a:t>
            </a:r>
          </a:p>
          <a:p>
            <a:r>
              <a:rPr lang="en-US" dirty="0" smtClean="0"/>
              <a:t>Setting “Pixels To Units” to 40 will fix the problem where our terrain’s Polygon Collider 2D is much larger than it should be.</a:t>
            </a:r>
          </a:p>
          <a:p>
            <a:pPr lvl="1"/>
            <a:r>
              <a:rPr lang="en-US" dirty="0" smtClean="0"/>
              <a:t>Note: Don’t forget to click the “Apply” button.</a:t>
            </a:r>
          </a:p>
        </p:txBody>
      </p:sp>
    </p:spTree>
    <p:extLst>
      <p:ext uri="{BB962C8B-B14F-4D97-AF65-F5344CB8AC3E}">
        <p14:creationId xmlns:p14="http://schemas.microsoft.com/office/powerpoint/2010/main" val="187919867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76" y="3055007"/>
            <a:ext cx="3584864" cy="289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descr="That's more like i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055007"/>
            <a:ext cx="4191000" cy="244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0003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Adding A </a:t>
            </a:r>
            <a:r>
              <a:rPr lang="en-US" b="1" dirty="0" err="1" smtClean="0"/>
              <a:t>GroundDetector</a:t>
            </a:r>
            <a:endParaRPr lang="en-US" b="1" dirty="0" smtClean="0"/>
          </a:p>
          <a:p>
            <a:r>
              <a:rPr lang="en-US" dirty="0" smtClean="0"/>
              <a:t>We will now need to add a “</a:t>
            </a:r>
            <a:r>
              <a:rPr lang="en-US" dirty="0" err="1" smtClean="0"/>
              <a:t>GroundDetector</a:t>
            </a:r>
            <a:r>
              <a:rPr lang="en-US" dirty="0" smtClean="0"/>
              <a:t>” we can use to determine whether or not our tank is touching the ground.</a:t>
            </a:r>
          </a:p>
          <a:p>
            <a:endParaRPr lang="en-US" dirty="0" smtClean="0"/>
          </a:p>
          <a:p>
            <a:r>
              <a:rPr lang="en-US" dirty="0" smtClean="0"/>
              <a:t>This ground detector will be an empty </a:t>
            </a:r>
            <a:r>
              <a:rPr lang="en-US" dirty="0" err="1" smtClean="0"/>
              <a:t>GameObject</a:t>
            </a:r>
            <a:r>
              <a:rPr lang="en-US" dirty="0" smtClean="0"/>
              <a:t> (consisting of nothing more than a “transform” component and a red oval placeholder shape). The end user will not be able to see this object, but it will be useful in code.</a:t>
            </a:r>
          </a:p>
          <a:p>
            <a:endParaRPr lang="en-US" dirty="0" smtClean="0"/>
          </a:p>
          <a:p>
            <a:r>
              <a:rPr lang="en-US" dirty="0" smtClean="0"/>
              <a:t>Create an empty </a:t>
            </a:r>
            <a:r>
              <a:rPr lang="en-US" dirty="0" err="1" smtClean="0"/>
              <a:t>GameObject</a:t>
            </a:r>
            <a:r>
              <a:rPr lang="en-US" dirty="0" smtClean="0"/>
              <a:t> (</a:t>
            </a:r>
            <a:r>
              <a:rPr lang="en-US" dirty="0" err="1" smtClean="0"/>
              <a:t>GameObject</a:t>
            </a:r>
            <a:r>
              <a:rPr lang="en-US" dirty="0" smtClean="0"/>
              <a:t> -&gt; Create Empty). Now select your new empty </a:t>
            </a:r>
            <a:r>
              <a:rPr lang="en-US" dirty="0" err="1" smtClean="0"/>
              <a:t>GameObject</a:t>
            </a:r>
            <a:r>
              <a:rPr lang="en-US" dirty="0" smtClean="0"/>
              <a:t>, rename it to “</a:t>
            </a:r>
            <a:r>
              <a:rPr lang="en-US" dirty="0" err="1" smtClean="0"/>
              <a:t>GroundDetector</a:t>
            </a:r>
            <a:r>
              <a:rPr lang="en-US" dirty="0" smtClean="0"/>
              <a:t>” in the Inspector window and choose a red pill outline for it (this makes it easy to see in the game scene).</a:t>
            </a:r>
          </a:p>
          <a:p>
            <a:endParaRPr lang="en-US" dirty="0"/>
          </a:p>
        </p:txBody>
      </p:sp>
    </p:spTree>
    <p:extLst>
      <p:ext uri="{BB962C8B-B14F-4D97-AF65-F5344CB8AC3E}">
        <p14:creationId xmlns:p14="http://schemas.microsoft.com/office/powerpoint/2010/main" val="209086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It is essentially a function declared with a return type of </a:t>
            </a:r>
            <a:r>
              <a:rPr lang="en-US" dirty="0" err="1" smtClean="0"/>
              <a:t>IEnumerator</a:t>
            </a:r>
            <a:r>
              <a:rPr lang="en-US" dirty="0" smtClean="0"/>
              <a:t> and with the yield return statement included somewhere in the body. </a:t>
            </a:r>
          </a:p>
          <a:p>
            <a:r>
              <a:rPr lang="en-US" dirty="0" smtClean="0"/>
              <a:t>The yield return line is the point at which execution will pause and be resumed the following frame. </a:t>
            </a:r>
          </a:p>
          <a:p>
            <a:r>
              <a:rPr lang="en-US" dirty="0" smtClean="0"/>
              <a:t>To set a </a:t>
            </a:r>
            <a:r>
              <a:rPr lang="en-US" dirty="0" err="1" smtClean="0"/>
              <a:t>coroutine</a:t>
            </a:r>
            <a:r>
              <a:rPr lang="en-US" dirty="0" smtClean="0"/>
              <a:t> running, you need to use the </a:t>
            </a:r>
            <a:r>
              <a:rPr lang="en-US" dirty="0" err="1" smtClean="0"/>
              <a:t>StartCoroutine</a:t>
            </a:r>
            <a:r>
              <a:rPr lang="en-US" dirty="0" smtClean="0"/>
              <a:t> function:-</a:t>
            </a:r>
            <a:endParaRPr lang="en-US" dirty="0"/>
          </a:p>
        </p:txBody>
      </p:sp>
    </p:spTree>
    <p:extLst>
      <p:ext uri="{BB962C8B-B14F-4D97-AF65-F5344CB8AC3E}">
        <p14:creationId xmlns:p14="http://schemas.microsoft.com/office/powerpoint/2010/main" val="391875318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971800"/>
            <a:ext cx="51781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987298"/>
            <a:ext cx="2514600" cy="288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63873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a:t>
            </a:r>
            <a:r>
              <a:rPr lang="en-US" dirty="0" smtClean="0"/>
              <a:t>dd the “Terrain” to the “Terrain Layer” Start by selecting “Layers -&gt; Edit Layers” in the upper right hand corner of the main Unity window.</a:t>
            </a:r>
            <a:endParaRPr lang="en-US" dirty="0"/>
          </a:p>
        </p:txBody>
      </p:sp>
      <p:pic>
        <p:nvPicPr>
          <p:cNvPr id="21506" name="Picture 2" descr="http://www.unit3y.com/wp-content/uploads/2013/12/Layers-Edi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10000"/>
            <a:ext cx="3217229"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46261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r>
              <a:rPr lang="en-US" sz="2800" dirty="0" smtClean="0"/>
              <a:t>If we have a number of background game objects which never interact with anything on the screen (such as clouds or other scenic elements), we can simply move those objects into a “Scenery” layer to get them out of the way.</a:t>
            </a:r>
          </a:p>
          <a:p>
            <a:r>
              <a:rPr lang="en-US" sz="2800" dirty="0" smtClean="0"/>
              <a:t>On the “Edit Layers” menu, add a “Terrain” layer </a:t>
            </a:r>
          </a:p>
          <a:p>
            <a:r>
              <a:rPr lang="en-US" sz="2800" dirty="0"/>
              <a:t>C</a:t>
            </a:r>
            <a:r>
              <a:rPr lang="en-US" sz="2800" dirty="0" smtClean="0"/>
              <a:t>lick the “Terrain” object and set it’s layer to “Terrain”</a:t>
            </a:r>
            <a:endParaRPr lang="en-US" sz="2800" dirty="0"/>
          </a:p>
        </p:txBody>
      </p:sp>
      <p:pic>
        <p:nvPicPr>
          <p:cNvPr id="22530" name="Picture 2" descr="http://www.unit3y.com/wp-content/uploads/2013/12/Adding-a-Terrain-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399"/>
            <a:ext cx="360045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760" y="4124325"/>
            <a:ext cx="262128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96801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Splicing Your Tank With Sprite Editor</a:t>
            </a:r>
          </a:p>
          <a:p>
            <a:r>
              <a:rPr lang="en-US" dirty="0" smtClean="0"/>
              <a:t>Right now our tank is a single unified sprite. However, we need to chop it up a bit so we can allow fun behaviors like aiming the tank’s turret, allow individual wheel movements and (later) allow us to blow up our tank if we lose the game.</a:t>
            </a:r>
          </a:p>
          <a:p>
            <a:endParaRPr lang="en-US" dirty="0" smtClean="0"/>
          </a:p>
          <a:p>
            <a:r>
              <a:rPr lang="en-US" dirty="0" smtClean="0"/>
              <a:t>As before, click the tank’s sprite in the project panel at the very bottom of the Unity screen.  Select “Sprite mode” -&gt; “Multiple” to indicate that our Tank sprite actually contains many small sprites.</a:t>
            </a:r>
          </a:p>
          <a:p>
            <a:endParaRPr lang="en-US" dirty="0"/>
          </a:p>
        </p:txBody>
      </p:sp>
    </p:spTree>
    <p:extLst>
      <p:ext uri="{BB962C8B-B14F-4D97-AF65-F5344CB8AC3E}">
        <p14:creationId xmlns:p14="http://schemas.microsoft.com/office/powerpoint/2010/main" val="42799731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4525963"/>
          </a:xfrm>
        </p:spPr>
        <p:txBody>
          <a:bodyPr/>
          <a:lstStyle/>
          <a:p>
            <a:r>
              <a:rPr lang="en-US" dirty="0"/>
              <a:t>C</a:t>
            </a:r>
            <a:r>
              <a:rPr lang="en-US" dirty="0" smtClean="0"/>
              <a:t>lick “Sprite Editor” .</a:t>
            </a:r>
            <a:endParaRPr lang="en-US" dirty="0"/>
          </a:p>
        </p:txBody>
      </p:sp>
      <p:pic>
        <p:nvPicPr>
          <p:cNvPr id="235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395323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95500"/>
            <a:ext cx="28575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33425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Now click + drag inside the slice window to add “slice boxes” around the following components: Slice each tank wheel, slice the “turret barrel” and slice the “body” of the tank. </a:t>
            </a:r>
          </a:p>
          <a:p>
            <a:r>
              <a:rPr lang="en-US" dirty="0" smtClean="0"/>
              <a:t>When you slice each section, a blue box will appear indicating the size of the current slice.</a:t>
            </a:r>
          </a:p>
          <a:p>
            <a:r>
              <a:rPr lang="en-US" dirty="0" smtClean="0"/>
              <a:t>When you are done with a section, simply release the mouse and then click + drag again somewhere else to initiate a new slice.</a:t>
            </a:r>
          </a:p>
          <a:p>
            <a:r>
              <a:rPr lang="en-US" dirty="0" smtClean="0"/>
              <a:t>When you are done slicing, click “Apply” to perform the slice and then close the window.</a:t>
            </a:r>
          </a:p>
          <a:p>
            <a:r>
              <a:rPr lang="en-US" dirty="0" smtClean="0"/>
              <a:t>click each sprite slice and name them like so: </a:t>
            </a:r>
            <a:r>
              <a:rPr lang="en-US" dirty="0" err="1" smtClean="0"/>
              <a:t>turrent</a:t>
            </a:r>
            <a:r>
              <a:rPr lang="en-US" dirty="0" smtClean="0"/>
              <a:t>, shell, wheel_1, wheel_2, wheel_3. Click “apply” to update the sprite names.</a:t>
            </a:r>
            <a:endParaRPr lang="en-US" dirty="0"/>
          </a:p>
        </p:txBody>
      </p:sp>
    </p:spTree>
    <p:extLst>
      <p:ext uri="{BB962C8B-B14F-4D97-AF65-F5344CB8AC3E}">
        <p14:creationId xmlns:p14="http://schemas.microsoft.com/office/powerpoint/2010/main" val="2540738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8437"/>
            <a:ext cx="8229600" cy="4525963"/>
          </a:xfrm>
        </p:spPr>
        <p:txBody>
          <a:bodyPr>
            <a:normAutofit/>
          </a:bodyPr>
          <a:lstStyle/>
          <a:p>
            <a:r>
              <a:rPr lang="en-US" sz="2400" dirty="0" smtClean="0"/>
              <a:t>Add all these sprites back into our scene under our “Tank” </a:t>
            </a:r>
            <a:r>
              <a:rPr lang="en-US" sz="2400" dirty="0" err="1" smtClean="0"/>
              <a:t>GameObject</a:t>
            </a:r>
            <a:r>
              <a:rPr lang="en-US" sz="2400" dirty="0" smtClean="0"/>
              <a:t>. As you can see, our Tank Body Sprite now consists of just our turret.</a:t>
            </a:r>
          </a:p>
          <a:p>
            <a:r>
              <a:rPr lang="en-US" sz="2400" dirty="0" smtClean="0"/>
              <a:t>Next, systematically create new sprite renderers, nest them inside the tank </a:t>
            </a:r>
            <a:r>
              <a:rPr lang="en-US" sz="2400" dirty="0" err="1" smtClean="0"/>
              <a:t>GameObject</a:t>
            </a:r>
            <a:r>
              <a:rPr lang="en-US" sz="2400" dirty="0" smtClean="0"/>
              <a:t> and select the appropriate sprites from the sprite sheet we just carved up and put all the pieces back where they were before. The result (in wireframe mode) should look something like this:</a:t>
            </a:r>
            <a:endParaRPr lang="en-US" sz="2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916428"/>
            <a:ext cx="2362200" cy="222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413300"/>
            <a:ext cx="3048000" cy="323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65816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57200"/>
            <a:ext cx="8229600" cy="4525963"/>
          </a:xfrm>
        </p:spPr>
        <p:txBody>
          <a:bodyPr>
            <a:noAutofit/>
          </a:bodyPr>
          <a:lstStyle/>
          <a:p>
            <a:pPr marL="0" indent="0">
              <a:buNone/>
            </a:pPr>
            <a:r>
              <a:rPr lang="en-US" sz="2400" dirty="0" smtClean="0"/>
              <a:t>using </a:t>
            </a:r>
            <a:r>
              <a:rPr lang="en-US" sz="2400" dirty="0" err="1" smtClean="0"/>
              <a:t>UnityEngine</a:t>
            </a:r>
            <a:r>
              <a:rPr lang="en-US" sz="2400" dirty="0" smtClean="0"/>
              <a:t>;</a:t>
            </a:r>
          </a:p>
          <a:p>
            <a:pPr marL="0" indent="0">
              <a:buNone/>
            </a:pPr>
            <a:r>
              <a:rPr lang="en-US" sz="2400" dirty="0" smtClean="0"/>
              <a:t>using </a:t>
            </a:r>
            <a:r>
              <a:rPr lang="en-US" sz="2400" dirty="0" err="1" smtClean="0"/>
              <a:t>System.Collections</a:t>
            </a:r>
            <a:r>
              <a:rPr lang="en-US" sz="2400" dirty="0" smtClean="0"/>
              <a:t>;</a:t>
            </a:r>
          </a:p>
          <a:p>
            <a:pPr marL="0" indent="0">
              <a:buNone/>
            </a:pPr>
            <a:endParaRPr lang="en-US" sz="2400" dirty="0" smtClean="0"/>
          </a:p>
          <a:p>
            <a:pPr marL="0" indent="0">
              <a:buNone/>
            </a:pPr>
            <a:r>
              <a:rPr lang="en-US" sz="2400" dirty="0" smtClean="0"/>
              <a:t>public class </a:t>
            </a:r>
            <a:r>
              <a:rPr lang="en-US" sz="2400" dirty="0" err="1" smtClean="0"/>
              <a:t>TankController</a:t>
            </a:r>
            <a:r>
              <a:rPr lang="en-US" sz="2400" dirty="0" smtClean="0"/>
              <a:t> : </a:t>
            </a:r>
            <a:r>
              <a:rPr lang="en-US" sz="2400" dirty="0" err="1" smtClean="0"/>
              <a:t>MonoBehaviour</a:t>
            </a:r>
            <a:r>
              <a:rPr lang="en-US" sz="2400" dirty="0" smtClean="0"/>
              <a:t> {</a:t>
            </a:r>
          </a:p>
          <a:p>
            <a:pPr marL="0" indent="0">
              <a:buNone/>
            </a:pPr>
            <a:endParaRPr lang="en-US" sz="2400" dirty="0" smtClean="0"/>
          </a:p>
          <a:p>
            <a:pPr marL="0" indent="0">
              <a:buNone/>
            </a:pPr>
            <a:r>
              <a:rPr lang="en-US" sz="2400" dirty="0" smtClean="0"/>
              <a:t>	[</a:t>
            </a:r>
            <a:r>
              <a:rPr lang="en-US" sz="2400" dirty="0" err="1" smtClean="0"/>
              <a:t>HideInInspector</a:t>
            </a:r>
            <a:r>
              <a:rPr lang="en-US" sz="2400" dirty="0" smtClean="0"/>
              <a:t>]</a:t>
            </a:r>
          </a:p>
          <a:p>
            <a:pPr marL="0" indent="0">
              <a:buNone/>
            </a:pPr>
            <a:r>
              <a:rPr lang="en-US" sz="2400" dirty="0" smtClean="0"/>
              <a:t>	public </a:t>
            </a:r>
            <a:r>
              <a:rPr lang="en-US" sz="2400" dirty="0" err="1" smtClean="0"/>
              <a:t>bool</a:t>
            </a:r>
            <a:r>
              <a:rPr lang="en-US" sz="2400" dirty="0" smtClean="0"/>
              <a:t> jump = false;			</a:t>
            </a:r>
          </a:p>
          <a:p>
            <a:pPr marL="0" indent="0">
              <a:buNone/>
            </a:pPr>
            <a:endParaRPr lang="en-US" sz="2400" dirty="0" smtClean="0"/>
          </a:p>
          <a:p>
            <a:pPr marL="0" indent="0">
              <a:buNone/>
            </a:pPr>
            <a:r>
              <a:rPr lang="en-US" sz="2400" dirty="0" smtClean="0"/>
              <a:t>	public float </a:t>
            </a:r>
            <a:r>
              <a:rPr lang="en-US" sz="2400" dirty="0" err="1" smtClean="0"/>
              <a:t>moveForce</a:t>
            </a:r>
            <a:r>
              <a:rPr lang="en-US" sz="2400" dirty="0" smtClean="0"/>
              <a:t> = 365f;			</a:t>
            </a:r>
          </a:p>
          <a:p>
            <a:pPr marL="0" indent="0">
              <a:buNone/>
            </a:pPr>
            <a:r>
              <a:rPr lang="en-US" sz="2400" dirty="0" smtClean="0"/>
              <a:t>	public float </a:t>
            </a:r>
            <a:r>
              <a:rPr lang="en-US" sz="2400" dirty="0" err="1" smtClean="0"/>
              <a:t>maxSpeed</a:t>
            </a:r>
            <a:r>
              <a:rPr lang="en-US" sz="2400" dirty="0" smtClean="0"/>
              <a:t> = 5f;			</a:t>
            </a:r>
          </a:p>
          <a:p>
            <a:pPr marL="0" indent="0">
              <a:buNone/>
            </a:pPr>
            <a:r>
              <a:rPr lang="en-US" sz="2400" dirty="0" smtClean="0"/>
              <a:t>	public float </a:t>
            </a:r>
            <a:r>
              <a:rPr lang="en-US" sz="2400" dirty="0" err="1" smtClean="0"/>
              <a:t>jumpForce</a:t>
            </a:r>
            <a:r>
              <a:rPr lang="en-US" sz="2400" dirty="0" smtClean="0"/>
              <a:t> = 1000f;			</a:t>
            </a:r>
          </a:p>
          <a:p>
            <a:pPr marL="0" indent="0">
              <a:buNone/>
            </a:pPr>
            <a:endParaRPr lang="en-US" sz="2400" dirty="0" smtClean="0"/>
          </a:p>
          <a:p>
            <a:pPr marL="0" indent="0">
              <a:buNone/>
            </a:pPr>
            <a:r>
              <a:rPr lang="en-US" sz="2400" dirty="0" smtClean="0"/>
              <a:t>	private Transform </a:t>
            </a:r>
            <a:r>
              <a:rPr lang="en-US" sz="2400" dirty="0" err="1" smtClean="0"/>
              <a:t>groundDetector</a:t>
            </a:r>
            <a:r>
              <a:rPr lang="en-US" sz="2400" dirty="0" smtClean="0"/>
              <a:t>;		</a:t>
            </a:r>
          </a:p>
          <a:p>
            <a:pPr marL="0" indent="0">
              <a:buNone/>
            </a:pPr>
            <a:r>
              <a:rPr lang="en-US" sz="2400" dirty="0" smtClean="0"/>
              <a:t>	private </a:t>
            </a:r>
            <a:r>
              <a:rPr lang="en-US" sz="2400" dirty="0" err="1" smtClean="0"/>
              <a:t>bool</a:t>
            </a:r>
            <a:r>
              <a:rPr lang="en-US" sz="2400" dirty="0" smtClean="0"/>
              <a:t> grounded = false;	</a:t>
            </a:r>
            <a:endParaRPr lang="en-US" sz="2400" dirty="0"/>
          </a:p>
        </p:txBody>
      </p:sp>
    </p:spTree>
    <p:extLst>
      <p:ext uri="{BB962C8B-B14F-4D97-AF65-F5344CB8AC3E}">
        <p14:creationId xmlns:p14="http://schemas.microsoft.com/office/powerpoint/2010/main" val="325649825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200" dirty="0" smtClean="0"/>
              <a:t>void Awake()	{</a:t>
            </a:r>
          </a:p>
          <a:p>
            <a:pPr marL="0" indent="0">
              <a:buNone/>
            </a:pPr>
            <a:r>
              <a:rPr lang="en-US" sz="2200" dirty="0" smtClean="0"/>
              <a:t>		// Setting up references.</a:t>
            </a:r>
          </a:p>
          <a:p>
            <a:pPr marL="0" indent="0">
              <a:buNone/>
            </a:pPr>
            <a:r>
              <a:rPr lang="en-US" sz="2200" dirty="0" smtClean="0"/>
              <a:t>		</a:t>
            </a:r>
            <a:r>
              <a:rPr lang="en-US" sz="2200" dirty="0" err="1" smtClean="0"/>
              <a:t>groundDetector</a:t>
            </a:r>
            <a:r>
              <a:rPr lang="en-US" sz="2200" dirty="0" smtClean="0"/>
              <a:t> = </a:t>
            </a:r>
            <a:r>
              <a:rPr lang="en-US" sz="2200" dirty="0" err="1" smtClean="0"/>
              <a:t>transform.Find</a:t>
            </a:r>
            <a:r>
              <a:rPr lang="en-US" sz="2200" dirty="0" smtClean="0"/>
              <a:t>("</a:t>
            </a:r>
            <a:r>
              <a:rPr lang="en-US" sz="2200" dirty="0" err="1" smtClean="0"/>
              <a:t>GroundDetector</a:t>
            </a:r>
            <a:r>
              <a:rPr lang="en-US" sz="2200" dirty="0" smtClean="0"/>
              <a:t>"); }</a:t>
            </a:r>
          </a:p>
          <a:p>
            <a:pPr marL="0" indent="0">
              <a:buNone/>
            </a:pPr>
            <a:endParaRPr lang="en-US" sz="2200" dirty="0" smtClean="0"/>
          </a:p>
          <a:p>
            <a:pPr marL="0" indent="0">
              <a:buNone/>
            </a:pPr>
            <a:r>
              <a:rPr lang="en-US" sz="2200" dirty="0" smtClean="0"/>
              <a:t>	void Update()	{</a:t>
            </a:r>
          </a:p>
          <a:p>
            <a:pPr marL="0" indent="0">
              <a:buNone/>
            </a:pPr>
            <a:r>
              <a:rPr lang="en-US" sz="2200" dirty="0" smtClean="0"/>
              <a:t>		// The player is grounded if a </a:t>
            </a:r>
            <a:r>
              <a:rPr lang="en-US" sz="2200" dirty="0" err="1" smtClean="0"/>
              <a:t>linecast</a:t>
            </a:r>
            <a:r>
              <a:rPr lang="en-US" sz="2200" dirty="0" smtClean="0"/>
              <a:t> to the </a:t>
            </a:r>
            <a:r>
              <a:rPr lang="en-US" sz="2200" dirty="0" err="1" smtClean="0"/>
              <a:t>groundcheck</a:t>
            </a:r>
            <a:r>
              <a:rPr lang="en-US" sz="2200" dirty="0" smtClean="0"/>
              <a:t> position hits anything on the ground layer.</a:t>
            </a:r>
          </a:p>
          <a:p>
            <a:pPr marL="0" indent="0">
              <a:buNone/>
            </a:pPr>
            <a:r>
              <a:rPr lang="en-US" sz="2200" dirty="0" smtClean="0"/>
              <a:t>		grounded = Physics2D.Linecast(</a:t>
            </a:r>
            <a:r>
              <a:rPr lang="en-US" sz="2200" dirty="0" err="1" smtClean="0"/>
              <a:t>transform.position</a:t>
            </a:r>
            <a:r>
              <a:rPr lang="en-US" sz="2200" dirty="0" smtClean="0"/>
              <a:t>, </a:t>
            </a:r>
            <a:r>
              <a:rPr lang="en-US" sz="2200" dirty="0" err="1" smtClean="0"/>
              <a:t>groundDetector.position</a:t>
            </a:r>
            <a:r>
              <a:rPr lang="en-US" sz="2200" dirty="0" smtClean="0"/>
              <a:t>, 1 &lt;&lt; </a:t>
            </a:r>
            <a:r>
              <a:rPr lang="en-US" sz="2200" dirty="0" err="1" smtClean="0"/>
              <a:t>LayerMask.NameToLayer</a:t>
            </a:r>
            <a:r>
              <a:rPr lang="en-US" sz="2200" dirty="0" smtClean="0"/>
              <a:t>("Terrain"));  </a:t>
            </a:r>
          </a:p>
          <a:p>
            <a:pPr marL="0" indent="0">
              <a:buNone/>
            </a:pPr>
            <a:endParaRPr lang="en-US" sz="2200" dirty="0" smtClean="0"/>
          </a:p>
          <a:p>
            <a:pPr marL="0" indent="0">
              <a:buNone/>
            </a:pPr>
            <a:r>
              <a:rPr lang="en-US" sz="2200" dirty="0" smtClean="0"/>
              <a:t>		// If the jump button is pressed and the player is grounded then the player should jump.</a:t>
            </a:r>
          </a:p>
          <a:p>
            <a:pPr marL="0" indent="0">
              <a:buNone/>
            </a:pPr>
            <a:r>
              <a:rPr lang="en-US" sz="2200" dirty="0" smtClean="0"/>
              <a:t>		if(</a:t>
            </a:r>
            <a:r>
              <a:rPr lang="en-US" sz="2200" dirty="0" err="1" smtClean="0"/>
              <a:t>Input.GetButtonDown</a:t>
            </a:r>
            <a:r>
              <a:rPr lang="en-US" sz="2200" dirty="0" smtClean="0"/>
              <a:t>("Jump") &amp;&amp; grounded)</a:t>
            </a:r>
          </a:p>
          <a:p>
            <a:pPr marL="0" indent="0">
              <a:buNone/>
            </a:pPr>
            <a:r>
              <a:rPr lang="en-US" sz="2200" dirty="0" smtClean="0"/>
              <a:t>			jump = true;</a:t>
            </a:r>
          </a:p>
          <a:p>
            <a:pPr marL="0" indent="0">
              <a:buNone/>
            </a:pPr>
            <a:r>
              <a:rPr lang="en-US" sz="2200" dirty="0" smtClean="0"/>
              <a:t>	}</a:t>
            </a:r>
          </a:p>
          <a:p>
            <a:pPr marL="0" indent="0">
              <a:buNone/>
            </a:pPr>
            <a:endParaRPr lang="en-US" sz="2200" dirty="0"/>
          </a:p>
        </p:txBody>
      </p:sp>
    </p:spTree>
    <p:extLst>
      <p:ext uri="{BB962C8B-B14F-4D97-AF65-F5344CB8AC3E}">
        <p14:creationId xmlns:p14="http://schemas.microsoft.com/office/powerpoint/2010/main" val="94185237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200" dirty="0" smtClean="0"/>
              <a:t>void </a:t>
            </a:r>
            <a:r>
              <a:rPr lang="en-US" sz="2200" dirty="0" err="1" smtClean="0"/>
              <a:t>FixedUpdate</a:t>
            </a:r>
            <a:r>
              <a:rPr lang="en-US" sz="2200" dirty="0" smtClean="0"/>
              <a:t> ()	{</a:t>
            </a:r>
          </a:p>
          <a:p>
            <a:pPr marL="0" indent="0">
              <a:buNone/>
            </a:pPr>
            <a:r>
              <a:rPr lang="en-US" sz="2200" dirty="0" smtClean="0"/>
              <a:t>		// Cache the horizontal input.</a:t>
            </a:r>
          </a:p>
          <a:p>
            <a:pPr marL="0" indent="0">
              <a:buNone/>
            </a:pPr>
            <a:r>
              <a:rPr lang="en-US" sz="2200" dirty="0" smtClean="0"/>
              <a:t>		float h = </a:t>
            </a:r>
            <a:r>
              <a:rPr lang="en-US" sz="2200" dirty="0" err="1" smtClean="0"/>
              <a:t>Input.GetAxis</a:t>
            </a:r>
            <a:r>
              <a:rPr lang="en-US" sz="2200" dirty="0" smtClean="0"/>
              <a:t>("Horizontal");</a:t>
            </a:r>
          </a:p>
          <a:p>
            <a:pPr marL="0" indent="0">
              <a:buNone/>
            </a:pPr>
            <a:endParaRPr lang="en-US" sz="2200" dirty="0" smtClean="0"/>
          </a:p>
          <a:p>
            <a:pPr marL="0" indent="0">
              <a:buNone/>
            </a:pPr>
            <a:r>
              <a:rPr lang="en-US" sz="2200" dirty="0" smtClean="0"/>
              <a:t>	if(h * rigidbody2D.velocity.x &lt; </a:t>
            </a:r>
            <a:r>
              <a:rPr lang="en-US" sz="2200" dirty="0" err="1" smtClean="0"/>
              <a:t>maxSpeed</a:t>
            </a:r>
            <a:r>
              <a:rPr lang="en-US" sz="2200" dirty="0" smtClean="0"/>
              <a:t>) </a:t>
            </a:r>
          </a:p>
          <a:p>
            <a:pPr marL="0" indent="0">
              <a:buNone/>
            </a:pPr>
            <a:r>
              <a:rPr lang="en-US" sz="2200" dirty="0" smtClean="0"/>
              <a:t>		rigidbody2D.AddForce(Vector2.right * h * </a:t>
            </a:r>
            <a:r>
              <a:rPr lang="en-US" sz="2200" dirty="0" err="1" smtClean="0"/>
              <a:t>moveForce</a:t>
            </a:r>
            <a:r>
              <a:rPr lang="en-US" sz="2200" dirty="0" smtClean="0"/>
              <a:t>); 		 		</a:t>
            </a:r>
          </a:p>
          <a:p>
            <a:pPr marL="0" indent="0">
              <a:buNone/>
            </a:pPr>
            <a:r>
              <a:rPr lang="en-US" sz="2200" dirty="0" smtClean="0"/>
              <a:t>              if(</a:t>
            </a:r>
            <a:r>
              <a:rPr lang="en-US" sz="2200" dirty="0" err="1" smtClean="0"/>
              <a:t>Mathf.Abs</a:t>
            </a:r>
            <a:r>
              <a:rPr lang="en-US" sz="2200" dirty="0" smtClean="0"/>
              <a:t>(rigidbody2D.velocity.x) &gt; </a:t>
            </a:r>
            <a:r>
              <a:rPr lang="en-US" sz="2200" dirty="0" err="1" smtClean="0"/>
              <a:t>maxSpeed</a:t>
            </a:r>
            <a:r>
              <a:rPr lang="en-US" sz="2200" dirty="0" smtClean="0"/>
              <a:t>)</a:t>
            </a:r>
          </a:p>
          <a:p>
            <a:pPr marL="0" indent="0">
              <a:buNone/>
            </a:pPr>
            <a:r>
              <a:rPr lang="en-US" sz="2200" dirty="0" smtClean="0"/>
              <a:t>		rigidbody2D.velocity = new Vector2(</a:t>
            </a:r>
            <a:r>
              <a:rPr lang="en-US" sz="2200" dirty="0" err="1" smtClean="0"/>
              <a:t>Mathf.Sign</a:t>
            </a:r>
            <a:r>
              <a:rPr lang="en-US" sz="2200" dirty="0" smtClean="0"/>
              <a:t>(rigidbody2D.velocity.x) * </a:t>
            </a:r>
            <a:r>
              <a:rPr lang="en-US" sz="2200" dirty="0" err="1" smtClean="0"/>
              <a:t>maxSpeed</a:t>
            </a:r>
            <a:r>
              <a:rPr lang="en-US" sz="2200" dirty="0" smtClean="0"/>
              <a:t>, rigidbody2D.velocity.y);</a:t>
            </a:r>
          </a:p>
          <a:p>
            <a:pPr marL="0" indent="0">
              <a:buNone/>
            </a:pPr>
            <a:endParaRPr lang="en-US" sz="2200" dirty="0" smtClean="0"/>
          </a:p>
          <a:p>
            <a:pPr marL="0" indent="0">
              <a:buNone/>
            </a:pPr>
            <a:r>
              <a:rPr lang="en-US" sz="2200" dirty="0" smtClean="0"/>
              <a:t>	// If the player should jump...</a:t>
            </a:r>
          </a:p>
          <a:p>
            <a:pPr marL="0" indent="0">
              <a:buNone/>
            </a:pPr>
            <a:r>
              <a:rPr lang="en-US" sz="2200" dirty="0" smtClean="0"/>
              <a:t>	if(jump)	{	</a:t>
            </a:r>
          </a:p>
          <a:p>
            <a:pPr marL="0" indent="0">
              <a:buNone/>
            </a:pPr>
            <a:r>
              <a:rPr lang="en-US" sz="2200" dirty="0" smtClean="0"/>
              <a:t>		rigidbody2D.AddForce(new Vector2(0f, </a:t>
            </a:r>
            <a:r>
              <a:rPr lang="en-US" sz="2200" dirty="0" err="1" smtClean="0"/>
              <a:t>jumpForce</a:t>
            </a:r>
            <a:r>
              <a:rPr lang="en-US" sz="2200" dirty="0" smtClean="0"/>
              <a:t>));</a:t>
            </a:r>
          </a:p>
          <a:p>
            <a:pPr marL="0" indent="0">
              <a:buNone/>
            </a:pPr>
            <a:r>
              <a:rPr lang="en-US" sz="2200" dirty="0" smtClean="0"/>
              <a:t>			jump = false;		}	} }</a:t>
            </a:r>
            <a:endParaRPr lang="en-US" sz="2200" dirty="0"/>
          </a:p>
        </p:txBody>
      </p:sp>
    </p:spTree>
    <p:extLst>
      <p:ext uri="{BB962C8B-B14F-4D97-AF65-F5344CB8AC3E}">
        <p14:creationId xmlns:p14="http://schemas.microsoft.com/office/powerpoint/2010/main" val="323535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smtClean="0"/>
              <a:t>void Update() {</a:t>
            </a:r>
          </a:p>
          <a:p>
            <a:pPr marL="0" indent="0">
              <a:buNone/>
            </a:pPr>
            <a:r>
              <a:rPr lang="en-US" sz="2800" dirty="0" smtClean="0"/>
              <a:t>    if (</a:t>
            </a:r>
            <a:r>
              <a:rPr lang="en-US" sz="2800" dirty="0" err="1" smtClean="0"/>
              <a:t>Input.GetKeyDown</a:t>
            </a:r>
            <a:r>
              <a:rPr lang="en-US" sz="2800" dirty="0" smtClean="0"/>
              <a:t>("f")) {</a:t>
            </a:r>
          </a:p>
          <a:p>
            <a:pPr marL="0" indent="0">
              <a:buNone/>
            </a:pPr>
            <a:r>
              <a:rPr lang="en-US" sz="2800" dirty="0" smtClean="0"/>
              <a:t>        </a:t>
            </a:r>
            <a:r>
              <a:rPr lang="en-US" sz="2800" dirty="0" err="1" smtClean="0"/>
              <a:t>StartCoroutine</a:t>
            </a:r>
            <a:r>
              <a:rPr lang="en-US" sz="2800" dirty="0" smtClean="0"/>
              <a:t>("Fade");</a:t>
            </a:r>
          </a:p>
          <a:p>
            <a:pPr marL="0" indent="0">
              <a:buNone/>
            </a:pPr>
            <a:r>
              <a:rPr lang="en-US" sz="2800" dirty="0" smtClean="0"/>
              <a:t>    }</a:t>
            </a:r>
          </a:p>
          <a:p>
            <a:pPr marL="0" indent="0">
              <a:buNone/>
            </a:pPr>
            <a:r>
              <a:rPr lang="en-US" sz="2800" dirty="0" smtClean="0"/>
              <a:t>}</a:t>
            </a:r>
          </a:p>
          <a:p>
            <a:pPr marL="0" indent="0">
              <a:buNone/>
            </a:pPr>
            <a:endParaRPr lang="en-US" sz="2800" dirty="0"/>
          </a:p>
        </p:txBody>
      </p:sp>
    </p:spTree>
    <p:extLst>
      <p:ext uri="{BB962C8B-B14F-4D97-AF65-F5344CB8AC3E}">
        <p14:creationId xmlns:p14="http://schemas.microsoft.com/office/powerpoint/2010/main" val="207581066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lnSpcReduction="10000"/>
          </a:bodyPr>
          <a:lstStyle/>
          <a:p>
            <a:r>
              <a:rPr lang="en-US" sz="2500" b="1" dirty="0" smtClean="0"/>
              <a:t>Adding A Cannon</a:t>
            </a:r>
          </a:p>
          <a:p>
            <a:r>
              <a:rPr lang="en-US" sz="2500" dirty="0" smtClean="0"/>
              <a:t>Drag and drop it into the project and open up the Sprite Editor. Make sure to click Sprite Mode: “Multiple” to get the Sprite Editor to show up.</a:t>
            </a:r>
          </a:p>
          <a:p>
            <a:r>
              <a:rPr lang="en-US" sz="2500" dirty="0"/>
              <a:t>M</a:t>
            </a:r>
            <a:r>
              <a:rPr lang="en-US" sz="2500" dirty="0" smtClean="0"/>
              <a:t>odify the pivot point so that our cannon will pivot at the base instead of the center (default). It will look like this initially.</a:t>
            </a:r>
          </a:p>
          <a:p>
            <a:pPr lvl="1"/>
            <a:r>
              <a:rPr lang="en-US" sz="2500" dirty="0" smtClean="0"/>
              <a:t>Move the pivot to the bottom center by clicking the Pivot drop down and selecting “Bottom.”</a:t>
            </a:r>
          </a:p>
          <a:p>
            <a:pPr lvl="1"/>
            <a:r>
              <a:rPr lang="en-US" sz="2400" dirty="0" smtClean="0"/>
              <a:t>Now the pivot should appear in the center,</a:t>
            </a:r>
          </a:p>
          <a:p>
            <a:pPr marL="457200" lvl="1" indent="0">
              <a:buNone/>
            </a:pPr>
            <a:r>
              <a:rPr lang="en-US" sz="2400" dirty="0" smtClean="0"/>
              <a:t>bottom of the cannon.</a:t>
            </a:r>
            <a:endParaRPr lang="en-US" sz="2500" dirty="0" smtClean="0"/>
          </a:p>
          <a:p>
            <a:pPr lvl="1"/>
            <a:endParaRPr lang="en-US" sz="25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343400"/>
            <a:ext cx="2382429"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486150"/>
            <a:ext cx="5619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094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60437"/>
            <a:ext cx="8229600" cy="4525963"/>
          </a:xfrm>
        </p:spPr>
        <p:txBody>
          <a:bodyPr/>
          <a:lstStyle/>
          <a:p>
            <a:r>
              <a:rPr lang="en-US" dirty="0" smtClean="0"/>
              <a:t>Name this sprite renderer “Turret”</a:t>
            </a:r>
          </a:p>
          <a:p>
            <a:r>
              <a:rPr lang="en-US" dirty="0" smtClean="0"/>
              <a:t>Make it look like this:</a:t>
            </a:r>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43200"/>
            <a:ext cx="3109913" cy="3373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35997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t>
            </a:r>
            <a:r>
              <a:rPr lang="en-US" dirty="0" smtClean="0"/>
              <a:t>ake the cannon point at the mouse, this will require a new script. Create a new script called “</a:t>
            </a:r>
            <a:r>
              <a:rPr lang="en-US" dirty="0" err="1" smtClean="0"/>
              <a:t>TurretController</a:t>
            </a:r>
            <a:r>
              <a:rPr lang="en-US" dirty="0" smtClean="0"/>
              <a:t>” and drop it onto the Turret Sprite Renderer you just created.</a:t>
            </a:r>
          </a:p>
          <a:p>
            <a:endParaRPr lang="en-US" dirty="0"/>
          </a:p>
        </p:txBody>
      </p:sp>
    </p:spTree>
    <p:extLst>
      <p:ext uri="{BB962C8B-B14F-4D97-AF65-F5344CB8AC3E}">
        <p14:creationId xmlns:p14="http://schemas.microsoft.com/office/powerpoint/2010/main" val="12809528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200" dirty="0" smtClean="0"/>
              <a:t>using </a:t>
            </a:r>
            <a:r>
              <a:rPr lang="en-US" sz="2200" dirty="0" err="1" smtClean="0"/>
              <a:t>UnityEngine</a:t>
            </a:r>
            <a:r>
              <a:rPr lang="en-US" sz="2200" dirty="0" smtClean="0"/>
              <a:t>;</a:t>
            </a:r>
          </a:p>
          <a:p>
            <a:pPr marL="0" indent="0">
              <a:buNone/>
            </a:pPr>
            <a:r>
              <a:rPr lang="en-US" sz="2200" dirty="0" smtClean="0"/>
              <a:t>using </a:t>
            </a:r>
            <a:r>
              <a:rPr lang="en-US" sz="2200" dirty="0" err="1" smtClean="0"/>
              <a:t>System.Collections</a:t>
            </a:r>
            <a:r>
              <a:rPr lang="en-US" sz="2200" dirty="0" smtClean="0"/>
              <a:t>;</a:t>
            </a:r>
          </a:p>
          <a:p>
            <a:pPr marL="0" indent="0">
              <a:buNone/>
            </a:pPr>
            <a:endParaRPr lang="en-US" sz="2200" dirty="0" smtClean="0"/>
          </a:p>
          <a:p>
            <a:pPr marL="0" indent="0">
              <a:buNone/>
            </a:pPr>
            <a:r>
              <a:rPr lang="en-US" sz="2200" dirty="0" smtClean="0"/>
              <a:t>public class </a:t>
            </a:r>
            <a:r>
              <a:rPr lang="en-US" sz="2200" dirty="0" err="1" smtClean="0"/>
              <a:t>TurretController</a:t>
            </a:r>
            <a:r>
              <a:rPr lang="en-US" sz="2200" dirty="0" smtClean="0"/>
              <a:t> : </a:t>
            </a:r>
            <a:r>
              <a:rPr lang="en-US" sz="2200" dirty="0" err="1" smtClean="0"/>
              <a:t>MonoBehaviour</a:t>
            </a:r>
            <a:r>
              <a:rPr lang="en-US" sz="2200" dirty="0" smtClean="0"/>
              <a:t> {</a:t>
            </a:r>
          </a:p>
          <a:p>
            <a:pPr marL="0" indent="0">
              <a:buNone/>
            </a:pPr>
            <a:endParaRPr lang="en-US" sz="2200" dirty="0" smtClean="0"/>
          </a:p>
          <a:p>
            <a:pPr marL="0" indent="0">
              <a:buNone/>
            </a:pPr>
            <a:r>
              <a:rPr lang="en-US" sz="2200" dirty="0" smtClean="0"/>
              <a:t>	private Vector3 </a:t>
            </a:r>
            <a:r>
              <a:rPr lang="en-US" sz="2200" dirty="0" err="1" smtClean="0"/>
              <a:t>mouse_pos</a:t>
            </a:r>
            <a:r>
              <a:rPr lang="en-US" sz="2200" dirty="0" smtClean="0"/>
              <a:t>;</a:t>
            </a:r>
          </a:p>
          <a:p>
            <a:pPr marL="0" indent="0">
              <a:buNone/>
            </a:pPr>
            <a:r>
              <a:rPr lang="en-US" sz="2200" dirty="0" smtClean="0"/>
              <a:t>	private Vector3 </a:t>
            </a:r>
            <a:r>
              <a:rPr lang="en-US" sz="2200" dirty="0" err="1" smtClean="0"/>
              <a:t>object_pos</a:t>
            </a:r>
            <a:r>
              <a:rPr lang="en-US" sz="2200" dirty="0" smtClean="0"/>
              <a:t>;</a:t>
            </a:r>
          </a:p>
          <a:p>
            <a:pPr marL="0" indent="0">
              <a:buNone/>
            </a:pPr>
            <a:r>
              <a:rPr lang="en-US" sz="2200" dirty="0" smtClean="0"/>
              <a:t>	private float angle;</a:t>
            </a:r>
          </a:p>
          <a:p>
            <a:pPr marL="0" indent="0">
              <a:buNone/>
            </a:pPr>
            <a:endParaRPr lang="en-US" sz="2200" dirty="0" smtClean="0"/>
          </a:p>
          <a:p>
            <a:pPr marL="0" indent="0">
              <a:buNone/>
            </a:pPr>
            <a:r>
              <a:rPr lang="en-US" sz="2200" dirty="0" smtClean="0"/>
              <a:t>	// Use this for initialization</a:t>
            </a:r>
          </a:p>
          <a:p>
            <a:pPr marL="0" indent="0">
              <a:buNone/>
            </a:pPr>
            <a:r>
              <a:rPr lang="en-US" sz="2200" dirty="0" smtClean="0"/>
              <a:t>	void Start () {	}</a:t>
            </a:r>
          </a:p>
          <a:p>
            <a:pPr marL="0" indent="0">
              <a:buNone/>
            </a:pPr>
            <a:endParaRPr lang="en-US" sz="2200" dirty="0" smtClean="0"/>
          </a:p>
          <a:p>
            <a:pPr marL="0" indent="0">
              <a:buNone/>
            </a:pPr>
            <a:endParaRPr lang="en-US" sz="2200" dirty="0"/>
          </a:p>
        </p:txBody>
      </p:sp>
    </p:spTree>
    <p:extLst>
      <p:ext uri="{BB962C8B-B14F-4D97-AF65-F5344CB8AC3E}">
        <p14:creationId xmlns:p14="http://schemas.microsoft.com/office/powerpoint/2010/main" val="95962952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2200" dirty="0" smtClean="0"/>
              <a:t>void Update () {    </a:t>
            </a:r>
          </a:p>
          <a:p>
            <a:pPr marL="0" indent="0">
              <a:buNone/>
            </a:pPr>
            <a:r>
              <a:rPr lang="en-US" sz="2200" dirty="0" smtClean="0"/>
              <a:t>		//</a:t>
            </a:r>
          </a:p>
          <a:p>
            <a:pPr marL="0" indent="0">
              <a:buNone/>
            </a:pPr>
            <a:r>
              <a:rPr lang="en-US" sz="2200" dirty="0" err="1" smtClean="0"/>
              <a:t>mouse_pos</a:t>
            </a:r>
            <a:r>
              <a:rPr lang="en-US" sz="2200" dirty="0" smtClean="0"/>
              <a:t> = </a:t>
            </a:r>
            <a:r>
              <a:rPr lang="en-US" sz="2200" dirty="0" err="1" smtClean="0"/>
              <a:t>Input.mousePosition</a:t>
            </a:r>
            <a:r>
              <a:rPr lang="en-US" sz="2200" dirty="0" smtClean="0"/>
              <a:t>;</a:t>
            </a:r>
          </a:p>
          <a:p>
            <a:pPr marL="0" indent="0">
              <a:buNone/>
            </a:pPr>
            <a:r>
              <a:rPr lang="en-US" sz="2200" dirty="0" err="1" smtClean="0"/>
              <a:t>mouse_pos.z</a:t>
            </a:r>
            <a:r>
              <a:rPr lang="en-US" sz="2200" dirty="0" smtClean="0"/>
              <a:t> = 0.0f; </a:t>
            </a:r>
          </a:p>
          <a:p>
            <a:pPr marL="0" indent="0">
              <a:buNone/>
            </a:pPr>
            <a:r>
              <a:rPr lang="en-US" sz="2200" dirty="0" err="1" smtClean="0"/>
              <a:t>object_pos</a:t>
            </a:r>
            <a:r>
              <a:rPr lang="en-US" sz="2200" dirty="0" smtClean="0"/>
              <a:t> = </a:t>
            </a:r>
            <a:r>
              <a:rPr lang="en-US" sz="2200" dirty="0" err="1" smtClean="0"/>
              <a:t>Camera.main.WorldToScreenPoint</a:t>
            </a:r>
            <a:r>
              <a:rPr lang="en-US" sz="2200" dirty="0" smtClean="0"/>
              <a:t>(</a:t>
            </a:r>
            <a:r>
              <a:rPr lang="en-US" sz="2200" dirty="0" err="1" smtClean="0"/>
              <a:t>transform.position</a:t>
            </a:r>
            <a:r>
              <a:rPr lang="en-US" sz="2200" dirty="0" smtClean="0"/>
              <a:t>);</a:t>
            </a:r>
          </a:p>
          <a:p>
            <a:pPr marL="0" indent="0">
              <a:buNone/>
            </a:pPr>
            <a:r>
              <a:rPr lang="en-US" sz="2200" dirty="0" err="1" smtClean="0"/>
              <a:t>mouse_pos.x</a:t>
            </a:r>
            <a:r>
              <a:rPr lang="en-US" sz="2200" dirty="0" smtClean="0"/>
              <a:t> = </a:t>
            </a:r>
            <a:r>
              <a:rPr lang="en-US" sz="2200" dirty="0" err="1" smtClean="0"/>
              <a:t>mouse_pos.x</a:t>
            </a:r>
            <a:r>
              <a:rPr lang="en-US" sz="2200" dirty="0" smtClean="0"/>
              <a:t> - </a:t>
            </a:r>
            <a:r>
              <a:rPr lang="en-US" sz="2200" dirty="0" err="1" smtClean="0"/>
              <a:t>object_pos.x</a:t>
            </a:r>
            <a:r>
              <a:rPr lang="en-US" sz="2200" dirty="0" smtClean="0"/>
              <a:t>;</a:t>
            </a:r>
          </a:p>
          <a:p>
            <a:pPr marL="0" indent="0">
              <a:buNone/>
            </a:pPr>
            <a:r>
              <a:rPr lang="en-US" sz="2200" dirty="0" err="1" smtClean="0"/>
              <a:t>mouse_pos.y</a:t>
            </a:r>
            <a:r>
              <a:rPr lang="en-US" sz="2200" dirty="0" smtClean="0"/>
              <a:t> = </a:t>
            </a:r>
            <a:r>
              <a:rPr lang="en-US" sz="2200" dirty="0" err="1" smtClean="0"/>
              <a:t>mouse_pos.y</a:t>
            </a:r>
            <a:r>
              <a:rPr lang="en-US" sz="2200" dirty="0" smtClean="0"/>
              <a:t> - </a:t>
            </a:r>
            <a:r>
              <a:rPr lang="en-US" sz="2200" dirty="0" err="1" smtClean="0"/>
              <a:t>object_pos.y</a:t>
            </a:r>
            <a:r>
              <a:rPr lang="en-US" sz="2200" dirty="0" smtClean="0"/>
              <a:t>;</a:t>
            </a:r>
          </a:p>
          <a:p>
            <a:pPr marL="0" indent="0">
              <a:buNone/>
            </a:pPr>
            <a:r>
              <a:rPr lang="en-US" sz="2200" dirty="0" smtClean="0"/>
              <a:t>angle = Mathf.Atan2(</a:t>
            </a:r>
            <a:r>
              <a:rPr lang="en-US" sz="2200" dirty="0" err="1" smtClean="0"/>
              <a:t>mouse_pos.y</a:t>
            </a:r>
            <a:r>
              <a:rPr lang="en-US" sz="2200" dirty="0" smtClean="0"/>
              <a:t>, </a:t>
            </a:r>
            <a:r>
              <a:rPr lang="en-US" sz="2200" dirty="0" err="1" smtClean="0"/>
              <a:t>mouse_pos.x</a:t>
            </a:r>
            <a:r>
              <a:rPr lang="en-US" sz="2200" dirty="0" smtClean="0"/>
              <a:t>) * Mathf.Rad2Deg - 90;</a:t>
            </a:r>
          </a:p>
          <a:p>
            <a:pPr marL="0" indent="0">
              <a:buNone/>
            </a:pPr>
            <a:r>
              <a:rPr lang="en-US" sz="2200" dirty="0" smtClean="0"/>
              <a:t>Vector3 </a:t>
            </a:r>
            <a:r>
              <a:rPr lang="en-US" sz="2200" dirty="0" err="1" smtClean="0"/>
              <a:t>rotationVector</a:t>
            </a:r>
            <a:r>
              <a:rPr lang="en-US" sz="2200" dirty="0" smtClean="0"/>
              <a:t> = new Vector3 (0, 0, angle);</a:t>
            </a:r>
          </a:p>
          <a:p>
            <a:pPr marL="0" indent="0">
              <a:buNone/>
            </a:pPr>
            <a:r>
              <a:rPr lang="en-US" sz="2200" dirty="0" err="1" smtClean="0"/>
              <a:t>transform.rotation</a:t>
            </a:r>
            <a:r>
              <a:rPr lang="en-US" sz="2200" dirty="0" smtClean="0"/>
              <a:t> = </a:t>
            </a:r>
            <a:r>
              <a:rPr lang="en-US" sz="2200" dirty="0" err="1" smtClean="0"/>
              <a:t>Quaternion.Euler</a:t>
            </a:r>
            <a:r>
              <a:rPr lang="en-US" sz="2200" dirty="0" smtClean="0"/>
              <a:t>(</a:t>
            </a:r>
            <a:r>
              <a:rPr lang="en-US" sz="2200" dirty="0" err="1" smtClean="0"/>
              <a:t>rotationVector</a:t>
            </a:r>
            <a:r>
              <a:rPr lang="en-US" sz="2200" dirty="0" smtClean="0"/>
              <a:t>);</a:t>
            </a:r>
          </a:p>
          <a:p>
            <a:pPr marL="0" indent="0">
              <a:buNone/>
            </a:pPr>
            <a:r>
              <a:rPr lang="en-US" sz="2200" dirty="0" smtClean="0"/>
              <a:t>	}</a:t>
            </a:r>
          </a:p>
          <a:p>
            <a:pPr marL="0" indent="0">
              <a:buNone/>
            </a:pPr>
            <a:r>
              <a:rPr lang="en-US" sz="2200" dirty="0" smtClean="0"/>
              <a:t>}</a:t>
            </a:r>
            <a:endParaRPr lang="en-US" sz="2200" dirty="0"/>
          </a:p>
        </p:txBody>
      </p:sp>
    </p:spTree>
    <p:extLst>
      <p:ext uri="{BB962C8B-B14F-4D97-AF65-F5344CB8AC3E}">
        <p14:creationId xmlns:p14="http://schemas.microsoft.com/office/powerpoint/2010/main" val="66189601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Prefabs And Tags</a:t>
            </a:r>
          </a:p>
          <a:p>
            <a:r>
              <a:rPr lang="en-US" dirty="0" smtClean="0"/>
              <a:t>Drag the Tank into the Project view at the bottom. This will turn it’s title blue and automatically convert it into a Prefab. </a:t>
            </a:r>
          </a:p>
          <a:p>
            <a:r>
              <a:rPr lang="en-US" dirty="0" smtClean="0"/>
              <a:t>Also create a “Prefabs” folder just to stay organized and drop our tank into it.</a:t>
            </a:r>
            <a:endParaRPr lang="en-US" dirty="0"/>
          </a:p>
        </p:txBody>
      </p:sp>
    </p:spTree>
    <p:extLst>
      <p:ext uri="{BB962C8B-B14F-4D97-AF65-F5344CB8AC3E}">
        <p14:creationId xmlns:p14="http://schemas.microsoft.com/office/powerpoint/2010/main" val="312008997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4525963"/>
          </a:xfrm>
        </p:spPr>
        <p:txBody>
          <a:bodyPr/>
          <a:lstStyle/>
          <a:p>
            <a:r>
              <a:rPr lang="en-US" b="1" dirty="0" smtClean="0"/>
              <a:t>A Simple Enemy</a:t>
            </a:r>
          </a:p>
          <a:p>
            <a:r>
              <a:rPr lang="en-US" dirty="0"/>
              <a:t>D</a:t>
            </a:r>
            <a:r>
              <a:rPr lang="en-US" dirty="0" smtClean="0"/>
              <a:t>rag and drop it into the Unity Assets folder, set it’s type to “Sprite,” create a new Sprite Renderer </a:t>
            </a:r>
            <a:r>
              <a:rPr lang="en-US" dirty="0" err="1" smtClean="0"/>
              <a:t>GameObject</a:t>
            </a:r>
            <a:r>
              <a:rPr lang="en-US" dirty="0" smtClean="0"/>
              <a:t>, use this as the sprite and then name it to “Alien.” </a:t>
            </a:r>
          </a:p>
          <a:p>
            <a:r>
              <a:rPr lang="en-US" dirty="0" smtClean="0"/>
              <a:t>Drag and drop it into the Assets folder to convert it into a Prefab.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587" y="4643437"/>
            <a:ext cx="1041270" cy="711111"/>
          </a:xfrm>
          <a:prstGeom prst="rect">
            <a:avLst/>
          </a:prstGeom>
        </p:spPr>
      </p:pic>
    </p:spTree>
    <p:extLst>
      <p:ext uri="{BB962C8B-B14F-4D97-AF65-F5344CB8AC3E}">
        <p14:creationId xmlns:p14="http://schemas.microsoft.com/office/powerpoint/2010/main" val="25870831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a:t>
            </a:r>
            <a:r>
              <a:rPr lang="en-US" dirty="0" smtClean="0"/>
              <a:t>dd a “Circle Collider” so it looks like this. </a:t>
            </a:r>
          </a:p>
          <a:p>
            <a:pPr lvl="1"/>
            <a:r>
              <a:rPr lang="en-US" dirty="0" smtClean="0"/>
              <a:t>Note, you may want to tighten up the circle collider to more closely fit the alien sprite than what I have below.</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38600"/>
            <a:ext cx="17145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08137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14400"/>
            <a:ext cx="8229600" cy="4525963"/>
          </a:xfrm>
        </p:spPr>
        <p:txBody>
          <a:bodyPr/>
          <a:lstStyle/>
          <a:p>
            <a:r>
              <a:rPr lang="en-US" dirty="0" smtClean="0"/>
              <a:t>Before moving our alien, we need to introduce the concept of tags. Open your Tank and click the “Tag” drop down in the Inspector window. Choose “Player.”</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00400"/>
            <a:ext cx="2419350" cy="278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97051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4525963"/>
          </a:xfrm>
        </p:spPr>
        <p:txBody>
          <a:bodyPr/>
          <a:lstStyle/>
          <a:p>
            <a:r>
              <a:rPr lang="en-US" dirty="0" smtClean="0"/>
              <a:t>Do the same with Alien and Terrain, respectively adding the “Terrain” and “Alien” tags by clicking the “Add Tag” button. </a:t>
            </a:r>
          </a:p>
          <a:p>
            <a:pPr lvl="1"/>
            <a:r>
              <a:rPr lang="en-US" dirty="0" smtClean="0"/>
              <a:t>Tags are words we can apply to items in the scene to help categorize them for scripting purposes. Tags may also be used to search for </a:t>
            </a:r>
            <a:r>
              <a:rPr lang="en-US" dirty="0" err="1" smtClean="0"/>
              <a:t>GameObjects</a:t>
            </a:r>
            <a:r>
              <a:rPr lang="en-US" dirty="0" smtClean="0"/>
              <a:t> in the scene.</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191000"/>
            <a:ext cx="352062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277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By default, a </a:t>
            </a:r>
            <a:r>
              <a:rPr lang="en-US" dirty="0" err="1" smtClean="0"/>
              <a:t>coroutine</a:t>
            </a:r>
            <a:r>
              <a:rPr lang="en-US" dirty="0" smtClean="0"/>
              <a:t> is resumed on the frame after it yields but it is also possible to introduce a time delay using </a:t>
            </a:r>
            <a:r>
              <a:rPr lang="en-US" dirty="0" err="1" smtClean="0"/>
              <a:t>WaitForSeconds</a:t>
            </a:r>
            <a:r>
              <a:rPr lang="en-US" dirty="0" smtClean="0"/>
              <a:t>:-</a:t>
            </a:r>
            <a:endParaRPr lang="en-US" dirty="0"/>
          </a:p>
        </p:txBody>
      </p:sp>
    </p:spTree>
    <p:extLst>
      <p:ext uri="{BB962C8B-B14F-4D97-AF65-F5344CB8AC3E}">
        <p14:creationId xmlns:p14="http://schemas.microsoft.com/office/powerpoint/2010/main" val="385129448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will use these for some collision detection later on.</a:t>
            </a:r>
          </a:p>
          <a:p>
            <a:r>
              <a:rPr lang="en-US" dirty="0" smtClean="0"/>
              <a:t>Now add this movement script to the Alien prefab. Make sure to also add a RigidBody2D (required for collisions) and click the “</a:t>
            </a:r>
            <a:r>
              <a:rPr lang="en-US" dirty="0" err="1" smtClean="0"/>
              <a:t>isKinematic</a:t>
            </a:r>
            <a:r>
              <a:rPr lang="en-US" dirty="0" smtClean="0"/>
              <a:t>” to disable physics on it.</a:t>
            </a:r>
          </a:p>
          <a:p>
            <a:endParaRPr lang="en-US" dirty="0"/>
          </a:p>
        </p:txBody>
      </p:sp>
    </p:spTree>
    <p:extLst>
      <p:ext uri="{BB962C8B-B14F-4D97-AF65-F5344CB8AC3E}">
        <p14:creationId xmlns:p14="http://schemas.microsoft.com/office/powerpoint/2010/main" val="146926515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8437"/>
            <a:ext cx="8229600" cy="4525963"/>
          </a:xfrm>
        </p:spPr>
        <p:txBody>
          <a:bodyPr>
            <a:noAutofit/>
          </a:bodyPr>
          <a:lstStyle/>
          <a:p>
            <a:pPr marL="0" indent="0">
              <a:buNone/>
            </a:pPr>
            <a:r>
              <a:rPr lang="en-US" sz="2200" dirty="0" smtClean="0"/>
              <a:t>using </a:t>
            </a:r>
            <a:r>
              <a:rPr lang="en-US" sz="2200" dirty="0" err="1" smtClean="0"/>
              <a:t>UnityEngine</a:t>
            </a:r>
            <a:r>
              <a:rPr lang="en-US" sz="2200" dirty="0" smtClean="0"/>
              <a:t>;</a:t>
            </a:r>
          </a:p>
          <a:p>
            <a:pPr marL="0" indent="0">
              <a:buNone/>
            </a:pPr>
            <a:r>
              <a:rPr lang="en-US" sz="2200" dirty="0" smtClean="0"/>
              <a:t>using </a:t>
            </a:r>
            <a:r>
              <a:rPr lang="en-US" sz="2200" dirty="0" err="1" smtClean="0"/>
              <a:t>System.Collections</a:t>
            </a:r>
            <a:r>
              <a:rPr lang="en-US" sz="2200" dirty="0" smtClean="0"/>
              <a:t>;</a:t>
            </a:r>
          </a:p>
          <a:p>
            <a:pPr marL="0" indent="0">
              <a:buNone/>
            </a:pPr>
            <a:endParaRPr lang="en-US" sz="2200" dirty="0" smtClean="0"/>
          </a:p>
          <a:p>
            <a:pPr marL="0" indent="0">
              <a:buNone/>
            </a:pPr>
            <a:r>
              <a:rPr lang="en-US" sz="2200" dirty="0" smtClean="0"/>
              <a:t>public class </a:t>
            </a:r>
            <a:r>
              <a:rPr lang="en-US" sz="2200" dirty="0" err="1" smtClean="0"/>
              <a:t>AlienController</a:t>
            </a:r>
            <a:r>
              <a:rPr lang="en-US" sz="2200" dirty="0" smtClean="0"/>
              <a:t> : </a:t>
            </a:r>
            <a:r>
              <a:rPr lang="en-US" sz="2200" dirty="0" err="1" smtClean="0"/>
              <a:t>MonoBehaviour</a:t>
            </a:r>
            <a:r>
              <a:rPr lang="en-US" sz="2200" dirty="0" smtClean="0"/>
              <a:t> {</a:t>
            </a:r>
          </a:p>
          <a:p>
            <a:pPr marL="0" indent="0">
              <a:buNone/>
            </a:pPr>
            <a:endParaRPr lang="en-US" sz="2200" dirty="0" smtClean="0"/>
          </a:p>
          <a:p>
            <a:pPr marL="0" indent="0">
              <a:buNone/>
            </a:pPr>
            <a:r>
              <a:rPr lang="en-US" sz="2200" dirty="0" smtClean="0"/>
              <a:t>	public float </a:t>
            </a:r>
            <a:r>
              <a:rPr lang="en-US" sz="2200" dirty="0" err="1" smtClean="0"/>
              <a:t>alienSpeed</a:t>
            </a:r>
            <a:r>
              <a:rPr lang="en-US" sz="2200" dirty="0" smtClean="0"/>
              <a:t> = .02f;</a:t>
            </a:r>
          </a:p>
          <a:p>
            <a:pPr marL="0" indent="0">
              <a:buNone/>
            </a:pPr>
            <a:endParaRPr lang="en-US" sz="2200" dirty="0" smtClean="0"/>
          </a:p>
          <a:p>
            <a:pPr marL="0" indent="0">
              <a:buNone/>
            </a:pPr>
            <a:r>
              <a:rPr lang="en-US" sz="2200" dirty="0" smtClean="0"/>
              <a:t>	void Start () {	}</a:t>
            </a:r>
          </a:p>
          <a:p>
            <a:pPr marL="0" indent="0">
              <a:buNone/>
            </a:pPr>
            <a:endParaRPr lang="en-US" sz="2200" dirty="0" smtClean="0"/>
          </a:p>
          <a:p>
            <a:pPr marL="0" indent="0">
              <a:buNone/>
            </a:pPr>
            <a:r>
              <a:rPr lang="en-US" sz="2200" dirty="0" smtClean="0"/>
              <a:t>	// Update is called once per frame</a:t>
            </a:r>
          </a:p>
          <a:p>
            <a:pPr marL="0" indent="0">
              <a:buNone/>
            </a:pPr>
            <a:r>
              <a:rPr lang="en-US" sz="2200" dirty="0" smtClean="0"/>
              <a:t>	void Update () { </a:t>
            </a:r>
          </a:p>
          <a:p>
            <a:pPr marL="0" indent="0">
              <a:buNone/>
            </a:pPr>
            <a:r>
              <a:rPr lang="en-US" sz="2200" dirty="0" smtClean="0"/>
              <a:t>		</a:t>
            </a:r>
            <a:r>
              <a:rPr lang="en-US" sz="2200" dirty="0" err="1" smtClean="0"/>
              <a:t>transform.position</a:t>
            </a:r>
            <a:r>
              <a:rPr lang="en-US" sz="2200" dirty="0" smtClean="0"/>
              <a:t> += new Vector3(0, -</a:t>
            </a:r>
            <a:r>
              <a:rPr lang="en-US" sz="2200" dirty="0" err="1" smtClean="0"/>
              <a:t>alienSpeed</a:t>
            </a:r>
            <a:r>
              <a:rPr lang="en-US" sz="2200" dirty="0" smtClean="0"/>
              <a:t>, 0);</a:t>
            </a:r>
          </a:p>
          <a:p>
            <a:pPr marL="0" indent="0">
              <a:buNone/>
            </a:pPr>
            <a:r>
              <a:rPr lang="en-US" sz="2200" dirty="0" smtClean="0"/>
              <a:t>	}</a:t>
            </a:r>
          </a:p>
          <a:p>
            <a:pPr marL="0" indent="0">
              <a:buNone/>
            </a:pPr>
            <a:endParaRPr lang="en-US" sz="2200" dirty="0" smtClean="0"/>
          </a:p>
          <a:p>
            <a:pPr marL="0" indent="0">
              <a:buNone/>
            </a:pPr>
            <a:r>
              <a:rPr lang="en-US" sz="2200" dirty="0" smtClean="0"/>
              <a:t>	void </a:t>
            </a:r>
            <a:r>
              <a:rPr lang="en-US" sz="2200" dirty="0" err="1" smtClean="0"/>
              <a:t>OnCollisionEnter</a:t>
            </a:r>
            <a:r>
              <a:rPr lang="en-US" sz="2200" dirty="0" smtClean="0"/>
              <a:t>(Collision collision) {}  }</a:t>
            </a:r>
            <a:endParaRPr lang="en-US" sz="2200" dirty="0"/>
          </a:p>
        </p:txBody>
      </p:sp>
    </p:spTree>
    <p:extLst>
      <p:ext uri="{BB962C8B-B14F-4D97-AF65-F5344CB8AC3E}">
        <p14:creationId xmlns:p14="http://schemas.microsoft.com/office/powerpoint/2010/main" val="12084378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remove the old jagged terrain and replace it with a flat terrain. This terrain is just a grey sprite with a box collider.</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33800"/>
            <a:ext cx="402336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37663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To check for collisions, we will need to make use of the tags which we added in the last scene. </a:t>
            </a:r>
          </a:p>
          <a:p>
            <a:r>
              <a:rPr lang="en-US" dirty="0" smtClean="0"/>
              <a:t>Converting a collider to a trigger causes it to be ignored by the physics engine and also enables us to intercept trigger events from colliding with other objects.</a:t>
            </a:r>
          </a:p>
          <a:p>
            <a:r>
              <a:rPr lang="en-US" dirty="0" smtClean="0"/>
              <a:t>Make sure that our Alien’s Circle Collider 2D has been set to a trigger.</a:t>
            </a:r>
          </a:p>
          <a:p>
            <a:r>
              <a:rPr lang="en-US" dirty="0" smtClean="0"/>
              <a:t>Add a </a:t>
            </a:r>
            <a:r>
              <a:rPr lang="en-US" dirty="0" err="1" smtClean="0"/>
              <a:t>Rigidbody</a:t>
            </a:r>
            <a:r>
              <a:rPr lang="en-US" dirty="0" smtClean="0"/>
              <a:t> 2D (this is required for collisions to work properly with triggers) and set it’s gravity scale to 0 to prevent it from interfering with my alien motion logic.</a:t>
            </a:r>
          </a:p>
        </p:txBody>
      </p:sp>
    </p:spTree>
    <p:extLst>
      <p:ext uri="{BB962C8B-B14F-4D97-AF65-F5344CB8AC3E}">
        <p14:creationId xmlns:p14="http://schemas.microsoft.com/office/powerpoint/2010/main" val="401068672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525963"/>
          </a:xfrm>
        </p:spPr>
        <p:txBody>
          <a:bodyPr>
            <a:noAutofit/>
          </a:bodyPr>
          <a:lstStyle/>
          <a:p>
            <a:r>
              <a:rPr lang="en-US" sz="2200" dirty="0"/>
              <a:t>U</a:t>
            </a:r>
            <a:r>
              <a:rPr lang="en-US" sz="2200" dirty="0" smtClean="0"/>
              <a:t>pdate the script for the </a:t>
            </a:r>
            <a:r>
              <a:rPr lang="en-US" sz="2200" dirty="0" err="1" smtClean="0"/>
              <a:t>AlienController</a:t>
            </a:r>
            <a:r>
              <a:rPr lang="en-US" sz="2200" dirty="0" smtClean="0"/>
              <a:t> to make it look like this:</a:t>
            </a:r>
          </a:p>
          <a:p>
            <a:pPr marL="0" indent="0">
              <a:buNone/>
            </a:pPr>
            <a:r>
              <a:rPr lang="en-US" sz="2200" dirty="0" smtClean="0"/>
              <a:t>using </a:t>
            </a:r>
            <a:r>
              <a:rPr lang="en-US" sz="2200" dirty="0" err="1" smtClean="0"/>
              <a:t>UnityEngine</a:t>
            </a:r>
            <a:r>
              <a:rPr lang="en-US" sz="2200" dirty="0" smtClean="0"/>
              <a:t>;</a:t>
            </a:r>
          </a:p>
          <a:p>
            <a:pPr marL="0" indent="0">
              <a:buNone/>
            </a:pPr>
            <a:r>
              <a:rPr lang="en-US" sz="2200" dirty="0" smtClean="0"/>
              <a:t>using </a:t>
            </a:r>
            <a:r>
              <a:rPr lang="en-US" sz="2200" dirty="0" err="1" smtClean="0"/>
              <a:t>System.Collections</a:t>
            </a:r>
            <a:r>
              <a:rPr lang="en-US" sz="2200" dirty="0" smtClean="0"/>
              <a:t>;</a:t>
            </a:r>
          </a:p>
          <a:p>
            <a:pPr marL="0" indent="0">
              <a:buNone/>
            </a:pPr>
            <a:endParaRPr lang="en-US" sz="2200" dirty="0" smtClean="0"/>
          </a:p>
          <a:p>
            <a:pPr marL="0" indent="0">
              <a:buNone/>
            </a:pPr>
            <a:r>
              <a:rPr lang="en-US" sz="2200" dirty="0" smtClean="0"/>
              <a:t>public class </a:t>
            </a:r>
            <a:r>
              <a:rPr lang="en-US" sz="2200" dirty="0" err="1" smtClean="0"/>
              <a:t>AlienController</a:t>
            </a:r>
            <a:r>
              <a:rPr lang="en-US" sz="2200" dirty="0" smtClean="0"/>
              <a:t> : </a:t>
            </a:r>
            <a:r>
              <a:rPr lang="en-US" sz="2200" dirty="0" err="1" smtClean="0"/>
              <a:t>MonoBehaviour</a:t>
            </a:r>
            <a:r>
              <a:rPr lang="en-US" sz="2200" dirty="0" smtClean="0"/>
              <a:t> {</a:t>
            </a:r>
          </a:p>
          <a:p>
            <a:pPr marL="0" indent="0">
              <a:buNone/>
            </a:pPr>
            <a:endParaRPr lang="en-US" sz="2200" dirty="0" smtClean="0"/>
          </a:p>
          <a:p>
            <a:pPr marL="0" indent="0">
              <a:buNone/>
            </a:pPr>
            <a:r>
              <a:rPr lang="en-US" sz="2200" dirty="0" smtClean="0"/>
              <a:t>	public float </a:t>
            </a:r>
            <a:r>
              <a:rPr lang="en-US" sz="2200" dirty="0" err="1" smtClean="0"/>
              <a:t>alienSpeed</a:t>
            </a:r>
            <a:r>
              <a:rPr lang="en-US" sz="2200" dirty="0" smtClean="0"/>
              <a:t> = .02f;</a:t>
            </a:r>
          </a:p>
          <a:p>
            <a:pPr marL="0" indent="0">
              <a:buNone/>
            </a:pPr>
            <a:endParaRPr lang="en-US" sz="2200" dirty="0" smtClean="0"/>
          </a:p>
          <a:p>
            <a:pPr marL="0" indent="0">
              <a:buNone/>
            </a:pPr>
            <a:r>
              <a:rPr lang="en-US" sz="2200" dirty="0" smtClean="0"/>
              <a:t>void Start () {	}</a:t>
            </a:r>
          </a:p>
          <a:p>
            <a:pPr marL="0" indent="0">
              <a:buNone/>
            </a:pPr>
            <a:endParaRPr lang="en-US" sz="2200" dirty="0" smtClean="0"/>
          </a:p>
          <a:p>
            <a:pPr marL="0" indent="0">
              <a:buNone/>
            </a:pPr>
            <a:r>
              <a:rPr lang="en-US" sz="2200" dirty="0" smtClean="0"/>
              <a:t>void Update () {</a:t>
            </a:r>
          </a:p>
          <a:p>
            <a:pPr marL="0" indent="0">
              <a:buNone/>
            </a:pPr>
            <a:r>
              <a:rPr lang="en-US" sz="2200" dirty="0"/>
              <a:t>	</a:t>
            </a:r>
            <a:r>
              <a:rPr lang="en-US" sz="2200" dirty="0" err="1" smtClean="0"/>
              <a:t>transform.position</a:t>
            </a:r>
            <a:r>
              <a:rPr lang="en-US" sz="2200" dirty="0" smtClean="0"/>
              <a:t> += new Vector3(0, -</a:t>
            </a:r>
            <a:r>
              <a:rPr lang="en-US" sz="2200" dirty="0" err="1" smtClean="0"/>
              <a:t>alienSpeed</a:t>
            </a:r>
            <a:r>
              <a:rPr lang="en-US" sz="2200" dirty="0" smtClean="0"/>
              <a:t>, 0);</a:t>
            </a:r>
          </a:p>
          <a:p>
            <a:pPr marL="0" indent="0">
              <a:buNone/>
            </a:pPr>
            <a:r>
              <a:rPr lang="en-US" sz="2200" dirty="0" smtClean="0"/>
              <a:t>	}</a:t>
            </a:r>
          </a:p>
          <a:p>
            <a:pPr marL="0" indent="0">
              <a:buNone/>
            </a:pPr>
            <a:endParaRPr lang="en-US" sz="2200" dirty="0" smtClean="0"/>
          </a:p>
          <a:p>
            <a:pPr marL="0" indent="0">
              <a:buNone/>
            </a:pPr>
            <a:endParaRPr lang="en-US" sz="2200" dirty="0"/>
          </a:p>
        </p:txBody>
      </p:sp>
    </p:spTree>
    <p:extLst>
      <p:ext uri="{BB962C8B-B14F-4D97-AF65-F5344CB8AC3E}">
        <p14:creationId xmlns:p14="http://schemas.microsoft.com/office/powerpoint/2010/main" val="264013260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void OnTriggerEnter2D(Collider2D col)</a:t>
            </a:r>
          </a:p>
          <a:p>
            <a:pPr marL="0" indent="0">
              <a:buNone/>
            </a:pPr>
            <a:r>
              <a:rPr lang="en-US" sz="2200" dirty="0" smtClean="0"/>
              <a:t>	{</a:t>
            </a:r>
          </a:p>
          <a:p>
            <a:pPr marL="0" indent="0">
              <a:buNone/>
            </a:pPr>
            <a:r>
              <a:rPr lang="en-US" sz="2200" dirty="0" smtClean="0"/>
              <a:t>		// If the alien hits the trigger...</a:t>
            </a:r>
          </a:p>
          <a:p>
            <a:pPr marL="0" indent="0">
              <a:buNone/>
            </a:pPr>
            <a:r>
              <a:rPr lang="en-US" sz="2200" dirty="0" smtClean="0"/>
              <a:t>		if (</a:t>
            </a:r>
            <a:r>
              <a:rPr lang="en-US" sz="2200" dirty="0" err="1" smtClean="0"/>
              <a:t>col.gameObject.tag</a:t>
            </a:r>
            <a:r>
              <a:rPr lang="en-US" sz="2200" dirty="0" smtClean="0"/>
              <a:t> == "Player") {</a:t>
            </a:r>
          </a:p>
          <a:p>
            <a:pPr marL="0" indent="0">
              <a:buNone/>
            </a:pPr>
            <a:r>
              <a:rPr lang="en-US" sz="2200" dirty="0" smtClean="0"/>
              <a:t>			Destroy (</a:t>
            </a:r>
            <a:r>
              <a:rPr lang="en-US" sz="2200" dirty="0" err="1" smtClean="0"/>
              <a:t>gameObject</a:t>
            </a:r>
            <a:r>
              <a:rPr lang="en-US" sz="2200" dirty="0" smtClean="0"/>
              <a:t>);</a:t>
            </a:r>
          </a:p>
          <a:p>
            <a:pPr marL="0" indent="0">
              <a:buNone/>
            </a:pPr>
            <a:r>
              <a:rPr lang="en-US" sz="2200" dirty="0" smtClean="0"/>
              <a:t>		} else if (</a:t>
            </a:r>
            <a:r>
              <a:rPr lang="en-US" sz="2200" dirty="0" err="1" smtClean="0"/>
              <a:t>col.gameObject.tag</a:t>
            </a:r>
            <a:r>
              <a:rPr lang="en-US" sz="2200" dirty="0" smtClean="0"/>
              <a:t> == "Terrain") {</a:t>
            </a:r>
          </a:p>
          <a:p>
            <a:pPr marL="0" indent="0">
              <a:buNone/>
            </a:pPr>
            <a:r>
              <a:rPr lang="en-US" sz="2200" dirty="0" smtClean="0"/>
              <a:t>			Destroy (</a:t>
            </a:r>
            <a:r>
              <a:rPr lang="en-US" sz="2200" dirty="0" err="1" smtClean="0"/>
              <a:t>gameObject</a:t>
            </a:r>
            <a:r>
              <a:rPr lang="en-US" sz="2200" dirty="0" smtClean="0"/>
              <a:t>);</a:t>
            </a:r>
          </a:p>
          <a:p>
            <a:pPr marL="0" indent="0">
              <a:buNone/>
            </a:pPr>
            <a:r>
              <a:rPr lang="en-US" sz="2200" dirty="0" smtClean="0"/>
              <a:t>		}</a:t>
            </a:r>
          </a:p>
          <a:p>
            <a:pPr marL="0" indent="0">
              <a:buNone/>
            </a:pPr>
            <a:r>
              <a:rPr lang="en-US" sz="2200" dirty="0" smtClean="0"/>
              <a:t>	}</a:t>
            </a:r>
          </a:p>
          <a:p>
            <a:pPr marL="0" indent="0">
              <a:buNone/>
            </a:pPr>
            <a:endParaRPr lang="en-US" sz="2200" dirty="0" smtClean="0"/>
          </a:p>
          <a:p>
            <a:pPr marL="0" indent="0">
              <a:buNone/>
            </a:pPr>
            <a:r>
              <a:rPr lang="en-US" sz="2200" dirty="0" smtClean="0"/>
              <a:t>}</a:t>
            </a:r>
            <a:endParaRPr lang="en-US" sz="2200" dirty="0"/>
          </a:p>
        </p:txBody>
      </p:sp>
    </p:spTree>
    <p:extLst>
      <p:ext uri="{BB962C8B-B14F-4D97-AF65-F5344CB8AC3E}">
        <p14:creationId xmlns:p14="http://schemas.microsoft.com/office/powerpoint/2010/main" val="39384894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By adding the OnTriggerEnter2D function, we can now intercept any and all colliders which pass into the space occupied by our alien spaceship. </a:t>
            </a:r>
          </a:p>
          <a:p>
            <a:pPr lvl="1"/>
            <a:r>
              <a:rPr lang="en-US" dirty="0" smtClean="0"/>
              <a:t>We then check their tags and can destroy the space ship on command.</a:t>
            </a:r>
          </a:p>
          <a:p>
            <a:pPr lvl="1"/>
            <a:r>
              <a:rPr lang="en-US" dirty="0" smtClean="0"/>
              <a:t>NOTE: we will run into problems with triggers and collisions if some of the Z-values on a few of my prefabs were off. Because we are working in 2D, all Z-values must be the same if you expect collisions to get triggered. </a:t>
            </a:r>
          </a:p>
          <a:p>
            <a:pPr lvl="2"/>
            <a:r>
              <a:rPr lang="en-US" dirty="0" smtClean="0"/>
              <a:t>If your objects don’t seem to be colliding double check that they are all on the same plane.</a:t>
            </a:r>
          </a:p>
          <a:p>
            <a:endParaRPr lang="en-US" dirty="0" smtClean="0"/>
          </a:p>
          <a:p>
            <a:endParaRPr lang="en-US" dirty="0"/>
          </a:p>
        </p:txBody>
      </p:sp>
    </p:spTree>
    <p:extLst>
      <p:ext uri="{BB962C8B-B14F-4D97-AF65-F5344CB8AC3E}">
        <p14:creationId xmlns:p14="http://schemas.microsoft.com/office/powerpoint/2010/main" val="6911147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 Basic Scoreboard</a:t>
            </a:r>
          </a:p>
          <a:p>
            <a:r>
              <a:rPr lang="en-US" dirty="0" smtClean="0"/>
              <a:t>Click </a:t>
            </a:r>
            <a:r>
              <a:rPr lang="en-US" dirty="0" err="1" smtClean="0"/>
              <a:t>GameObject</a:t>
            </a:r>
            <a:r>
              <a:rPr lang="en-US" dirty="0" smtClean="0"/>
              <a:t> -&gt; Create Other -&gt; </a:t>
            </a:r>
            <a:r>
              <a:rPr lang="en-US" dirty="0" err="1" smtClean="0"/>
              <a:t>GUIText</a:t>
            </a:r>
            <a:endParaRPr lang="en-US" dirty="0" smtClean="0"/>
          </a:p>
          <a:p>
            <a:r>
              <a:rPr lang="en-US" dirty="0"/>
              <a:t>N</a:t>
            </a:r>
            <a:r>
              <a:rPr lang="en-US" dirty="0" smtClean="0"/>
              <a:t>ame this object “Score” </a:t>
            </a:r>
            <a:endParaRPr lang="en-US" dirty="0"/>
          </a:p>
        </p:txBody>
      </p:sp>
    </p:spTree>
    <p:extLst>
      <p:ext uri="{BB962C8B-B14F-4D97-AF65-F5344CB8AC3E}">
        <p14:creationId xmlns:p14="http://schemas.microsoft.com/office/powerpoint/2010/main" val="347830715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200" dirty="0" smtClean="0"/>
              <a:t>using </a:t>
            </a:r>
            <a:r>
              <a:rPr lang="en-US" sz="2200" dirty="0" err="1" smtClean="0"/>
              <a:t>UnityEngine</a:t>
            </a:r>
            <a:r>
              <a:rPr lang="en-US" sz="2200" dirty="0" smtClean="0"/>
              <a:t>;</a:t>
            </a:r>
          </a:p>
          <a:p>
            <a:pPr marL="0" indent="0">
              <a:buNone/>
            </a:pPr>
            <a:r>
              <a:rPr lang="en-US" sz="2200" dirty="0" smtClean="0"/>
              <a:t>using </a:t>
            </a:r>
            <a:r>
              <a:rPr lang="en-US" sz="2200" dirty="0" err="1" smtClean="0"/>
              <a:t>System.Collections</a:t>
            </a:r>
            <a:r>
              <a:rPr lang="en-US" sz="2200" dirty="0" smtClean="0"/>
              <a:t>;</a:t>
            </a:r>
          </a:p>
          <a:p>
            <a:pPr marL="0" indent="0">
              <a:buNone/>
            </a:pPr>
            <a:endParaRPr lang="en-US" sz="2200" dirty="0" smtClean="0"/>
          </a:p>
          <a:p>
            <a:pPr marL="0" indent="0">
              <a:buNone/>
            </a:pPr>
            <a:r>
              <a:rPr lang="en-US" sz="2200" dirty="0" smtClean="0"/>
              <a:t>public class </a:t>
            </a:r>
            <a:r>
              <a:rPr lang="en-US" sz="2200" dirty="0" err="1" smtClean="0"/>
              <a:t>ScoreController</a:t>
            </a:r>
            <a:r>
              <a:rPr lang="en-US" sz="2200" dirty="0" smtClean="0"/>
              <a:t> : </a:t>
            </a:r>
            <a:r>
              <a:rPr lang="en-US" sz="2200" dirty="0" err="1" smtClean="0"/>
              <a:t>MonoBehaviour</a:t>
            </a:r>
            <a:r>
              <a:rPr lang="en-US" sz="2200" dirty="0" smtClean="0"/>
              <a:t> {</a:t>
            </a:r>
          </a:p>
          <a:p>
            <a:pPr marL="0" indent="0">
              <a:buNone/>
            </a:pPr>
            <a:endParaRPr lang="en-US" sz="2200" dirty="0" smtClean="0"/>
          </a:p>
          <a:p>
            <a:pPr marL="0" indent="0">
              <a:buNone/>
            </a:pPr>
            <a:r>
              <a:rPr lang="en-US" sz="2200" dirty="0" smtClean="0"/>
              <a:t>public </a:t>
            </a:r>
            <a:r>
              <a:rPr lang="en-US" sz="2200" dirty="0" err="1" smtClean="0"/>
              <a:t>int</a:t>
            </a:r>
            <a:r>
              <a:rPr lang="en-US" sz="2200" dirty="0" smtClean="0"/>
              <a:t> score = 0;		// The player's score. </a:t>
            </a:r>
          </a:p>
          <a:p>
            <a:pPr marL="0" indent="0">
              <a:buNone/>
            </a:pPr>
            <a:r>
              <a:rPr lang="en-US" sz="2200" dirty="0" smtClean="0"/>
              <a:t>private </a:t>
            </a:r>
            <a:r>
              <a:rPr lang="en-US" sz="2200" dirty="0" err="1" smtClean="0"/>
              <a:t>int</a:t>
            </a:r>
            <a:r>
              <a:rPr lang="en-US" sz="2200" dirty="0" smtClean="0"/>
              <a:t> </a:t>
            </a:r>
            <a:r>
              <a:rPr lang="en-US" sz="2200" dirty="0" err="1" smtClean="0"/>
              <a:t>previousScore</a:t>
            </a:r>
            <a:r>
              <a:rPr lang="en-US" sz="2200" dirty="0" smtClean="0"/>
              <a:t> = 0;	// The score in the previous frame.</a:t>
            </a:r>
          </a:p>
          <a:p>
            <a:pPr marL="0" indent="0">
              <a:buNone/>
            </a:pPr>
            <a:endParaRPr lang="en-US" sz="2200" dirty="0" smtClean="0"/>
          </a:p>
          <a:p>
            <a:pPr marL="0" indent="0">
              <a:buNone/>
            </a:pPr>
            <a:r>
              <a:rPr lang="en-US" sz="2200" dirty="0" smtClean="0"/>
              <a:t>	void Awake ()	{	}</a:t>
            </a:r>
          </a:p>
          <a:p>
            <a:pPr marL="0" indent="0">
              <a:buNone/>
            </a:pPr>
            <a:endParaRPr lang="en-US" sz="2200" dirty="0" smtClean="0"/>
          </a:p>
          <a:p>
            <a:pPr marL="0" indent="0">
              <a:buNone/>
            </a:pPr>
            <a:r>
              <a:rPr lang="en-US" sz="2200" dirty="0" smtClean="0"/>
              <a:t>	void Update ()	{</a:t>
            </a:r>
          </a:p>
          <a:p>
            <a:pPr marL="0" indent="0">
              <a:buNone/>
            </a:pPr>
            <a:r>
              <a:rPr lang="en-US" sz="2200" dirty="0" smtClean="0"/>
              <a:t>		</a:t>
            </a:r>
            <a:r>
              <a:rPr lang="en-US" sz="2200" dirty="0" err="1" smtClean="0"/>
              <a:t>guiText.text</a:t>
            </a:r>
            <a:r>
              <a:rPr lang="en-US" sz="2200" dirty="0" smtClean="0"/>
              <a:t> = "Score: " + score;</a:t>
            </a:r>
          </a:p>
          <a:p>
            <a:pPr marL="0" indent="0">
              <a:buNone/>
            </a:pPr>
            <a:r>
              <a:rPr lang="en-US" sz="2200" dirty="0" smtClean="0"/>
              <a:t>		</a:t>
            </a:r>
            <a:r>
              <a:rPr lang="en-US" sz="2200" dirty="0" err="1" smtClean="0"/>
              <a:t>previousScore</a:t>
            </a:r>
            <a:r>
              <a:rPr lang="en-US" sz="2200" dirty="0" smtClean="0"/>
              <a:t> = score;</a:t>
            </a:r>
          </a:p>
          <a:p>
            <a:pPr marL="0" indent="0">
              <a:buNone/>
            </a:pPr>
            <a:r>
              <a:rPr lang="en-US" sz="2200" dirty="0" smtClean="0"/>
              <a:t>	}</a:t>
            </a:r>
          </a:p>
          <a:p>
            <a:pPr marL="0" indent="0">
              <a:buNone/>
            </a:pPr>
            <a:r>
              <a:rPr lang="en-US" sz="2200" dirty="0" smtClean="0"/>
              <a:t>}</a:t>
            </a:r>
            <a:endParaRPr lang="en-US" sz="2200" dirty="0"/>
          </a:p>
        </p:txBody>
      </p:sp>
    </p:spTree>
    <p:extLst>
      <p:ext uri="{BB962C8B-B14F-4D97-AF65-F5344CB8AC3E}">
        <p14:creationId xmlns:p14="http://schemas.microsoft.com/office/powerpoint/2010/main" val="31018123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Note: GUI elements behave in a different manner than other game objects, the coordinates for the “transform” are not in world coordinates but in screen coordinates.</a:t>
            </a:r>
          </a:p>
          <a:p>
            <a:pPr lvl="1"/>
            <a:r>
              <a:rPr lang="en-US" dirty="0" smtClean="0"/>
              <a:t>Therefore, you must make sure to constrain them between 0 and 1 if you want the GUI elements to appear in the screen. </a:t>
            </a:r>
          </a:p>
          <a:p>
            <a:pPr lvl="1"/>
            <a:r>
              <a:rPr lang="en-US" dirty="0" smtClean="0"/>
              <a:t>Otherwise, you won’t see your text. </a:t>
            </a:r>
          </a:p>
          <a:p>
            <a:pPr lvl="1"/>
            <a:r>
              <a:rPr lang="en-US" dirty="0" smtClean="0"/>
              <a:t>Verify the Score is within 0 – 1 for both it’s X and Y coordinates.</a:t>
            </a:r>
            <a:endParaRPr lang="en-US" dirty="0"/>
          </a:p>
        </p:txBody>
      </p:sp>
    </p:spTree>
    <p:extLst>
      <p:ext uri="{BB962C8B-B14F-4D97-AF65-F5344CB8AC3E}">
        <p14:creationId xmlns:p14="http://schemas.microsoft.com/office/powerpoint/2010/main" val="317892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err="1" smtClean="0"/>
              <a:t>IEnumerator</a:t>
            </a:r>
            <a:r>
              <a:rPr lang="en-US" sz="2800" dirty="0" smtClean="0"/>
              <a:t> Fade() {</a:t>
            </a:r>
          </a:p>
          <a:p>
            <a:pPr marL="0" indent="0">
              <a:buNone/>
            </a:pPr>
            <a:r>
              <a:rPr lang="en-US" sz="2800" dirty="0" smtClean="0"/>
              <a:t>    for (float f = 1f; f &gt;= 0; f -= 0.01f) {</a:t>
            </a:r>
          </a:p>
          <a:p>
            <a:pPr marL="0" indent="0">
              <a:buNone/>
            </a:pPr>
            <a:r>
              <a:rPr lang="en-US" sz="2800" dirty="0" smtClean="0"/>
              <a:t>        Color c = </a:t>
            </a:r>
            <a:r>
              <a:rPr lang="en-US" sz="2800" dirty="0" err="1" smtClean="0"/>
              <a:t>renderer.material.color</a:t>
            </a:r>
            <a:r>
              <a:rPr lang="en-US" sz="2800" dirty="0" smtClean="0"/>
              <a:t>;</a:t>
            </a:r>
          </a:p>
          <a:p>
            <a:pPr marL="0" indent="0">
              <a:buNone/>
            </a:pPr>
            <a:r>
              <a:rPr lang="en-US" sz="2800" dirty="0" smtClean="0"/>
              <a:t>        </a:t>
            </a:r>
            <a:r>
              <a:rPr lang="en-US" sz="2800" dirty="0" err="1" smtClean="0"/>
              <a:t>c.r</a:t>
            </a:r>
            <a:r>
              <a:rPr lang="en-US" sz="2800" dirty="0" smtClean="0"/>
              <a:t> = f;</a:t>
            </a:r>
          </a:p>
          <a:p>
            <a:pPr marL="0" indent="0">
              <a:buNone/>
            </a:pPr>
            <a:r>
              <a:rPr lang="en-US" sz="2800" dirty="0" smtClean="0"/>
              <a:t>        </a:t>
            </a:r>
            <a:r>
              <a:rPr lang="en-US" sz="2800" dirty="0" err="1" smtClean="0"/>
              <a:t>renderer.material.color</a:t>
            </a:r>
            <a:r>
              <a:rPr lang="en-US" sz="2800" dirty="0" smtClean="0"/>
              <a:t> = c;</a:t>
            </a:r>
          </a:p>
          <a:p>
            <a:pPr marL="0" indent="0">
              <a:buNone/>
            </a:pPr>
            <a:r>
              <a:rPr lang="en-US" sz="2800" dirty="0" smtClean="0"/>
              <a:t>        yield return new </a:t>
            </a:r>
            <a:r>
              <a:rPr lang="en-US" sz="2800" dirty="0" err="1" smtClean="0"/>
              <a:t>WaitForSeconds</a:t>
            </a:r>
            <a:r>
              <a:rPr lang="en-US" sz="2800" dirty="0" smtClean="0"/>
              <a:t>(.1f);</a:t>
            </a:r>
          </a:p>
          <a:p>
            <a:pPr marL="0" indent="0">
              <a:buNone/>
            </a:pPr>
            <a:r>
              <a:rPr lang="en-US" sz="2800" dirty="0" smtClean="0"/>
              <a:t>    }</a:t>
            </a:r>
          </a:p>
          <a:p>
            <a:pPr marL="0" indent="0">
              <a:buNone/>
            </a:pPr>
            <a:r>
              <a:rPr lang="en-US" sz="2800" dirty="0" smtClean="0"/>
              <a:t>}</a:t>
            </a:r>
          </a:p>
          <a:p>
            <a:pPr marL="0" indent="0">
              <a:buNone/>
            </a:pPr>
            <a:endParaRPr lang="en-US" sz="2800" dirty="0"/>
          </a:p>
        </p:txBody>
      </p:sp>
    </p:spTree>
    <p:extLst>
      <p:ext uri="{BB962C8B-B14F-4D97-AF65-F5344CB8AC3E}">
        <p14:creationId xmlns:p14="http://schemas.microsoft.com/office/powerpoint/2010/main" val="283376938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sz="4600" dirty="0"/>
              <a:t>O</a:t>
            </a:r>
            <a:r>
              <a:rPr lang="en-US" sz="4600" dirty="0" smtClean="0"/>
              <a:t>pen up the </a:t>
            </a:r>
            <a:r>
              <a:rPr lang="en-US" sz="4600" dirty="0" err="1" smtClean="0"/>
              <a:t>AlienController</a:t>
            </a:r>
            <a:r>
              <a:rPr lang="en-US" sz="4600" dirty="0" smtClean="0"/>
              <a:t> script and add the following script update</a:t>
            </a:r>
          </a:p>
          <a:p>
            <a:pPr marL="0" indent="0">
              <a:buNone/>
            </a:pPr>
            <a:r>
              <a:rPr lang="en-US" sz="4600" dirty="0" smtClean="0"/>
              <a:t>using </a:t>
            </a:r>
            <a:r>
              <a:rPr lang="en-US" sz="4600" dirty="0" err="1"/>
              <a:t>UnityEngine</a:t>
            </a:r>
            <a:r>
              <a:rPr lang="en-US" sz="4600" dirty="0"/>
              <a:t>;</a:t>
            </a:r>
          </a:p>
          <a:p>
            <a:pPr marL="0" indent="0">
              <a:buNone/>
            </a:pPr>
            <a:r>
              <a:rPr lang="en-US" sz="4600" dirty="0"/>
              <a:t>using </a:t>
            </a:r>
            <a:r>
              <a:rPr lang="en-US" sz="4600" dirty="0" err="1"/>
              <a:t>System.Collections</a:t>
            </a:r>
            <a:r>
              <a:rPr lang="en-US" sz="4600" dirty="0"/>
              <a:t>;</a:t>
            </a:r>
          </a:p>
          <a:p>
            <a:pPr marL="0" indent="0">
              <a:buNone/>
            </a:pPr>
            <a:endParaRPr lang="en-US" sz="4600" dirty="0"/>
          </a:p>
          <a:p>
            <a:pPr marL="0" indent="0">
              <a:buNone/>
            </a:pPr>
            <a:r>
              <a:rPr lang="en-US" sz="4600" dirty="0"/>
              <a:t>public class </a:t>
            </a:r>
            <a:r>
              <a:rPr lang="en-US" sz="4600" dirty="0" err="1"/>
              <a:t>AlienController</a:t>
            </a:r>
            <a:r>
              <a:rPr lang="en-US" sz="4600" dirty="0"/>
              <a:t> : </a:t>
            </a:r>
            <a:r>
              <a:rPr lang="en-US" sz="4600" dirty="0" err="1"/>
              <a:t>MonoBehaviour</a:t>
            </a:r>
            <a:r>
              <a:rPr lang="en-US" sz="4600" dirty="0"/>
              <a:t> {</a:t>
            </a:r>
          </a:p>
          <a:p>
            <a:pPr marL="0" indent="0">
              <a:buNone/>
            </a:pPr>
            <a:endParaRPr lang="en-US" sz="4600" dirty="0"/>
          </a:p>
          <a:p>
            <a:pPr marL="0" indent="0">
              <a:buNone/>
            </a:pPr>
            <a:r>
              <a:rPr lang="en-US" sz="4600" dirty="0" smtClean="0"/>
              <a:t>public </a:t>
            </a:r>
            <a:r>
              <a:rPr lang="en-US" sz="4600" dirty="0"/>
              <a:t>float </a:t>
            </a:r>
            <a:r>
              <a:rPr lang="en-US" sz="4600" dirty="0" err="1"/>
              <a:t>alienSpeed</a:t>
            </a:r>
            <a:r>
              <a:rPr lang="en-US" sz="4600" dirty="0"/>
              <a:t> = .02f;</a:t>
            </a:r>
          </a:p>
          <a:p>
            <a:pPr marL="0" indent="0">
              <a:buNone/>
            </a:pPr>
            <a:r>
              <a:rPr lang="en-US" sz="4600" dirty="0" smtClean="0"/>
              <a:t>private </a:t>
            </a:r>
            <a:r>
              <a:rPr lang="en-US" sz="4600" dirty="0" err="1"/>
              <a:t>ScoreController</a:t>
            </a:r>
            <a:r>
              <a:rPr lang="en-US" sz="4600" dirty="0"/>
              <a:t> score;</a:t>
            </a:r>
          </a:p>
          <a:p>
            <a:pPr marL="0" indent="0">
              <a:buNone/>
            </a:pPr>
            <a:endParaRPr lang="en-US" sz="4600" dirty="0"/>
          </a:p>
          <a:p>
            <a:pPr marL="0" indent="0">
              <a:buNone/>
            </a:pPr>
            <a:r>
              <a:rPr lang="en-US" sz="4600" dirty="0" smtClean="0"/>
              <a:t>void </a:t>
            </a:r>
            <a:r>
              <a:rPr lang="en-US" sz="4600" dirty="0"/>
              <a:t>Start () { </a:t>
            </a:r>
            <a:r>
              <a:rPr lang="en-US" sz="4600" dirty="0" smtClean="0"/>
              <a:t>score </a:t>
            </a:r>
            <a:r>
              <a:rPr lang="en-US" sz="4600" dirty="0"/>
              <a:t>= </a:t>
            </a:r>
            <a:r>
              <a:rPr lang="en-US" sz="4600" dirty="0" err="1"/>
              <a:t>GameObject.Find</a:t>
            </a:r>
            <a:r>
              <a:rPr lang="en-US" sz="4600" dirty="0"/>
              <a:t>("Score").</a:t>
            </a:r>
            <a:r>
              <a:rPr lang="en-US" sz="4600" dirty="0" err="1"/>
              <a:t>GetComponent</a:t>
            </a:r>
            <a:r>
              <a:rPr lang="en-US" sz="4600" dirty="0" smtClean="0"/>
              <a:t>();}</a:t>
            </a:r>
            <a:endParaRPr lang="en-US" sz="4600" dirty="0"/>
          </a:p>
          <a:p>
            <a:pPr marL="0" indent="0">
              <a:buNone/>
            </a:pPr>
            <a:endParaRPr lang="en-US" sz="4600" dirty="0"/>
          </a:p>
          <a:p>
            <a:pPr marL="0" indent="0">
              <a:buNone/>
            </a:pPr>
            <a:r>
              <a:rPr lang="en-US" sz="4600" dirty="0" smtClean="0"/>
              <a:t>void </a:t>
            </a:r>
            <a:r>
              <a:rPr lang="en-US" sz="4600" dirty="0"/>
              <a:t>Update () { </a:t>
            </a:r>
            <a:r>
              <a:rPr lang="en-US" sz="4600" dirty="0" err="1" smtClean="0"/>
              <a:t>transform.position</a:t>
            </a:r>
            <a:r>
              <a:rPr lang="en-US" sz="4600" dirty="0" smtClean="0"/>
              <a:t> </a:t>
            </a:r>
            <a:r>
              <a:rPr lang="en-US" sz="4600" dirty="0"/>
              <a:t>+= new Vector3(0, -</a:t>
            </a:r>
            <a:r>
              <a:rPr lang="en-US" sz="4600" dirty="0" err="1"/>
              <a:t>alienSpeed</a:t>
            </a:r>
            <a:r>
              <a:rPr lang="en-US" sz="4600" dirty="0"/>
              <a:t>, 0</a:t>
            </a:r>
            <a:r>
              <a:rPr lang="en-US" sz="4600" dirty="0" smtClean="0"/>
              <a:t>);}</a:t>
            </a:r>
            <a:endParaRPr lang="en-US" sz="4600" dirty="0"/>
          </a:p>
          <a:p>
            <a:pPr marL="0" indent="0">
              <a:buNone/>
            </a:pPr>
            <a:endParaRPr lang="en-US" sz="4600" dirty="0"/>
          </a:p>
        </p:txBody>
      </p:sp>
    </p:spTree>
    <p:extLst>
      <p:ext uri="{BB962C8B-B14F-4D97-AF65-F5344CB8AC3E}">
        <p14:creationId xmlns:p14="http://schemas.microsoft.com/office/powerpoint/2010/main" val="27911545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200" dirty="0" smtClean="0"/>
              <a:t>void OnTriggerEnter2D(Collider2D col)	{</a:t>
            </a:r>
          </a:p>
          <a:p>
            <a:pPr marL="0" indent="0">
              <a:buNone/>
            </a:pPr>
            <a:r>
              <a:rPr lang="en-US" sz="2200" dirty="0" smtClean="0"/>
              <a:t>		// If the alien hits the trigger...</a:t>
            </a:r>
          </a:p>
          <a:p>
            <a:pPr marL="0" indent="0">
              <a:buNone/>
            </a:pPr>
            <a:r>
              <a:rPr lang="en-US" sz="2200" dirty="0" smtClean="0"/>
              <a:t>if (</a:t>
            </a:r>
            <a:r>
              <a:rPr lang="en-US" sz="2200" dirty="0" err="1" smtClean="0"/>
              <a:t>col.gameObject.tag</a:t>
            </a:r>
            <a:r>
              <a:rPr lang="en-US" sz="2200" dirty="0" smtClean="0"/>
              <a:t> == "Player") {</a:t>
            </a:r>
          </a:p>
          <a:p>
            <a:pPr marL="0" indent="0">
              <a:buNone/>
            </a:pPr>
            <a:r>
              <a:rPr lang="en-US" sz="2200" dirty="0" smtClean="0"/>
              <a:t>	Destroy (</a:t>
            </a:r>
            <a:r>
              <a:rPr lang="en-US" sz="2200" dirty="0" err="1" smtClean="0"/>
              <a:t>gameObject</a:t>
            </a:r>
            <a:r>
              <a:rPr lang="en-US" sz="2200" dirty="0" smtClean="0"/>
              <a:t>);</a:t>
            </a:r>
          </a:p>
          <a:p>
            <a:pPr marL="0" indent="0">
              <a:buNone/>
            </a:pPr>
            <a:endParaRPr lang="en-US" sz="2200" dirty="0" smtClean="0"/>
          </a:p>
          <a:p>
            <a:pPr marL="0" indent="0">
              <a:buNone/>
            </a:pPr>
            <a:r>
              <a:rPr lang="en-US" sz="2200" dirty="0" smtClean="0"/>
              <a:t>	if(</a:t>
            </a:r>
            <a:r>
              <a:rPr lang="en-US" sz="2200" dirty="0" err="1" smtClean="0"/>
              <a:t>score.score</a:t>
            </a:r>
            <a:r>
              <a:rPr lang="en-US" sz="2200" dirty="0" smtClean="0"/>
              <a:t> &gt;= 100)	</a:t>
            </a:r>
            <a:r>
              <a:rPr lang="en-US" sz="2200" dirty="0" err="1" smtClean="0"/>
              <a:t>score.score</a:t>
            </a:r>
            <a:r>
              <a:rPr lang="en-US" sz="2200" dirty="0" smtClean="0"/>
              <a:t> -= 100;</a:t>
            </a:r>
          </a:p>
          <a:p>
            <a:pPr marL="0" indent="0">
              <a:buNone/>
            </a:pPr>
            <a:r>
              <a:rPr lang="en-US" sz="2200" dirty="0" smtClean="0"/>
              <a:t>	else if(</a:t>
            </a:r>
            <a:r>
              <a:rPr lang="en-US" sz="2200" dirty="0" err="1" smtClean="0"/>
              <a:t>score.score</a:t>
            </a:r>
            <a:r>
              <a:rPr lang="en-US" sz="2200" dirty="0" smtClean="0"/>
              <a:t> &gt; 0)	</a:t>
            </a:r>
            <a:r>
              <a:rPr lang="en-US" sz="2200" dirty="0" err="1" smtClean="0"/>
              <a:t>score.score</a:t>
            </a:r>
            <a:r>
              <a:rPr lang="en-US" sz="2200" dirty="0" smtClean="0"/>
              <a:t> = 0;</a:t>
            </a:r>
          </a:p>
          <a:p>
            <a:pPr marL="0" indent="0">
              <a:buNone/>
            </a:pPr>
            <a:endParaRPr lang="en-US" sz="2200" dirty="0" smtClean="0"/>
          </a:p>
          <a:p>
            <a:pPr marL="0" indent="0">
              <a:buNone/>
            </a:pPr>
            <a:r>
              <a:rPr lang="en-US" sz="2200" dirty="0" smtClean="0"/>
              <a:t>	} else if (</a:t>
            </a:r>
            <a:r>
              <a:rPr lang="en-US" sz="2200" dirty="0" err="1" smtClean="0"/>
              <a:t>col.gameObject.tag</a:t>
            </a:r>
            <a:r>
              <a:rPr lang="en-US" sz="2200" dirty="0" smtClean="0"/>
              <a:t> == "Terrain") {</a:t>
            </a:r>
          </a:p>
          <a:p>
            <a:pPr marL="0" indent="0">
              <a:buNone/>
            </a:pPr>
            <a:r>
              <a:rPr lang="en-US" sz="2200" dirty="0" smtClean="0"/>
              <a:t>	</a:t>
            </a:r>
            <a:r>
              <a:rPr lang="en-US" sz="2200" dirty="0" err="1" smtClean="0"/>
              <a:t>score.score</a:t>
            </a:r>
            <a:r>
              <a:rPr lang="en-US" sz="2200" dirty="0" smtClean="0"/>
              <a:t> += 100; Destroy (</a:t>
            </a:r>
            <a:r>
              <a:rPr lang="en-US" sz="2200" dirty="0" err="1" smtClean="0"/>
              <a:t>gameObject</a:t>
            </a:r>
            <a:r>
              <a:rPr lang="en-US" sz="2200" dirty="0" smtClean="0"/>
              <a:t>);</a:t>
            </a:r>
          </a:p>
          <a:p>
            <a:pPr marL="0" indent="0">
              <a:buNone/>
            </a:pPr>
            <a:r>
              <a:rPr lang="en-US" sz="2200" dirty="0" smtClean="0"/>
              <a:t>		}	}   }</a:t>
            </a:r>
          </a:p>
          <a:p>
            <a:pPr marL="0" indent="0">
              <a:buNone/>
            </a:pPr>
            <a:endParaRPr lang="en-US" sz="2200" dirty="0"/>
          </a:p>
          <a:p>
            <a:pPr marL="0" indent="0">
              <a:buNone/>
            </a:pPr>
            <a:r>
              <a:rPr lang="en-US" sz="2400" dirty="0"/>
              <a:t>W</a:t>
            </a:r>
            <a:r>
              <a:rPr lang="en-US" sz="2400" dirty="0" smtClean="0"/>
              <a:t>hen the alien dies by crashing into the ground, the score will update</a:t>
            </a:r>
            <a:r>
              <a:rPr lang="en-US" sz="2400" smtClean="0"/>
              <a:t>. </a:t>
            </a:r>
            <a:endParaRPr lang="en-US" sz="2200" dirty="0"/>
          </a:p>
        </p:txBody>
      </p:sp>
    </p:spTree>
    <p:extLst>
      <p:ext uri="{BB962C8B-B14F-4D97-AF65-F5344CB8AC3E}">
        <p14:creationId xmlns:p14="http://schemas.microsoft.com/office/powerpoint/2010/main" val="244161074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920"/>
          </a:xfrm>
        </p:spPr>
        <p:txBody>
          <a:bodyPr/>
          <a:lstStyle/>
          <a:p>
            <a:r>
              <a:rPr lang="en-US" b="1" dirty="0" smtClean="0"/>
              <a:t>Graphs, visualizing data</a:t>
            </a:r>
            <a:endParaRPr lang="en-US" dirty="0"/>
          </a:p>
        </p:txBody>
      </p:sp>
      <p:sp>
        <p:nvSpPr>
          <p:cNvPr id="3" name="Content Placeholder 2"/>
          <p:cNvSpPr>
            <a:spLocks noGrp="1"/>
          </p:cNvSpPr>
          <p:nvPr>
            <p:ph idx="1"/>
          </p:nvPr>
        </p:nvSpPr>
        <p:spPr>
          <a:xfrm>
            <a:off x="0" y="685800"/>
            <a:ext cx="8534400" cy="4525963"/>
          </a:xfrm>
        </p:spPr>
        <p:txBody>
          <a:bodyPr>
            <a:noAutofit/>
          </a:bodyPr>
          <a:lstStyle/>
          <a:p>
            <a:r>
              <a:rPr lang="en-US" sz="2200" dirty="0" smtClean="0"/>
              <a:t>We start by opening a new project without any packages. We'll be creating our graphs inside a unit cube, placed between (0, 0, 0) and (1, 1, 1). </a:t>
            </a:r>
          </a:p>
          <a:p>
            <a:r>
              <a:rPr lang="en-US" sz="2200" dirty="0" smtClean="0"/>
              <a:t>Let's set up the editor so we get a good view of this area. The </a:t>
            </a:r>
            <a:r>
              <a:rPr lang="en-US" sz="2200" i="1" dirty="0" smtClean="0"/>
              <a:t>4 Split</a:t>
            </a:r>
            <a:r>
              <a:rPr lang="en-US" sz="2200" dirty="0" smtClean="0"/>
              <a:t> is a handy predefined view configuration so let's select that. It's in </a:t>
            </a:r>
            <a:r>
              <a:rPr lang="en-US" sz="2200" i="1" dirty="0" smtClean="0"/>
              <a:t>Window / Layout / 4 Spit</a:t>
            </a:r>
            <a:r>
              <a:rPr lang="en-US" sz="2200" dirty="0" smtClean="0"/>
              <a:t> or in the dropdown list at the top right of the screen. </a:t>
            </a:r>
          </a:p>
          <a:p>
            <a:r>
              <a:rPr lang="en-US" sz="2200" dirty="0" smtClean="0"/>
              <a:t>Set the view mode of all of them to </a:t>
            </a:r>
            <a:r>
              <a:rPr lang="en-US" sz="2200" i="1" dirty="0" smtClean="0"/>
              <a:t>Textured</a:t>
            </a:r>
            <a:r>
              <a:rPr lang="en-US" sz="2200" dirty="0" smtClean="0"/>
              <a:t>. Also rotate the perspective view so that all three axes are pointing towards you. </a:t>
            </a:r>
          </a:p>
          <a:p>
            <a:r>
              <a:rPr lang="en-US" sz="2200" dirty="0" smtClean="0"/>
              <a:t>Now we create a cube via </a:t>
            </a:r>
            <a:r>
              <a:rPr lang="en-US" sz="2200" i="1" dirty="0" err="1" smtClean="0"/>
              <a:t>GameObject</a:t>
            </a:r>
            <a:r>
              <a:rPr lang="en-US" sz="2200" i="1" dirty="0" smtClean="0"/>
              <a:t> / Create Other / Cube</a:t>
            </a:r>
            <a:r>
              <a:rPr lang="en-US" sz="2200" dirty="0" smtClean="0"/>
              <a:t> and set its position to (0.5, 0.5, 0.5). This gives us a reference point for calibrating our views. Now zoom and pan the views so they're focused on the unit cube. </a:t>
            </a:r>
          </a:p>
          <a:p>
            <a:r>
              <a:rPr lang="en-US" sz="2200" dirty="0" smtClean="0"/>
              <a:t>Finally, select the </a:t>
            </a:r>
            <a:r>
              <a:rPr lang="en-US" sz="2200" b="1" dirty="0" smtClean="0"/>
              <a:t>Main Camera</a:t>
            </a:r>
            <a:r>
              <a:rPr lang="en-US" sz="2200" dirty="0" smtClean="0"/>
              <a:t> and make it match the </a:t>
            </a:r>
            <a:r>
              <a:rPr lang="en-US" sz="2200" dirty="0" err="1" smtClean="0"/>
              <a:t>perpective</a:t>
            </a:r>
            <a:r>
              <a:rPr lang="en-US" sz="2200" dirty="0" smtClean="0"/>
              <a:t> view via </a:t>
            </a:r>
            <a:r>
              <a:rPr lang="en-US" sz="2200" i="1" dirty="0" err="1" smtClean="0"/>
              <a:t>GameObject</a:t>
            </a:r>
            <a:r>
              <a:rPr lang="en-US" sz="2200" i="1" dirty="0" smtClean="0"/>
              <a:t> / Align With View</a:t>
            </a:r>
            <a:r>
              <a:rPr lang="en-US" sz="2200" dirty="0" smtClean="0"/>
              <a:t> (we did the opposite in the </a:t>
            </a:r>
            <a:r>
              <a:rPr lang="en-US" sz="2200" dirty="0" smtClean="0">
                <a:hlinkClick r:id="rId2"/>
              </a:rPr>
              <a:t>Clock</a:t>
            </a:r>
            <a:r>
              <a:rPr lang="en-US" sz="2200" dirty="0" smtClean="0"/>
              <a:t> tutorial). If that doesn't work right, make sure the correct view is active by clicking in it and then try again. </a:t>
            </a:r>
          </a:p>
        </p:txBody>
      </p:sp>
    </p:spTree>
    <p:extLst>
      <p:ext uri="{BB962C8B-B14F-4D97-AF65-F5344CB8AC3E}">
        <p14:creationId xmlns:p14="http://schemas.microsoft.com/office/powerpoint/2010/main" val="392593206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cube is no longer needed, so we remove it. </a:t>
            </a:r>
          </a:p>
          <a:p>
            <a:r>
              <a:rPr lang="en-US" dirty="0" smtClean="0"/>
              <a:t>We then create a particle system via </a:t>
            </a:r>
            <a:r>
              <a:rPr lang="en-US" i="1" dirty="0" err="1" smtClean="0"/>
              <a:t>GameObject</a:t>
            </a:r>
            <a:r>
              <a:rPr lang="en-US" i="1" dirty="0" smtClean="0"/>
              <a:t> / Create Other / Particle System</a:t>
            </a:r>
            <a:r>
              <a:rPr lang="en-US" dirty="0" smtClean="0"/>
              <a:t> and reset its transform. </a:t>
            </a:r>
          </a:p>
          <a:p>
            <a:r>
              <a:rPr lang="en-US" dirty="0" smtClean="0"/>
              <a:t>Right now it's producing random particles, which we don't want. So we deactivate everything except its renderer. </a:t>
            </a:r>
          </a:p>
          <a:p>
            <a:r>
              <a:rPr lang="en-US" dirty="0" smtClean="0"/>
              <a:t>Uncheck </a:t>
            </a:r>
            <a:r>
              <a:rPr lang="en-US" i="1" dirty="0" smtClean="0"/>
              <a:t>Looping</a:t>
            </a:r>
            <a:r>
              <a:rPr lang="en-US" dirty="0" smtClean="0"/>
              <a:t>, </a:t>
            </a:r>
            <a:r>
              <a:rPr lang="en-US" i="1" dirty="0" smtClean="0"/>
              <a:t>Play On Awake</a:t>
            </a:r>
            <a:r>
              <a:rPr lang="en-US" dirty="0" smtClean="0"/>
              <a:t>, </a:t>
            </a:r>
            <a:r>
              <a:rPr lang="en-US" i="1" dirty="0" smtClean="0"/>
              <a:t>Emission</a:t>
            </a:r>
            <a:r>
              <a:rPr lang="en-US" dirty="0" smtClean="0"/>
              <a:t>, and </a:t>
            </a:r>
            <a:r>
              <a:rPr lang="en-US" i="1" dirty="0" smtClean="0"/>
              <a:t>Shape</a:t>
            </a:r>
            <a:r>
              <a:rPr lang="en-US" dirty="0" smtClean="0"/>
              <a:t>. This leaves us with an inert particle system that we can use to visualize graph data. </a:t>
            </a:r>
          </a:p>
          <a:p>
            <a:endParaRPr lang="en-US" dirty="0"/>
          </a:p>
        </p:txBody>
      </p:sp>
    </p:spTree>
    <p:extLst>
      <p:ext uri="{BB962C8B-B14F-4D97-AF65-F5344CB8AC3E}">
        <p14:creationId xmlns:p14="http://schemas.microsoft.com/office/powerpoint/2010/main" val="224326971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8" name="Picture 4" descr="insp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2575"/>
            <a:ext cx="34290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8816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void Start () {</a:t>
            </a:r>
          </a:p>
          <a:p>
            <a:pPr marL="0" indent="0">
              <a:buNone/>
            </a:pPr>
            <a:r>
              <a:rPr lang="en-US" sz="2000" dirty="0"/>
              <a:t>	</a:t>
            </a:r>
            <a:r>
              <a:rPr lang="en-US" sz="2000" dirty="0" smtClean="0"/>
              <a:t>if (resolution &lt; 10 || resolution &gt; 100) {</a:t>
            </a:r>
          </a:p>
          <a:p>
            <a:pPr marL="0" indent="0">
              <a:buNone/>
            </a:pPr>
            <a:r>
              <a:rPr lang="en-US" sz="2000" dirty="0" smtClean="0"/>
              <a:t>	</a:t>
            </a:r>
            <a:r>
              <a:rPr lang="en-US" sz="2000" dirty="0" err="1" smtClean="0"/>
              <a:t>Debug.LogWarning</a:t>
            </a:r>
            <a:r>
              <a:rPr lang="en-US" sz="2000" dirty="0" smtClean="0"/>
              <a:t>("</a:t>
            </a:r>
            <a:r>
              <a:rPr lang="en-US" sz="2000" dirty="0" err="1" smtClean="0"/>
              <a:t>Grapher</a:t>
            </a:r>
            <a:r>
              <a:rPr lang="en-US" sz="2000" dirty="0" smtClean="0"/>
              <a:t> resolution out of bounds, resetting to minimum.", this);</a:t>
            </a:r>
          </a:p>
          <a:p>
            <a:pPr marL="0" indent="0">
              <a:buNone/>
            </a:pPr>
            <a:r>
              <a:rPr lang="en-US" sz="2000" dirty="0" smtClean="0"/>
              <a:t>	resolution = 10;	}</a:t>
            </a:r>
          </a:p>
          <a:p>
            <a:pPr marL="0" indent="0">
              <a:buNone/>
            </a:pPr>
            <a:r>
              <a:rPr lang="en-US" sz="2000" dirty="0" smtClean="0"/>
              <a:t>	points = new </a:t>
            </a:r>
            <a:r>
              <a:rPr lang="en-US" sz="2000" dirty="0" err="1" smtClean="0"/>
              <a:t>ParticleSystem.Particle</a:t>
            </a:r>
            <a:r>
              <a:rPr lang="en-US" sz="2000" dirty="0" smtClean="0"/>
              <a:t>[resolution];</a:t>
            </a:r>
          </a:p>
          <a:p>
            <a:pPr marL="0" indent="0">
              <a:buNone/>
            </a:pPr>
            <a:r>
              <a:rPr lang="en-US" sz="2000" dirty="0" smtClean="0"/>
              <a:t>	float increment = 1f / (resolution - 1);</a:t>
            </a:r>
          </a:p>
          <a:p>
            <a:pPr marL="0" indent="0">
              <a:buNone/>
            </a:pPr>
            <a:r>
              <a:rPr lang="en-US" sz="2000" dirty="0" smtClean="0"/>
              <a:t>	for (</a:t>
            </a:r>
            <a:r>
              <a:rPr lang="en-US" sz="2000" dirty="0" err="1" smtClean="0"/>
              <a:t>int</a:t>
            </a:r>
            <a:r>
              <a:rPr lang="en-US" sz="2000" dirty="0" smtClean="0"/>
              <a:t> i = 0; i &lt; resolution; i++) {</a:t>
            </a:r>
          </a:p>
          <a:p>
            <a:pPr marL="0" indent="0">
              <a:buNone/>
            </a:pPr>
            <a:r>
              <a:rPr lang="en-US" sz="2000" dirty="0" smtClean="0"/>
              <a:t>			float x = i * increment;</a:t>
            </a:r>
          </a:p>
          <a:p>
            <a:pPr marL="0" indent="0">
              <a:buNone/>
            </a:pPr>
            <a:r>
              <a:rPr lang="en-US" sz="2000" dirty="0" smtClean="0"/>
              <a:t>			points[i].position = new Vector3(x, 0f, 0f);</a:t>
            </a:r>
          </a:p>
          <a:p>
            <a:pPr marL="0" indent="0">
              <a:buNone/>
            </a:pPr>
            <a:r>
              <a:rPr lang="en-US" sz="2000" dirty="0" smtClean="0"/>
              <a:t>			points[i].color = new Color(x, 0f, 0f);</a:t>
            </a:r>
          </a:p>
          <a:p>
            <a:pPr marL="0" indent="0">
              <a:buNone/>
            </a:pPr>
            <a:r>
              <a:rPr lang="en-US" sz="2000" dirty="0" smtClean="0"/>
              <a:t>			points[i].size = 0.1f;	}	}</a:t>
            </a:r>
          </a:p>
          <a:p>
            <a:pPr marL="0" indent="0">
              <a:buNone/>
            </a:pPr>
            <a:r>
              <a:rPr lang="en-US" sz="2000" dirty="0" smtClean="0"/>
              <a:t>void Update () {	</a:t>
            </a:r>
            <a:r>
              <a:rPr lang="en-US" sz="2000" dirty="0" err="1" smtClean="0"/>
              <a:t>particleSystem.SetParticles</a:t>
            </a:r>
            <a:r>
              <a:rPr lang="en-US" sz="2000" dirty="0" smtClean="0"/>
              <a:t>(points, </a:t>
            </a:r>
            <a:r>
              <a:rPr lang="en-US" sz="2000" dirty="0" err="1" smtClean="0"/>
              <a:t>points.Length</a:t>
            </a:r>
            <a:r>
              <a:rPr lang="en-US" sz="2000" dirty="0" smtClean="0"/>
              <a:t>);}</a:t>
            </a:r>
            <a:endParaRPr lang="en-US" sz="2000" dirty="0"/>
          </a:p>
        </p:txBody>
      </p:sp>
    </p:spTree>
    <p:extLst>
      <p:ext uri="{BB962C8B-B14F-4D97-AF65-F5344CB8AC3E}">
        <p14:creationId xmlns:p14="http://schemas.microsoft.com/office/powerpoint/2010/main" val="334891124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first thing we need to do is create some particles that will serve as the points of our graph. </a:t>
            </a:r>
          </a:p>
          <a:p>
            <a:r>
              <a:rPr lang="en-US" dirty="0" smtClean="0"/>
              <a:t>We'll create them inside the special Start method, which is a Unity event method that is called once before updates start happening. </a:t>
            </a:r>
          </a:p>
          <a:p>
            <a:r>
              <a:rPr lang="en-US" dirty="0" smtClean="0"/>
              <a:t>How much particles should we use? The more particles, the higher the sample resolution of our graph. Let's make it customizable, with a default resolution of 10. </a:t>
            </a:r>
          </a:p>
          <a:p>
            <a:endParaRPr lang="en-US" dirty="0"/>
          </a:p>
        </p:txBody>
      </p:sp>
    </p:spTree>
    <p:extLst>
      <p:ext uri="{BB962C8B-B14F-4D97-AF65-F5344CB8AC3E}">
        <p14:creationId xmlns:p14="http://schemas.microsoft.com/office/powerpoint/2010/main" val="32540427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When playing, nothing shows up. That's because we need to feed our particles to the particle system. Conveniently, every component has a </a:t>
            </a:r>
            <a:r>
              <a:rPr lang="en-US" dirty="0" err="1" smtClean="0"/>
              <a:t>particleSystem</a:t>
            </a:r>
            <a:r>
              <a:rPr lang="en-US" dirty="0" smtClean="0"/>
              <a:t> property that we can use to access its particle system, if it has one. All we need to do is call its </a:t>
            </a:r>
            <a:r>
              <a:rPr lang="en-US" dirty="0" err="1" smtClean="0"/>
              <a:t>SetParticles</a:t>
            </a:r>
            <a:r>
              <a:rPr lang="en-US" dirty="0" smtClean="0"/>
              <a:t> methods, providing our array of particles and the amount of particles we wish it to use. </a:t>
            </a:r>
          </a:p>
          <a:p>
            <a:r>
              <a:rPr lang="en-US" dirty="0" smtClean="0"/>
              <a:t>Because we want the system to use all particles, we simply provide the array's length. We will add an Update method to do this every frame.</a:t>
            </a:r>
            <a:endParaRPr lang="en-US" dirty="0"/>
          </a:p>
        </p:txBody>
      </p:sp>
    </p:spTree>
    <p:extLst>
      <p:ext uri="{BB962C8B-B14F-4D97-AF65-F5344CB8AC3E}">
        <p14:creationId xmlns:p14="http://schemas.microsoft.com/office/powerpoint/2010/main" val="33894609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Right now, </a:t>
            </a:r>
            <a:r>
              <a:rPr lang="en-US" i="1" dirty="0" smtClean="0"/>
              <a:t>resolution</a:t>
            </a:r>
            <a:r>
              <a:rPr lang="en-US" dirty="0" smtClean="0"/>
              <a:t> is only taken into account when the graph is initialized. Updating its value while in play mode doesn't do anything. Let's change that. </a:t>
            </a:r>
            <a:endParaRPr lang="en-US" dirty="0"/>
          </a:p>
        </p:txBody>
      </p:sp>
    </p:spTree>
    <p:extLst>
      <p:ext uri="{BB962C8B-B14F-4D97-AF65-F5344CB8AC3E}">
        <p14:creationId xmlns:p14="http://schemas.microsoft.com/office/powerpoint/2010/main" val="46451860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using </a:t>
            </a:r>
            <a:r>
              <a:rPr lang="en-US" sz="2000" dirty="0" err="1" smtClean="0"/>
              <a:t>UnityEngine</a:t>
            </a:r>
            <a:r>
              <a:rPr lang="en-US" sz="2000" dirty="0" smtClean="0"/>
              <a:t>;</a:t>
            </a:r>
          </a:p>
          <a:p>
            <a:pPr marL="0" indent="0">
              <a:buNone/>
            </a:pPr>
            <a:endParaRPr lang="en-US" sz="2000" dirty="0" smtClean="0"/>
          </a:p>
          <a:p>
            <a:pPr marL="0" indent="0">
              <a:buNone/>
            </a:pPr>
            <a:r>
              <a:rPr lang="en-US" sz="2000" dirty="0" smtClean="0"/>
              <a:t>public class Grapher1 : </a:t>
            </a:r>
            <a:r>
              <a:rPr lang="en-US" sz="2000" dirty="0" err="1" smtClean="0"/>
              <a:t>MonoBehaviour</a:t>
            </a:r>
            <a:r>
              <a:rPr lang="en-US" sz="2000" dirty="0" smtClean="0"/>
              <a:t> {</a:t>
            </a:r>
          </a:p>
          <a:p>
            <a:pPr marL="0" indent="0">
              <a:buNone/>
            </a:pPr>
            <a:r>
              <a:rPr lang="en-US" sz="2000" dirty="0" smtClean="0"/>
              <a:t>	public </a:t>
            </a:r>
            <a:r>
              <a:rPr lang="en-US" sz="2000" dirty="0" err="1" smtClean="0"/>
              <a:t>int</a:t>
            </a:r>
            <a:r>
              <a:rPr lang="en-US" sz="2000" dirty="0" smtClean="0"/>
              <a:t> resolution = 10;</a:t>
            </a:r>
          </a:p>
          <a:p>
            <a:pPr marL="0" indent="0">
              <a:buNone/>
            </a:pPr>
            <a:r>
              <a:rPr lang="en-US" sz="2000" dirty="0" smtClean="0"/>
              <a:t>	private </a:t>
            </a:r>
            <a:r>
              <a:rPr lang="en-US" sz="2000" dirty="0" err="1" smtClean="0"/>
              <a:t>int</a:t>
            </a:r>
            <a:r>
              <a:rPr lang="en-US" sz="2000" dirty="0" smtClean="0"/>
              <a:t> </a:t>
            </a:r>
            <a:r>
              <a:rPr lang="en-US" sz="2000" dirty="0" err="1" smtClean="0"/>
              <a:t>currentResolution</a:t>
            </a:r>
            <a:r>
              <a:rPr lang="en-US" sz="2000" dirty="0" smtClean="0"/>
              <a:t>;</a:t>
            </a:r>
          </a:p>
          <a:p>
            <a:pPr marL="0" indent="0">
              <a:buNone/>
            </a:pPr>
            <a:r>
              <a:rPr lang="en-US" sz="2000" dirty="0" smtClean="0"/>
              <a:t>	private </a:t>
            </a:r>
            <a:r>
              <a:rPr lang="en-US" sz="2000" dirty="0" err="1" smtClean="0"/>
              <a:t>ParticleSystem.Particle</a:t>
            </a:r>
            <a:r>
              <a:rPr lang="en-US" sz="2000" dirty="0" smtClean="0"/>
              <a:t>[] points;</a:t>
            </a:r>
          </a:p>
          <a:p>
            <a:pPr marL="0" indent="0">
              <a:buNone/>
            </a:pPr>
            <a:endParaRPr lang="en-US" sz="2000" dirty="0" smtClean="0"/>
          </a:p>
          <a:p>
            <a:pPr marL="0" indent="0">
              <a:buNone/>
            </a:pPr>
            <a:r>
              <a:rPr lang="en-US" sz="2000" dirty="0" smtClean="0"/>
              <a:t>	void Start () { </a:t>
            </a:r>
            <a:r>
              <a:rPr lang="en-US" sz="2000" dirty="0" err="1" smtClean="0"/>
              <a:t>CreatePoints</a:t>
            </a:r>
            <a:r>
              <a:rPr lang="en-US" sz="2000" dirty="0" smtClean="0"/>
              <a:t>(); }</a:t>
            </a:r>
          </a:p>
          <a:p>
            <a:pPr marL="0" indent="0">
              <a:buNone/>
            </a:pPr>
            <a:endParaRPr lang="en-US" sz="2000" dirty="0" smtClean="0"/>
          </a:p>
          <a:p>
            <a:pPr marL="0" indent="0">
              <a:buNone/>
            </a:pPr>
            <a:r>
              <a:rPr lang="en-US" sz="2000" dirty="0" smtClean="0"/>
              <a:t>	private void </a:t>
            </a:r>
            <a:r>
              <a:rPr lang="en-US" sz="2000" dirty="0" err="1" smtClean="0"/>
              <a:t>CreatePoints</a:t>
            </a:r>
            <a:r>
              <a:rPr lang="en-US" sz="2000" dirty="0" smtClean="0"/>
              <a:t> () {</a:t>
            </a:r>
          </a:p>
          <a:p>
            <a:pPr marL="0" indent="0">
              <a:buNone/>
            </a:pPr>
            <a:r>
              <a:rPr lang="en-US" sz="2000" dirty="0" smtClean="0"/>
              <a:t>	if (resolution &lt; 10 || resolution &gt; 100) {</a:t>
            </a:r>
          </a:p>
          <a:p>
            <a:pPr marL="0" indent="0">
              <a:buNone/>
            </a:pPr>
            <a:r>
              <a:rPr lang="en-US" sz="2000" dirty="0" smtClean="0"/>
              <a:t>		</a:t>
            </a:r>
            <a:r>
              <a:rPr lang="en-US" sz="2000" dirty="0" err="1" smtClean="0"/>
              <a:t>Debug.LogWarning</a:t>
            </a:r>
            <a:r>
              <a:rPr lang="en-US" sz="2000" dirty="0" smtClean="0"/>
              <a:t>("</a:t>
            </a:r>
            <a:r>
              <a:rPr lang="en-US" sz="2000" dirty="0" err="1" smtClean="0"/>
              <a:t>Grapher</a:t>
            </a:r>
            <a:r>
              <a:rPr lang="en-US" sz="2000" dirty="0" smtClean="0"/>
              <a:t> resolution out of bounds, resetting to minimum.", this);</a:t>
            </a:r>
          </a:p>
          <a:p>
            <a:pPr marL="0" indent="0">
              <a:buNone/>
            </a:pPr>
            <a:r>
              <a:rPr lang="en-US" sz="2000" dirty="0" smtClean="0"/>
              <a:t>			resolution = 10;	}</a:t>
            </a:r>
          </a:p>
        </p:txBody>
      </p:sp>
    </p:spTree>
    <p:extLst>
      <p:ext uri="{BB962C8B-B14F-4D97-AF65-F5344CB8AC3E}">
        <p14:creationId xmlns:p14="http://schemas.microsoft.com/office/powerpoint/2010/main" val="272191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Attributes are markers that can be placed above a class, property or function in a script to indicate special </a:t>
            </a:r>
            <a:r>
              <a:rPr lang="en-US" dirty="0" err="1" smtClean="0">
                <a:effectLst/>
              </a:rPr>
              <a:t>behaviour</a:t>
            </a:r>
            <a:r>
              <a:rPr lang="en-US" dirty="0" smtClean="0">
                <a:effectLst/>
              </a:rPr>
              <a:t>. </a:t>
            </a:r>
          </a:p>
          <a:p>
            <a:r>
              <a:rPr lang="en-US" dirty="0" smtClean="0">
                <a:effectLst/>
              </a:rPr>
              <a:t>For example, the </a:t>
            </a:r>
            <a:r>
              <a:rPr lang="en-US" dirty="0" err="1" smtClean="0">
                <a:effectLst/>
              </a:rPr>
              <a:t>HideInInspector</a:t>
            </a:r>
            <a:r>
              <a:rPr lang="en-US" dirty="0" smtClean="0">
                <a:effectLst/>
              </a:rPr>
              <a:t> attribute can be added above a property declaration to prevent the property being shown in the inspector, even if it is public. </a:t>
            </a:r>
          </a:p>
          <a:p>
            <a:pPr marL="0" indent="0">
              <a:buNone/>
            </a:pPr>
            <a:endParaRPr lang="en-US" dirty="0" smtClean="0">
              <a:effectLst/>
            </a:endParaRPr>
          </a:p>
          <a:p>
            <a:pPr marL="0" indent="0">
              <a:buNone/>
            </a:pPr>
            <a:r>
              <a:rPr lang="en-US" dirty="0" smtClean="0">
                <a:effectLst/>
              </a:rPr>
              <a:t>[</a:t>
            </a:r>
            <a:r>
              <a:rPr lang="en-US" dirty="0" err="1" smtClean="0">
                <a:effectLst/>
              </a:rPr>
              <a:t>HideInInspector</a:t>
            </a:r>
            <a:r>
              <a:rPr lang="en-US" dirty="0" smtClean="0">
                <a:effectLst/>
              </a:rPr>
              <a:t>] </a:t>
            </a:r>
          </a:p>
          <a:p>
            <a:pPr marL="0" indent="0">
              <a:buNone/>
            </a:pPr>
            <a:r>
              <a:rPr lang="en-US" dirty="0" smtClean="0">
                <a:effectLst/>
              </a:rPr>
              <a:t>public </a:t>
            </a:r>
            <a:r>
              <a:rPr lang="en-US" dirty="0" err="1" smtClean="0">
                <a:effectLst/>
              </a:rPr>
              <a:t>int</a:t>
            </a:r>
            <a:r>
              <a:rPr lang="en-US" dirty="0" smtClean="0">
                <a:effectLst/>
              </a:rPr>
              <a:t> strength; </a:t>
            </a:r>
            <a:endParaRPr lang="en-US" dirty="0"/>
          </a:p>
        </p:txBody>
      </p:sp>
    </p:spTree>
    <p:extLst>
      <p:ext uri="{BB962C8B-B14F-4D97-AF65-F5344CB8AC3E}">
        <p14:creationId xmlns:p14="http://schemas.microsoft.com/office/powerpoint/2010/main" val="15936581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endParaRPr lang="en-US"/>
          </a:p>
        </p:txBody>
      </p:sp>
      <p:sp>
        <p:nvSpPr>
          <p:cNvPr id="3" name="Content Placeholder 2"/>
          <p:cNvSpPr>
            <a:spLocks noGrp="1"/>
          </p:cNvSpPr>
          <p:nvPr>
            <p:ph idx="1"/>
          </p:nvPr>
        </p:nvSpPr>
        <p:spPr>
          <a:xfrm>
            <a:off x="228600" y="990600"/>
            <a:ext cx="8229600" cy="4525963"/>
          </a:xfrm>
        </p:spPr>
        <p:txBody>
          <a:bodyPr>
            <a:noAutofit/>
          </a:bodyPr>
          <a:lstStyle/>
          <a:p>
            <a:pPr marL="0" indent="0">
              <a:buNone/>
            </a:pPr>
            <a:r>
              <a:rPr lang="en-US" sz="2400" dirty="0" smtClean="0"/>
              <a:t>		</a:t>
            </a:r>
            <a:r>
              <a:rPr lang="en-US" sz="2400" dirty="0" err="1" smtClean="0"/>
              <a:t>currentResolution</a:t>
            </a:r>
            <a:r>
              <a:rPr lang="en-US" sz="2400" dirty="0" smtClean="0"/>
              <a:t> = resolution;</a:t>
            </a:r>
          </a:p>
          <a:p>
            <a:pPr marL="0" indent="0">
              <a:buNone/>
            </a:pPr>
            <a:r>
              <a:rPr lang="en-US" sz="2400" dirty="0" smtClean="0"/>
              <a:t>		points = new </a:t>
            </a:r>
            <a:r>
              <a:rPr lang="en-US" sz="2400" dirty="0" err="1" smtClean="0"/>
              <a:t>ParticleSystem.Particle</a:t>
            </a:r>
            <a:r>
              <a:rPr lang="en-US" sz="2400" dirty="0" smtClean="0"/>
              <a:t>[resolution];</a:t>
            </a:r>
          </a:p>
          <a:p>
            <a:pPr marL="0" indent="0">
              <a:buNone/>
            </a:pPr>
            <a:r>
              <a:rPr lang="en-US" sz="2400" dirty="0" smtClean="0"/>
              <a:t>		float increment = 1f / (resolution - 1);</a:t>
            </a:r>
          </a:p>
          <a:p>
            <a:pPr marL="0" indent="0">
              <a:buNone/>
            </a:pPr>
            <a:r>
              <a:rPr lang="en-US" sz="2400" dirty="0" smtClean="0"/>
              <a:t>		for(</a:t>
            </a:r>
            <a:r>
              <a:rPr lang="en-US" sz="2400" dirty="0" err="1" smtClean="0"/>
              <a:t>int</a:t>
            </a:r>
            <a:r>
              <a:rPr lang="en-US" sz="2400" dirty="0" smtClean="0"/>
              <a:t> i = 0; i &lt; resolution; i++){</a:t>
            </a:r>
          </a:p>
          <a:p>
            <a:pPr marL="0" indent="0">
              <a:buNone/>
            </a:pPr>
            <a:r>
              <a:rPr lang="en-US" sz="2400" dirty="0" smtClean="0"/>
              <a:t>			float x = i * increment;</a:t>
            </a:r>
          </a:p>
          <a:p>
            <a:pPr marL="0" indent="0">
              <a:buNone/>
            </a:pPr>
            <a:r>
              <a:rPr lang="en-US" sz="2400" dirty="0" smtClean="0"/>
              <a:t>			points[i].position = new Vector3(x, 0f, 0f);</a:t>
            </a:r>
          </a:p>
          <a:p>
            <a:pPr marL="0" indent="0">
              <a:buNone/>
            </a:pPr>
            <a:r>
              <a:rPr lang="en-US" sz="2400" dirty="0" smtClean="0"/>
              <a:t>			points[i].color = new Color(x, 0f, 0f);</a:t>
            </a:r>
          </a:p>
          <a:p>
            <a:pPr marL="0" indent="0">
              <a:buNone/>
            </a:pPr>
            <a:r>
              <a:rPr lang="en-US" sz="2400" dirty="0" smtClean="0"/>
              <a:t>			points[i].size = 0.1f; }</a:t>
            </a:r>
          </a:p>
          <a:p>
            <a:pPr marL="0" indent="0">
              <a:buNone/>
            </a:pPr>
            <a:r>
              <a:rPr lang="en-US" sz="2400" dirty="0" smtClean="0"/>
              <a:t>	}</a:t>
            </a:r>
          </a:p>
          <a:p>
            <a:pPr marL="0" indent="0">
              <a:buNone/>
            </a:pPr>
            <a:r>
              <a:rPr lang="en-US" sz="2400" dirty="0" smtClean="0"/>
              <a:t>	void Update () {</a:t>
            </a:r>
          </a:p>
          <a:p>
            <a:pPr marL="0" indent="0">
              <a:buNone/>
            </a:pPr>
            <a:r>
              <a:rPr lang="en-US" sz="2400" dirty="0" smtClean="0"/>
              <a:t>	if (</a:t>
            </a:r>
            <a:r>
              <a:rPr lang="en-US" sz="2400" dirty="0" err="1" smtClean="0"/>
              <a:t>currentResolution</a:t>
            </a:r>
            <a:r>
              <a:rPr lang="en-US" sz="2400" dirty="0" smtClean="0"/>
              <a:t> != resolution) {</a:t>
            </a:r>
            <a:r>
              <a:rPr lang="en-US" sz="2400" dirty="0" err="1" smtClean="0"/>
              <a:t>CreatePoints</a:t>
            </a:r>
            <a:r>
              <a:rPr lang="en-US" sz="2400" dirty="0" smtClean="0"/>
              <a:t>();}</a:t>
            </a:r>
          </a:p>
          <a:p>
            <a:pPr marL="0" indent="0">
              <a:buNone/>
            </a:pPr>
            <a:r>
              <a:rPr lang="en-US" sz="2400" dirty="0" smtClean="0"/>
              <a:t>		</a:t>
            </a:r>
            <a:r>
              <a:rPr lang="en-US" sz="2400" dirty="0" err="1" smtClean="0"/>
              <a:t>particleSystem.SetParticles</a:t>
            </a:r>
            <a:r>
              <a:rPr lang="en-US" sz="2400" dirty="0" smtClean="0"/>
              <a:t>(points, </a:t>
            </a:r>
            <a:r>
              <a:rPr lang="en-US" sz="2400" dirty="0" err="1" smtClean="0"/>
              <a:t>points.Length</a:t>
            </a:r>
            <a:r>
              <a:rPr lang="en-US" sz="2400" dirty="0" smtClean="0"/>
              <a:t>);</a:t>
            </a:r>
          </a:p>
          <a:p>
            <a:pPr marL="0" indent="0">
              <a:buNone/>
            </a:pPr>
            <a:r>
              <a:rPr lang="en-US" sz="2400" dirty="0" smtClean="0"/>
              <a:t>	} }</a:t>
            </a:r>
          </a:p>
          <a:p>
            <a:endParaRPr lang="en-US" sz="2400" dirty="0"/>
          </a:p>
        </p:txBody>
      </p:sp>
    </p:spTree>
    <p:extLst>
      <p:ext uri="{BB962C8B-B14F-4D97-AF65-F5344CB8AC3E}">
        <p14:creationId xmlns:p14="http://schemas.microsoft.com/office/powerpoint/2010/main" val="20435160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Now the graph is recreated as soon as we change the value of </a:t>
            </a:r>
            <a:r>
              <a:rPr lang="en-US" i="1" dirty="0" smtClean="0"/>
              <a:t>resolution</a:t>
            </a:r>
            <a:r>
              <a:rPr lang="en-US" dirty="0" smtClean="0"/>
              <a:t>. </a:t>
            </a:r>
          </a:p>
          <a:p>
            <a:r>
              <a:rPr lang="en-US" dirty="0" smtClean="0"/>
              <a:t>However, you'll notice that the console will spit out warnings whenever </a:t>
            </a:r>
            <a:r>
              <a:rPr lang="en-US" i="1" dirty="0" smtClean="0"/>
              <a:t>resolution</a:t>
            </a:r>
            <a:r>
              <a:rPr lang="en-US" dirty="0" smtClean="0"/>
              <a:t> goes out of bounds, even while typing. </a:t>
            </a:r>
          </a:p>
          <a:p>
            <a:r>
              <a:rPr lang="en-US" dirty="0" smtClean="0"/>
              <a:t>We can make this experience better by using the </a:t>
            </a:r>
            <a:r>
              <a:rPr lang="en-US" dirty="0" smtClean="0">
                <a:hlinkClick r:id="rId2"/>
              </a:rPr>
              <a:t>Range</a:t>
            </a:r>
            <a:r>
              <a:rPr lang="en-US" dirty="0" smtClean="0"/>
              <a:t> attribute to tell the Unity editor to use a slider instead of a number box. </a:t>
            </a:r>
          </a:p>
          <a:p>
            <a:r>
              <a:rPr lang="en-US" dirty="0" smtClean="0"/>
              <a:t>As we only care about valid editor input and won't change our resolution via code, we can now remove our own resolution check, though you may decide to keep it. </a:t>
            </a:r>
          </a:p>
          <a:p>
            <a:endParaRPr lang="en-US" dirty="0"/>
          </a:p>
          <a:p>
            <a:pPr marL="0" indent="0">
              <a:buNone/>
            </a:pPr>
            <a:r>
              <a:rPr lang="en-US" dirty="0" smtClean="0"/>
              <a:t>[Range(10, 100)]</a:t>
            </a:r>
          </a:p>
          <a:p>
            <a:pPr marL="0" indent="0">
              <a:buNone/>
            </a:pPr>
            <a:r>
              <a:rPr lang="en-US" dirty="0" smtClean="0"/>
              <a:t>public </a:t>
            </a:r>
            <a:r>
              <a:rPr lang="en-US" dirty="0" err="1" smtClean="0"/>
              <a:t>int</a:t>
            </a:r>
            <a:r>
              <a:rPr lang="en-US" dirty="0" smtClean="0"/>
              <a:t> resolution = 10;</a:t>
            </a:r>
          </a:p>
          <a:p>
            <a:endParaRPr lang="en-US" dirty="0">
              <a:solidFill>
                <a:srgbClr val="FF0000"/>
              </a:solidFill>
            </a:endParaRPr>
          </a:p>
        </p:txBody>
      </p:sp>
      <p:pic>
        <p:nvPicPr>
          <p:cNvPr id="2050" name="Picture 2" descr="http://catlikecoding.com/unity/tutorials/graphs/inspector-resolution-ran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572000"/>
            <a:ext cx="457199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9066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Now it's time to set the Y position of the points. Let's start simple and make Y equal to X. </a:t>
            </a:r>
          </a:p>
          <a:p>
            <a:r>
              <a:rPr lang="en-US" dirty="0" smtClean="0"/>
              <a:t>In other words, we're visualizing the mathematical equation </a:t>
            </a:r>
            <a:r>
              <a:rPr lang="en-US" i="1" dirty="0" smtClean="0"/>
              <a:t>y = x</a:t>
            </a:r>
            <a:r>
              <a:rPr lang="en-US" dirty="0" smtClean="0"/>
              <a:t> or the function </a:t>
            </a:r>
            <a:r>
              <a:rPr lang="en-US" i="1" dirty="0" smtClean="0"/>
              <a:t>f(x) = x.</a:t>
            </a:r>
            <a:r>
              <a:rPr lang="en-US" dirty="0" smtClean="0"/>
              <a:t> </a:t>
            </a:r>
          </a:p>
          <a:p>
            <a:r>
              <a:rPr lang="en-US" dirty="0" smtClean="0"/>
              <a:t>To do this, we need to loop over all points, get their position, use the X value to compute the Y value, then set their new position. </a:t>
            </a:r>
          </a:p>
          <a:p>
            <a:r>
              <a:rPr lang="en-US" dirty="0" smtClean="0"/>
              <a:t>Once again we use a </a:t>
            </a:r>
            <a:r>
              <a:rPr lang="en-US" b="1" dirty="0" smtClean="0"/>
              <a:t>for</a:t>
            </a:r>
            <a:r>
              <a:rPr lang="en-US" dirty="0" smtClean="0"/>
              <a:t> loop, which we'll execute each update.</a:t>
            </a:r>
            <a:endParaRPr lang="en-US" dirty="0"/>
          </a:p>
        </p:txBody>
      </p:sp>
    </p:spTree>
    <p:extLst>
      <p:ext uri="{BB962C8B-B14F-4D97-AF65-F5344CB8AC3E}">
        <p14:creationId xmlns:p14="http://schemas.microsoft.com/office/powerpoint/2010/main" val="2059717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void Update () {</a:t>
            </a:r>
          </a:p>
          <a:p>
            <a:pPr marL="0" indent="0">
              <a:buNone/>
            </a:pPr>
            <a:r>
              <a:rPr lang="en-US" dirty="0" smtClean="0"/>
              <a:t>		if (</a:t>
            </a:r>
            <a:r>
              <a:rPr lang="en-US" dirty="0" err="1" smtClean="0"/>
              <a:t>currentResolution</a:t>
            </a:r>
            <a:r>
              <a:rPr lang="en-US" dirty="0" smtClean="0"/>
              <a:t> != resolution) {</a:t>
            </a:r>
          </a:p>
          <a:p>
            <a:pPr marL="0" indent="0">
              <a:buNone/>
            </a:pPr>
            <a:r>
              <a:rPr lang="en-US" dirty="0" smtClean="0"/>
              <a:t>			</a:t>
            </a:r>
            <a:r>
              <a:rPr lang="en-US" dirty="0" err="1" smtClean="0"/>
              <a:t>CreatePoints</a:t>
            </a:r>
            <a:r>
              <a:rPr lang="en-US" dirty="0" smtClean="0"/>
              <a:t>();</a:t>
            </a:r>
          </a:p>
          <a:p>
            <a:pPr marL="0" indent="0">
              <a:buNone/>
            </a:pPr>
            <a:r>
              <a:rPr lang="en-US" dirty="0" smtClean="0"/>
              <a:t>		}</a:t>
            </a:r>
          </a:p>
          <a:p>
            <a:pPr marL="0" indent="0">
              <a:buNone/>
            </a:pPr>
            <a:r>
              <a:rPr lang="en-US" dirty="0" smtClean="0"/>
              <a:t>		for (</a:t>
            </a:r>
            <a:r>
              <a:rPr lang="en-US" dirty="0" err="1" smtClean="0"/>
              <a:t>int</a:t>
            </a:r>
            <a:r>
              <a:rPr lang="en-US" dirty="0" smtClean="0"/>
              <a:t> i = 0; i &lt; resolution; i++) {</a:t>
            </a:r>
          </a:p>
          <a:p>
            <a:pPr marL="0" indent="0">
              <a:buNone/>
            </a:pPr>
            <a:r>
              <a:rPr lang="en-US" dirty="0" smtClean="0"/>
              <a:t>			Vector3 p = points[i].position;</a:t>
            </a:r>
          </a:p>
          <a:p>
            <a:pPr marL="0" indent="0">
              <a:buNone/>
            </a:pPr>
            <a:r>
              <a:rPr lang="en-US" dirty="0" smtClean="0"/>
              <a:t>			</a:t>
            </a:r>
            <a:r>
              <a:rPr lang="en-US" dirty="0" err="1" smtClean="0"/>
              <a:t>p.y</a:t>
            </a:r>
            <a:r>
              <a:rPr lang="en-US" dirty="0" smtClean="0"/>
              <a:t> = </a:t>
            </a:r>
            <a:r>
              <a:rPr lang="en-US" dirty="0" err="1" smtClean="0"/>
              <a:t>p.x</a:t>
            </a:r>
            <a:r>
              <a:rPr lang="en-US" dirty="0" smtClean="0"/>
              <a:t>;</a:t>
            </a:r>
          </a:p>
          <a:p>
            <a:pPr marL="0" indent="0">
              <a:buNone/>
            </a:pPr>
            <a:r>
              <a:rPr lang="en-US" dirty="0" smtClean="0"/>
              <a:t>			points[i].position = p;</a:t>
            </a:r>
          </a:p>
          <a:p>
            <a:pPr marL="0" indent="0">
              <a:buNone/>
            </a:pPr>
            <a:r>
              <a:rPr lang="en-US" dirty="0" smtClean="0"/>
              <a:t>		}</a:t>
            </a:r>
          </a:p>
          <a:p>
            <a:pPr marL="0" indent="0">
              <a:buNone/>
            </a:pPr>
            <a:r>
              <a:rPr lang="en-US" dirty="0" smtClean="0"/>
              <a:t>		</a:t>
            </a:r>
            <a:r>
              <a:rPr lang="en-US" dirty="0" err="1" smtClean="0"/>
              <a:t>particleSystem.SetParticles</a:t>
            </a:r>
            <a:r>
              <a:rPr lang="en-US" dirty="0" smtClean="0"/>
              <a:t>(points, </a:t>
            </a:r>
            <a:r>
              <a:rPr lang="en-US" dirty="0" err="1" smtClean="0"/>
              <a:t>points.Length</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372791044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next step is to make the point's green color component the same as its Y position. </a:t>
            </a:r>
          </a:p>
          <a:p>
            <a:r>
              <a:rPr lang="en-US" dirty="0" smtClean="0"/>
              <a:t>As red plus green becomes yellow, this will cause the line to go from black to yellow.</a:t>
            </a:r>
            <a:endParaRPr lang="en-US" dirty="0"/>
          </a:p>
        </p:txBody>
      </p:sp>
    </p:spTree>
    <p:extLst>
      <p:ext uri="{BB962C8B-B14F-4D97-AF65-F5344CB8AC3E}">
        <p14:creationId xmlns:p14="http://schemas.microsoft.com/office/powerpoint/2010/main" val="177858345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void Update () {</a:t>
            </a:r>
          </a:p>
          <a:p>
            <a:pPr marL="0" indent="0">
              <a:buNone/>
            </a:pPr>
            <a:r>
              <a:rPr lang="en-US" dirty="0" smtClean="0"/>
              <a:t>		if (</a:t>
            </a:r>
            <a:r>
              <a:rPr lang="en-US" dirty="0" err="1" smtClean="0"/>
              <a:t>currentResolution</a:t>
            </a:r>
            <a:r>
              <a:rPr lang="en-US" dirty="0" smtClean="0"/>
              <a:t> != resolution) {</a:t>
            </a:r>
            <a:r>
              <a:rPr lang="en-US" dirty="0" err="1" smtClean="0"/>
              <a:t>CreatePoints</a:t>
            </a:r>
            <a:r>
              <a:rPr lang="en-US" dirty="0" smtClean="0"/>
              <a:t>();}</a:t>
            </a:r>
          </a:p>
          <a:p>
            <a:pPr marL="0" indent="0">
              <a:buNone/>
            </a:pPr>
            <a:r>
              <a:rPr lang="en-US" dirty="0" smtClean="0"/>
              <a:t>		for (</a:t>
            </a:r>
            <a:r>
              <a:rPr lang="en-US" dirty="0" err="1" smtClean="0"/>
              <a:t>int</a:t>
            </a:r>
            <a:r>
              <a:rPr lang="en-US" dirty="0" smtClean="0"/>
              <a:t> i = 0; i &lt; resolution; i++) {</a:t>
            </a:r>
          </a:p>
          <a:p>
            <a:pPr marL="0" indent="0">
              <a:buNone/>
            </a:pPr>
            <a:r>
              <a:rPr lang="en-US" dirty="0" smtClean="0"/>
              <a:t>			Vector3 p = points[i].position;</a:t>
            </a:r>
          </a:p>
          <a:p>
            <a:pPr marL="0" indent="0">
              <a:buNone/>
            </a:pPr>
            <a:r>
              <a:rPr lang="en-US" dirty="0" smtClean="0"/>
              <a:t>			</a:t>
            </a:r>
            <a:r>
              <a:rPr lang="en-US" dirty="0" err="1" smtClean="0"/>
              <a:t>p.y</a:t>
            </a:r>
            <a:r>
              <a:rPr lang="en-US" dirty="0" smtClean="0"/>
              <a:t> = </a:t>
            </a:r>
            <a:r>
              <a:rPr lang="en-US" dirty="0" err="1" smtClean="0"/>
              <a:t>p.x</a:t>
            </a:r>
            <a:r>
              <a:rPr lang="en-US" dirty="0" smtClean="0"/>
              <a:t>;</a:t>
            </a:r>
          </a:p>
          <a:p>
            <a:pPr marL="0" indent="0">
              <a:buNone/>
            </a:pPr>
            <a:r>
              <a:rPr lang="en-US" dirty="0" smtClean="0"/>
              <a:t>			points[i].position = p;</a:t>
            </a:r>
          </a:p>
          <a:p>
            <a:pPr marL="0" indent="0">
              <a:buNone/>
            </a:pPr>
            <a:r>
              <a:rPr lang="en-US" dirty="0" smtClean="0"/>
              <a:t>			Color c = points[i].color;</a:t>
            </a:r>
          </a:p>
          <a:p>
            <a:pPr marL="0" indent="0">
              <a:buNone/>
            </a:pPr>
            <a:r>
              <a:rPr lang="en-US" dirty="0" smtClean="0"/>
              <a:t>			</a:t>
            </a:r>
            <a:r>
              <a:rPr lang="en-US" dirty="0" err="1" smtClean="0"/>
              <a:t>c.g</a:t>
            </a:r>
            <a:r>
              <a:rPr lang="en-US" dirty="0" smtClean="0"/>
              <a:t> = </a:t>
            </a:r>
            <a:r>
              <a:rPr lang="en-US" dirty="0" err="1" smtClean="0"/>
              <a:t>p.y</a:t>
            </a:r>
            <a:r>
              <a:rPr lang="en-US" dirty="0" smtClean="0"/>
              <a:t>;</a:t>
            </a:r>
          </a:p>
          <a:p>
            <a:pPr marL="0" indent="0">
              <a:buNone/>
            </a:pPr>
            <a:r>
              <a:rPr lang="en-US" dirty="0" smtClean="0"/>
              <a:t>			points[i].color = c;</a:t>
            </a:r>
          </a:p>
          <a:p>
            <a:pPr marL="0" indent="0">
              <a:buNone/>
            </a:pPr>
            <a:r>
              <a:rPr lang="en-US" dirty="0" smtClean="0"/>
              <a:t>		}</a:t>
            </a:r>
          </a:p>
          <a:p>
            <a:pPr marL="0" indent="0">
              <a:buNone/>
            </a:pPr>
            <a:r>
              <a:rPr lang="en-US" dirty="0" smtClean="0"/>
              <a:t>		</a:t>
            </a:r>
            <a:r>
              <a:rPr lang="en-US" dirty="0" err="1" smtClean="0"/>
              <a:t>particleSystem.SetParticles</a:t>
            </a:r>
            <a:r>
              <a:rPr lang="en-US" dirty="0" smtClean="0"/>
              <a:t>(points, </a:t>
            </a:r>
            <a:r>
              <a:rPr lang="en-US" dirty="0" err="1" smtClean="0"/>
              <a:t>points.Length</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98027183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You might have noticed that when you change the code and go back to Unity while you're still in play mode, you will be presented with </a:t>
            </a:r>
            <a:r>
              <a:rPr lang="en-US" dirty="0" err="1" smtClean="0"/>
              <a:t>NullReferenceException</a:t>
            </a:r>
            <a:r>
              <a:rPr lang="en-US" dirty="0" smtClean="0"/>
              <a:t> error messages. </a:t>
            </a:r>
          </a:p>
          <a:p>
            <a:r>
              <a:rPr lang="en-US" dirty="0" smtClean="0"/>
              <a:t>This is because our private </a:t>
            </a:r>
            <a:r>
              <a:rPr lang="en-US" i="1" dirty="0" smtClean="0"/>
              <a:t>points</a:t>
            </a:r>
            <a:r>
              <a:rPr lang="en-US" dirty="0" smtClean="0"/>
              <a:t> variable was not remembered by Unity when everything got reloaded.</a:t>
            </a:r>
          </a:p>
          <a:p>
            <a:r>
              <a:rPr lang="en-US" dirty="0" smtClean="0"/>
              <a:t>We could solve this problem by checking whether </a:t>
            </a:r>
            <a:r>
              <a:rPr lang="en-US" i="1" dirty="0" smtClean="0"/>
              <a:t>points</a:t>
            </a:r>
            <a:r>
              <a:rPr lang="en-US" dirty="0" smtClean="0"/>
              <a:t> is </a:t>
            </a:r>
            <a:r>
              <a:rPr lang="en-US" b="1" dirty="0" smtClean="0"/>
              <a:t>null</a:t>
            </a:r>
            <a:r>
              <a:rPr lang="en-US" dirty="0" smtClean="0"/>
              <a:t> besides checking for a resolution change. </a:t>
            </a:r>
          </a:p>
          <a:p>
            <a:r>
              <a:rPr lang="en-US" dirty="0" smtClean="0"/>
              <a:t>This will allow us to stay in play mode all the time while editing our code, which is quite convenient. </a:t>
            </a:r>
          </a:p>
          <a:p>
            <a:pPr lvl="1"/>
            <a:r>
              <a:rPr lang="en-US" dirty="0" smtClean="0"/>
              <a:t>Note that this check also removes the need for the Start method, so we can delete it. </a:t>
            </a:r>
          </a:p>
          <a:p>
            <a:endParaRPr lang="en-US" dirty="0"/>
          </a:p>
        </p:txBody>
      </p:sp>
    </p:spTree>
    <p:extLst>
      <p:ext uri="{BB962C8B-B14F-4D97-AF65-F5344CB8AC3E}">
        <p14:creationId xmlns:p14="http://schemas.microsoft.com/office/powerpoint/2010/main" val="171630294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en-US" dirty="0"/>
          </a:p>
        </p:txBody>
      </p:sp>
      <p:sp>
        <p:nvSpPr>
          <p:cNvPr id="3" name="Content Placeholder 2"/>
          <p:cNvSpPr>
            <a:spLocks noGrp="1"/>
          </p:cNvSpPr>
          <p:nvPr>
            <p:ph idx="1"/>
          </p:nvPr>
        </p:nvSpPr>
        <p:spPr>
          <a:xfrm>
            <a:off x="304800" y="381000"/>
            <a:ext cx="8229600" cy="4525963"/>
          </a:xfrm>
        </p:spPr>
        <p:txBody>
          <a:bodyPr>
            <a:noAutofit/>
          </a:bodyPr>
          <a:lstStyle/>
          <a:p>
            <a:pPr marL="0" indent="0">
              <a:buNone/>
            </a:pPr>
            <a:r>
              <a:rPr lang="en-US" sz="2000" dirty="0" smtClean="0"/>
              <a:t>using </a:t>
            </a:r>
            <a:r>
              <a:rPr lang="en-US" sz="2000" dirty="0" err="1" smtClean="0"/>
              <a:t>UnityEngine</a:t>
            </a:r>
            <a:r>
              <a:rPr lang="en-US" sz="2000" dirty="0" smtClean="0"/>
              <a:t>;</a:t>
            </a:r>
          </a:p>
          <a:p>
            <a:pPr marL="0" indent="0">
              <a:buNone/>
            </a:pPr>
            <a:r>
              <a:rPr lang="en-US" sz="2000" dirty="0" smtClean="0"/>
              <a:t>public class Grapher1 : </a:t>
            </a:r>
            <a:r>
              <a:rPr lang="en-US" sz="2000" dirty="0" err="1" smtClean="0"/>
              <a:t>MonoBehaviour</a:t>
            </a:r>
            <a:r>
              <a:rPr lang="en-US" sz="2000" dirty="0" smtClean="0"/>
              <a:t> {</a:t>
            </a:r>
          </a:p>
          <a:p>
            <a:pPr marL="0" indent="0">
              <a:buNone/>
            </a:pPr>
            <a:r>
              <a:rPr lang="en-US" sz="2000" dirty="0" smtClean="0"/>
              <a:t>	[Range(10, 100)]</a:t>
            </a:r>
          </a:p>
          <a:p>
            <a:pPr marL="0" indent="0">
              <a:buNone/>
            </a:pPr>
            <a:r>
              <a:rPr lang="en-US" sz="2000" dirty="0" smtClean="0"/>
              <a:t>	public </a:t>
            </a:r>
            <a:r>
              <a:rPr lang="en-US" sz="2000" dirty="0" err="1" smtClean="0"/>
              <a:t>int</a:t>
            </a:r>
            <a:r>
              <a:rPr lang="en-US" sz="2000" dirty="0" smtClean="0"/>
              <a:t> resolution = 10;</a:t>
            </a:r>
          </a:p>
          <a:p>
            <a:pPr marL="0" indent="0">
              <a:buNone/>
            </a:pPr>
            <a:endParaRPr lang="en-US" sz="2000" dirty="0" smtClean="0"/>
          </a:p>
          <a:p>
            <a:pPr marL="0" indent="0">
              <a:buNone/>
            </a:pPr>
            <a:r>
              <a:rPr lang="en-US" sz="2000" dirty="0" smtClean="0"/>
              <a:t>	private </a:t>
            </a:r>
            <a:r>
              <a:rPr lang="en-US" sz="2000" dirty="0" err="1" smtClean="0"/>
              <a:t>int</a:t>
            </a:r>
            <a:r>
              <a:rPr lang="en-US" sz="2000" dirty="0" smtClean="0"/>
              <a:t> </a:t>
            </a:r>
            <a:r>
              <a:rPr lang="en-US" sz="2000" dirty="0" err="1" smtClean="0"/>
              <a:t>currentResolution</a:t>
            </a:r>
            <a:r>
              <a:rPr lang="en-US" sz="2000" dirty="0" smtClean="0"/>
              <a:t>;</a:t>
            </a:r>
          </a:p>
          <a:p>
            <a:pPr marL="0" indent="0">
              <a:buNone/>
            </a:pPr>
            <a:r>
              <a:rPr lang="en-US" sz="2000" dirty="0" smtClean="0"/>
              <a:t>	private </a:t>
            </a:r>
            <a:r>
              <a:rPr lang="en-US" sz="2000" dirty="0" err="1" smtClean="0"/>
              <a:t>ParticleSystem.Particle</a:t>
            </a:r>
            <a:r>
              <a:rPr lang="en-US" sz="2000" dirty="0" smtClean="0"/>
              <a:t>[] points;</a:t>
            </a:r>
          </a:p>
          <a:p>
            <a:pPr marL="0" indent="0">
              <a:buNone/>
            </a:pPr>
            <a:r>
              <a:rPr lang="en-US" sz="2000" dirty="0" smtClean="0"/>
              <a:t>	private void </a:t>
            </a:r>
            <a:r>
              <a:rPr lang="en-US" sz="2000" dirty="0" err="1" smtClean="0"/>
              <a:t>CreatePoints</a:t>
            </a:r>
            <a:r>
              <a:rPr lang="en-US" sz="2000" dirty="0" smtClean="0"/>
              <a:t> () {</a:t>
            </a:r>
          </a:p>
          <a:p>
            <a:pPr marL="0" indent="0">
              <a:buNone/>
            </a:pPr>
            <a:r>
              <a:rPr lang="en-US" sz="2000" dirty="0" smtClean="0"/>
              <a:t>		</a:t>
            </a:r>
            <a:r>
              <a:rPr lang="en-US" sz="2000" dirty="0" err="1" smtClean="0"/>
              <a:t>currentResolution</a:t>
            </a:r>
            <a:r>
              <a:rPr lang="en-US" sz="2000" dirty="0" smtClean="0"/>
              <a:t> = resolution;</a:t>
            </a:r>
          </a:p>
          <a:p>
            <a:pPr marL="0" indent="0">
              <a:buNone/>
            </a:pPr>
            <a:r>
              <a:rPr lang="en-US" sz="2000" dirty="0" smtClean="0"/>
              <a:t>		points = new </a:t>
            </a:r>
            <a:r>
              <a:rPr lang="en-US" sz="2000" dirty="0" err="1" smtClean="0"/>
              <a:t>ParticleSystem.Particle</a:t>
            </a:r>
            <a:r>
              <a:rPr lang="en-US" sz="2000" dirty="0" smtClean="0"/>
              <a:t>[resolution];</a:t>
            </a:r>
          </a:p>
          <a:p>
            <a:pPr marL="0" indent="0">
              <a:buNone/>
            </a:pPr>
            <a:r>
              <a:rPr lang="en-US" sz="2000" dirty="0" smtClean="0"/>
              <a:t>		float increment = 1f / (resolution - 1);</a:t>
            </a:r>
          </a:p>
          <a:p>
            <a:pPr marL="0" indent="0">
              <a:buNone/>
            </a:pPr>
            <a:r>
              <a:rPr lang="en-US" sz="2000" dirty="0" smtClean="0"/>
              <a:t>		for(</a:t>
            </a:r>
            <a:r>
              <a:rPr lang="en-US" sz="2000" dirty="0" err="1" smtClean="0"/>
              <a:t>int</a:t>
            </a:r>
            <a:r>
              <a:rPr lang="en-US" sz="2000" dirty="0" smtClean="0"/>
              <a:t> i = 0; i &lt; resolution; i++){</a:t>
            </a:r>
          </a:p>
          <a:p>
            <a:pPr marL="0" indent="0">
              <a:buNone/>
            </a:pPr>
            <a:r>
              <a:rPr lang="en-US" sz="2000" dirty="0" smtClean="0"/>
              <a:t>			float x = i * increment;</a:t>
            </a:r>
          </a:p>
          <a:p>
            <a:pPr marL="0" indent="0">
              <a:buNone/>
            </a:pPr>
            <a:r>
              <a:rPr lang="en-US" sz="2000" dirty="0" smtClean="0"/>
              <a:t>			points[i].position = new Vector3(x, 0f, 0f);</a:t>
            </a:r>
          </a:p>
          <a:p>
            <a:pPr marL="0" indent="0">
              <a:buNone/>
            </a:pPr>
            <a:r>
              <a:rPr lang="en-US" sz="2000" dirty="0" smtClean="0"/>
              <a:t>			points[i].color = new Color(x, 0f, 0f);</a:t>
            </a:r>
          </a:p>
          <a:p>
            <a:pPr marL="0" indent="0">
              <a:buNone/>
            </a:pPr>
            <a:r>
              <a:rPr lang="en-US" sz="2000" dirty="0" smtClean="0"/>
              <a:t>			points[i].size = 0.1f;</a:t>
            </a:r>
          </a:p>
          <a:p>
            <a:pPr marL="0" indent="0">
              <a:buNone/>
            </a:pPr>
            <a:r>
              <a:rPr lang="en-US" sz="2000" dirty="0" smtClean="0"/>
              <a:t>		}</a:t>
            </a:r>
          </a:p>
          <a:p>
            <a:pPr marL="0" indent="0">
              <a:buNone/>
            </a:pPr>
            <a:r>
              <a:rPr lang="en-US" sz="2000" dirty="0" smtClean="0"/>
              <a:t>	}</a:t>
            </a:r>
          </a:p>
          <a:p>
            <a:pPr marL="0" indent="0">
              <a:buNone/>
            </a:pPr>
            <a:endParaRPr lang="en-US" sz="2000" dirty="0"/>
          </a:p>
        </p:txBody>
      </p:sp>
    </p:spTree>
    <p:extLst>
      <p:ext uri="{BB962C8B-B14F-4D97-AF65-F5344CB8AC3E}">
        <p14:creationId xmlns:p14="http://schemas.microsoft.com/office/powerpoint/2010/main" val="327388805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void Update () {</a:t>
            </a:r>
          </a:p>
          <a:p>
            <a:pPr marL="0" indent="0">
              <a:buNone/>
            </a:pPr>
            <a:r>
              <a:rPr lang="en-US" sz="2000" dirty="0" smtClean="0"/>
              <a:t>		if (</a:t>
            </a:r>
            <a:r>
              <a:rPr lang="en-US" sz="2000" dirty="0" err="1" smtClean="0"/>
              <a:t>currentResolution</a:t>
            </a:r>
            <a:r>
              <a:rPr lang="en-US" sz="2000" dirty="0" smtClean="0"/>
              <a:t> != resolution || </a:t>
            </a:r>
            <a:r>
              <a:rPr lang="en-US" sz="2000" dirty="0" smtClean="0">
                <a:solidFill>
                  <a:srgbClr val="FF0000"/>
                </a:solidFill>
              </a:rPr>
              <a:t>points == null</a:t>
            </a:r>
            <a:r>
              <a:rPr lang="en-US" sz="2000" dirty="0" smtClean="0"/>
              <a:t>) {</a:t>
            </a:r>
          </a:p>
          <a:p>
            <a:pPr marL="0" indent="0">
              <a:buNone/>
            </a:pPr>
            <a:r>
              <a:rPr lang="en-US" sz="2000" dirty="0" smtClean="0"/>
              <a:t>			</a:t>
            </a:r>
            <a:r>
              <a:rPr lang="en-US" sz="2000" dirty="0" err="1" smtClean="0"/>
              <a:t>CreatePoints</a:t>
            </a:r>
            <a:r>
              <a:rPr lang="en-US" sz="2000" dirty="0" smtClean="0"/>
              <a:t>();</a:t>
            </a:r>
          </a:p>
          <a:p>
            <a:pPr marL="0" indent="0">
              <a:buNone/>
            </a:pPr>
            <a:r>
              <a:rPr lang="en-US" sz="2000" dirty="0" smtClean="0"/>
              <a:t>		}</a:t>
            </a:r>
          </a:p>
          <a:p>
            <a:pPr marL="0" indent="0">
              <a:buNone/>
            </a:pPr>
            <a:r>
              <a:rPr lang="en-US" sz="2000" dirty="0" smtClean="0"/>
              <a:t>		for (</a:t>
            </a:r>
            <a:r>
              <a:rPr lang="en-US" sz="2000" dirty="0" err="1" smtClean="0"/>
              <a:t>int</a:t>
            </a:r>
            <a:r>
              <a:rPr lang="en-US" sz="2000" dirty="0" smtClean="0"/>
              <a:t> i = 0; i &lt; resolution; i++) {</a:t>
            </a:r>
          </a:p>
          <a:p>
            <a:pPr marL="0" indent="0">
              <a:buNone/>
            </a:pPr>
            <a:r>
              <a:rPr lang="en-US" sz="2000" dirty="0" smtClean="0"/>
              <a:t>			Vector3 p = points[i].position;</a:t>
            </a:r>
          </a:p>
          <a:p>
            <a:pPr marL="0" indent="0">
              <a:buNone/>
            </a:pPr>
            <a:r>
              <a:rPr lang="en-US" sz="2000" dirty="0" smtClean="0"/>
              <a:t>			</a:t>
            </a:r>
            <a:r>
              <a:rPr lang="en-US" sz="2000" dirty="0" err="1" smtClean="0"/>
              <a:t>p.y</a:t>
            </a:r>
            <a:r>
              <a:rPr lang="en-US" sz="2000" dirty="0" smtClean="0"/>
              <a:t> = </a:t>
            </a:r>
            <a:r>
              <a:rPr lang="en-US" sz="2000" dirty="0" err="1" smtClean="0"/>
              <a:t>p.x</a:t>
            </a:r>
            <a:r>
              <a:rPr lang="en-US" sz="2000" dirty="0" smtClean="0"/>
              <a:t>;</a:t>
            </a:r>
          </a:p>
          <a:p>
            <a:pPr marL="0" indent="0">
              <a:buNone/>
            </a:pPr>
            <a:r>
              <a:rPr lang="en-US" sz="2000" dirty="0" smtClean="0"/>
              <a:t>			points[i].position = p;</a:t>
            </a:r>
          </a:p>
          <a:p>
            <a:pPr marL="0" indent="0">
              <a:buNone/>
            </a:pPr>
            <a:r>
              <a:rPr lang="en-US" sz="2000" dirty="0" smtClean="0"/>
              <a:t>			Color c = points[i].color;</a:t>
            </a:r>
          </a:p>
          <a:p>
            <a:pPr marL="0" indent="0">
              <a:buNone/>
            </a:pPr>
            <a:r>
              <a:rPr lang="en-US" sz="2000" dirty="0" smtClean="0"/>
              <a:t>			</a:t>
            </a:r>
            <a:r>
              <a:rPr lang="en-US" sz="2000" dirty="0" err="1" smtClean="0"/>
              <a:t>c.g</a:t>
            </a:r>
            <a:r>
              <a:rPr lang="en-US" sz="2000" dirty="0" smtClean="0"/>
              <a:t> = </a:t>
            </a:r>
            <a:r>
              <a:rPr lang="en-US" sz="2000" dirty="0" err="1" smtClean="0"/>
              <a:t>p.y</a:t>
            </a:r>
            <a:r>
              <a:rPr lang="en-US" sz="2000" dirty="0" smtClean="0"/>
              <a:t>;</a:t>
            </a:r>
          </a:p>
          <a:p>
            <a:pPr marL="0" indent="0">
              <a:buNone/>
            </a:pPr>
            <a:r>
              <a:rPr lang="en-US" sz="2000" dirty="0" smtClean="0"/>
              <a:t>			points[i].color = c;</a:t>
            </a:r>
          </a:p>
          <a:p>
            <a:pPr marL="0" indent="0">
              <a:buNone/>
            </a:pPr>
            <a:r>
              <a:rPr lang="en-US" sz="2000" dirty="0" smtClean="0"/>
              <a:t>		}</a:t>
            </a:r>
          </a:p>
          <a:p>
            <a:pPr marL="0" indent="0">
              <a:buNone/>
            </a:pPr>
            <a:r>
              <a:rPr lang="en-US" sz="2000" dirty="0" smtClean="0"/>
              <a:t>		</a:t>
            </a:r>
            <a:r>
              <a:rPr lang="en-US" sz="2000" dirty="0" err="1" smtClean="0"/>
              <a:t>particleSystem.SetParticles</a:t>
            </a:r>
            <a:r>
              <a:rPr lang="en-US" sz="2000" dirty="0" smtClean="0"/>
              <a:t>(points, </a:t>
            </a:r>
            <a:r>
              <a:rPr lang="en-US" sz="2000" dirty="0" err="1" smtClean="0"/>
              <a:t>points.Length</a:t>
            </a:r>
            <a:r>
              <a:rPr lang="en-US" sz="2000" dirty="0" smtClean="0"/>
              <a:t>);</a:t>
            </a:r>
          </a:p>
          <a:p>
            <a:pPr marL="0" indent="0">
              <a:buNone/>
            </a:pPr>
            <a:r>
              <a:rPr lang="en-US" sz="2000" dirty="0" smtClean="0"/>
              <a:t>	}</a:t>
            </a:r>
          </a:p>
          <a:p>
            <a:pPr marL="0" indent="0">
              <a:buNone/>
            </a:pPr>
            <a:r>
              <a:rPr lang="en-US" sz="2000" dirty="0" smtClean="0"/>
              <a:t>}</a:t>
            </a:r>
            <a:endParaRPr lang="en-US" sz="2000" dirty="0"/>
          </a:p>
        </p:txBody>
      </p:sp>
    </p:spTree>
    <p:extLst>
      <p:ext uri="{BB962C8B-B14F-4D97-AF65-F5344CB8AC3E}">
        <p14:creationId xmlns:p14="http://schemas.microsoft.com/office/powerpoint/2010/main" val="189988968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Showing multiple graphs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It would be nice if we had multiple graphs to show. All that's needed is different ways to compute </a:t>
            </a:r>
            <a:r>
              <a:rPr lang="en-US" dirty="0" err="1" smtClean="0"/>
              <a:t>p.y</a:t>
            </a:r>
            <a:r>
              <a:rPr lang="en-US" dirty="0" smtClean="0"/>
              <a:t>, the rest of the code can stay the same. </a:t>
            </a:r>
          </a:p>
          <a:p>
            <a:pPr marL="0" indent="0">
              <a:buNone/>
            </a:pPr>
            <a:r>
              <a:rPr lang="en-US" dirty="0" smtClean="0"/>
              <a:t>Let's make this explicit by extracting the code that computes </a:t>
            </a:r>
            <a:r>
              <a:rPr lang="en-US" dirty="0" err="1" smtClean="0"/>
              <a:t>p.y</a:t>
            </a:r>
            <a:r>
              <a:rPr lang="en-US" dirty="0" smtClean="0"/>
              <a:t> and put it in its own method, which we'll call Linear. </a:t>
            </a:r>
          </a:p>
          <a:p>
            <a:pPr marL="0" indent="0">
              <a:buNone/>
            </a:pPr>
            <a:r>
              <a:rPr lang="en-US" dirty="0" smtClean="0"/>
              <a:t>All this method does is mimic the mathematical function </a:t>
            </a:r>
            <a:r>
              <a:rPr lang="en-US" i="1" dirty="0" smtClean="0"/>
              <a:t>f(x) = x</a:t>
            </a:r>
            <a:r>
              <a:rPr lang="en-US" dirty="0" smtClean="0"/>
              <a:t>. We're making this method </a:t>
            </a:r>
            <a:r>
              <a:rPr lang="en-US" b="1" dirty="0" smtClean="0"/>
              <a:t>static</a:t>
            </a:r>
            <a:r>
              <a:rPr lang="en-US" dirty="0" smtClean="0"/>
              <a:t> because it doesn't require an object to function. All it needs is an input value.</a:t>
            </a:r>
            <a:endParaRPr lang="en-US" dirty="0"/>
          </a:p>
        </p:txBody>
      </p:sp>
    </p:spTree>
    <p:extLst>
      <p:ext uri="{BB962C8B-B14F-4D97-AF65-F5344CB8AC3E}">
        <p14:creationId xmlns:p14="http://schemas.microsoft.com/office/powerpoint/2010/main" val="2570568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Platform Dependent Compilation</a:t>
            </a:r>
            <a:endParaRPr lang="en-US" dirty="0"/>
          </a:p>
        </p:txBody>
      </p:sp>
      <p:sp>
        <p:nvSpPr>
          <p:cNvPr id="3" name="Content Placeholder 2"/>
          <p:cNvSpPr>
            <a:spLocks noGrp="1"/>
          </p:cNvSpPr>
          <p:nvPr>
            <p:ph idx="1"/>
          </p:nvPr>
        </p:nvSpPr>
        <p:spPr/>
        <p:txBody>
          <a:bodyPr/>
          <a:lstStyle/>
          <a:p>
            <a:r>
              <a:rPr lang="en-US" dirty="0" smtClean="0">
                <a:effectLst/>
              </a:rPr>
              <a:t>Unity includes a feature named “Platform Dependent Compilation”. This consists of some preprocessor directives that let you </a:t>
            </a:r>
            <a:r>
              <a:rPr lang="en-US" i="1" dirty="0" smtClean="0">
                <a:effectLst/>
              </a:rPr>
              <a:t>partition</a:t>
            </a:r>
            <a:r>
              <a:rPr lang="en-US" dirty="0" smtClean="0">
                <a:effectLst/>
              </a:rPr>
              <a:t> your scripts to compile and execute a section of code exclusively for one of the supported platforms.</a:t>
            </a:r>
            <a:endParaRPr lang="en-US" dirty="0"/>
          </a:p>
        </p:txBody>
      </p:sp>
    </p:spTree>
    <p:extLst>
      <p:ext uri="{BB962C8B-B14F-4D97-AF65-F5344CB8AC3E}">
        <p14:creationId xmlns:p14="http://schemas.microsoft.com/office/powerpoint/2010/main" val="423118110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81000"/>
            <a:ext cx="8229600" cy="4525963"/>
          </a:xfrm>
        </p:spPr>
        <p:txBody>
          <a:bodyPr>
            <a:noAutofit/>
          </a:bodyPr>
          <a:lstStyle/>
          <a:p>
            <a:pPr marL="0" indent="0">
              <a:buNone/>
            </a:pPr>
            <a:r>
              <a:rPr lang="en-US" sz="2000" dirty="0" smtClean="0"/>
              <a:t>void Update () {</a:t>
            </a:r>
          </a:p>
          <a:p>
            <a:pPr marL="0" indent="0">
              <a:buNone/>
            </a:pPr>
            <a:r>
              <a:rPr lang="en-US" sz="2000" dirty="0" smtClean="0"/>
              <a:t>		if (</a:t>
            </a:r>
            <a:r>
              <a:rPr lang="en-US" sz="2000" dirty="0" err="1" smtClean="0"/>
              <a:t>currentResolution</a:t>
            </a:r>
            <a:r>
              <a:rPr lang="en-US" sz="2000" dirty="0" smtClean="0"/>
              <a:t> != resolution || points == null) {</a:t>
            </a:r>
          </a:p>
          <a:p>
            <a:pPr marL="0" indent="0">
              <a:buNone/>
            </a:pPr>
            <a:r>
              <a:rPr lang="en-US" sz="2000" dirty="0" smtClean="0"/>
              <a:t>			</a:t>
            </a:r>
            <a:r>
              <a:rPr lang="en-US" sz="2000" dirty="0" err="1" smtClean="0"/>
              <a:t>CreatePoints</a:t>
            </a:r>
            <a:r>
              <a:rPr lang="en-US" sz="2000" dirty="0" smtClean="0"/>
              <a:t>();</a:t>
            </a:r>
          </a:p>
          <a:p>
            <a:pPr marL="0" indent="0">
              <a:buNone/>
            </a:pPr>
            <a:r>
              <a:rPr lang="en-US" sz="2000" dirty="0" smtClean="0"/>
              <a:t>		}</a:t>
            </a:r>
          </a:p>
          <a:p>
            <a:pPr marL="0" indent="0">
              <a:buNone/>
            </a:pPr>
            <a:r>
              <a:rPr lang="en-US" sz="2000" dirty="0" smtClean="0"/>
              <a:t>		for (</a:t>
            </a:r>
            <a:r>
              <a:rPr lang="en-US" sz="2000" dirty="0" err="1" smtClean="0"/>
              <a:t>int</a:t>
            </a:r>
            <a:r>
              <a:rPr lang="en-US" sz="2000" dirty="0" smtClean="0"/>
              <a:t> i = 0; i &lt; resolution; i++) {</a:t>
            </a:r>
          </a:p>
          <a:p>
            <a:pPr marL="0" indent="0">
              <a:buNone/>
            </a:pPr>
            <a:r>
              <a:rPr lang="en-US" sz="2000" dirty="0" smtClean="0"/>
              <a:t>			Vector3 p = points[i].position;</a:t>
            </a:r>
          </a:p>
          <a:p>
            <a:pPr marL="0" indent="0">
              <a:buNone/>
            </a:pPr>
            <a:r>
              <a:rPr lang="en-US" sz="2000" dirty="0" smtClean="0"/>
              <a:t>			</a:t>
            </a:r>
            <a:r>
              <a:rPr lang="en-US" sz="2000" dirty="0" err="1" smtClean="0"/>
              <a:t>p.y</a:t>
            </a:r>
            <a:r>
              <a:rPr lang="en-US" sz="2000" dirty="0" smtClean="0"/>
              <a:t> = Linear(</a:t>
            </a:r>
            <a:r>
              <a:rPr lang="en-US" sz="2000" dirty="0" err="1" smtClean="0"/>
              <a:t>p.x</a:t>
            </a:r>
            <a:r>
              <a:rPr lang="en-US" sz="2000" dirty="0" smtClean="0"/>
              <a:t>);</a:t>
            </a:r>
          </a:p>
          <a:p>
            <a:pPr marL="0" indent="0">
              <a:buNone/>
            </a:pPr>
            <a:r>
              <a:rPr lang="en-US" sz="2000" dirty="0" smtClean="0"/>
              <a:t>			points[i].position = p;</a:t>
            </a:r>
          </a:p>
          <a:p>
            <a:pPr marL="0" indent="0">
              <a:buNone/>
            </a:pPr>
            <a:r>
              <a:rPr lang="en-US" sz="2000" dirty="0" smtClean="0"/>
              <a:t>			Color c = points[i].color;</a:t>
            </a:r>
          </a:p>
          <a:p>
            <a:pPr marL="0" indent="0">
              <a:buNone/>
            </a:pPr>
            <a:r>
              <a:rPr lang="en-US" sz="2000" dirty="0" smtClean="0"/>
              <a:t>			</a:t>
            </a:r>
            <a:r>
              <a:rPr lang="en-US" sz="2000" dirty="0" err="1" smtClean="0"/>
              <a:t>c.g</a:t>
            </a:r>
            <a:r>
              <a:rPr lang="en-US" sz="2000" dirty="0" smtClean="0"/>
              <a:t> = </a:t>
            </a:r>
            <a:r>
              <a:rPr lang="en-US" sz="2000" dirty="0" err="1" smtClean="0"/>
              <a:t>p.y</a:t>
            </a:r>
            <a:r>
              <a:rPr lang="en-US" sz="2000" dirty="0" smtClean="0"/>
              <a:t>;</a:t>
            </a:r>
          </a:p>
          <a:p>
            <a:pPr marL="0" indent="0">
              <a:buNone/>
            </a:pPr>
            <a:r>
              <a:rPr lang="en-US" sz="2000" dirty="0" smtClean="0"/>
              <a:t>			points[i].color = c;</a:t>
            </a:r>
          </a:p>
          <a:p>
            <a:pPr marL="0" indent="0">
              <a:buNone/>
            </a:pPr>
            <a:r>
              <a:rPr lang="en-US" sz="2000" dirty="0" smtClean="0"/>
              <a:t>		}</a:t>
            </a:r>
          </a:p>
          <a:p>
            <a:pPr marL="0" indent="0">
              <a:buNone/>
            </a:pPr>
            <a:r>
              <a:rPr lang="en-US" sz="2000" dirty="0" smtClean="0"/>
              <a:t>		</a:t>
            </a:r>
            <a:r>
              <a:rPr lang="en-US" sz="2000" dirty="0" err="1" smtClean="0"/>
              <a:t>particleSystem.SetParticles</a:t>
            </a:r>
            <a:r>
              <a:rPr lang="en-US" sz="2000" dirty="0" smtClean="0"/>
              <a:t>(points, </a:t>
            </a:r>
            <a:r>
              <a:rPr lang="en-US" sz="2000" dirty="0" err="1" smtClean="0"/>
              <a:t>points.Length</a:t>
            </a:r>
            <a:r>
              <a:rPr lang="en-US" sz="2000" dirty="0" smtClean="0"/>
              <a:t>);</a:t>
            </a:r>
          </a:p>
          <a:p>
            <a:pPr marL="0" indent="0">
              <a:buNone/>
            </a:pPr>
            <a:r>
              <a:rPr lang="en-US" sz="2000" dirty="0" smtClean="0"/>
              <a:t>	}</a:t>
            </a:r>
          </a:p>
          <a:p>
            <a:pPr marL="0" indent="0">
              <a:buNone/>
            </a:pPr>
            <a:endParaRPr lang="en-US" sz="2000" dirty="0" smtClean="0"/>
          </a:p>
          <a:p>
            <a:pPr marL="0" indent="0">
              <a:buNone/>
            </a:pPr>
            <a:r>
              <a:rPr lang="en-US" sz="2000" dirty="0" smtClean="0"/>
              <a:t>	private static float Linear (float x) { return x; }</a:t>
            </a:r>
            <a:endParaRPr lang="en-US" sz="2000" dirty="0"/>
          </a:p>
        </p:txBody>
      </p:sp>
    </p:spTree>
    <p:extLst>
      <p:ext uri="{BB962C8B-B14F-4D97-AF65-F5344CB8AC3E}">
        <p14:creationId xmlns:p14="http://schemas.microsoft.com/office/powerpoint/2010/main" val="182406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private static float Exponential (float x) {</a:t>
            </a:r>
          </a:p>
          <a:p>
            <a:pPr marL="0" indent="0">
              <a:buNone/>
            </a:pPr>
            <a:r>
              <a:rPr lang="en-US" dirty="0"/>
              <a:t>		return x * x;</a:t>
            </a:r>
          </a:p>
          <a:p>
            <a:pPr marL="0" indent="0">
              <a:buNone/>
            </a:pPr>
            <a:r>
              <a:rPr lang="en-US" dirty="0"/>
              <a:t>	}</a:t>
            </a:r>
          </a:p>
          <a:p>
            <a:pPr marL="0" indent="0">
              <a:buNone/>
            </a:pPr>
            <a:endParaRPr lang="en-US" dirty="0"/>
          </a:p>
          <a:p>
            <a:pPr marL="0" indent="0">
              <a:buNone/>
            </a:pPr>
            <a:r>
              <a:rPr lang="en-US" dirty="0"/>
              <a:t>	private static float Parabola (float x){</a:t>
            </a:r>
          </a:p>
          <a:p>
            <a:pPr marL="0" indent="0">
              <a:buNone/>
            </a:pPr>
            <a:r>
              <a:rPr lang="en-US" dirty="0"/>
              <a:t>		x = 2f * x - 1f;</a:t>
            </a:r>
          </a:p>
          <a:p>
            <a:pPr marL="0" indent="0">
              <a:buNone/>
            </a:pPr>
            <a:r>
              <a:rPr lang="en-US" dirty="0"/>
              <a:t>		return x * x;</a:t>
            </a:r>
          </a:p>
          <a:p>
            <a:pPr marL="0" indent="0">
              <a:buNone/>
            </a:pPr>
            <a:r>
              <a:rPr lang="en-US" dirty="0"/>
              <a:t>	}</a:t>
            </a:r>
          </a:p>
          <a:p>
            <a:pPr marL="0" indent="0">
              <a:buNone/>
            </a:pPr>
            <a:endParaRPr lang="en-US" dirty="0"/>
          </a:p>
          <a:p>
            <a:pPr marL="0" indent="0">
              <a:buNone/>
            </a:pPr>
            <a:r>
              <a:rPr lang="en-US" dirty="0"/>
              <a:t>	private static float Sine (float x){</a:t>
            </a:r>
          </a:p>
          <a:p>
            <a:pPr marL="0" indent="0">
              <a:buNone/>
            </a:pPr>
            <a:r>
              <a:rPr lang="en-US" dirty="0"/>
              <a:t>		return 0.5f + 0.5f * </a:t>
            </a:r>
            <a:r>
              <a:rPr lang="en-US" dirty="0" err="1"/>
              <a:t>Mathf.Sin</a:t>
            </a:r>
            <a:r>
              <a:rPr lang="en-US" dirty="0"/>
              <a:t>(2 * </a:t>
            </a:r>
            <a:r>
              <a:rPr lang="en-US" dirty="0" err="1"/>
              <a:t>Mathf.PI</a:t>
            </a:r>
            <a:r>
              <a:rPr lang="en-US" dirty="0"/>
              <a:t> * x);</a:t>
            </a:r>
          </a:p>
          <a:p>
            <a:pPr marL="0" indent="0">
              <a:buNone/>
            </a:pPr>
            <a:r>
              <a:rPr lang="en-US" dirty="0"/>
              <a:t>	}</a:t>
            </a:r>
          </a:p>
        </p:txBody>
      </p:sp>
    </p:spTree>
    <p:extLst>
      <p:ext uri="{BB962C8B-B14F-4D97-AF65-F5344CB8AC3E}">
        <p14:creationId xmlns:p14="http://schemas.microsoft.com/office/powerpoint/2010/main" val="272836061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Having to change the code each time we want to switch between these three options isn't very handy, even though we can remain in play mode.</a:t>
            </a:r>
          </a:p>
          <a:p>
            <a:r>
              <a:rPr lang="en-US" dirty="0" smtClean="0"/>
              <a:t>Let's create an enumeration type which contains an entry for each function we want to show. </a:t>
            </a:r>
          </a:p>
          <a:p>
            <a:r>
              <a:rPr lang="en-US" dirty="0" smtClean="0"/>
              <a:t>We call it </a:t>
            </a:r>
            <a:r>
              <a:rPr lang="en-US" b="1" dirty="0" err="1" smtClean="0"/>
              <a:t>FunctionOption</a:t>
            </a:r>
            <a:r>
              <a:rPr lang="en-US" dirty="0" smtClean="0"/>
              <a:t>, but because we define it inside our class it's officially known as </a:t>
            </a:r>
            <a:r>
              <a:rPr lang="en-US" b="1" dirty="0" smtClean="0"/>
              <a:t>Grapher1</a:t>
            </a:r>
            <a:r>
              <a:rPr lang="en-US" dirty="0" smtClean="0"/>
              <a:t>.</a:t>
            </a:r>
            <a:r>
              <a:rPr lang="en-US" b="1" dirty="0" smtClean="0"/>
              <a:t>FunctionOption</a:t>
            </a:r>
            <a:r>
              <a:rPr lang="en-US" dirty="0" smtClean="0"/>
              <a:t>. </a:t>
            </a:r>
          </a:p>
          <a:p>
            <a:r>
              <a:rPr lang="en-US" dirty="0" smtClean="0"/>
              <a:t>Add a </a:t>
            </a:r>
            <a:r>
              <a:rPr lang="en-US" b="1" dirty="0" smtClean="0"/>
              <a:t>public</a:t>
            </a:r>
            <a:r>
              <a:rPr lang="en-US" dirty="0" smtClean="0"/>
              <a:t> variable named function of the new type. This gives us a nice field in the inspector for selecting functions. </a:t>
            </a:r>
          </a:p>
          <a:p>
            <a:endParaRPr lang="en-US" dirty="0"/>
          </a:p>
        </p:txBody>
      </p:sp>
    </p:spTree>
    <p:extLst>
      <p:ext uri="{BB962C8B-B14F-4D97-AF65-F5344CB8AC3E}">
        <p14:creationId xmlns:p14="http://schemas.microsoft.com/office/powerpoint/2010/main" val="40946833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public </a:t>
            </a:r>
            <a:r>
              <a:rPr lang="en-US" sz="2800" dirty="0" err="1"/>
              <a:t>enum</a:t>
            </a:r>
            <a:r>
              <a:rPr lang="en-US" sz="2800" dirty="0"/>
              <a:t> </a:t>
            </a:r>
            <a:r>
              <a:rPr lang="en-US" sz="2800" dirty="0" err="1"/>
              <a:t>FunctionOption</a:t>
            </a:r>
            <a:r>
              <a:rPr lang="en-US" sz="2800" dirty="0"/>
              <a:t> {</a:t>
            </a:r>
          </a:p>
          <a:p>
            <a:pPr marL="0" indent="0">
              <a:buNone/>
            </a:pPr>
            <a:r>
              <a:rPr lang="en-US" sz="2800" dirty="0"/>
              <a:t>		Linear,</a:t>
            </a:r>
          </a:p>
          <a:p>
            <a:pPr marL="0" indent="0">
              <a:buNone/>
            </a:pPr>
            <a:r>
              <a:rPr lang="en-US" sz="2800" dirty="0"/>
              <a:t>		Exponential,</a:t>
            </a:r>
          </a:p>
          <a:p>
            <a:pPr marL="0" indent="0">
              <a:buNone/>
            </a:pPr>
            <a:r>
              <a:rPr lang="en-US" sz="2800" dirty="0"/>
              <a:t>		Parabola,</a:t>
            </a:r>
          </a:p>
          <a:p>
            <a:pPr marL="0" indent="0">
              <a:buNone/>
            </a:pPr>
            <a:r>
              <a:rPr lang="en-US" sz="2800" dirty="0"/>
              <a:t>		Sine</a:t>
            </a:r>
          </a:p>
          <a:p>
            <a:pPr marL="0" indent="0">
              <a:buNone/>
            </a:pPr>
            <a:r>
              <a:rPr lang="en-US" sz="2800" dirty="0"/>
              <a:t>	}</a:t>
            </a:r>
          </a:p>
          <a:p>
            <a:pPr marL="0" indent="0">
              <a:buNone/>
            </a:pPr>
            <a:endParaRPr lang="en-US" sz="2800" dirty="0"/>
          </a:p>
          <a:p>
            <a:pPr marL="0" indent="0">
              <a:buNone/>
            </a:pPr>
            <a:r>
              <a:rPr lang="en-US" sz="2800" dirty="0"/>
              <a:t>	public </a:t>
            </a:r>
            <a:r>
              <a:rPr lang="en-US" sz="2800" dirty="0" err="1"/>
              <a:t>FunctionOption</a:t>
            </a:r>
            <a:r>
              <a:rPr lang="en-US" sz="2800" dirty="0"/>
              <a:t> function;</a:t>
            </a:r>
          </a:p>
        </p:txBody>
      </p:sp>
    </p:spTree>
    <p:extLst>
      <p:ext uri="{BB962C8B-B14F-4D97-AF65-F5344CB8AC3E}">
        <p14:creationId xmlns:p14="http://schemas.microsoft.com/office/powerpoint/2010/main" val="297102556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Selecting a function in the inspector is nice, but it doesn't do anything yet. </a:t>
            </a:r>
          </a:p>
          <a:p>
            <a:r>
              <a:rPr lang="en-US" dirty="0" smtClean="0"/>
              <a:t>Each update, we need to decide which method to call based on the value of </a:t>
            </a:r>
            <a:r>
              <a:rPr lang="en-US" i="1" dirty="0" smtClean="0"/>
              <a:t>function</a:t>
            </a:r>
            <a:r>
              <a:rPr lang="en-US" dirty="0" smtClean="0"/>
              <a:t>. There are various ways to do this and we'll use an array of delegates. </a:t>
            </a:r>
            <a:endParaRPr lang="en-US" dirty="0"/>
          </a:p>
        </p:txBody>
      </p:sp>
    </p:spTree>
    <p:extLst>
      <p:ext uri="{BB962C8B-B14F-4D97-AF65-F5344CB8AC3E}">
        <p14:creationId xmlns:p14="http://schemas.microsoft.com/office/powerpoint/2010/main" val="289792394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private delegate float </a:t>
            </a:r>
            <a:r>
              <a:rPr lang="en-US" sz="2400" dirty="0" err="1" smtClean="0"/>
              <a:t>FunctionDelegate</a:t>
            </a:r>
            <a:r>
              <a:rPr lang="en-US" sz="2400" dirty="0" smtClean="0"/>
              <a:t> (float x);</a:t>
            </a:r>
          </a:p>
          <a:p>
            <a:pPr marL="0" indent="0">
              <a:buNone/>
            </a:pPr>
            <a:endParaRPr lang="en-US" sz="2400" dirty="0" smtClean="0"/>
          </a:p>
          <a:p>
            <a:pPr marL="0" indent="0">
              <a:buNone/>
            </a:pPr>
            <a:r>
              <a:rPr lang="en-US" sz="2400" dirty="0" smtClean="0"/>
              <a:t>private static </a:t>
            </a:r>
            <a:r>
              <a:rPr lang="en-US" sz="2400" dirty="0" err="1" smtClean="0"/>
              <a:t>FunctionDelegate</a:t>
            </a:r>
            <a:r>
              <a:rPr lang="en-US" sz="2400" dirty="0" smtClean="0"/>
              <a:t>[] </a:t>
            </a:r>
            <a:r>
              <a:rPr lang="en-US" sz="2400" dirty="0" err="1" smtClean="0"/>
              <a:t>functionDelegates</a:t>
            </a:r>
            <a:r>
              <a:rPr lang="en-US" sz="2400" dirty="0" smtClean="0"/>
              <a:t> = {</a:t>
            </a:r>
          </a:p>
          <a:p>
            <a:pPr marL="0" indent="0">
              <a:buNone/>
            </a:pPr>
            <a:r>
              <a:rPr lang="en-US" sz="2400" dirty="0" smtClean="0"/>
              <a:t>		Linear,</a:t>
            </a:r>
          </a:p>
          <a:p>
            <a:pPr marL="0" indent="0">
              <a:buNone/>
            </a:pPr>
            <a:r>
              <a:rPr lang="en-US" sz="2400" dirty="0" smtClean="0"/>
              <a:t>		Exponential,</a:t>
            </a:r>
          </a:p>
          <a:p>
            <a:pPr marL="0" indent="0">
              <a:buNone/>
            </a:pPr>
            <a:r>
              <a:rPr lang="en-US" sz="2400" dirty="0" smtClean="0"/>
              <a:t>		Parabola,</a:t>
            </a:r>
          </a:p>
          <a:p>
            <a:pPr marL="0" indent="0">
              <a:buNone/>
            </a:pPr>
            <a:r>
              <a:rPr lang="en-US" sz="2400" dirty="0" smtClean="0"/>
              <a:t>		Sine</a:t>
            </a:r>
          </a:p>
          <a:p>
            <a:pPr marL="0" indent="0">
              <a:buNone/>
            </a:pPr>
            <a:r>
              <a:rPr lang="en-US" sz="2400" dirty="0" smtClean="0"/>
              <a:t>	};</a:t>
            </a:r>
          </a:p>
          <a:p>
            <a:pPr marL="0" indent="0">
              <a:buNone/>
            </a:pPr>
            <a:endParaRPr lang="en-US" sz="2400" dirty="0"/>
          </a:p>
        </p:txBody>
      </p:sp>
    </p:spTree>
    <p:extLst>
      <p:ext uri="{BB962C8B-B14F-4D97-AF65-F5344CB8AC3E}">
        <p14:creationId xmlns:p14="http://schemas.microsoft.com/office/powerpoint/2010/main" val="247824622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0" y="990600"/>
            <a:ext cx="8229600" cy="4525963"/>
          </a:xfrm>
        </p:spPr>
        <p:txBody>
          <a:bodyPr>
            <a:noAutofit/>
          </a:bodyPr>
          <a:lstStyle/>
          <a:p>
            <a:pPr marL="0" indent="0">
              <a:buNone/>
            </a:pPr>
            <a:r>
              <a:rPr lang="en-US" sz="2000" dirty="0" smtClean="0"/>
              <a:t>void Update () {</a:t>
            </a:r>
          </a:p>
          <a:p>
            <a:pPr marL="0" indent="0">
              <a:buNone/>
            </a:pPr>
            <a:r>
              <a:rPr lang="en-US" sz="2000" dirty="0" smtClean="0"/>
              <a:t>		if(</a:t>
            </a:r>
            <a:r>
              <a:rPr lang="en-US" sz="2000" dirty="0" err="1" smtClean="0"/>
              <a:t>currentResolution</a:t>
            </a:r>
            <a:r>
              <a:rPr lang="en-US" sz="2000" dirty="0" smtClean="0"/>
              <a:t> != resolution){</a:t>
            </a:r>
          </a:p>
          <a:p>
            <a:pPr marL="0" indent="0">
              <a:buNone/>
            </a:pPr>
            <a:r>
              <a:rPr lang="en-US" sz="2000" dirty="0" smtClean="0"/>
              <a:t>			</a:t>
            </a:r>
            <a:r>
              <a:rPr lang="en-US" sz="2000" dirty="0" err="1" smtClean="0"/>
              <a:t>CreatePoints</a:t>
            </a:r>
            <a:r>
              <a:rPr lang="en-US" sz="2000" dirty="0" smtClean="0"/>
              <a:t>();</a:t>
            </a:r>
          </a:p>
          <a:p>
            <a:pPr marL="0" indent="0">
              <a:buNone/>
            </a:pPr>
            <a:r>
              <a:rPr lang="en-US" sz="2000" dirty="0" smtClean="0"/>
              <a:t>		}</a:t>
            </a:r>
          </a:p>
          <a:p>
            <a:pPr marL="0" indent="0">
              <a:buNone/>
            </a:pPr>
            <a:r>
              <a:rPr lang="en-US" sz="2000" dirty="0" smtClean="0"/>
              <a:t>		</a:t>
            </a:r>
            <a:r>
              <a:rPr lang="en-US" sz="2000" dirty="0" err="1" smtClean="0"/>
              <a:t>FunctionDelegate</a:t>
            </a:r>
            <a:r>
              <a:rPr lang="en-US" sz="2000" dirty="0" smtClean="0"/>
              <a:t> f = </a:t>
            </a:r>
            <a:r>
              <a:rPr lang="en-US" sz="2000" dirty="0" err="1" smtClean="0"/>
              <a:t>functionDelegates</a:t>
            </a:r>
            <a:r>
              <a:rPr lang="en-US" sz="2000" dirty="0" smtClean="0"/>
              <a:t>[(</a:t>
            </a:r>
            <a:r>
              <a:rPr lang="en-US" sz="2000" dirty="0" err="1" smtClean="0"/>
              <a:t>int</a:t>
            </a:r>
            <a:r>
              <a:rPr lang="en-US" sz="2000" dirty="0" smtClean="0"/>
              <a:t>)function];</a:t>
            </a:r>
          </a:p>
          <a:p>
            <a:pPr marL="0" indent="0">
              <a:buNone/>
            </a:pPr>
            <a:r>
              <a:rPr lang="en-US" sz="2000" dirty="0" smtClean="0"/>
              <a:t>		for(</a:t>
            </a:r>
            <a:r>
              <a:rPr lang="en-US" sz="2000" dirty="0" err="1" smtClean="0"/>
              <a:t>int</a:t>
            </a:r>
            <a:r>
              <a:rPr lang="en-US" sz="2000" dirty="0" smtClean="0"/>
              <a:t> i = 0; i &lt; resolution; i++){</a:t>
            </a:r>
          </a:p>
          <a:p>
            <a:pPr marL="0" indent="0">
              <a:buNone/>
            </a:pPr>
            <a:r>
              <a:rPr lang="en-US" sz="2000" dirty="0" smtClean="0"/>
              <a:t>			Vector3 p = points[i].position;</a:t>
            </a:r>
          </a:p>
          <a:p>
            <a:pPr marL="0" indent="0">
              <a:buNone/>
            </a:pPr>
            <a:r>
              <a:rPr lang="en-US" sz="2000" dirty="0" smtClean="0"/>
              <a:t>			</a:t>
            </a:r>
            <a:r>
              <a:rPr lang="en-US" sz="2000" dirty="0" err="1" smtClean="0"/>
              <a:t>p.y</a:t>
            </a:r>
            <a:r>
              <a:rPr lang="en-US" sz="2000" dirty="0" smtClean="0"/>
              <a:t> = f(</a:t>
            </a:r>
            <a:r>
              <a:rPr lang="en-US" sz="2000" dirty="0" err="1" smtClean="0"/>
              <a:t>p.x</a:t>
            </a:r>
            <a:r>
              <a:rPr lang="en-US" sz="2000" dirty="0" smtClean="0"/>
              <a:t>);</a:t>
            </a:r>
          </a:p>
          <a:p>
            <a:pPr marL="0" indent="0">
              <a:buNone/>
            </a:pPr>
            <a:r>
              <a:rPr lang="en-US" sz="2000" dirty="0" smtClean="0"/>
              <a:t>			points[i].position = p;</a:t>
            </a:r>
          </a:p>
          <a:p>
            <a:pPr marL="0" indent="0">
              <a:buNone/>
            </a:pPr>
            <a:r>
              <a:rPr lang="en-US" sz="2000" dirty="0" smtClean="0"/>
              <a:t>			Color c = points[i].color;</a:t>
            </a:r>
          </a:p>
          <a:p>
            <a:pPr marL="0" indent="0">
              <a:buNone/>
            </a:pPr>
            <a:r>
              <a:rPr lang="en-US" sz="2000" dirty="0" smtClean="0"/>
              <a:t>			</a:t>
            </a:r>
            <a:r>
              <a:rPr lang="en-US" sz="2000" dirty="0" err="1" smtClean="0"/>
              <a:t>c.g</a:t>
            </a:r>
            <a:r>
              <a:rPr lang="en-US" sz="2000" dirty="0" smtClean="0"/>
              <a:t> = </a:t>
            </a:r>
            <a:r>
              <a:rPr lang="en-US" sz="2000" dirty="0" err="1" smtClean="0"/>
              <a:t>p.y</a:t>
            </a:r>
            <a:r>
              <a:rPr lang="en-US" sz="2000" dirty="0" smtClean="0"/>
              <a:t>;</a:t>
            </a:r>
          </a:p>
          <a:p>
            <a:pPr marL="0" indent="0">
              <a:buNone/>
            </a:pPr>
            <a:r>
              <a:rPr lang="en-US" sz="2000" dirty="0" smtClean="0"/>
              <a:t>			points[i].color = c;</a:t>
            </a:r>
          </a:p>
          <a:p>
            <a:pPr marL="0" indent="0">
              <a:buNone/>
            </a:pPr>
            <a:r>
              <a:rPr lang="en-US" sz="2000" dirty="0" smtClean="0"/>
              <a:t>		}</a:t>
            </a:r>
          </a:p>
          <a:p>
            <a:pPr marL="0" indent="0">
              <a:buNone/>
            </a:pPr>
            <a:r>
              <a:rPr lang="en-US" sz="2000" dirty="0" smtClean="0"/>
              <a:t>		</a:t>
            </a:r>
            <a:r>
              <a:rPr lang="en-US" sz="2000" dirty="0" err="1" smtClean="0"/>
              <a:t>particleSystem.SetParticles</a:t>
            </a:r>
            <a:r>
              <a:rPr lang="en-US" sz="2000" dirty="0" smtClean="0"/>
              <a:t>(points, </a:t>
            </a:r>
            <a:r>
              <a:rPr lang="en-US" sz="2000" dirty="0" err="1" smtClean="0"/>
              <a:t>points.Length</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214035961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an extra dimension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private void </a:t>
            </a:r>
            <a:r>
              <a:rPr lang="en-US" dirty="0" err="1" smtClean="0"/>
              <a:t>CreatePoints</a:t>
            </a:r>
            <a:r>
              <a:rPr lang="en-US" dirty="0" smtClean="0"/>
              <a:t> () {</a:t>
            </a:r>
          </a:p>
          <a:p>
            <a:pPr marL="0" indent="0">
              <a:buNone/>
            </a:pPr>
            <a:r>
              <a:rPr lang="en-US" dirty="0" err="1" smtClean="0"/>
              <a:t>currentResolution</a:t>
            </a:r>
            <a:r>
              <a:rPr lang="en-US" dirty="0" smtClean="0"/>
              <a:t> = resolution;</a:t>
            </a:r>
          </a:p>
          <a:p>
            <a:pPr marL="0" indent="0">
              <a:buNone/>
            </a:pPr>
            <a:r>
              <a:rPr lang="en-US" dirty="0" smtClean="0"/>
              <a:t>points = new </a:t>
            </a:r>
            <a:r>
              <a:rPr lang="en-US" dirty="0" err="1" smtClean="0"/>
              <a:t>ParticleSystem.Particle</a:t>
            </a:r>
            <a:r>
              <a:rPr lang="en-US" dirty="0" smtClean="0"/>
              <a:t>[resolution * resolution];</a:t>
            </a:r>
          </a:p>
          <a:p>
            <a:pPr marL="0" indent="0">
              <a:buNone/>
            </a:pPr>
            <a:r>
              <a:rPr lang="en-US" dirty="0" smtClean="0"/>
              <a:t>float increment = 1f / (resolution - 1);</a:t>
            </a:r>
          </a:p>
          <a:p>
            <a:pPr marL="0" indent="0">
              <a:buNone/>
            </a:pPr>
            <a:r>
              <a:rPr lang="en-US" dirty="0" err="1" smtClean="0"/>
              <a:t>int</a:t>
            </a:r>
            <a:r>
              <a:rPr lang="en-US" dirty="0" smtClean="0"/>
              <a:t> i = 0;</a:t>
            </a:r>
          </a:p>
          <a:p>
            <a:pPr marL="0" indent="0">
              <a:buNone/>
            </a:pPr>
            <a:r>
              <a:rPr lang="en-US" dirty="0" smtClean="0"/>
              <a:t>for (</a:t>
            </a:r>
            <a:r>
              <a:rPr lang="en-US" dirty="0" err="1" smtClean="0"/>
              <a:t>int</a:t>
            </a:r>
            <a:r>
              <a:rPr lang="en-US" dirty="0" smtClean="0"/>
              <a:t> x = 0; x &lt; resolution; x++) {</a:t>
            </a:r>
          </a:p>
          <a:p>
            <a:pPr marL="0" indent="0">
              <a:buNone/>
            </a:pPr>
            <a:r>
              <a:rPr lang="en-US" dirty="0" smtClean="0"/>
              <a:t>	for (</a:t>
            </a:r>
            <a:r>
              <a:rPr lang="en-US" dirty="0" err="1" smtClean="0"/>
              <a:t>int</a:t>
            </a:r>
            <a:r>
              <a:rPr lang="en-US" dirty="0" smtClean="0"/>
              <a:t> z = 0; z &lt; resolution; z++) {</a:t>
            </a:r>
          </a:p>
          <a:p>
            <a:pPr marL="0" indent="0">
              <a:buNone/>
            </a:pPr>
            <a:r>
              <a:rPr lang="en-US" dirty="0" smtClean="0"/>
              <a:t>		Vector3 p = new Vector3(x * increment, 0f, z * increment);</a:t>
            </a:r>
          </a:p>
          <a:p>
            <a:pPr marL="0" indent="0">
              <a:buNone/>
            </a:pPr>
            <a:r>
              <a:rPr lang="en-US" dirty="0" smtClean="0"/>
              <a:t>				points[i].position = p;</a:t>
            </a:r>
          </a:p>
          <a:p>
            <a:pPr marL="0" indent="0">
              <a:buNone/>
            </a:pPr>
            <a:r>
              <a:rPr lang="en-US" dirty="0" smtClean="0"/>
              <a:t>				points[i].color = new Color(</a:t>
            </a:r>
            <a:r>
              <a:rPr lang="en-US" dirty="0" err="1" smtClean="0"/>
              <a:t>p.x</a:t>
            </a:r>
            <a:r>
              <a:rPr lang="en-US" dirty="0" smtClean="0"/>
              <a:t>, 0f, </a:t>
            </a:r>
            <a:r>
              <a:rPr lang="en-US" dirty="0" err="1" smtClean="0"/>
              <a:t>p.z</a:t>
            </a:r>
            <a:r>
              <a:rPr lang="en-US" dirty="0" smtClean="0"/>
              <a:t>);</a:t>
            </a:r>
          </a:p>
          <a:p>
            <a:pPr marL="0" indent="0">
              <a:buNone/>
            </a:pPr>
            <a:r>
              <a:rPr lang="en-US" dirty="0" smtClean="0"/>
              <a:t>				points[i++].size = 0.1f;</a:t>
            </a:r>
          </a:p>
          <a:p>
            <a:pPr marL="0" indent="0">
              <a:buNone/>
            </a:pPr>
            <a:r>
              <a:rPr lang="en-US" dirty="0" smtClean="0"/>
              <a:t>			}</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73790861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4525963"/>
          </a:xfrm>
        </p:spPr>
        <p:txBody>
          <a:bodyPr>
            <a:noAutofit/>
          </a:bodyPr>
          <a:lstStyle/>
          <a:p>
            <a:pPr marL="0" indent="0">
              <a:buNone/>
            </a:pPr>
            <a:r>
              <a:rPr lang="en-US" sz="2200" dirty="0" smtClean="0"/>
              <a:t>void Update () {</a:t>
            </a:r>
          </a:p>
          <a:p>
            <a:pPr marL="0" indent="0">
              <a:buNone/>
            </a:pPr>
            <a:r>
              <a:rPr lang="en-US" sz="2200" dirty="0" smtClean="0"/>
              <a:t>		if (</a:t>
            </a:r>
            <a:r>
              <a:rPr lang="en-US" sz="2200" dirty="0" err="1" smtClean="0"/>
              <a:t>currentResolution</a:t>
            </a:r>
            <a:r>
              <a:rPr lang="en-US" sz="2200" dirty="0" smtClean="0"/>
              <a:t> != resolution || points == null) {</a:t>
            </a:r>
          </a:p>
          <a:p>
            <a:pPr marL="0" indent="0">
              <a:buNone/>
            </a:pPr>
            <a:r>
              <a:rPr lang="en-US" sz="2200" dirty="0" smtClean="0"/>
              <a:t>			</a:t>
            </a:r>
            <a:r>
              <a:rPr lang="en-US" sz="2200" dirty="0" err="1" smtClean="0"/>
              <a:t>CreatePoints</a:t>
            </a:r>
            <a:r>
              <a:rPr lang="en-US" sz="2200" dirty="0" smtClean="0"/>
              <a:t>();</a:t>
            </a:r>
          </a:p>
          <a:p>
            <a:pPr marL="0" indent="0">
              <a:buNone/>
            </a:pPr>
            <a:r>
              <a:rPr lang="en-US" sz="2200" dirty="0" smtClean="0"/>
              <a:t>		}</a:t>
            </a:r>
          </a:p>
          <a:p>
            <a:pPr marL="0" indent="0">
              <a:buNone/>
            </a:pPr>
            <a:r>
              <a:rPr lang="en-US" sz="2200" dirty="0" smtClean="0"/>
              <a:t>		</a:t>
            </a:r>
            <a:r>
              <a:rPr lang="en-US" sz="2200" dirty="0" err="1" smtClean="0"/>
              <a:t>FunctionDelegate</a:t>
            </a:r>
            <a:r>
              <a:rPr lang="en-US" sz="2200" dirty="0" smtClean="0"/>
              <a:t> f = </a:t>
            </a:r>
            <a:r>
              <a:rPr lang="en-US" sz="2200" dirty="0" err="1" smtClean="0"/>
              <a:t>functionDelegates</a:t>
            </a:r>
            <a:r>
              <a:rPr lang="en-US" sz="2200" dirty="0" smtClean="0"/>
              <a:t>[(</a:t>
            </a:r>
            <a:r>
              <a:rPr lang="en-US" sz="2200" dirty="0" err="1" smtClean="0"/>
              <a:t>int</a:t>
            </a:r>
            <a:r>
              <a:rPr lang="en-US" sz="2200" dirty="0" smtClean="0"/>
              <a:t>)function];</a:t>
            </a:r>
          </a:p>
          <a:p>
            <a:pPr marL="0" indent="0">
              <a:buNone/>
            </a:pPr>
            <a:r>
              <a:rPr lang="en-US" sz="2200" dirty="0" smtClean="0"/>
              <a:t>		for (</a:t>
            </a:r>
            <a:r>
              <a:rPr lang="en-US" sz="2200" dirty="0" err="1" smtClean="0"/>
              <a:t>int</a:t>
            </a:r>
            <a:r>
              <a:rPr lang="en-US" sz="2200" dirty="0" smtClean="0"/>
              <a:t> i = 0; i &lt; </a:t>
            </a:r>
            <a:r>
              <a:rPr lang="en-US" sz="2200" dirty="0" err="1" smtClean="0"/>
              <a:t>points.Length</a:t>
            </a:r>
            <a:r>
              <a:rPr lang="en-US" sz="2200" dirty="0" smtClean="0"/>
              <a:t>; i++) {</a:t>
            </a:r>
          </a:p>
          <a:p>
            <a:pPr marL="0" indent="0">
              <a:buNone/>
            </a:pPr>
            <a:r>
              <a:rPr lang="en-US" sz="2200" dirty="0" smtClean="0"/>
              <a:t>			Vector3 p = points[i].position;</a:t>
            </a:r>
          </a:p>
          <a:p>
            <a:pPr marL="0" indent="0">
              <a:buNone/>
            </a:pPr>
            <a:r>
              <a:rPr lang="en-US" sz="2200" dirty="0" smtClean="0"/>
              <a:t>			</a:t>
            </a:r>
            <a:r>
              <a:rPr lang="en-US" sz="2200" dirty="0" err="1" smtClean="0"/>
              <a:t>p.y</a:t>
            </a:r>
            <a:r>
              <a:rPr lang="en-US" sz="2200" dirty="0" smtClean="0"/>
              <a:t> = f(</a:t>
            </a:r>
            <a:r>
              <a:rPr lang="en-US" sz="2200" dirty="0" err="1" smtClean="0"/>
              <a:t>p.x</a:t>
            </a:r>
            <a:r>
              <a:rPr lang="en-US" sz="2200" dirty="0" smtClean="0"/>
              <a:t>);</a:t>
            </a:r>
          </a:p>
          <a:p>
            <a:pPr marL="0" indent="0">
              <a:buNone/>
            </a:pPr>
            <a:r>
              <a:rPr lang="en-US" sz="2200" dirty="0" smtClean="0"/>
              <a:t>			points[i].position = p;</a:t>
            </a:r>
          </a:p>
          <a:p>
            <a:pPr marL="0" indent="0">
              <a:buNone/>
            </a:pPr>
            <a:r>
              <a:rPr lang="en-US" sz="2200" dirty="0" smtClean="0"/>
              <a:t>			Color c = points[i].color;</a:t>
            </a:r>
          </a:p>
          <a:p>
            <a:pPr marL="0" indent="0">
              <a:buNone/>
            </a:pPr>
            <a:r>
              <a:rPr lang="en-US" sz="2200" dirty="0" smtClean="0"/>
              <a:t>			</a:t>
            </a:r>
            <a:r>
              <a:rPr lang="en-US" sz="2200" dirty="0" err="1" smtClean="0"/>
              <a:t>c.g</a:t>
            </a:r>
            <a:r>
              <a:rPr lang="en-US" sz="2200" dirty="0" smtClean="0"/>
              <a:t> = </a:t>
            </a:r>
            <a:r>
              <a:rPr lang="en-US" sz="2200" dirty="0" err="1" smtClean="0"/>
              <a:t>p.y</a:t>
            </a:r>
            <a:r>
              <a:rPr lang="en-US" sz="2200" dirty="0" smtClean="0"/>
              <a:t>;</a:t>
            </a:r>
          </a:p>
          <a:p>
            <a:pPr marL="0" indent="0">
              <a:buNone/>
            </a:pPr>
            <a:r>
              <a:rPr lang="en-US" sz="2200" dirty="0" smtClean="0"/>
              <a:t>			points[i].color = c;</a:t>
            </a:r>
          </a:p>
          <a:p>
            <a:pPr marL="0" indent="0">
              <a:buNone/>
            </a:pPr>
            <a:r>
              <a:rPr lang="en-US" sz="2200" dirty="0" smtClean="0"/>
              <a:t>		}</a:t>
            </a:r>
          </a:p>
          <a:p>
            <a:pPr marL="0" indent="0">
              <a:buNone/>
            </a:pPr>
            <a:r>
              <a:rPr lang="en-US" sz="2200" dirty="0" smtClean="0"/>
              <a:t>		</a:t>
            </a:r>
            <a:r>
              <a:rPr lang="en-US" sz="2200" dirty="0" err="1" smtClean="0"/>
              <a:t>particleSystem.SetParticles</a:t>
            </a:r>
            <a:r>
              <a:rPr lang="en-US" sz="2200" dirty="0" smtClean="0"/>
              <a:t>(points, </a:t>
            </a:r>
            <a:r>
              <a:rPr lang="en-US" sz="2200" dirty="0" err="1" smtClean="0"/>
              <a:t>points.Length</a:t>
            </a:r>
            <a:r>
              <a:rPr lang="en-US" sz="2200" dirty="0" smtClean="0"/>
              <a:t>);</a:t>
            </a:r>
          </a:p>
          <a:p>
            <a:pPr marL="0" indent="0">
              <a:buNone/>
            </a:pPr>
            <a:r>
              <a:rPr lang="en-US" sz="2200" dirty="0" smtClean="0"/>
              <a:t>	}</a:t>
            </a:r>
            <a:endParaRPr lang="en-US" sz="2200" dirty="0"/>
          </a:p>
        </p:txBody>
      </p:sp>
    </p:spTree>
    <p:extLst>
      <p:ext uri="{BB962C8B-B14F-4D97-AF65-F5344CB8AC3E}">
        <p14:creationId xmlns:p14="http://schemas.microsoft.com/office/powerpoint/2010/main" val="174358542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Let's update our function code so we can take advantage of the new dimension. </a:t>
            </a:r>
          </a:p>
          <a:p>
            <a:pPr lvl="1"/>
            <a:r>
              <a:rPr lang="en-US" dirty="0" smtClean="0"/>
              <a:t>First change the input </a:t>
            </a:r>
            <a:r>
              <a:rPr lang="en-US" dirty="0" err="1" smtClean="0"/>
              <a:t>paramaters</a:t>
            </a:r>
            <a:r>
              <a:rPr lang="en-US" dirty="0" smtClean="0"/>
              <a:t> of </a:t>
            </a:r>
            <a:r>
              <a:rPr lang="en-US" b="1" dirty="0" err="1" smtClean="0"/>
              <a:t>FunctionDelegate</a:t>
            </a:r>
            <a:r>
              <a:rPr lang="en-US" dirty="0" smtClean="0"/>
              <a:t> to a vector and a float instead of just a single float. </a:t>
            </a:r>
          </a:p>
          <a:p>
            <a:pPr lvl="1"/>
            <a:r>
              <a:rPr lang="en-US" dirty="0" smtClean="0"/>
              <a:t>While we could specify the X and Z position separately, we'll simply give it the entire position vector. </a:t>
            </a:r>
          </a:p>
          <a:p>
            <a:pPr lvl="1"/>
            <a:r>
              <a:rPr lang="en-US" dirty="0" smtClean="0"/>
              <a:t>We'll also include the current time, instead of having to look it up inside the functions themselves.</a:t>
            </a:r>
            <a:endParaRPr lang="en-US" dirty="0"/>
          </a:p>
        </p:txBody>
      </p:sp>
    </p:spTree>
    <p:extLst>
      <p:ext uri="{BB962C8B-B14F-4D97-AF65-F5344CB8AC3E}">
        <p14:creationId xmlns:p14="http://schemas.microsoft.com/office/powerpoint/2010/main" val="59282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884" y="-334961"/>
            <a:ext cx="8229600" cy="1143000"/>
          </a:xfrm>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5297084"/>
              </p:ext>
            </p:extLst>
          </p:nvPr>
        </p:nvGraphicFramePr>
        <p:xfrm>
          <a:off x="228600" y="91440"/>
          <a:ext cx="8961120" cy="6842760"/>
        </p:xfrm>
        <a:graphic>
          <a:graphicData uri="http://schemas.openxmlformats.org/drawingml/2006/table">
            <a:tbl>
              <a:tblPr/>
              <a:tblGrid>
                <a:gridCol w="2560320"/>
                <a:gridCol w="6400800"/>
              </a:tblGrid>
              <a:tr h="223111">
                <a:tc>
                  <a:txBody>
                    <a:bodyPr/>
                    <a:lstStyle/>
                    <a:p>
                      <a:pPr algn="l"/>
                      <a:r>
                        <a:rPr lang="en-US" sz="1600" dirty="0">
                          <a:effectLst/>
                        </a:rPr>
                        <a:t>UNITY_EDITOR</a:t>
                      </a:r>
                    </a:p>
                  </a:txBody>
                  <a:tcPr marL="31873" marR="31873" marT="15936" marB="15936" anchor="ctr">
                    <a:lnL>
                      <a:noFill/>
                    </a:lnL>
                    <a:lnR>
                      <a:noFill/>
                    </a:lnR>
                    <a:lnT>
                      <a:noFill/>
                    </a:lnT>
                    <a:lnB>
                      <a:noFill/>
                    </a:lnB>
                  </a:tcPr>
                </a:tc>
                <a:tc>
                  <a:txBody>
                    <a:bodyPr/>
                    <a:lstStyle/>
                    <a:p>
                      <a:pPr algn="l"/>
                      <a:r>
                        <a:rPr lang="en-US" sz="1600" dirty="0">
                          <a:effectLst/>
                        </a:rPr>
                        <a:t>Define for calling Unity Editor scripts from your game code.</a:t>
                      </a:r>
                    </a:p>
                  </a:txBody>
                  <a:tcPr marL="31873" marR="31873" marT="15936" marB="15936" anchor="ctr">
                    <a:lnL>
                      <a:noFill/>
                    </a:lnL>
                    <a:lnR>
                      <a:noFill/>
                    </a:lnR>
                    <a:lnT>
                      <a:noFill/>
                    </a:lnT>
                    <a:lnB>
                      <a:noFill/>
                    </a:lnB>
                  </a:tcPr>
                </a:tc>
              </a:tr>
              <a:tr h="223111">
                <a:tc>
                  <a:txBody>
                    <a:bodyPr/>
                    <a:lstStyle/>
                    <a:p>
                      <a:pPr algn="l"/>
                      <a:r>
                        <a:rPr lang="en-US" sz="1600" dirty="0">
                          <a:effectLst/>
                        </a:rPr>
                        <a:t>UNITY_EDITOR_WIN</a:t>
                      </a:r>
                    </a:p>
                  </a:txBody>
                  <a:tcPr marL="31873" marR="31873" marT="15936" marB="15936" anchor="ctr">
                    <a:lnL>
                      <a:noFill/>
                    </a:lnL>
                    <a:lnR>
                      <a:noFill/>
                    </a:lnR>
                    <a:lnT>
                      <a:noFill/>
                    </a:lnT>
                    <a:lnB>
                      <a:noFill/>
                    </a:lnB>
                  </a:tcPr>
                </a:tc>
                <a:tc>
                  <a:txBody>
                    <a:bodyPr/>
                    <a:lstStyle/>
                    <a:p>
                      <a:pPr algn="l"/>
                      <a:r>
                        <a:rPr lang="en-US" sz="1600">
                          <a:effectLst/>
                        </a:rPr>
                        <a:t>Platform define for editor code on Windows.</a:t>
                      </a:r>
                    </a:p>
                  </a:txBody>
                  <a:tcPr marL="31873" marR="31873" marT="15936" marB="15936" anchor="ctr">
                    <a:lnL>
                      <a:noFill/>
                    </a:lnL>
                    <a:lnR>
                      <a:noFill/>
                    </a:lnR>
                    <a:lnT>
                      <a:noFill/>
                    </a:lnT>
                    <a:lnB>
                      <a:noFill/>
                    </a:lnB>
                  </a:tcPr>
                </a:tc>
              </a:tr>
              <a:tr h="223111">
                <a:tc>
                  <a:txBody>
                    <a:bodyPr/>
                    <a:lstStyle/>
                    <a:p>
                      <a:pPr algn="l"/>
                      <a:r>
                        <a:rPr lang="en-US" sz="1600" dirty="0">
                          <a:effectLst/>
                        </a:rPr>
                        <a:t>UNITY_EDITOR_OSX</a:t>
                      </a:r>
                    </a:p>
                  </a:txBody>
                  <a:tcPr marL="31873" marR="31873" marT="15936" marB="15936" anchor="ctr">
                    <a:lnL>
                      <a:noFill/>
                    </a:lnL>
                    <a:lnR>
                      <a:noFill/>
                    </a:lnR>
                    <a:lnT>
                      <a:noFill/>
                    </a:lnT>
                    <a:lnB>
                      <a:noFill/>
                    </a:lnB>
                  </a:tcPr>
                </a:tc>
                <a:tc>
                  <a:txBody>
                    <a:bodyPr/>
                    <a:lstStyle/>
                    <a:p>
                      <a:pPr algn="l"/>
                      <a:r>
                        <a:rPr lang="en-US" sz="1600" dirty="0">
                          <a:effectLst/>
                        </a:rPr>
                        <a:t>Platform define for editor code on Mac OSX.</a:t>
                      </a:r>
                    </a:p>
                  </a:txBody>
                  <a:tcPr marL="31873" marR="31873" marT="15936" marB="15936" anchor="ctr">
                    <a:lnL>
                      <a:noFill/>
                    </a:lnL>
                    <a:lnR>
                      <a:noFill/>
                    </a:lnR>
                    <a:lnT>
                      <a:noFill/>
                    </a:lnT>
                    <a:lnB>
                      <a:noFill/>
                    </a:lnB>
                  </a:tcPr>
                </a:tc>
              </a:tr>
              <a:tr h="318730">
                <a:tc>
                  <a:txBody>
                    <a:bodyPr/>
                    <a:lstStyle/>
                    <a:p>
                      <a:pPr algn="l"/>
                      <a:r>
                        <a:rPr lang="en-US" sz="1600" dirty="0">
                          <a:effectLst/>
                        </a:rPr>
                        <a:t>UNITY_STANDALONE_OSX</a:t>
                      </a:r>
                    </a:p>
                  </a:txBody>
                  <a:tcPr marL="31873" marR="31873" marT="15936" marB="15936" anchor="ctr">
                    <a:lnL>
                      <a:noFill/>
                    </a:lnL>
                    <a:lnR>
                      <a:noFill/>
                    </a:lnR>
                    <a:lnT>
                      <a:noFill/>
                    </a:lnT>
                    <a:lnB>
                      <a:noFill/>
                    </a:lnB>
                  </a:tcPr>
                </a:tc>
                <a:tc>
                  <a:txBody>
                    <a:bodyPr/>
                    <a:lstStyle/>
                    <a:p>
                      <a:pPr algn="l"/>
                      <a:r>
                        <a:rPr lang="en-US" sz="1600">
                          <a:effectLst/>
                        </a:rPr>
                        <a:t>Platform define for compiling/executing code specifically for Mac OS (This includes Universal, PPC and Intel architectures).</a:t>
                      </a:r>
                    </a:p>
                  </a:txBody>
                  <a:tcPr marL="31873" marR="31873" marT="15936" marB="15936" anchor="ctr">
                    <a:lnL>
                      <a:noFill/>
                    </a:lnL>
                    <a:lnR>
                      <a:noFill/>
                    </a:lnR>
                    <a:lnT>
                      <a:noFill/>
                    </a:lnT>
                    <a:lnB>
                      <a:noFill/>
                    </a:lnB>
                  </a:tcPr>
                </a:tc>
              </a:tr>
              <a:tr h="223111">
                <a:tc>
                  <a:txBody>
                    <a:bodyPr/>
                    <a:lstStyle/>
                    <a:p>
                      <a:pPr algn="l"/>
                      <a:r>
                        <a:rPr lang="en-US" sz="1600" dirty="0">
                          <a:effectLst/>
                        </a:rPr>
                        <a:t>UNITY_DASHBOARD_WIDGET</a:t>
                      </a:r>
                    </a:p>
                  </a:txBody>
                  <a:tcPr marL="31873" marR="31873" marT="15936" marB="15936" anchor="ctr">
                    <a:lnL>
                      <a:noFill/>
                    </a:lnL>
                    <a:lnR>
                      <a:noFill/>
                    </a:lnR>
                    <a:lnT>
                      <a:noFill/>
                    </a:lnT>
                    <a:lnB>
                      <a:noFill/>
                    </a:lnB>
                  </a:tcPr>
                </a:tc>
                <a:tc>
                  <a:txBody>
                    <a:bodyPr/>
                    <a:lstStyle/>
                    <a:p>
                      <a:pPr algn="l"/>
                      <a:r>
                        <a:rPr lang="en-US" sz="1600" dirty="0">
                          <a:effectLst/>
                        </a:rPr>
                        <a:t>Platform define when creating code for Mac OS dashboard widgets.</a:t>
                      </a:r>
                    </a:p>
                  </a:txBody>
                  <a:tcPr marL="31873" marR="31873" marT="15936" marB="15936" anchor="ctr">
                    <a:lnL>
                      <a:noFill/>
                    </a:lnL>
                    <a:lnR>
                      <a:noFill/>
                    </a:lnR>
                    <a:lnT>
                      <a:noFill/>
                    </a:lnT>
                    <a:lnB>
                      <a:noFill/>
                    </a:lnB>
                  </a:tcPr>
                </a:tc>
              </a:tr>
              <a:tr h="318730">
                <a:tc>
                  <a:txBody>
                    <a:bodyPr/>
                    <a:lstStyle/>
                    <a:p>
                      <a:pPr algn="l"/>
                      <a:r>
                        <a:rPr lang="en-US" sz="1600" dirty="0">
                          <a:effectLst/>
                        </a:rPr>
                        <a:t>UNITY_STANDALONE_WIN</a:t>
                      </a:r>
                    </a:p>
                  </a:txBody>
                  <a:tcPr marL="31873" marR="31873" marT="15936" marB="15936" anchor="ctr">
                    <a:lnL>
                      <a:noFill/>
                    </a:lnL>
                    <a:lnR>
                      <a:noFill/>
                    </a:lnR>
                    <a:lnT>
                      <a:noFill/>
                    </a:lnT>
                    <a:lnB>
                      <a:noFill/>
                    </a:lnB>
                  </a:tcPr>
                </a:tc>
                <a:tc>
                  <a:txBody>
                    <a:bodyPr/>
                    <a:lstStyle/>
                    <a:p>
                      <a:pPr algn="l"/>
                      <a:r>
                        <a:rPr lang="en-US" sz="1600">
                          <a:effectLst/>
                        </a:rPr>
                        <a:t>Use this when you want to compile/execute code for Windows stand alone applications.</a:t>
                      </a:r>
                    </a:p>
                  </a:txBody>
                  <a:tcPr marL="31873" marR="31873" marT="15936" marB="15936" anchor="ctr">
                    <a:lnL>
                      <a:noFill/>
                    </a:lnL>
                    <a:lnR>
                      <a:noFill/>
                    </a:lnR>
                    <a:lnT>
                      <a:noFill/>
                    </a:lnT>
                    <a:lnB>
                      <a:noFill/>
                    </a:lnB>
                  </a:tcPr>
                </a:tc>
              </a:tr>
              <a:tr h="318730">
                <a:tc>
                  <a:txBody>
                    <a:bodyPr/>
                    <a:lstStyle/>
                    <a:p>
                      <a:pPr algn="l"/>
                      <a:r>
                        <a:rPr lang="en-US" sz="1600" dirty="0">
                          <a:effectLst/>
                        </a:rPr>
                        <a:t>UNITY_STANDALONE_LINUX</a:t>
                      </a:r>
                    </a:p>
                  </a:txBody>
                  <a:tcPr marL="31873" marR="31873" marT="15936" marB="15936" anchor="ctr">
                    <a:lnL>
                      <a:noFill/>
                    </a:lnL>
                    <a:lnR>
                      <a:noFill/>
                    </a:lnR>
                    <a:lnT>
                      <a:noFill/>
                    </a:lnT>
                    <a:lnB>
                      <a:noFill/>
                    </a:lnB>
                  </a:tcPr>
                </a:tc>
                <a:tc>
                  <a:txBody>
                    <a:bodyPr/>
                    <a:lstStyle/>
                    <a:p>
                      <a:pPr algn="l"/>
                      <a:r>
                        <a:rPr lang="en-US" sz="1600" dirty="0">
                          <a:effectLst/>
                        </a:rPr>
                        <a:t>Use this when you want to compile/execute code for Linux stand alone applications.</a:t>
                      </a:r>
                    </a:p>
                  </a:txBody>
                  <a:tcPr marL="31873" marR="31873" marT="15936" marB="15936" anchor="ctr">
                    <a:lnL>
                      <a:noFill/>
                    </a:lnL>
                    <a:lnR>
                      <a:noFill/>
                    </a:lnR>
                    <a:lnT>
                      <a:noFill/>
                    </a:lnT>
                    <a:lnB>
                      <a:noFill/>
                    </a:lnB>
                  </a:tcPr>
                </a:tc>
              </a:tr>
              <a:tr h="318730">
                <a:tc>
                  <a:txBody>
                    <a:bodyPr/>
                    <a:lstStyle/>
                    <a:p>
                      <a:pPr algn="l"/>
                      <a:r>
                        <a:rPr lang="en-US" sz="1600" dirty="0">
                          <a:effectLst/>
                        </a:rPr>
                        <a:t>UNITY_STANDALONE</a:t>
                      </a:r>
                    </a:p>
                  </a:txBody>
                  <a:tcPr marL="31873" marR="31873" marT="15936" marB="15936" anchor="ctr">
                    <a:lnL>
                      <a:noFill/>
                    </a:lnL>
                    <a:lnR>
                      <a:noFill/>
                    </a:lnR>
                    <a:lnT>
                      <a:noFill/>
                    </a:lnT>
                    <a:lnB>
                      <a:noFill/>
                    </a:lnB>
                  </a:tcPr>
                </a:tc>
                <a:tc>
                  <a:txBody>
                    <a:bodyPr/>
                    <a:lstStyle/>
                    <a:p>
                      <a:pPr algn="l"/>
                      <a:r>
                        <a:rPr lang="en-US" sz="1600">
                          <a:effectLst/>
                        </a:rPr>
                        <a:t>Use this to compile/execute code for any standalone platform (Mac, Windows or Linux).</a:t>
                      </a:r>
                    </a:p>
                  </a:txBody>
                  <a:tcPr marL="31873" marR="31873" marT="15936" marB="15936" anchor="ctr">
                    <a:lnL>
                      <a:noFill/>
                    </a:lnL>
                    <a:lnR>
                      <a:noFill/>
                    </a:lnR>
                    <a:lnT>
                      <a:noFill/>
                    </a:lnT>
                    <a:lnB>
                      <a:noFill/>
                    </a:lnB>
                  </a:tcPr>
                </a:tc>
              </a:tr>
              <a:tr h="318730">
                <a:tc>
                  <a:txBody>
                    <a:bodyPr/>
                    <a:lstStyle/>
                    <a:p>
                      <a:pPr algn="l"/>
                      <a:r>
                        <a:rPr lang="en-US" sz="1600" dirty="0">
                          <a:effectLst/>
                        </a:rPr>
                        <a:t>UNITY_WEBPLAYER</a:t>
                      </a:r>
                    </a:p>
                  </a:txBody>
                  <a:tcPr marL="31873" marR="31873" marT="15936" marB="15936" anchor="ctr">
                    <a:lnL>
                      <a:noFill/>
                    </a:lnL>
                    <a:lnR>
                      <a:noFill/>
                    </a:lnR>
                    <a:lnT>
                      <a:noFill/>
                    </a:lnT>
                    <a:lnB>
                      <a:noFill/>
                    </a:lnB>
                  </a:tcPr>
                </a:tc>
                <a:tc>
                  <a:txBody>
                    <a:bodyPr/>
                    <a:lstStyle/>
                    <a:p>
                      <a:pPr algn="l"/>
                      <a:r>
                        <a:rPr lang="en-US" sz="1600">
                          <a:effectLst/>
                        </a:rPr>
                        <a:t>Platform define for web player content (this includes Windows and Mac Web player executables).</a:t>
                      </a:r>
                    </a:p>
                  </a:txBody>
                  <a:tcPr marL="31873" marR="31873" marT="15936" marB="15936" anchor="ctr">
                    <a:lnL>
                      <a:noFill/>
                    </a:lnL>
                    <a:lnR>
                      <a:noFill/>
                    </a:lnR>
                    <a:lnT>
                      <a:noFill/>
                    </a:lnT>
                    <a:lnB>
                      <a:noFill/>
                    </a:lnB>
                  </a:tcPr>
                </a:tc>
              </a:tr>
              <a:tr h="223111">
                <a:tc>
                  <a:txBody>
                    <a:bodyPr/>
                    <a:lstStyle/>
                    <a:p>
                      <a:pPr algn="l"/>
                      <a:r>
                        <a:rPr lang="en-US" sz="1600" dirty="0">
                          <a:effectLst/>
                        </a:rPr>
                        <a:t>UNITY_WII</a:t>
                      </a:r>
                    </a:p>
                  </a:txBody>
                  <a:tcPr marL="31873" marR="31873" marT="15936" marB="15936" anchor="ctr">
                    <a:lnL>
                      <a:noFill/>
                    </a:lnL>
                    <a:lnR>
                      <a:noFill/>
                    </a:lnR>
                    <a:lnT>
                      <a:noFill/>
                    </a:lnT>
                    <a:lnB>
                      <a:noFill/>
                    </a:lnB>
                  </a:tcPr>
                </a:tc>
                <a:tc>
                  <a:txBody>
                    <a:bodyPr/>
                    <a:lstStyle/>
                    <a:p>
                      <a:pPr algn="l"/>
                      <a:r>
                        <a:rPr lang="en-US" sz="1600" dirty="0">
                          <a:effectLst/>
                        </a:rPr>
                        <a:t>Platform </a:t>
                      </a:r>
                      <a:r>
                        <a:rPr lang="en-US" sz="1600" dirty="0" smtClean="0">
                          <a:effectLst/>
                        </a:rPr>
                        <a:t>define </a:t>
                      </a:r>
                      <a:r>
                        <a:rPr lang="en-US" sz="1600" dirty="0">
                          <a:effectLst/>
                        </a:rPr>
                        <a:t>for compiling/executing code for the Wii console.</a:t>
                      </a:r>
                    </a:p>
                  </a:txBody>
                  <a:tcPr marL="31873" marR="31873" marT="15936" marB="15936" anchor="ctr">
                    <a:lnL>
                      <a:noFill/>
                    </a:lnL>
                    <a:lnR>
                      <a:noFill/>
                    </a:lnR>
                    <a:lnT>
                      <a:noFill/>
                    </a:lnT>
                    <a:lnB>
                      <a:noFill/>
                    </a:lnB>
                  </a:tcPr>
                </a:tc>
              </a:tr>
              <a:tr h="223111">
                <a:tc>
                  <a:txBody>
                    <a:bodyPr/>
                    <a:lstStyle/>
                    <a:p>
                      <a:pPr algn="l"/>
                      <a:r>
                        <a:rPr lang="en-US" sz="1600" dirty="0">
                          <a:effectLst/>
                        </a:rPr>
                        <a:t>UNITY_IPHONE</a:t>
                      </a:r>
                    </a:p>
                  </a:txBody>
                  <a:tcPr marL="31873" marR="31873" marT="15936" marB="15936" anchor="ctr">
                    <a:lnL>
                      <a:noFill/>
                    </a:lnL>
                    <a:lnR>
                      <a:noFill/>
                    </a:lnR>
                    <a:lnT>
                      <a:noFill/>
                    </a:lnT>
                    <a:lnB>
                      <a:noFill/>
                    </a:lnB>
                  </a:tcPr>
                </a:tc>
                <a:tc>
                  <a:txBody>
                    <a:bodyPr/>
                    <a:lstStyle/>
                    <a:p>
                      <a:pPr algn="l"/>
                      <a:r>
                        <a:rPr lang="en-US" sz="1600" dirty="0">
                          <a:effectLst/>
                        </a:rPr>
                        <a:t>Platform define for compiling/executing code for the iPhone platform.</a:t>
                      </a:r>
                    </a:p>
                  </a:txBody>
                  <a:tcPr marL="31873" marR="31873" marT="15936" marB="15936" anchor="ctr">
                    <a:lnL>
                      <a:noFill/>
                    </a:lnL>
                    <a:lnR>
                      <a:noFill/>
                    </a:lnR>
                    <a:lnT>
                      <a:noFill/>
                    </a:lnT>
                    <a:lnB>
                      <a:noFill/>
                    </a:lnB>
                  </a:tcPr>
                </a:tc>
              </a:tr>
              <a:tr h="127492">
                <a:tc>
                  <a:txBody>
                    <a:bodyPr/>
                    <a:lstStyle/>
                    <a:p>
                      <a:pPr algn="l"/>
                      <a:r>
                        <a:rPr lang="en-US" sz="1600" dirty="0">
                          <a:effectLst/>
                        </a:rPr>
                        <a:t>UNITY_ANDROID</a:t>
                      </a:r>
                    </a:p>
                  </a:txBody>
                  <a:tcPr marL="31873" marR="31873" marT="15936" marB="15936" anchor="ctr">
                    <a:lnL>
                      <a:noFill/>
                    </a:lnL>
                    <a:lnR>
                      <a:noFill/>
                    </a:lnR>
                    <a:lnT>
                      <a:noFill/>
                    </a:lnT>
                    <a:lnB>
                      <a:noFill/>
                    </a:lnB>
                  </a:tcPr>
                </a:tc>
                <a:tc>
                  <a:txBody>
                    <a:bodyPr/>
                    <a:lstStyle/>
                    <a:p>
                      <a:pPr algn="l"/>
                      <a:r>
                        <a:rPr lang="en-US" sz="1600">
                          <a:effectLst/>
                        </a:rPr>
                        <a:t>Platform define for the Android platform.</a:t>
                      </a:r>
                    </a:p>
                  </a:txBody>
                  <a:tcPr marL="31873" marR="31873" marT="15936" marB="15936" anchor="ctr">
                    <a:lnL>
                      <a:noFill/>
                    </a:lnL>
                    <a:lnR>
                      <a:noFill/>
                    </a:lnR>
                    <a:lnT>
                      <a:noFill/>
                    </a:lnT>
                    <a:lnB>
                      <a:noFill/>
                    </a:lnB>
                  </a:tcPr>
                </a:tc>
              </a:tr>
              <a:tr h="223111">
                <a:tc>
                  <a:txBody>
                    <a:bodyPr/>
                    <a:lstStyle/>
                    <a:p>
                      <a:pPr algn="l"/>
                      <a:r>
                        <a:rPr lang="en-US" sz="1600" dirty="0">
                          <a:effectLst/>
                        </a:rPr>
                        <a:t>UNITY_PS3</a:t>
                      </a:r>
                    </a:p>
                  </a:txBody>
                  <a:tcPr marL="31873" marR="31873" marT="15936" marB="15936" anchor="ctr">
                    <a:lnL>
                      <a:noFill/>
                    </a:lnL>
                    <a:lnR>
                      <a:noFill/>
                    </a:lnR>
                    <a:lnT>
                      <a:noFill/>
                    </a:lnT>
                    <a:lnB>
                      <a:noFill/>
                    </a:lnB>
                  </a:tcPr>
                </a:tc>
                <a:tc>
                  <a:txBody>
                    <a:bodyPr/>
                    <a:lstStyle/>
                    <a:p>
                      <a:pPr algn="l"/>
                      <a:r>
                        <a:rPr lang="en-US" sz="1600">
                          <a:effectLst/>
                        </a:rPr>
                        <a:t>Platform define for running PlayStation 3 code.</a:t>
                      </a:r>
                    </a:p>
                  </a:txBody>
                  <a:tcPr marL="31873" marR="31873" marT="15936" marB="15936" anchor="ctr">
                    <a:lnL>
                      <a:noFill/>
                    </a:lnL>
                    <a:lnR>
                      <a:noFill/>
                    </a:lnR>
                    <a:lnT>
                      <a:noFill/>
                    </a:lnT>
                    <a:lnB>
                      <a:noFill/>
                    </a:lnB>
                  </a:tcPr>
                </a:tc>
              </a:tr>
              <a:tr h="223111">
                <a:tc>
                  <a:txBody>
                    <a:bodyPr/>
                    <a:lstStyle/>
                    <a:p>
                      <a:pPr algn="l"/>
                      <a:r>
                        <a:rPr lang="en-US" sz="1600" dirty="0">
                          <a:effectLst/>
                        </a:rPr>
                        <a:t>UNITY_XBOX360</a:t>
                      </a:r>
                    </a:p>
                  </a:txBody>
                  <a:tcPr marL="31873" marR="31873" marT="15936" marB="15936" anchor="ctr">
                    <a:lnL>
                      <a:noFill/>
                    </a:lnL>
                    <a:lnR>
                      <a:noFill/>
                    </a:lnR>
                    <a:lnT>
                      <a:noFill/>
                    </a:lnT>
                    <a:lnB>
                      <a:noFill/>
                    </a:lnB>
                  </a:tcPr>
                </a:tc>
                <a:tc>
                  <a:txBody>
                    <a:bodyPr/>
                    <a:lstStyle/>
                    <a:p>
                      <a:pPr algn="l"/>
                      <a:r>
                        <a:rPr lang="en-US" sz="1600">
                          <a:effectLst/>
                        </a:rPr>
                        <a:t>Platform define for executing Xbox 360 code.</a:t>
                      </a:r>
                    </a:p>
                  </a:txBody>
                  <a:tcPr marL="31873" marR="31873" marT="15936" marB="15936" anchor="ctr">
                    <a:lnL>
                      <a:noFill/>
                    </a:lnL>
                    <a:lnR>
                      <a:noFill/>
                    </a:lnR>
                    <a:lnT>
                      <a:noFill/>
                    </a:lnT>
                    <a:lnB>
                      <a:noFill/>
                    </a:lnB>
                  </a:tcPr>
                </a:tc>
              </a:tr>
              <a:tr h="223111">
                <a:tc>
                  <a:txBody>
                    <a:bodyPr/>
                    <a:lstStyle/>
                    <a:p>
                      <a:pPr algn="l"/>
                      <a:r>
                        <a:rPr lang="en-US" sz="1600" dirty="0">
                          <a:effectLst/>
                        </a:rPr>
                        <a:t>UNITY_FLASH</a:t>
                      </a:r>
                    </a:p>
                  </a:txBody>
                  <a:tcPr marL="31873" marR="31873" marT="15936" marB="15936" anchor="ctr">
                    <a:lnL>
                      <a:noFill/>
                    </a:lnL>
                    <a:lnR>
                      <a:noFill/>
                    </a:lnR>
                    <a:lnT>
                      <a:noFill/>
                    </a:lnT>
                    <a:lnB>
                      <a:noFill/>
                    </a:lnB>
                  </a:tcPr>
                </a:tc>
                <a:tc>
                  <a:txBody>
                    <a:bodyPr/>
                    <a:lstStyle/>
                    <a:p>
                      <a:pPr algn="l"/>
                      <a:r>
                        <a:rPr lang="en-US" sz="1600">
                          <a:effectLst/>
                        </a:rPr>
                        <a:t>Platform define when compiling code for Adobe Flash.</a:t>
                      </a:r>
                    </a:p>
                  </a:txBody>
                  <a:tcPr marL="31873" marR="31873" marT="15936" marB="15936" anchor="ctr">
                    <a:lnL>
                      <a:noFill/>
                    </a:lnL>
                    <a:lnR>
                      <a:noFill/>
                    </a:lnR>
                    <a:lnT>
                      <a:noFill/>
                    </a:lnT>
                    <a:lnB>
                      <a:noFill/>
                    </a:lnB>
                  </a:tcPr>
                </a:tc>
              </a:tr>
              <a:tr h="127492">
                <a:tc>
                  <a:txBody>
                    <a:bodyPr/>
                    <a:lstStyle/>
                    <a:p>
                      <a:pPr algn="l"/>
                      <a:r>
                        <a:rPr lang="en-US" sz="1600" dirty="0">
                          <a:effectLst/>
                        </a:rPr>
                        <a:t>UNITY_BLACKBERRY</a:t>
                      </a:r>
                    </a:p>
                  </a:txBody>
                  <a:tcPr marL="31873" marR="31873" marT="15936" marB="15936" anchor="ctr">
                    <a:lnL>
                      <a:noFill/>
                    </a:lnL>
                    <a:lnR>
                      <a:noFill/>
                    </a:lnR>
                    <a:lnT>
                      <a:noFill/>
                    </a:lnT>
                    <a:lnB>
                      <a:noFill/>
                    </a:lnB>
                  </a:tcPr>
                </a:tc>
                <a:tc>
                  <a:txBody>
                    <a:bodyPr/>
                    <a:lstStyle/>
                    <a:p>
                      <a:pPr algn="l"/>
                      <a:r>
                        <a:rPr lang="en-US" sz="1600">
                          <a:effectLst/>
                        </a:rPr>
                        <a:t>Platform define for a Blackberry10 device.</a:t>
                      </a:r>
                    </a:p>
                  </a:txBody>
                  <a:tcPr marL="31873" marR="31873" marT="15936" marB="15936" anchor="ctr">
                    <a:lnL>
                      <a:noFill/>
                    </a:lnL>
                    <a:lnR>
                      <a:noFill/>
                    </a:lnR>
                    <a:lnT>
                      <a:noFill/>
                    </a:lnT>
                    <a:lnB>
                      <a:noFill/>
                    </a:lnB>
                  </a:tcPr>
                </a:tc>
              </a:tr>
              <a:tr h="127492">
                <a:tc>
                  <a:txBody>
                    <a:bodyPr/>
                    <a:lstStyle/>
                    <a:p>
                      <a:pPr algn="l"/>
                      <a:r>
                        <a:rPr lang="en-US" sz="1600" dirty="0">
                          <a:effectLst/>
                        </a:rPr>
                        <a:t>UNITY_WP8</a:t>
                      </a:r>
                    </a:p>
                  </a:txBody>
                  <a:tcPr marL="31873" marR="31873" marT="15936" marB="15936" anchor="ctr">
                    <a:lnL>
                      <a:noFill/>
                    </a:lnL>
                    <a:lnR>
                      <a:noFill/>
                    </a:lnR>
                    <a:lnT>
                      <a:noFill/>
                    </a:lnT>
                    <a:lnB>
                      <a:noFill/>
                    </a:lnB>
                  </a:tcPr>
                </a:tc>
                <a:tc>
                  <a:txBody>
                    <a:bodyPr/>
                    <a:lstStyle/>
                    <a:p>
                      <a:pPr algn="l"/>
                      <a:r>
                        <a:rPr lang="en-US" sz="1600">
                          <a:effectLst/>
                        </a:rPr>
                        <a:t>Platform define for Windows Phone 8.</a:t>
                      </a:r>
                    </a:p>
                  </a:txBody>
                  <a:tcPr marL="31873" marR="31873" marT="15936" marB="15936" anchor="ctr">
                    <a:lnL>
                      <a:noFill/>
                    </a:lnL>
                    <a:lnR>
                      <a:noFill/>
                    </a:lnR>
                    <a:lnT>
                      <a:noFill/>
                    </a:lnT>
                    <a:lnB>
                      <a:noFill/>
                    </a:lnB>
                  </a:tcPr>
                </a:tc>
              </a:tr>
              <a:tr h="414349">
                <a:tc>
                  <a:txBody>
                    <a:bodyPr/>
                    <a:lstStyle/>
                    <a:p>
                      <a:pPr algn="l"/>
                      <a:r>
                        <a:rPr lang="en-US" sz="1600" dirty="0">
                          <a:effectLst/>
                        </a:rPr>
                        <a:t>UNITY_METRO</a:t>
                      </a:r>
                    </a:p>
                  </a:txBody>
                  <a:tcPr marL="31873" marR="31873" marT="15936" marB="15936" anchor="ctr">
                    <a:lnL>
                      <a:noFill/>
                    </a:lnL>
                    <a:lnR>
                      <a:noFill/>
                    </a:lnR>
                    <a:lnT>
                      <a:noFill/>
                    </a:lnT>
                    <a:lnB>
                      <a:noFill/>
                    </a:lnB>
                  </a:tcPr>
                </a:tc>
                <a:tc>
                  <a:txBody>
                    <a:bodyPr/>
                    <a:lstStyle/>
                    <a:p>
                      <a:pPr algn="l"/>
                      <a:r>
                        <a:rPr lang="en-US" sz="1600">
                          <a:effectLst/>
                        </a:rPr>
                        <a:t>Platform define for Windows Store Apps (additionally NETFX_CORE is defined when compiling C# files against .NET Core).</a:t>
                      </a:r>
                    </a:p>
                  </a:txBody>
                  <a:tcPr marL="31873" marR="31873" marT="15936" marB="15936" anchor="ctr">
                    <a:lnL>
                      <a:noFill/>
                    </a:lnL>
                    <a:lnR>
                      <a:noFill/>
                    </a:lnR>
                    <a:lnT>
                      <a:noFill/>
                    </a:lnT>
                    <a:lnB>
                      <a:noFill/>
                    </a:lnB>
                  </a:tcPr>
                </a:tc>
              </a:tr>
              <a:tr h="416904">
                <a:tc>
                  <a:txBody>
                    <a:bodyPr/>
                    <a:lstStyle/>
                    <a:p>
                      <a:pPr algn="l"/>
                      <a:r>
                        <a:rPr lang="en-US" sz="1600" dirty="0">
                          <a:effectLst/>
                        </a:rPr>
                        <a:t>UNITY_WINRT</a:t>
                      </a:r>
                    </a:p>
                  </a:txBody>
                  <a:tcPr marL="31873" marR="31873" marT="15936" marB="15936" anchor="ctr">
                    <a:lnL>
                      <a:noFill/>
                    </a:lnL>
                    <a:lnR>
                      <a:noFill/>
                    </a:lnR>
                    <a:lnT>
                      <a:noFill/>
                    </a:lnT>
                    <a:lnB>
                      <a:noFill/>
                    </a:lnB>
                  </a:tcPr>
                </a:tc>
                <a:tc>
                  <a:txBody>
                    <a:bodyPr/>
                    <a:lstStyle/>
                    <a:p>
                      <a:pPr algn="l"/>
                      <a:r>
                        <a:rPr lang="en-US" sz="1600" dirty="0">
                          <a:effectLst/>
                        </a:rPr>
                        <a:t>Equivalent to UNITY_WP8 |UNITY_METRO </a:t>
                      </a:r>
                    </a:p>
                  </a:txBody>
                  <a:tcPr marL="31873" marR="31873" marT="15936" marB="15936" anchor="ctr">
                    <a:lnL>
                      <a:noFill/>
                    </a:lnL>
                    <a:lnR>
                      <a:noFill/>
                    </a:lnR>
                    <a:lnT>
                      <a:noFill/>
                    </a:lnT>
                    <a:lnB>
                      <a:noFill/>
                    </a:lnB>
                  </a:tcPr>
                </a:tc>
              </a:tr>
            </a:tbl>
          </a:graphicData>
        </a:graphic>
      </p:graphicFrame>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6050760" y="3265080"/>
              <a:ext cx="6120" cy="87120"/>
            </p14:xfrm>
          </p:contentPart>
        </mc:Choice>
        <mc:Fallback xmlns="">
          <p:pic>
            <p:nvPicPr>
              <p:cNvPr id="10" name="Ink 9"/>
              <p:cNvPicPr/>
              <p:nvPr/>
            </p:nvPicPr>
            <p:blipFill>
              <a:blip r:embed="rId3"/>
              <a:stretch>
                <a:fillRect/>
              </a:stretch>
            </p:blipFill>
            <p:spPr>
              <a:xfrm>
                <a:off x="6035640" y="3249960"/>
                <a:ext cx="36360" cy="117360"/>
              </a:xfrm>
              <a:prstGeom prst="rect">
                <a:avLst/>
              </a:prstGeom>
            </p:spPr>
          </p:pic>
        </mc:Fallback>
      </mc:AlternateContent>
    </p:spTree>
    <p:extLst>
      <p:ext uri="{BB962C8B-B14F-4D97-AF65-F5344CB8AC3E}">
        <p14:creationId xmlns:p14="http://schemas.microsoft.com/office/powerpoint/2010/main" val="90766778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nb-NO" dirty="0" smtClean="0"/>
              <a:t>private delegate float FunctionDelegate (Vector3 p, float t);</a:t>
            </a:r>
            <a:endParaRPr lang="en-US" dirty="0"/>
          </a:p>
        </p:txBody>
      </p:sp>
    </p:spTree>
    <p:extLst>
      <p:ext uri="{BB962C8B-B14F-4D97-AF65-F5344CB8AC3E}">
        <p14:creationId xmlns:p14="http://schemas.microsoft.com/office/powerpoint/2010/main" val="324034868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void Update () {</a:t>
            </a:r>
          </a:p>
          <a:p>
            <a:pPr marL="0" indent="0">
              <a:buNone/>
            </a:pPr>
            <a:r>
              <a:rPr lang="en-US" dirty="0" smtClean="0"/>
              <a:t>if (</a:t>
            </a:r>
            <a:r>
              <a:rPr lang="en-US" dirty="0" err="1" smtClean="0"/>
              <a:t>currentResolution</a:t>
            </a:r>
            <a:r>
              <a:rPr lang="en-US" dirty="0" smtClean="0"/>
              <a:t> != resolution || points == null) {</a:t>
            </a:r>
          </a:p>
          <a:p>
            <a:pPr marL="0" indent="0">
              <a:buNone/>
            </a:pPr>
            <a:r>
              <a:rPr lang="en-US" dirty="0" smtClean="0"/>
              <a:t>	</a:t>
            </a:r>
            <a:r>
              <a:rPr lang="en-US" dirty="0" err="1" smtClean="0"/>
              <a:t>CreatePoints</a:t>
            </a:r>
            <a:r>
              <a:rPr lang="en-US" dirty="0" smtClean="0"/>
              <a:t>();</a:t>
            </a:r>
          </a:p>
          <a:p>
            <a:pPr marL="0" indent="0">
              <a:buNone/>
            </a:pPr>
            <a:r>
              <a:rPr lang="en-US" dirty="0" smtClean="0"/>
              <a:t>	}</a:t>
            </a:r>
          </a:p>
          <a:p>
            <a:pPr marL="0" indent="0">
              <a:buNone/>
            </a:pPr>
            <a:r>
              <a:rPr lang="en-US" dirty="0" err="1" smtClean="0"/>
              <a:t>FunctionDelegate</a:t>
            </a:r>
            <a:r>
              <a:rPr lang="en-US" dirty="0" smtClean="0"/>
              <a:t> f = </a:t>
            </a:r>
            <a:r>
              <a:rPr lang="en-US" dirty="0" err="1" smtClean="0"/>
              <a:t>functionDelegates</a:t>
            </a:r>
            <a:r>
              <a:rPr lang="en-US" dirty="0" smtClean="0"/>
              <a:t>[(</a:t>
            </a:r>
            <a:r>
              <a:rPr lang="en-US" dirty="0" err="1" smtClean="0"/>
              <a:t>int</a:t>
            </a:r>
            <a:r>
              <a:rPr lang="en-US" dirty="0" smtClean="0"/>
              <a:t>)function];</a:t>
            </a:r>
          </a:p>
          <a:p>
            <a:pPr marL="0" indent="0">
              <a:buNone/>
            </a:pPr>
            <a:r>
              <a:rPr lang="en-US" dirty="0" smtClean="0"/>
              <a:t>float t = </a:t>
            </a:r>
            <a:r>
              <a:rPr lang="en-US" dirty="0" err="1" smtClean="0"/>
              <a:t>Time.timeSinceLevelLoad</a:t>
            </a:r>
            <a:r>
              <a:rPr lang="en-US" dirty="0" smtClean="0"/>
              <a:t>;</a:t>
            </a:r>
          </a:p>
          <a:p>
            <a:pPr marL="0" indent="0">
              <a:buNone/>
            </a:pPr>
            <a:r>
              <a:rPr lang="en-US" dirty="0" smtClean="0"/>
              <a:t>for (</a:t>
            </a:r>
            <a:r>
              <a:rPr lang="en-US" dirty="0" err="1" smtClean="0"/>
              <a:t>int</a:t>
            </a:r>
            <a:r>
              <a:rPr lang="en-US" dirty="0" smtClean="0"/>
              <a:t> i = 0; i &lt; </a:t>
            </a:r>
            <a:r>
              <a:rPr lang="en-US" dirty="0" err="1" smtClean="0"/>
              <a:t>points.Length</a:t>
            </a:r>
            <a:r>
              <a:rPr lang="en-US" dirty="0" smtClean="0"/>
              <a:t>; i++) {</a:t>
            </a:r>
          </a:p>
          <a:p>
            <a:pPr marL="0" indent="0">
              <a:buNone/>
            </a:pPr>
            <a:r>
              <a:rPr lang="en-US" dirty="0" smtClean="0"/>
              <a:t>	Vector3 p = points[i].position;</a:t>
            </a:r>
          </a:p>
          <a:p>
            <a:pPr marL="0" indent="0">
              <a:buNone/>
            </a:pPr>
            <a:r>
              <a:rPr lang="en-US" dirty="0" smtClean="0"/>
              <a:t>	</a:t>
            </a:r>
            <a:r>
              <a:rPr lang="en-US" dirty="0" err="1" smtClean="0"/>
              <a:t>p.y</a:t>
            </a:r>
            <a:r>
              <a:rPr lang="en-US" dirty="0" smtClean="0"/>
              <a:t> = f(p, t);</a:t>
            </a:r>
          </a:p>
          <a:p>
            <a:pPr marL="0" indent="0">
              <a:buNone/>
            </a:pPr>
            <a:r>
              <a:rPr lang="en-US" dirty="0" smtClean="0"/>
              <a:t>	points[i].position = p;</a:t>
            </a:r>
          </a:p>
          <a:p>
            <a:pPr marL="0" indent="0">
              <a:buNone/>
            </a:pPr>
            <a:r>
              <a:rPr lang="en-US" dirty="0" smtClean="0"/>
              <a:t>	Color c = points[i].color;</a:t>
            </a:r>
          </a:p>
          <a:p>
            <a:pPr marL="0" indent="0">
              <a:buNone/>
            </a:pPr>
            <a:r>
              <a:rPr lang="en-US" dirty="0" smtClean="0"/>
              <a:t>	</a:t>
            </a:r>
            <a:r>
              <a:rPr lang="en-US" dirty="0" err="1" smtClean="0"/>
              <a:t>c.g</a:t>
            </a:r>
            <a:r>
              <a:rPr lang="en-US" dirty="0" smtClean="0"/>
              <a:t> = </a:t>
            </a:r>
            <a:r>
              <a:rPr lang="en-US" dirty="0" err="1" smtClean="0"/>
              <a:t>p.y</a:t>
            </a:r>
            <a:r>
              <a:rPr lang="en-US" dirty="0" smtClean="0"/>
              <a:t>;</a:t>
            </a:r>
          </a:p>
          <a:p>
            <a:pPr marL="0" indent="0">
              <a:buNone/>
            </a:pPr>
            <a:r>
              <a:rPr lang="en-US" dirty="0" smtClean="0"/>
              <a:t>	points[i].color = c;</a:t>
            </a:r>
          </a:p>
          <a:p>
            <a:pPr marL="0" indent="0">
              <a:buNone/>
            </a:pPr>
            <a:r>
              <a:rPr lang="en-US" dirty="0" smtClean="0"/>
              <a:t>	}</a:t>
            </a:r>
          </a:p>
          <a:p>
            <a:pPr marL="0" indent="0">
              <a:buNone/>
            </a:pPr>
            <a:r>
              <a:rPr lang="en-US" dirty="0" smtClean="0"/>
              <a:t>	</a:t>
            </a:r>
            <a:r>
              <a:rPr lang="en-US" dirty="0" err="1" smtClean="0"/>
              <a:t>particleSystem.SetParticles</a:t>
            </a:r>
            <a:r>
              <a:rPr lang="en-US" dirty="0" smtClean="0"/>
              <a:t>(points, </a:t>
            </a:r>
            <a:r>
              <a:rPr lang="en-US" dirty="0" err="1" smtClean="0"/>
              <a:t>points.Length</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12911637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private static float Linear (Vector3 p, float t) { return </a:t>
            </a:r>
            <a:r>
              <a:rPr lang="en-US" sz="2400" dirty="0" err="1" smtClean="0"/>
              <a:t>p.x</a:t>
            </a:r>
            <a:r>
              <a:rPr lang="en-US" sz="2400" dirty="0" smtClean="0"/>
              <a:t>; }</a:t>
            </a:r>
          </a:p>
          <a:p>
            <a:pPr marL="0" indent="0">
              <a:buNone/>
            </a:pPr>
            <a:endParaRPr lang="en-US" sz="2400" dirty="0" smtClean="0"/>
          </a:p>
          <a:p>
            <a:pPr marL="0" indent="0">
              <a:buNone/>
            </a:pPr>
            <a:r>
              <a:rPr lang="en-US" sz="2400" dirty="0" smtClean="0"/>
              <a:t>private static float Exponential (Vector3 p, float t) { return </a:t>
            </a:r>
            <a:r>
              <a:rPr lang="en-US" sz="2400" dirty="0" err="1" smtClean="0"/>
              <a:t>p.x</a:t>
            </a:r>
            <a:r>
              <a:rPr lang="en-US" sz="2400" dirty="0" smtClean="0"/>
              <a:t> * </a:t>
            </a:r>
            <a:r>
              <a:rPr lang="en-US" sz="2400" dirty="0" err="1" smtClean="0"/>
              <a:t>p.x</a:t>
            </a:r>
            <a:r>
              <a:rPr lang="en-US" sz="2400" dirty="0" smtClean="0"/>
              <a:t>;}</a:t>
            </a:r>
          </a:p>
          <a:p>
            <a:pPr marL="0" indent="0">
              <a:buNone/>
            </a:pPr>
            <a:endParaRPr lang="en-US" sz="2400" dirty="0" smtClean="0"/>
          </a:p>
          <a:p>
            <a:pPr marL="0" indent="0">
              <a:buNone/>
            </a:pPr>
            <a:r>
              <a:rPr lang="en-US" sz="2400" dirty="0" smtClean="0"/>
              <a:t>private static float Parabola (Vector3 p, float t){ </a:t>
            </a:r>
            <a:r>
              <a:rPr lang="en-US" sz="2400" dirty="0" err="1" smtClean="0"/>
              <a:t>p.x</a:t>
            </a:r>
            <a:r>
              <a:rPr lang="en-US" sz="2400" dirty="0" smtClean="0"/>
              <a:t> = 2f * </a:t>
            </a:r>
            <a:r>
              <a:rPr lang="en-US" sz="2400" dirty="0" err="1" smtClean="0"/>
              <a:t>p.x</a:t>
            </a:r>
            <a:r>
              <a:rPr lang="en-US" sz="2400" dirty="0" smtClean="0"/>
              <a:t> - 1f;</a:t>
            </a:r>
          </a:p>
          <a:p>
            <a:pPr marL="0" indent="0">
              <a:buNone/>
            </a:pPr>
            <a:r>
              <a:rPr lang="en-US" sz="2400" dirty="0" smtClean="0"/>
              <a:t>		return </a:t>
            </a:r>
            <a:r>
              <a:rPr lang="en-US" sz="2400" dirty="0" err="1" smtClean="0"/>
              <a:t>p.x</a:t>
            </a:r>
            <a:r>
              <a:rPr lang="en-US" sz="2400" dirty="0" smtClean="0"/>
              <a:t> * </a:t>
            </a:r>
            <a:r>
              <a:rPr lang="en-US" sz="2400" dirty="0" err="1" smtClean="0"/>
              <a:t>p.x</a:t>
            </a:r>
            <a:r>
              <a:rPr lang="en-US" sz="2400" dirty="0" smtClean="0"/>
              <a:t>;	}</a:t>
            </a:r>
          </a:p>
          <a:p>
            <a:pPr marL="0" indent="0">
              <a:buNone/>
            </a:pPr>
            <a:endParaRPr lang="en-US" sz="2400" dirty="0" smtClean="0"/>
          </a:p>
          <a:p>
            <a:pPr marL="0" indent="0">
              <a:buNone/>
            </a:pPr>
            <a:r>
              <a:rPr lang="en-US" sz="2400" dirty="0" smtClean="0"/>
              <a:t>private static float Sine (Vector3 p, float t){ return 0.5f + 0.5f * </a:t>
            </a:r>
            <a:r>
              <a:rPr lang="en-US" sz="2400" dirty="0" err="1" smtClean="0"/>
              <a:t>Mathf.Sin</a:t>
            </a:r>
            <a:r>
              <a:rPr lang="en-US" sz="2400" dirty="0" smtClean="0"/>
              <a:t>(2 * </a:t>
            </a:r>
            <a:r>
              <a:rPr lang="en-US" sz="2400" dirty="0" err="1" smtClean="0"/>
              <a:t>Mathf.PI</a:t>
            </a:r>
            <a:r>
              <a:rPr lang="en-US" sz="2400" dirty="0" smtClean="0"/>
              <a:t> * </a:t>
            </a:r>
            <a:r>
              <a:rPr lang="en-US" sz="2400" dirty="0" err="1" smtClean="0"/>
              <a:t>p.x</a:t>
            </a:r>
            <a:r>
              <a:rPr lang="en-US" sz="2400" dirty="0" smtClean="0"/>
              <a:t> + t);	}</a:t>
            </a:r>
            <a:endParaRPr lang="en-US" sz="2400" dirty="0"/>
          </a:p>
        </p:txBody>
      </p:sp>
    </p:spTree>
    <p:extLst>
      <p:ext uri="{BB962C8B-B14F-4D97-AF65-F5344CB8AC3E}">
        <p14:creationId xmlns:p14="http://schemas.microsoft.com/office/powerpoint/2010/main" val="164951974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We're ready to include Z in our mathematical functions! For example, change the </a:t>
            </a:r>
            <a:r>
              <a:rPr lang="en-US" i="1" dirty="0" smtClean="0"/>
              <a:t>Parabola</a:t>
            </a:r>
            <a:r>
              <a:rPr lang="en-US" dirty="0" smtClean="0"/>
              <a:t> function to </a:t>
            </a:r>
            <a:r>
              <a:rPr lang="en-US" i="1" dirty="0" smtClean="0"/>
              <a:t>f(</a:t>
            </a:r>
            <a:r>
              <a:rPr lang="en-US" i="1" dirty="0" err="1" smtClean="0"/>
              <a:t>x,z</a:t>
            </a:r>
            <a:r>
              <a:rPr lang="en-US" i="1" dirty="0" smtClean="0"/>
              <a:t>) = 1 - (2x - 1)</a:t>
            </a:r>
            <a:r>
              <a:rPr lang="en-US" i="1" baseline="30000" dirty="0" smtClean="0"/>
              <a:t>2</a:t>
            </a:r>
            <a:r>
              <a:rPr lang="en-US" i="1" dirty="0" smtClean="0"/>
              <a:t> × (2z - 1)</a:t>
            </a:r>
            <a:r>
              <a:rPr lang="en-US" i="1" baseline="30000" dirty="0" smtClean="0"/>
              <a:t>2</a:t>
            </a:r>
            <a:r>
              <a:rPr lang="en-US" dirty="0" smtClean="0"/>
              <a:t>. </a:t>
            </a:r>
          </a:p>
          <a:p>
            <a:r>
              <a:rPr lang="en-US" dirty="0" smtClean="0"/>
              <a:t>We can also go wild with the </a:t>
            </a:r>
            <a:r>
              <a:rPr lang="en-US" i="1" dirty="0" smtClean="0"/>
              <a:t>Sine</a:t>
            </a:r>
            <a:r>
              <a:rPr lang="en-US" dirty="0" smtClean="0"/>
              <a:t> function, layering multiple </a:t>
            </a:r>
            <a:r>
              <a:rPr lang="en-US" dirty="0" err="1" smtClean="0"/>
              <a:t>sines</a:t>
            </a:r>
            <a:r>
              <a:rPr lang="en-US" dirty="0" smtClean="0"/>
              <a:t> to get a complex oscillating effect. </a:t>
            </a:r>
            <a:endParaRPr lang="en-US" dirty="0"/>
          </a:p>
        </p:txBody>
      </p:sp>
    </p:spTree>
    <p:extLst>
      <p:ext uri="{BB962C8B-B14F-4D97-AF65-F5344CB8AC3E}">
        <p14:creationId xmlns:p14="http://schemas.microsoft.com/office/powerpoint/2010/main" val="11762950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4525963"/>
          </a:xfrm>
        </p:spPr>
        <p:txBody>
          <a:bodyPr>
            <a:noAutofit/>
          </a:bodyPr>
          <a:lstStyle/>
          <a:p>
            <a:pPr marL="0" indent="0">
              <a:buNone/>
            </a:pPr>
            <a:r>
              <a:rPr lang="en-US" sz="2400" dirty="0" smtClean="0"/>
              <a:t>private static float Parabola (Vector3 p, float t){</a:t>
            </a:r>
          </a:p>
          <a:p>
            <a:pPr marL="0" indent="0">
              <a:buNone/>
            </a:pPr>
            <a:r>
              <a:rPr lang="en-US" sz="2400" dirty="0" smtClean="0"/>
              <a:t>		</a:t>
            </a:r>
            <a:r>
              <a:rPr lang="en-US" sz="2400" dirty="0" err="1" smtClean="0"/>
              <a:t>p.x</a:t>
            </a:r>
            <a:r>
              <a:rPr lang="en-US" sz="2400" dirty="0" smtClean="0"/>
              <a:t> += </a:t>
            </a:r>
            <a:r>
              <a:rPr lang="en-US" sz="2400" dirty="0" err="1" smtClean="0"/>
              <a:t>p.x</a:t>
            </a:r>
            <a:r>
              <a:rPr lang="en-US" sz="2400" dirty="0" smtClean="0"/>
              <a:t> - 1f;</a:t>
            </a:r>
          </a:p>
          <a:p>
            <a:pPr marL="0" indent="0">
              <a:buNone/>
            </a:pPr>
            <a:r>
              <a:rPr lang="en-US" sz="2400" dirty="0" smtClean="0"/>
              <a:t>		</a:t>
            </a:r>
            <a:r>
              <a:rPr lang="en-US" sz="2400" dirty="0" err="1" smtClean="0"/>
              <a:t>p.z</a:t>
            </a:r>
            <a:r>
              <a:rPr lang="en-US" sz="2400" dirty="0" smtClean="0"/>
              <a:t> += </a:t>
            </a:r>
            <a:r>
              <a:rPr lang="en-US" sz="2400" dirty="0" err="1" smtClean="0"/>
              <a:t>p.z</a:t>
            </a:r>
            <a:r>
              <a:rPr lang="en-US" sz="2400" dirty="0" smtClean="0"/>
              <a:t> - 1f;</a:t>
            </a:r>
          </a:p>
          <a:p>
            <a:pPr marL="0" indent="0">
              <a:buNone/>
            </a:pPr>
            <a:r>
              <a:rPr lang="en-US" sz="2400" dirty="0" smtClean="0"/>
              <a:t>		return 1f - </a:t>
            </a:r>
            <a:r>
              <a:rPr lang="en-US" sz="2400" dirty="0" err="1" smtClean="0"/>
              <a:t>p.x</a:t>
            </a:r>
            <a:r>
              <a:rPr lang="en-US" sz="2400" dirty="0" smtClean="0"/>
              <a:t> * </a:t>
            </a:r>
            <a:r>
              <a:rPr lang="en-US" sz="2400" dirty="0" err="1" smtClean="0"/>
              <a:t>p.x</a:t>
            </a:r>
            <a:r>
              <a:rPr lang="en-US" sz="2400" dirty="0" smtClean="0"/>
              <a:t> * </a:t>
            </a:r>
            <a:r>
              <a:rPr lang="en-US" sz="2400" dirty="0" err="1" smtClean="0"/>
              <a:t>p.z</a:t>
            </a:r>
            <a:r>
              <a:rPr lang="en-US" sz="2400" dirty="0" smtClean="0"/>
              <a:t> * </a:t>
            </a:r>
            <a:r>
              <a:rPr lang="en-US" sz="2400" dirty="0" err="1" smtClean="0"/>
              <a:t>p.z</a:t>
            </a:r>
            <a:r>
              <a:rPr lang="en-US" sz="2400" dirty="0" smtClean="0"/>
              <a:t>;</a:t>
            </a:r>
          </a:p>
          <a:p>
            <a:pPr marL="0" indent="0">
              <a:buNone/>
            </a:pPr>
            <a:r>
              <a:rPr lang="en-US" sz="2400" dirty="0" smtClean="0"/>
              <a:t>	}</a:t>
            </a:r>
          </a:p>
          <a:p>
            <a:pPr marL="0" indent="0">
              <a:buNone/>
            </a:pPr>
            <a:endParaRPr lang="en-US" sz="2400" dirty="0" smtClean="0"/>
          </a:p>
          <a:p>
            <a:pPr marL="0" indent="0">
              <a:buNone/>
            </a:pPr>
            <a:r>
              <a:rPr lang="en-US" sz="2400" dirty="0" smtClean="0"/>
              <a:t>private static float Sine (Vector3 p, float t){</a:t>
            </a:r>
          </a:p>
          <a:p>
            <a:pPr marL="0" indent="0">
              <a:buNone/>
            </a:pPr>
            <a:r>
              <a:rPr lang="en-US" sz="2400" dirty="0" smtClean="0"/>
              <a:t> return 0.50f +	0.25f * </a:t>
            </a:r>
            <a:r>
              <a:rPr lang="en-US" sz="2400" dirty="0" err="1" smtClean="0"/>
              <a:t>Mathf.Sin</a:t>
            </a:r>
            <a:r>
              <a:rPr lang="en-US" sz="2400" dirty="0" smtClean="0"/>
              <a:t>(4f * </a:t>
            </a:r>
            <a:r>
              <a:rPr lang="en-US" sz="2400" dirty="0" err="1" smtClean="0"/>
              <a:t>Mathf.PI</a:t>
            </a:r>
            <a:r>
              <a:rPr lang="en-US" sz="2400" dirty="0" smtClean="0"/>
              <a:t> * </a:t>
            </a:r>
            <a:r>
              <a:rPr lang="en-US" sz="2400" dirty="0" err="1" smtClean="0"/>
              <a:t>p.x</a:t>
            </a:r>
            <a:r>
              <a:rPr lang="en-US" sz="2400" dirty="0" smtClean="0"/>
              <a:t> + 4f * t) * </a:t>
            </a:r>
            <a:r>
              <a:rPr lang="en-US" sz="2400" dirty="0" err="1" smtClean="0"/>
              <a:t>Mathf.Sin</a:t>
            </a:r>
            <a:r>
              <a:rPr lang="en-US" sz="2400" dirty="0" smtClean="0"/>
              <a:t>(2f * </a:t>
            </a:r>
            <a:r>
              <a:rPr lang="en-US" sz="2400" dirty="0" err="1" smtClean="0"/>
              <a:t>Mathf.PI</a:t>
            </a:r>
            <a:r>
              <a:rPr lang="en-US" sz="2400" dirty="0" smtClean="0"/>
              <a:t> * </a:t>
            </a:r>
            <a:r>
              <a:rPr lang="en-US" sz="2400" dirty="0" err="1" smtClean="0"/>
              <a:t>p.z</a:t>
            </a:r>
            <a:r>
              <a:rPr lang="en-US" sz="2400" dirty="0" smtClean="0"/>
              <a:t> + t) + 0.10f * </a:t>
            </a:r>
            <a:r>
              <a:rPr lang="en-US" sz="2400" dirty="0" err="1" smtClean="0"/>
              <a:t>Mathf.Cos</a:t>
            </a:r>
            <a:r>
              <a:rPr lang="en-US" sz="2400" dirty="0" smtClean="0"/>
              <a:t>(3f * </a:t>
            </a:r>
            <a:r>
              <a:rPr lang="en-US" sz="2400" dirty="0" err="1" smtClean="0"/>
              <a:t>Mathf.PI</a:t>
            </a:r>
            <a:r>
              <a:rPr lang="en-US" sz="2400" dirty="0" smtClean="0"/>
              <a:t> * </a:t>
            </a:r>
            <a:r>
              <a:rPr lang="en-US" sz="2400" dirty="0" err="1" smtClean="0"/>
              <a:t>p.x</a:t>
            </a:r>
            <a:r>
              <a:rPr lang="en-US" sz="2400" dirty="0" smtClean="0"/>
              <a:t> + 5f * t) * </a:t>
            </a:r>
            <a:r>
              <a:rPr lang="en-US" sz="2400" dirty="0" err="1" smtClean="0"/>
              <a:t>Mathf.Cos</a:t>
            </a:r>
            <a:r>
              <a:rPr lang="en-US" sz="2400" dirty="0" smtClean="0"/>
              <a:t>(5f * </a:t>
            </a:r>
            <a:r>
              <a:rPr lang="en-US" sz="2400" dirty="0" err="1" smtClean="0"/>
              <a:t>Mathf.PI</a:t>
            </a:r>
            <a:r>
              <a:rPr lang="en-US" sz="2400" dirty="0" smtClean="0"/>
              <a:t> * </a:t>
            </a:r>
            <a:r>
              <a:rPr lang="en-US" sz="2400" dirty="0" err="1" smtClean="0"/>
              <a:t>p.z</a:t>
            </a:r>
            <a:r>
              <a:rPr lang="en-US" sz="2400" dirty="0" smtClean="0"/>
              <a:t> + 3f * t) + 0.15f * </a:t>
            </a:r>
            <a:r>
              <a:rPr lang="en-US" sz="2400" dirty="0" err="1" smtClean="0"/>
              <a:t>Mathf.Sin</a:t>
            </a:r>
            <a:r>
              <a:rPr lang="en-US" sz="2400" dirty="0" smtClean="0"/>
              <a:t>(</a:t>
            </a:r>
            <a:r>
              <a:rPr lang="en-US" sz="2400" dirty="0" err="1" smtClean="0"/>
              <a:t>Mathf.PI</a:t>
            </a:r>
            <a:r>
              <a:rPr lang="en-US" sz="2400" dirty="0" smtClean="0"/>
              <a:t> * </a:t>
            </a:r>
            <a:r>
              <a:rPr lang="en-US" sz="2400" dirty="0" err="1" smtClean="0"/>
              <a:t>p.x</a:t>
            </a:r>
            <a:r>
              <a:rPr lang="en-US" sz="2400" dirty="0" smtClean="0"/>
              <a:t> + 0.6f * t);</a:t>
            </a:r>
          </a:p>
          <a:p>
            <a:pPr marL="0" indent="0">
              <a:buNone/>
            </a:pPr>
            <a:r>
              <a:rPr lang="en-US" sz="2400" dirty="0" smtClean="0"/>
              <a:t>	}</a:t>
            </a:r>
            <a:endParaRPr lang="en-US" sz="2400" dirty="0"/>
          </a:p>
        </p:txBody>
      </p:sp>
    </p:spTree>
    <p:extLst>
      <p:ext uri="{BB962C8B-B14F-4D97-AF65-F5344CB8AC3E}">
        <p14:creationId xmlns:p14="http://schemas.microsoft.com/office/powerpoint/2010/main" val="6991980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a:t>
            </a:r>
            <a:r>
              <a:rPr lang="en-US" dirty="0" smtClean="0"/>
              <a:t>dding a </a:t>
            </a:r>
            <a:r>
              <a:rPr lang="en-US" i="1" dirty="0" smtClean="0"/>
              <a:t>Ripple</a:t>
            </a:r>
            <a:r>
              <a:rPr lang="en-US" dirty="0" smtClean="0"/>
              <a:t> function, which is a single sine wave emanating from the center of the grid. Here's the entire script. </a:t>
            </a:r>
            <a:endParaRPr lang="en-US" dirty="0"/>
          </a:p>
        </p:txBody>
      </p:sp>
    </p:spTree>
    <p:extLst>
      <p:ext uri="{BB962C8B-B14F-4D97-AF65-F5344CB8AC3E}">
        <p14:creationId xmlns:p14="http://schemas.microsoft.com/office/powerpoint/2010/main" val="77104265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public</a:t>
            </a:r>
            <a:r>
              <a:rPr lang="en-US" dirty="0" smtClean="0"/>
              <a:t> </a:t>
            </a:r>
            <a:r>
              <a:rPr lang="en-US" b="1" dirty="0" err="1" smtClean="0"/>
              <a:t>enum</a:t>
            </a:r>
            <a:r>
              <a:rPr lang="en-US" dirty="0" smtClean="0"/>
              <a:t> </a:t>
            </a:r>
            <a:r>
              <a:rPr lang="en-US" b="1" dirty="0" err="1" smtClean="0"/>
              <a:t>FunctionOption</a:t>
            </a:r>
            <a:r>
              <a:rPr lang="en-US" dirty="0" smtClean="0"/>
              <a:t> { Linear, Exponential, Parabola, Sine, Ripple } </a:t>
            </a:r>
          </a:p>
          <a:p>
            <a:endParaRPr lang="en-US" dirty="0"/>
          </a:p>
          <a:p>
            <a:r>
              <a:rPr lang="en-US" b="1" dirty="0" smtClean="0"/>
              <a:t>private</a:t>
            </a:r>
            <a:r>
              <a:rPr lang="en-US" dirty="0" smtClean="0"/>
              <a:t> </a:t>
            </a:r>
            <a:r>
              <a:rPr lang="en-US" b="1" dirty="0" smtClean="0"/>
              <a:t>static</a:t>
            </a:r>
            <a:r>
              <a:rPr lang="en-US" dirty="0" smtClean="0"/>
              <a:t> </a:t>
            </a:r>
            <a:r>
              <a:rPr lang="en-US" b="1" dirty="0" err="1" smtClean="0"/>
              <a:t>FunctionDelegate</a:t>
            </a:r>
            <a:r>
              <a:rPr lang="en-US" dirty="0" smtClean="0"/>
              <a:t>[] </a:t>
            </a:r>
            <a:r>
              <a:rPr lang="en-US" dirty="0" err="1" smtClean="0"/>
              <a:t>functionDelegates</a:t>
            </a:r>
            <a:r>
              <a:rPr lang="en-US" dirty="0" smtClean="0"/>
              <a:t> = { Linear, Exponential, Parabola, Sine, Ripple }; </a:t>
            </a:r>
          </a:p>
          <a:p>
            <a:endParaRPr lang="en-US" dirty="0" smtClean="0"/>
          </a:p>
          <a:p>
            <a:pPr marL="0" indent="0">
              <a:buNone/>
            </a:pPr>
            <a:r>
              <a:rPr lang="en-US" dirty="0" smtClean="0"/>
              <a:t>private static float Ripple (Vector3 p, float t){</a:t>
            </a:r>
          </a:p>
          <a:p>
            <a:pPr marL="0" indent="0">
              <a:buNone/>
            </a:pPr>
            <a:r>
              <a:rPr lang="en-US" dirty="0"/>
              <a:t> </a:t>
            </a:r>
            <a:r>
              <a:rPr lang="en-US" dirty="0" err="1" smtClean="0"/>
              <a:t>p.x</a:t>
            </a:r>
            <a:r>
              <a:rPr lang="en-US" dirty="0" smtClean="0"/>
              <a:t> -= 0.5f; </a:t>
            </a:r>
            <a:r>
              <a:rPr lang="en-US" dirty="0" err="1" smtClean="0"/>
              <a:t>p.z</a:t>
            </a:r>
            <a:r>
              <a:rPr lang="en-US" dirty="0" smtClean="0"/>
              <a:t> -= 0.5f;</a:t>
            </a:r>
          </a:p>
          <a:p>
            <a:pPr marL="0" indent="0">
              <a:buNone/>
            </a:pPr>
            <a:r>
              <a:rPr lang="en-US" dirty="0" smtClean="0"/>
              <a:t>float </a:t>
            </a:r>
            <a:r>
              <a:rPr lang="en-US" dirty="0" err="1" smtClean="0"/>
              <a:t>squareRadius</a:t>
            </a:r>
            <a:r>
              <a:rPr lang="en-US" dirty="0" smtClean="0"/>
              <a:t> = </a:t>
            </a:r>
            <a:r>
              <a:rPr lang="en-US" dirty="0" err="1" smtClean="0"/>
              <a:t>p.x</a:t>
            </a:r>
            <a:r>
              <a:rPr lang="en-US" dirty="0" smtClean="0"/>
              <a:t> * </a:t>
            </a:r>
            <a:r>
              <a:rPr lang="en-US" dirty="0" err="1" smtClean="0"/>
              <a:t>p.x</a:t>
            </a:r>
            <a:r>
              <a:rPr lang="en-US" dirty="0" smtClean="0"/>
              <a:t> + </a:t>
            </a:r>
            <a:r>
              <a:rPr lang="en-US" dirty="0" err="1" smtClean="0"/>
              <a:t>p.z</a:t>
            </a:r>
            <a:r>
              <a:rPr lang="en-US" dirty="0" smtClean="0"/>
              <a:t> * </a:t>
            </a:r>
            <a:r>
              <a:rPr lang="en-US" dirty="0" err="1" smtClean="0"/>
              <a:t>p.z</a:t>
            </a:r>
            <a:r>
              <a:rPr lang="en-US" dirty="0" smtClean="0"/>
              <a:t>;</a:t>
            </a:r>
          </a:p>
          <a:p>
            <a:pPr marL="0" indent="0">
              <a:buNone/>
            </a:pPr>
            <a:r>
              <a:rPr lang="en-US" dirty="0" smtClean="0"/>
              <a:t>return 0.5f + </a:t>
            </a:r>
            <a:r>
              <a:rPr lang="en-US" dirty="0" err="1" smtClean="0"/>
              <a:t>Mathf.Sin</a:t>
            </a:r>
            <a:r>
              <a:rPr lang="en-US" dirty="0" smtClean="0"/>
              <a:t>(15f * </a:t>
            </a:r>
            <a:r>
              <a:rPr lang="en-US" dirty="0" err="1" smtClean="0"/>
              <a:t>Mathf.PI</a:t>
            </a:r>
            <a:r>
              <a:rPr lang="en-US" dirty="0" smtClean="0"/>
              <a:t> * </a:t>
            </a:r>
            <a:r>
              <a:rPr lang="en-US" dirty="0" err="1" smtClean="0"/>
              <a:t>squareRadius</a:t>
            </a:r>
            <a:r>
              <a:rPr lang="en-US" dirty="0" smtClean="0"/>
              <a:t> - 2f * t) / (2f + 100f * </a:t>
            </a:r>
            <a:r>
              <a:rPr lang="en-US" dirty="0" err="1" smtClean="0"/>
              <a:t>squareRadius</a:t>
            </a:r>
            <a:r>
              <a:rPr lang="en-US" dirty="0" smtClean="0"/>
              <a:t>);</a:t>
            </a:r>
          </a:p>
          <a:p>
            <a:pPr marL="0" indent="0">
              <a:buNone/>
            </a:pPr>
            <a:r>
              <a:rPr lang="en-US" dirty="0" smtClean="0"/>
              <a:t>	}</a:t>
            </a:r>
          </a:p>
          <a:p>
            <a:endParaRPr lang="en-US" dirty="0"/>
          </a:p>
        </p:txBody>
      </p:sp>
    </p:spTree>
    <p:extLst>
      <p:ext uri="{BB962C8B-B14F-4D97-AF65-F5344CB8AC3E}">
        <p14:creationId xmlns:p14="http://schemas.microsoft.com/office/powerpoint/2010/main" val="58080044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olumetric </a:t>
            </a:r>
            <a:r>
              <a:rPr lang="en-US" dirty="0"/>
              <a:t>R</a:t>
            </a:r>
            <a:r>
              <a:rPr lang="en-US" dirty="0" smtClean="0"/>
              <a:t>epresentations</a:t>
            </a:r>
            <a:endParaRPr lang="en-US" dirty="0"/>
          </a:p>
        </p:txBody>
      </p:sp>
      <p:sp>
        <p:nvSpPr>
          <p:cNvPr id="3" name="Content Placeholder 2"/>
          <p:cNvSpPr>
            <a:spLocks noGrp="1"/>
          </p:cNvSpPr>
          <p:nvPr>
            <p:ph idx="1"/>
          </p:nvPr>
        </p:nvSpPr>
        <p:spPr/>
        <p:txBody>
          <a:bodyPr/>
          <a:lstStyle/>
          <a:p>
            <a:r>
              <a:rPr lang="en-US" dirty="0" smtClean="0"/>
              <a:t>First, we'll limit resolution to 30, which translates to 27,000 points. </a:t>
            </a:r>
          </a:p>
          <a:p>
            <a:r>
              <a:rPr lang="en-US" dirty="0" smtClean="0"/>
              <a:t>Make sure you adjust the resolution slider so it's in range. </a:t>
            </a:r>
          </a:p>
          <a:p>
            <a:r>
              <a:rPr lang="en-US" dirty="0" smtClean="0"/>
              <a:t>If you created it from a duplicate graph set to a higher resolution, it will still have this value.</a:t>
            </a:r>
          </a:p>
          <a:p>
            <a:r>
              <a:rPr lang="en-US" dirty="0" smtClean="0"/>
              <a:t>We also need to initialize the Y position of the points and the green color component. </a:t>
            </a:r>
          </a:p>
          <a:p>
            <a:endParaRPr lang="en-US" dirty="0"/>
          </a:p>
        </p:txBody>
      </p:sp>
    </p:spTree>
    <p:extLst>
      <p:ext uri="{BB962C8B-B14F-4D97-AF65-F5344CB8AC3E}">
        <p14:creationId xmlns:p14="http://schemas.microsoft.com/office/powerpoint/2010/main" val="280447883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000" dirty="0" smtClean="0"/>
              <a:t>[Range(10, 30)]</a:t>
            </a:r>
          </a:p>
          <a:p>
            <a:pPr marL="0" indent="0">
              <a:buNone/>
            </a:pPr>
            <a:r>
              <a:rPr lang="en-US" sz="2000" dirty="0" smtClean="0"/>
              <a:t>public </a:t>
            </a:r>
            <a:r>
              <a:rPr lang="en-US" sz="2000" dirty="0" err="1" smtClean="0"/>
              <a:t>int</a:t>
            </a:r>
            <a:r>
              <a:rPr lang="en-US" sz="2000" dirty="0" smtClean="0"/>
              <a:t> resolution = 10;</a:t>
            </a:r>
          </a:p>
          <a:p>
            <a:pPr marL="0" indent="0">
              <a:buNone/>
            </a:pPr>
            <a:endParaRPr lang="en-US" sz="2000" dirty="0" smtClean="0"/>
          </a:p>
          <a:p>
            <a:pPr marL="0" indent="0">
              <a:buNone/>
            </a:pPr>
            <a:r>
              <a:rPr lang="en-US" sz="2000" dirty="0" smtClean="0"/>
              <a:t>private void </a:t>
            </a:r>
            <a:r>
              <a:rPr lang="en-US" sz="2000" dirty="0" err="1" smtClean="0"/>
              <a:t>CreatePoints</a:t>
            </a:r>
            <a:r>
              <a:rPr lang="en-US" sz="2000" dirty="0" smtClean="0"/>
              <a:t> () {</a:t>
            </a:r>
          </a:p>
          <a:p>
            <a:pPr marL="0" indent="0">
              <a:buNone/>
            </a:pPr>
            <a:r>
              <a:rPr lang="en-US" sz="2000" dirty="0" err="1" smtClean="0"/>
              <a:t>currentResolution</a:t>
            </a:r>
            <a:r>
              <a:rPr lang="en-US" sz="2000" dirty="0" smtClean="0"/>
              <a:t> = resolution;</a:t>
            </a:r>
          </a:p>
          <a:p>
            <a:pPr marL="0" indent="0">
              <a:buNone/>
            </a:pPr>
            <a:r>
              <a:rPr lang="en-US" sz="2000" dirty="0" smtClean="0"/>
              <a:t>points = new </a:t>
            </a:r>
            <a:r>
              <a:rPr lang="en-US" sz="2000" dirty="0" err="1" smtClean="0"/>
              <a:t>ParticleSystem.Particle</a:t>
            </a:r>
            <a:r>
              <a:rPr lang="en-US" sz="2000" dirty="0" smtClean="0"/>
              <a:t>[resolution * resolution * resolution];</a:t>
            </a:r>
          </a:p>
          <a:p>
            <a:pPr marL="0" indent="0">
              <a:buNone/>
            </a:pPr>
            <a:r>
              <a:rPr lang="en-US" sz="2000" dirty="0" smtClean="0"/>
              <a:t>float increment = 1f / (resolution - 1);</a:t>
            </a:r>
          </a:p>
          <a:p>
            <a:pPr marL="0" indent="0">
              <a:buNone/>
            </a:pPr>
            <a:r>
              <a:rPr lang="en-US" sz="2000" dirty="0" err="1" smtClean="0"/>
              <a:t>int</a:t>
            </a:r>
            <a:r>
              <a:rPr lang="en-US" sz="2000" dirty="0" smtClean="0"/>
              <a:t> i = 0;</a:t>
            </a:r>
          </a:p>
          <a:p>
            <a:pPr marL="0" indent="0">
              <a:buNone/>
            </a:pPr>
            <a:r>
              <a:rPr lang="en-US" sz="2000" dirty="0" smtClean="0"/>
              <a:t>for (</a:t>
            </a:r>
            <a:r>
              <a:rPr lang="en-US" sz="2000" dirty="0" err="1" smtClean="0"/>
              <a:t>int</a:t>
            </a:r>
            <a:r>
              <a:rPr lang="en-US" sz="2000" dirty="0" smtClean="0"/>
              <a:t> x = 0; x &lt; resolution; x++) {</a:t>
            </a:r>
          </a:p>
          <a:p>
            <a:pPr marL="0" indent="0">
              <a:buNone/>
            </a:pPr>
            <a:r>
              <a:rPr lang="en-US" sz="2000" dirty="0" smtClean="0"/>
              <a:t>	for (</a:t>
            </a:r>
            <a:r>
              <a:rPr lang="en-US" sz="2000" dirty="0" err="1" smtClean="0"/>
              <a:t>int</a:t>
            </a:r>
            <a:r>
              <a:rPr lang="en-US" sz="2000" dirty="0" smtClean="0"/>
              <a:t> z = 0; z &lt; resolution; z++) {</a:t>
            </a:r>
          </a:p>
          <a:p>
            <a:pPr marL="0" indent="0">
              <a:buNone/>
            </a:pPr>
            <a:r>
              <a:rPr lang="en-US" sz="2000" dirty="0" smtClean="0"/>
              <a:t>		for (</a:t>
            </a:r>
            <a:r>
              <a:rPr lang="en-US" sz="2000" dirty="0" err="1" smtClean="0"/>
              <a:t>int</a:t>
            </a:r>
            <a:r>
              <a:rPr lang="en-US" sz="2000" dirty="0" smtClean="0"/>
              <a:t> y = 0; y &lt; resolution; y++) {</a:t>
            </a:r>
          </a:p>
          <a:p>
            <a:pPr marL="0" indent="0">
              <a:buNone/>
            </a:pPr>
            <a:r>
              <a:rPr lang="en-US" sz="2000" dirty="0" smtClean="0"/>
              <a:t>			Vector3 p = new Vector3(x, y, z) * increment;</a:t>
            </a:r>
          </a:p>
          <a:p>
            <a:pPr marL="0" indent="0">
              <a:buNone/>
            </a:pPr>
            <a:r>
              <a:rPr lang="en-US" sz="2000" dirty="0" smtClean="0"/>
              <a:t>			points[i].position = p;</a:t>
            </a:r>
          </a:p>
          <a:p>
            <a:pPr marL="0" indent="0">
              <a:buNone/>
            </a:pPr>
            <a:r>
              <a:rPr lang="en-US" sz="2000" dirty="0" smtClean="0"/>
              <a:t>			points[i].color = new Color(</a:t>
            </a:r>
            <a:r>
              <a:rPr lang="en-US" sz="2000" dirty="0" err="1" smtClean="0"/>
              <a:t>p.x</a:t>
            </a:r>
            <a:r>
              <a:rPr lang="en-US" sz="2000" dirty="0" smtClean="0"/>
              <a:t>, </a:t>
            </a:r>
            <a:r>
              <a:rPr lang="en-US" sz="2000" dirty="0" err="1" smtClean="0"/>
              <a:t>p.y</a:t>
            </a:r>
            <a:r>
              <a:rPr lang="en-US" sz="2000" dirty="0" smtClean="0"/>
              <a:t>, </a:t>
            </a:r>
            <a:r>
              <a:rPr lang="en-US" sz="2000" dirty="0" err="1" smtClean="0"/>
              <a:t>p.z</a:t>
            </a:r>
            <a:r>
              <a:rPr lang="en-US" sz="2000" dirty="0" smtClean="0"/>
              <a:t>);</a:t>
            </a:r>
          </a:p>
          <a:p>
            <a:pPr marL="0" indent="0">
              <a:buNone/>
            </a:pPr>
            <a:r>
              <a:rPr lang="en-US" sz="2000" dirty="0" smtClean="0"/>
              <a:t>			points[i++].size = 0.1f;</a:t>
            </a:r>
          </a:p>
          <a:p>
            <a:pPr marL="0" indent="0">
              <a:buNone/>
            </a:pPr>
            <a:r>
              <a:rPr lang="en-US" sz="2000" dirty="0" smtClean="0"/>
              <a:t>				}</a:t>
            </a:r>
          </a:p>
          <a:p>
            <a:pPr marL="0" indent="0">
              <a:buNone/>
            </a:pPr>
            <a:r>
              <a:rPr lang="en-US" sz="2000" dirty="0" smtClean="0"/>
              <a:t>			}</a:t>
            </a:r>
          </a:p>
          <a:p>
            <a:pPr marL="0" indent="0">
              <a:buNone/>
            </a:pPr>
            <a:r>
              <a:rPr lang="en-US" sz="2000" dirty="0" smtClean="0"/>
              <a:t>		}</a:t>
            </a:r>
          </a:p>
          <a:p>
            <a:pPr marL="0" indent="0">
              <a:buNone/>
            </a:pPr>
            <a:r>
              <a:rPr lang="en-US" sz="2000" dirty="0" smtClean="0"/>
              <a:t>	}</a:t>
            </a:r>
            <a:endParaRPr lang="en-US" sz="2000" dirty="0"/>
          </a:p>
        </p:txBody>
      </p:sp>
    </p:spTree>
    <p:extLst>
      <p:ext uri="{BB962C8B-B14F-4D97-AF65-F5344CB8AC3E}">
        <p14:creationId xmlns:p14="http://schemas.microsoft.com/office/powerpoint/2010/main" val="353152198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void Update () {</a:t>
            </a:r>
          </a:p>
          <a:p>
            <a:pPr marL="0" indent="0">
              <a:buNone/>
            </a:pPr>
            <a:r>
              <a:rPr lang="en-US" dirty="0" smtClean="0"/>
              <a:t>		if (</a:t>
            </a:r>
            <a:r>
              <a:rPr lang="en-US" dirty="0" err="1" smtClean="0"/>
              <a:t>currentResolution</a:t>
            </a:r>
            <a:r>
              <a:rPr lang="en-US" dirty="0" smtClean="0"/>
              <a:t> != resolution || points == null) {</a:t>
            </a:r>
          </a:p>
          <a:p>
            <a:pPr marL="0" indent="0">
              <a:buNone/>
            </a:pPr>
            <a:r>
              <a:rPr lang="en-US" dirty="0" smtClean="0"/>
              <a:t>			</a:t>
            </a:r>
            <a:r>
              <a:rPr lang="en-US" dirty="0" err="1" smtClean="0"/>
              <a:t>CreatePoints</a:t>
            </a:r>
            <a:r>
              <a:rPr lang="en-US" dirty="0" smtClean="0"/>
              <a:t>();</a:t>
            </a:r>
          </a:p>
          <a:p>
            <a:pPr marL="0" indent="0">
              <a:buNone/>
            </a:pPr>
            <a:r>
              <a:rPr lang="en-US" dirty="0" smtClean="0"/>
              <a:t>		}</a:t>
            </a:r>
          </a:p>
          <a:p>
            <a:pPr marL="0" indent="0">
              <a:buNone/>
            </a:pPr>
            <a:r>
              <a:rPr lang="en-US" dirty="0" smtClean="0"/>
              <a:t>		</a:t>
            </a:r>
            <a:r>
              <a:rPr lang="en-US" dirty="0" err="1" smtClean="0"/>
              <a:t>FunctionDelegate</a:t>
            </a:r>
            <a:r>
              <a:rPr lang="en-US" dirty="0" smtClean="0"/>
              <a:t> f = </a:t>
            </a:r>
            <a:r>
              <a:rPr lang="en-US" dirty="0" err="1" smtClean="0"/>
              <a:t>functionDelegates</a:t>
            </a:r>
            <a:r>
              <a:rPr lang="en-US" dirty="0" smtClean="0"/>
              <a:t>[(</a:t>
            </a:r>
            <a:r>
              <a:rPr lang="en-US" dirty="0" err="1" smtClean="0"/>
              <a:t>int</a:t>
            </a:r>
            <a:r>
              <a:rPr lang="en-US" dirty="0" smtClean="0"/>
              <a:t>)function];</a:t>
            </a:r>
          </a:p>
          <a:p>
            <a:pPr marL="0" indent="0">
              <a:buNone/>
            </a:pPr>
            <a:r>
              <a:rPr lang="en-US" dirty="0" smtClean="0"/>
              <a:t>		float t = </a:t>
            </a:r>
            <a:r>
              <a:rPr lang="en-US" dirty="0" err="1" smtClean="0"/>
              <a:t>Time.timeSinceLevelLoad</a:t>
            </a:r>
            <a:r>
              <a:rPr lang="en-US" dirty="0" smtClean="0"/>
              <a:t>;</a:t>
            </a:r>
          </a:p>
          <a:p>
            <a:pPr marL="0" indent="0">
              <a:buNone/>
            </a:pPr>
            <a:r>
              <a:rPr lang="en-US" dirty="0" smtClean="0"/>
              <a:t>		for (</a:t>
            </a:r>
            <a:r>
              <a:rPr lang="en-US" dirty="0" err="1" smtClean="0"/>
              <a:t>int</a:t>
            </a:r>
            <a:r>
              <a:rPr lang="en-US" dirty="0" smtClean="0"/>
              <a:t> i = 0; i &lt; </a:t>
            </a:r>
            <a:r>
              <a:rPr lang="en-US" dirty="0" err="1" smtClean="0"/>
              <a:t>points.Length</a:t>
            </a:r>
            <a:r>
              <a:rPr lang="en-US" dirty="0" smtClean="0"/>
              <a:t>; i++) {</a:t>
            </a:r>
          </a:p>
          <a:p>
            <a:pPr marL="0" indent="0">
              <a:buNone/>
            </a:pPr>
            <a:r>
              <a:rPr lang="en-US" dirty="0" smtClean="0"/>
              <a:t>			Color c = points[i].color;</a:t>
            </a:r>
          </a:p>
          <a:p>
            <a:pPr marL="0" indent="0">
              <a:buNone/>
            </a:pPr>
            <a:r>
              <a:rPr lang="en-US" dirty="0" smtClean="0"/>
              <a:t>			</a:t>
            </a:r>
            <a:r>
              <a:rPr lang="en-US" dirty="0" err="1" smtClean="0"/>
              <a:t>c.a</a:t>
            </a:r>
            <a:r>
              <a:rPr lang="en-US" dirty="0" smtClean="0"/>
              <a:t> = f(points[i].position, t);</a:t>
            </a:r>
          </a:p>
          <a:p>
            <a:pPr marL="0" indent="0">
              <a:buNone/>
            </a:pPr>
            <a:r>
              <a:rPr lang="en-US" dirty="0" smtClean="0"/>
              <a:t>			points[i].color = c;</a:t>
            </a:r>
          </a:p>
          <a:p>
            <a:pPr marL="0" indent="0">
              <a:buNone/>
            </a:pPr>
            <a:r>
              <a:rPr lang="en-US" dirty="0" smtClean="0"/>
              <a:t>		}</a:t>
            </a:r>
          </a:p>
          <a:p>
            <a:pPr marL="0" indent="0">
              <a:buNone/>
            </a:pPr>
            <a:r>
              <a:rPr lang="en-US" dirty="0" smtClean="0"/>
              <a:t>		</a:t>
            </a:r>
            <a:r>
              <a:rPr lang="en-US" dirty="0" err="1" smtClean="0"/>
              <a:t>particleSystem.SetParticles</a:t>
            </a:r>
            <a:r>
              <a:rPr lang="en-US" dirty="0" smtClean="0"/>
              <a:t>(points, </a:t>
            </a:r>
            <a:r>
              <a:rPr lang="en-US" dirty="0" err="1" smtClean="0"/>
              <a:t>points.Length</a:t>
            </a:r>
            <a:r>
              <a:rPr lang="en-US" dirty="0" smtClean="0"/>
              <a: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72521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Testing precompiled code</a:t>
            </a:r>
            <a:endParaRPr lang="en-US" dirty="0"/>
          </a:p>
        </p:txBody>
      </p:sp>
      <p:sp>
        <p:nvSpPr>
          <p:cNvPr id="3" name="Content Placeholder 2"/>
          <p:cNvSpPr>
            <a:spLocks noGrp="1"/>
          </p:cNvSpPr>
          <p:nvPr>
            <p:ph idx="1"/>
          </p:nvPr>
        </p:nvSpPr>
        <p:spPr/>
        <p:txBody>
          <a:bodyPr>
            <a:normAutofit/>
          </a:bodyPr>
          <a:lstStyle/>
          <a:p>
            <a:r>
              <a:rPr lang="en-US" dirty="0" smtClean="0">
                <a:effectLst/>
              </a:rPr>
              <a:t>We are going to show a small example of how to use the precompiled code. </a:t>
            </a:r>
          </a:p>
          <a:p>
            <a:pPr lvl="1"/>
            <a:r>
              <a:rPr lang="en-US" dirty="0" smtClean="0">
                <a:effectLst/>
              </a:rPr>
              <a:t>This will simply print a message that depends on the platform you have selected to build your target.</a:t>
            </a:r>
          </a:p>
          <a:p>
            <a:r>
              <a:rPr lang="en-US" dirty="0" smtClean="0">
                <a:effectLst/>
              </a:rPr>
              <a:t>First of all, select the platform you want to test your code against by clicking on File </a:t>
            </a:r>
            <a:r>
              <a:rPr lang="en-US" b="1" dirty="0" smtClean="0">
                <a:effectLst/>
              </a:rPr>
              <a:t>-&gt;</a:t>
            </a:r>
            <a:r>
              <a:rPr lang="en-US" dirty="0" smtClean="0">
                <a:effectLst/>
              </a:rPr>
              <a:t> Build Settings. This will bring the build settings window to select your target platform.</a:t>
            </a:r>
          </a:p>
          <a:p>
            <a:endParaRPr lang="en-US" dirty="0"/>
          </a:p>
        </p:txBody>
      </p:sp>
    </p:spTree>
    <p:extLst>
      <p:ext uri="{BB962C8B-B14F-4D97-AF65-F5344CB8AC3E}">
        <p14:creationId xmlns:p14="http://schemas.microsoft.com/office/powerpoint/2010/main" val="16381765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change the function computed by Linear into </a:t>
            </a:r>
            <a:r>
              <a:rPr lang="en-US" i="1" dirty="0" smtClean="0"/>
              <a:t>f(</a:t>
            </a:r>
            <a:r>
              <a:rPr lang="en-US" i="1" dirty="0" err="1" smtClean="0"/>
              <a:t>x,y,z</a:t>
            </a:r>
            <a:r>
              <a:rPr lang="en-US" i="1" dirty="0" smtClean="0"/>
              <a:t>) = 1 - x - y - z</a:t>
            </a:r>
            <a:r>
              <a:rPr lang="en-US" dirty="0" smtClean="0"/>
              <a:t>. </a:t>
            </a:r>
          </a:p>
          <a:p>
            <a:r>
              <a:rPr lang="en-US" dirty="0" smtClean="0"/>
              <a:t>That way it starts solid at (0, 0, 0) and fades to transparent along a straight line. </a:t>
            </a:r>
          </a:p>
          <a:p>
            <a:r>
              <a:rPr lang="en-US" dirty="0" smtClean="0"/>
              <a:t>We can do a similar thing with Exponential as well. </a:t>
            </a:r>
          </a:p>
          <a:p>
            <a:r>
              <a:rPr lang="en-US" dirty="0" smtClean="0"/>
              <a:t>Even better, let's animate them a bit so it's more interesting to look at. </a:t>
            </a:r>
            <a:endParaRPr lang="en-US" dirty="0"/>
          </a:p>
        </p:txBody>
      </p:sp>
    </p:spTree>
    <p:extLst>
      <p:ext uri="{BB962C8B-B14F-4D97-AF65-F5344CB8AC3E}">
        <p14:creationId xmlns:p14="http://schemas.microsoft.com/office/powerpoint/2010/main" val="216673980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smtClean="0"/>
              <a:t>private static float Linear (Vector3 p, float t) {</a:t>
            </a:r>
          </a:p>
          <a:p>
            <a:pPr marL="0" indent="0">
              <a:buNone/>
            </a:pPr>
            <a:r>
              <a:rPr lang="en-US" sz="2400" dirty="0" smtClean="0"/>
              <a:t>	return 1f - </a:t>
            </a:r>
            <a:r>
              <a:rPr lang="en-US" sz="2400" dirty="0" err="1" smtClean="0"/>
              <a:t>p.x</a:t>
            </a:r>
            <a:r>
              <a:rPr lang="en-US" sz="2400" dirty="0" smtClean="0"/>
              <a:t> - </a:t>
            </a:r>
            <a:r>
              <a:rPr lang="en-US" sz="2400" dirty="0" err="1" smtClean="0"/>
              <a:t>p.y</a:t>
            </a:r>
            <a:r>
              <a:rPr lang="en-US" sz="2400" dirty="0" smtClean="0"/>
              <a:t> - </a:t>
            </a:r>
            <a:r>
              <a:rPr lang="en-US" sz="2400" dirty="0" err="1" smtClean="0"/>
              <a:t>p.z</a:t>
            </a:r>
            <a:r>
              <a:rPr lang="en-US" sz="2400" dirty="0" smtClean="0"/>
              <a:t> + 0.5f * </a:t>
            </a:r>
            <a:r>
              <a:rPr lang="en-US" sz="2400" dirty="0" err="1" smtClean="0"/>
              <a:t>Mathf.Sin</a:t>
            </a:r>
            <a:r>
              <a:rPr lang="en-US" sz="2400" dirty="0" smtClean="0"/>
              <a:t>(t);</a:t>
            </a:r>
          </a:p>
          <a:p>
            <a:pPr marL="0" indent="0">
              <a:buNone/>
            </a:pPr>
            <a:r>
              <a:rPr lang="en-US" sz="2400" dirty="0" smtClean="0"/>
              <a:t>	}</a:t>
            </a:r>
          </a:p>
          <a:p>
            <a:pPr marL="0" indent="0">
              <a:buNone/>
            </a:pPr>
            <a:endParaRPr lang="en-US" sz="2400" dirty="0" smtClean="0"/>
          </a:p>
          <a:p>
            <a:pPr marL="0" indent="0">
              <a:buNone/>
            </a:pPr>
            <a:r>
              <a:rPr lang="en-US" sz="2400" dirty="0" smtClean="0"/>
              <a:t>	private static float Exponential (Vector3 p, float t) {</a:t>
            </a:r>
          </a:p>
          <a:p>
            <a:pPr marL="0" indent="0">
              <a:buNone/>
            </a:pPr>
            <a:r>
              <a:rPr lang="en-US" sz="2400" dirty="0" smtClean="0"/>
              <a:t>return 1f - </a:t>
            </a:r>
            <a:r>
              <a:rPr lang="en-US" sz="2400" dirty="0" err="1" smtClean="0"/>
              <a:t>p.x</a:t>
            </a:r>
            <a:r>
              <a:rPr lang="en-US" sz="2400" dirty="0" smtClean="0"/>
              <a:t> * </a:t>
            </a:r>
            <a:r>
              <a:rPr lang="en-US" sz="2400" dirty="0" err="1" smtClean="0"/>
              <a:t>p.x</a:t>
            </a:r>
            <a:r>
              <a:rPr lang="en-US" sz="2400" dirty="0" smtClean="0"/>
              <a:t> - </a:t>
            </a:r>
            <a:r>
              <a:rPr lang="en-US" sz="2400" dirty="0" err="1" smtClean="0"/>
              <a:t>p.y</a:t>
            </a:r>
            <a:r>
              <a:rPr lang="en-US" sz="2400" dirty="0" smtClean="0"/>
              <a:t> * </a:t>
            </a:r>
            <a:r>
              <a:rPr lang="en-US" sz="2400" dirty="0" err="1" smtClean="0"/>
              <a:t>p.y</a:t>
            </a:r>
            <a:r>
              <a:rPr lang="en-US" sz="2400" dirty="0" smtClean="0"/>
              <a:t> - </a:t>
            </a:r>
            <a:r>
              <a:rPr lang="en-US" sz="2400" dirty="0" err="1" smtClean="0"/>
              <a:t>p.z</a:t>
            </a:r>
            <a:r>
              <a:rPr lang="en-US" sz="2400" dirty="0" smtClean="0"/>
              <a:t> * </a:t>
            </a:r>
            <a:r>
              <a:rPr lang="en-US" sz="2400" dirty="0" err="1" smtClean="0"/>
              <a:t>p.z</a:t>
            </a:r>
            <a:r>
              <a:rPr lang="en-US" sz="2400" dirty="0" smtClean="0"/>
              <a:t> + 0.5f * </a:t>
            </a:r>
            <a:r>
              <a:rPr lang="en-US" sz="2400" dirty="0" err="1" smtClean="0"/>
              <a:t>Mathf.Sin</a:t>
            </a:r>
            <a:r>
              <a:rPr lang="en-US" sz="2400" dirty="0" smtClean="0"/>
              <a:t>(t);</a:t>
            </a:r>
          </a:p>
          <a:p>
            <a:pPr marL="0" indent="0">
              <a:buNone/>
            </a:pPr>
            <a:r>
              <a:rPr lang="en-US" sz="2400" dirty="0" smtClean="0"/>
              <a:t>	}</a:t>
            </a:r>
            <a:endParaRPr lang="en-US" sz="2400" dirty="0"/>
          </a:p>
        </p:txBody>
      </p:sp>
    </p:spTree>
    <p:extLst>
      <p:ext uri="{BB962C8B-B14F-4D97-AF65-F5344CB8AC3E}">
        <p14:creationId xmlns:p14="http://schemas.microsoft.com/office/powerpoint/2010/main" val="199410676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Next, we update Parabola so it will produce a cylinder, once again with a little pulsating animation. </a:t>
            </a:r>
          </a:p>
          <a:p>
            <a:r>
              <a:rPr lang="en-US" dirty="0" smtClean="0"/>
              <a:t>We also add the third dimension to Ripple, turning it into a sphere-spawning animation. </a:t>
            </a:r>
            <a:endParaRPr lang="en-US" dirty="0"/>
          </a:p>
        </p:txBody>
      </p:sp>
    </p:spTree>
    <p:extLst>
      <p:ext uri="{BB962C8B-B14F-4D97-AF65-F5344CB8AC3E}">
        <p14:creationId xmlns:p14="http://schemas.microsoft.com/office/powerpoint/2010/main" val="324836547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private static float Parabola (Vector3 p, float t){</a:t>
            </a:r>
          </a:p>
          <a:p>
            <a:pPr marL="0" indent="0">
              <a:buNone/>
            </a:pPr>
            <a:r>
              <a:rPr lang="en-US" dirty="0" smtClean="0"/>
              <a:t>		</a:t>
            </a:r>
            <a:r>
              <a:rPr lang="en-US" dirty="0" err="1" smtClean="0"/>
              <a:t>p.x</a:t>
            </a:r>
            <a:r>
              <a:rPr lang="en-US" dirty="0" smtClean="0"/>
              <a:t> += </a:t>
            </a:r>
            <a:r>
              <a:rPr lang="en-US" dirty="0" err="1" smtClean="0"/>
              <a:t>p.x</a:t>
            </a:r>
            <a:r>
              <a:rPr lang="en-US" dirty="0" smtClean="0"/>
              <a:t> - 1f;</a:t>
            </a:r>
          </a:p>
          <a:p>
            <a:pPr marL="0" indent="0">
              <a:buNone/>
            </a:pPr>
            <a:r>
              <a:rPr lang="en-US" dirty="0" smtClean="0"/>
              <a:t>		</a:t>
            </a:r>
            <a:r>
              <a:rPr lang="en-US" dirty="0" err="1" smtClean="0"/>
              <a:t>p.z</a:t>
            </a:r>
            <a:r>
              <a:rPr lang="en-US" dirty="0" smtClean="0"/>
              <a:t> += </a:t>
            </a:r>
            <a:r>
              <a:rPr lang="en-US" dirty="0" err="1" smtClean="0"/>
              <a:t>p.z</a:t>
            </a:r>
            <a:r>
              <a:rPr lang="en-US" dirty="0" smtClean="0"/>
              <a:t> - 1f;</a:t>
            </a:r>
          </a:p>
          <a:p>
            <a:pPr marL="0" indent="0">
              <a:buNone/>
            </a:pPr>
            <a:r>
              <a:rPr lang="en-US" dirty="0" smtClean="0"/>
              <a:t>		return 1f - </a:t>
            </a:r>
            <a:r>
              <a:rPr lang="en-US" dirty="0" err="1" smtClean="0"/>
              <a:t>p.x</a:t>
            </a:r>
            <a:r>
              <a:rPr lang="en-US" dirty="0" smtClean="0"/>
              <a:t> * </a:t>
            </a:r>
            <a:r>
              <a:rPr lang="en-US" dirty="0" err="1" smtClean="0"/>
              <a:t>p.x</a:t>
            </a:r>
            <a:r>
              <a:rPr lang="en-US" dirty="0" smtClean="0"/>
              <a:t> - </a:t>
            </a:r>
            <a:r>
              <a:rPr lang="en-US" dirty="0" err="1" smtClean="0"/>
              <a:t>p.z</a:t>
            </a:r>
            <a:r>
              <a:rPr lang="en-US" dirty="0" smtClean="0"/>
              <a:t> * </a:t>
            </a:r>
            <a:r>
              <a:rPr lang="en-US" dirty="0" err="1" smtClean="0"/>
              <a:t>p.z</a:t>
            </a:r>
            <a:r>
              <a:rPr lang="en-US" dirty="0" smtClean="0"/>
              <a:t> + 0.5f * </a:t>
            </a:r>
            <a:r>
              <a:rPr lang="en-US" dirty="0" err="1" smtClean="0"/>
              <a:t>Mathf.Sin</a:t>
            </a:r>
            <a:r>
              <a:rPr lang="en-US" dirty="0" smtClean="0"/>
              <a:t>(t);</a:t>
            </a:r>
          </a:p>
          <a:p>
            <a:pPr marL="0" indent="0">
              <a:buNone/>
            </a:pPr>
            <a:r>
              <a:rPr lang="en-US" dirty="0" smtClean="0"/>
              <a:t>	}</a:t>
            </a:r>
          </a:p>
          <a:p>
            <a:pPr marL="0" indent="0">
              <a:buNone/>
            </a:pPr>
            <a:endParaRPr lang="en-US" dirty="0" smtClean="0"/>
          </a:p>
          <a:p>
            <a:pPr marL="0" indent="0">
              <a:buNone/>
            </a:pPr>
            <a:r>
              <a:rPr lang="en-US" dirty="0" smtClean="0"/>
              <a:t>	private static float Ripple (Vector3 p, float t){</a:t>
            </a:r>
          </a:p>
          <a:p>
            <a:pPr marL="0" indent="0">
              <a:buNone/>
            </a:pPr>
            <a:r>
              <a:rPr lang="en-US" dirty="0" smtClean="0"/>
              <a:t>		</a:t>
            </a:r>
            <a:r>
              <a:rPr lang="en-US" dirty="0" err="1" smtClean="0"/>
              <a:t>p.x</a:t>
            </a:r>
            <a:r>
              <a:rPr lang="en-US" dirty="0" smtClean="0"/>
              <a:t> -= 0.5f;</a:t>
            </a:r>
          </a:p>
          <a:p>
            <a:pPr marL="0" indent="0">
              <a:buNone/>
            </a:pPr>
            <a:r>
              <a:rPr lang="en-US" dirty="0" smtClean="0"/>
              <a:t>		</a:t>
            </a:r>
            <a:r>
              <a:rPr lang="en-US" dirty="0" err="1" smtClean="0"/>
              <a:t>p.y</a:t>
            </a:r>
            <a:r>
              <a:rPr lang="en-US" dirty="0" smtClean="0"/>
              <a:t> -= 0.5f;</a:t>
            </a:r>
          </a:p>
          <a:p>
            <a:pPr marL="0" indent="0">
              <a:buNone/>
            </a:pPr>
            <a:r>
              <a:rPr lang="en-US" dirty="0" smtClean="0"/>
              <a:t>		</a:t>
            </a:r>
            <a:r>
              <a:rPr lang="en-US" dirty="0" err="1" smtClean="0"/>
              <a:t>p.z</a:t>
            </a:r>
            <a:r>
              <a:rPr lang="en-US" dirty="0" smtClean="0"/>
              <a:t> -= 0.5f;</a:t>
            </a:r>
          </a:p>
          <a:p>
            <a:pPr marL="0" indent="0">
              <a:buNone/>
            </a:pPr>
            <a:r>
              <a:rPr lang="en-US" dirty="0" smtClean="0"/>
              <a:t>		float </a:t>
            </a:r>
            <a:r>
              <a:rPr lang="en-US" dirty="0" err="1" smtClean="0"/>
              <a:t>squareRadius</a:t>
            </a:r>
            <a:r>
              <a:rPr lang="en-US" dirty="0" smtClean="0"/>
              <a:t> = </a:t>
            </a:r>
            <a:r>
              <a:rPr lang="en-US" dirty="0" err="1" smtClean="0"/>
              <a:t>p.x</a:t>
            </a:r>
            <a:r>
              <a:rPr lang="en-US" dirty="0" smtClean="0"/>
              <a:t> * </a:t>
            </a:r>
            <a:r>
              <a:rPr lang="en-US" dirty="0" err="1" smtClean="0"/>
              <a:t>p.x</a:t>
            </a:r>
            <a:r>
              <a:rPr lang="en-US" dirty="0" smtClean="0"/>
              <a:t> + </a:t>
            </a:r>
            <a:r>
              <a:rPr lang="en-US" dirty="0" err="1" smtClean="0"/>
              <a:t>p.y</a:t>
            </a:r>
            <a:r>
              <a:rPr lang="en-US" dirty="0" smtClean="0"/>
              <a:t> * </a:t>
            </a:r>
            <a:r>
              <a:rPr lang="en-US" dirty="0" err="1" smtClean="0"/>
              <a:t>p.y</a:t>
            </a:r>
            <a:r>
              <a:rPr lang="en-US" dirty="0" smtClean="0"/>
              <a:t> + </a:t>
            </a:r>
            <a:r>
              <a:rPr lang="en-US" dirty="0" err="1" smtClean="0"/>
              <a:t>p.z</a:t>
            </a:r>
            <a:r>
              <a:rPr lang="en-US" dirty="0" smtClean="0"/>
              <a:t> * </a:t>
            </a:r>
            <a:r>
              <a:rPr lang="en-US" dirty="0" err="1" smtClean="0"/>
              <a:t>p.z</a:t>
            </a:r>
            <a:r>
              <a:rPr lang="en-US" dirty="0" smtClean="0"/>
              <a:t>;</a:t>
            </a:r>
          </a:p>
          <a:p>
            <a:pPr marL="0" indent="0">
              <a:buNone/>
            </a:pPr>
            <a:r>
              <a:rPr lang="en-US" dirty="0" smtClean="0"/>
              <a:t>		return </a:t>
            </a:r>
            <a:r>
              <a:rPr lang="en-US" dirty="0" err="1" smtClean="0"/>
              <a:t>Mathf.Sin</a:t>
            </a:r>
            <a:r>
              <a:rPr lang="en-US" dirty="0" smtClean="0"/>
              <a:t>(4f * </a:t>
            </a:r>
            <a:r>
              <a:rPr lang="en-US" dirty="0" err="1" smtClean="0"/>
              <a:t>Mathf.PI</a:t>
            </a:r>
            <a:r>
              <a:rPr lang="en-US" dirty="0" smtClean="0"/>
              <a:t> * </a:t>
            </a:r>
            <a:r>
              <a:rPr lang="en-US" dirty="0" err="1" smtClean="0"/>
              <a:t>squareRadius</a:t>
            </a:r>
            <a:r>
              <a:rPr lang="en-US" dirty="0" smtClean="0"/>
              <a:t> - 2f * 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3433231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we'll update Sine too. We transform it into eight blobs by multiplying the square </a:t>
            </a:r>
            <a:r>
              <a:rPr lang="en-US" dirty="0" err="1" smtClean="0"/>
              <a:t>sines</a:t>
            </a:r>
            <a:r>
              <a:rPr lang="en-US" dirty="0" smtClean="0"/>
              <a:t> of X, Y, and Z together. </a:t>
            </a:r>
          </a:p>
          <a:p>
            <a:r>
              <a:rPr lang="en-US" dirty="0" smtClean="0"/>
              <a:t>We only animate the Z-based sine, but we make a distinction here. </a:t>
            </a:r>
          </a:p>
          <a:p>
            <a:r>
              <a:rPr lang="en-US" dirty="0" smtClean="0"/>
              <a:t>The top and bottom half of the graph will move in opposite directions. </a:t>
            </a:r>
            <a:endParaRPr lang="en-US" dirty="0"/>
          </a:p>
        </p:txBody>
      </p:sp>
    </p:spTree>
    <p:extLst>
      <p:ext uri="{BB962C8B-B14F-4D97-AF65-F5344CB8AC3E}">
        <p14:creationId xmlns:p14="http://schemas.microsoft.com/office/powerpoint/2010/main" val="261284502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private static float Sine (Vector3 p, float t){</a:t>
            </a:r>
          </a:p>
          <a:p>
            <a:pPr marL="0" indent="0">
              <a:buNone/>
            </a:pPr>
            <a:r>
              <a:rPr lang="en-US" sz="2400" dirty="0" smtClean="0"/>
              <a:t>	float x = </a:t>
            </a:r>
            <a:r>
              <a:rPr lang="en-US" sz="2400" dirty="0" err="1" smtClean="0"/>
              <a:t>Mathf.Sin</a:t>
            </a:r>
            <a:r>
              <a:rPr lang="en-US" sz="2400" dirty="0" smtClean="0"/>
              <a:t>(2 * </a:t>
            </a:r>
            <a:r>
              <a:rPr lang="en-US" sz="2400" dirty="0" err="1" smtClean="0"/>
              <a:t>Mathf.PI</a:t>
            </a:r>
            <a:r>
              <a:rPr lang="en-US" sz="2400" dirty="0" smtClean="0"/>
              <a:t> * </a:t>
            </a:r>
            <a:r>
              <a:rPr lang="en-US" sz="2400" dirty="0" err="1" smtClean="0"/>
              <a:t>p.x</a:t>
            </a:r>
            <a:r>
              <a:rPr lang="en-US" sz="2400" dirty="0" smtClean="0"/>
              <a:t>);</a:t>
            </a:r>
          </a:p>
          <a:p>
            <a:pPr marL="0" indent="0">
              <a:buNone/>
            </a:pPr>
            <a:r>
              <a:rPr lang="en-US" sz="2400" dirty="0" smtClean="0"/>
              <a:t>	float y = </a:t>
            </a:r>
            <a:r>
              <a:rPr lang="en-US" sz="2400" dirty="0" err="1" smtClean="0"/>
              <a:t>Mathf.Sin</a:t>
            </a:r>
            <a:r>
              <a:rPr lang="en-US" sz="2400" dirty="0" smtClean="0"/>
              <a:t>(2 * </a:t>
            </a:r>
            <a:r>
              <a:rPr lang="en-US" sz="2400" dirty="0" err="1" smtClean="0"/>
              <a:t>Mathf.PI</a:t>
            </a:r>
            <a:r>
              <a:rPr lang="en-US" sz="2400" dirty="0" smtClean="0"/>
              <a:t> * </a:t>
            </a:r>
            <a:r>
              <a:rPr lang="en-US" sz="2400" dirty="0" err="1" smtClean="0"/>
              <a:t>p.y</a:t>
            </a:r>
            <a:r>
              <a:rPr lang="en-US" sz="2400" dirty="0" smtClean="0"/>
              <a:t>);</a:t>
            </a:r>
          </a:p>
          <a:p>
            <a:pPr marL="0" indent="0">
              <a:buNone/>
            </a:pPr>
            <a:r>
              <a:rPr lang="en-US" sz="2400" dirty="0" smtClean="0"/>
              <a:t>	float z = </a:t>
            </a:r>
            <a:r>
              <a:rPr lang="en-US" sz="2400" dirty="0" err="1" smtClean="0"/>
              <a:t>Mathf.Sin</a:t>
            </a:r>
            <a:r>
              <a:rPr lang="en-US" sz="2400" dirty="0" smtClean="0"/>
              <a:t>(2 * </a:t>
            </a:r>
            <a:r>
              <a:rPr lang="en-US" sz="2400" dirty="0" err="1" smtClean="0"/>
              <a:t>Mathf.PI</a:t>
            </a:r>
            <a:r>
              <a:rPr lang="en-US" sz="2400" dirty="0" smtClean="0"/>
              <a:t> * </a:t>
            </a:r>
            <a:r>
              <a:rPr lang="en-US" sz="2400" dirty="0" err="1" smtClean="0"/>
              <a:t>p.z</a:t>
            </a:r>
            <a:r>
              <a:rPr lang="en-US" sz="2400" dirty="0" smtClean="0"/>
              <a:t> + (</a:t>
            </a:r>
            <a:r>
              <a:rPr lang="en-US" sz="2400" dirty="0" err="1" smtClean="0"/>
              <a:t>p.y</a:t>
            </a:r>
            <a:r>
              <a:rPr lang="en-US" sz="2400" dirty="0" smtClean="0"/>
              <a:t> &gt; 0.5f ? t : -t));</a:t>
            </a:r>
          </a:p>
          <a:p>
            <a:pPr marL="0" indent="0">
              <a:buNone/>
            </a:pPr>
            <a:r>
              <a:rPr lang="en-US" sz="2400" dirty="0" smtClean="0"/>
              <a:t>	return x * x * y * y * z * z;</a:t>
            </a:r>
          </a:p>
          <a:p>
            <a:pPr marL="0" indent="0">
              <a:buNone/>
            </a:pPr>
            <a:r>
              <a:rPr lang="en-US" sz="2400" dirty="0" smtClean="0"/>
              <a:t>	}</a:t>
            </a:r>
            <a:endParaRPr lang="en-US" sz="2400" dirty="0"/>
          </a:p>
        </p:txBody>
      </p:sp>
    </p:spTree>
    <p:extLst>
      <p:ext uri="{BB962C8B-B14F-4D97-AF65-F5344CB8AC3E}">
        <p14:creationId xmlns:p14="http://schemas.microsoft.com/office/powerpoint/2010/main" val="361011915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 nice variant of our current graph would be one where all voxels are either fully visible or fully transparent. </a:t>
            </a:r>
          </a:p>
          <a:p>
            <a:r>
              <a:rPr lang="en-US" dirty="0" smtClean="0"/>
              <a:t>It would result in a solid but pixelated appearance. </a:t>
            </a:r>
          </a:p>
          <a:p>
            <a:r>
              <a:rPr lang="en-US" dirty="0" smtClean="0"/>
              <a:t>Let's add an absolute field to toggle such </a:t>
            </a:r>
            <a:r>
              <a:rPr lang="en-US" dirty="0" err="1" smtClean="0"/>
              <a:t>behaviour</a:t>
            </a:r>
            <a:r>
              <a:rPr lang="en-US" dirty="0" smtClean="0"/>
              <a:t>, along with a threshold field that determines how solid a voxel must be before it becomes visible. </a:t>
            </a:r>
          </a:p>
          <a:p>
            <a:r>
              <a:rPr lang="en-US" dirty="0" smtClean="0"/>
              <a:t>Each update, we check whether </a:t>
            </a:r>
            <a:r>
              <a:rPr lang="en-US" dirty="0" err="1" smtClean="0"/>
              <a:t>asbolute</a:t>
            </a:r>
            <a:r>
              <a:rPr lang="en-US" dirty="0" smtClean="0"/>
              <a:t> is on and use that to decide how to set the alpha of the points. Here's the complete script. </a:t>
            </a:r>
            <a:endParaRPr lang="en-US" dirty="0"/>
          </a:p>
        </p:txBody>
      </p:sp>
    </p:spTree>
    <p:extLst>
      <p:ext uri="{BB962C8B-B14F-4D97-AF65-F5344CB8AC3E}">
        <p14:creationId xmlns:p14="http://schemas.microsoft.com/office/powerpoint/2010/main" val="279543173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public </a:t>
            </a:r>
            <a:r>
              <a:rPr lang="en-US" dirty="0" err="1" smtClean="0"/>
              <a:t>bool</a:t>
            </a:r>
            <a:r>
              <a:rPr lang="en-US" dirty="0" smtClean="0"/>
              <a:t> absolute;</a:t>
            </a:r>
          </a:p>
          <a:p>
            <a:r>
              <a:rPr lang="en-US" dirty="0" smtClean="0"/>
              <a:t>public float threshold = 0.5f;</a:t>
            </a:r>
          </a:p>
          <a:p>
            <a:endParaRPr lang="en-US" dirty="0"/>
          </a:p>
        </p:txBody>
      </p:sp>
    </p:spTree>
    <p:extLst>
      <p:ext uri="{BB962C8B-B14F-4D97-AF65-F5344CB8AC3E}">
        <p14:creationId xmlns:p14="http://schemas.microsoft.com/office/powerpoint/2010/main" val="395284439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000" dirty="0" smtClean="0"/>
              <a:t>void Update () {</a:t>
            </a:r>
          </a:p>
          <a:p>
            <a:pPr marL="0" indent="0">
              <a:buNone/>
            </a:pPr>
            <a:r>
              <a:rPr lang="en-US" sz="2000" dirty="0" smtClean="0"/>
              <a:t>if (</a:t>
            </a:r>
            <a:r>
              <a:rPr lang="en-US" sz="2000" dirty="0" err="1" smtClean="0"/>
              <a:t>currentResolution</a:t>
            </a:r>
            <a:r>
              <a:rPr lang="en-US" sz="2000" dirty="0" smtClean="0"/>
              <a:t> != resolution || points == null) {  </a:t>
            </a:r>
            <a:r>
              <a:rPr lang="en-US" sz="2000" dirty="0" err="1" smtClean="0"/>
              <a:t>CreatePoints</a:t>
            </a:r>
            <a:r>
              <a:rPr lang="en-US" sz="2000" dirty="0" smtClean="0"/>
              <a:t>();	}</a:t>
            </a:r>
          </a:p>
          <a:p>
            <a:pPr marL="0" indent="0">
              <a:buNone/>
            </a:pPr>
            <a:r>
              <a:rPr lang="en-US" sz="2000" dirty="0" err="1" smtClean="0"/>
              <a:t>FunctionDelegate</a:t>
            </a:r>
            <a:r>
              <a:rPr lang="en-US" sz="2000" dirty="0" smtClean="0"/>
              <a:t> f = </a:t>
            </a:r>
            <a:r>
              <a:rPr lang="en-US" sz="2000" dirty="0" err="1" smtClean="0"/>
              <a:t>functionDelegates</a:t>
            </a:r>
            <a:r>
              <a:rPr lang="en-US" sz="2000" dirty="0" smtClean="0"/>
              <a:t>[(</a:t>
            </a:r>
            <a:r>
              <a:rPr lang="en-US" sz="2000" dirty="0" err="1" smtClean="0"/>
              <a:t>int</a:t>
            </a:r>
            <a:r>
              <a:rPr lang="en-US" sz="2000" dirty="0" smtClean="0"/>
              <a:t>)function];</a:t>
            </a:r>
          </a:p>
          <a:p>
            <a:pPr marL="0" indent="0">
              <a:buNone/>
            </a:pPr>
            <a:r>
              <a:rPr lang="en-US" sz="2000" dirty="0" smtClean="0"/>
              <a:t>float t = </a:t>
            </a:r>
            <a:r>
              <a:rPr lang="en-US" sz="2000" dirty="0" err="1" smtClean="0"/>
              <a:t>Time.timeSinceLevelLoad</a:t>
            </a:r>
            <a:r>
              <a:rPr lang="en-US" sz="2000" dirty="0" smtClean="0"/>
              <a:t>;</a:t>
            </a:r>
          </a:p>
          <a:p>
            <a:pPr marL="0" indent="0">
              <a:buNone/>
            </a:pPr>
            <a:r>
              <a:rPr lang="en-US" sz="2000" dirty="0" smtClean="0"/>
              <a:t>if (absolute) {	for (</a:t>
            </a:r>
            <a:r>
              <a:rPr lang="en-US" sz="2000" dirty="0" err="1" smtClean="0"/>
              <a:t>int</a:t>
            </a:r>
            <a:r>
              <a:rPr lang="en-US" sz="2000" dirty="0" smtClean="0"/>
              <a:t> i = 0; i &lt; </a:t>
            </a:r>
            <a:r>
              <a:rPr lang="en-US" sz="2000" dirty="0" err="1" smtClean="0"/>
              <a:t>points.Length</a:t>
            </a:r>
            <a:r>
              <a:rPr lang="en-US" sz="2000" dirty="0" smtClean="0"/>
              <a:t>; i++) {</a:t>
            </a:r>
          </a:p>
          <a:p>
            <a:pPr marL="0" indent="0">
              <a:buNone/>
            </a:pPr>
            <a:r>
              <a:rPr lang="en-US" sz="2000" dirty="0" smtClean="0"/>
              <a:t>		Color c = points[i].color;</a:t>
            </a:r>
          </a:p>
          <a:p>
            <a:pPr marL="0" indent="0">
              <a:buNone/>
            </a:pPr>
            <a:r>
              <a:rPr lang="en-US" sz="2000" dirty="0" smtClean="0"/>
              <a:t>		</a:t>
            </a:r>
            <a:r>
              <a:rPr lang="en-US" sz="2000" dirty="0" err="1" smtClean="0"/>
              <a:t>c.a</a:t>
            </a:r>
            <a:r>
              <a:rPr lang="en-US" sz="2000" dirty="0" smtClean="0"/>
              <a:t> = f(points[i].position, t) &gt;= threshold ? 1f : 0f;</a:t>
            </a:r>
          </a:p>
          <a:p>
            <a:pPr marL="0" indent="0">
              <a:buNone/>
            </a:pPr>
            <a:r>
              <a:rPr lang="en-US" sz="2000" dirty="0" smtClean="0"/>
              <a:t>		points[i].color = c;</a:t>
            </a:r>
          </a:p>
          <a:p>
            <a:pPr marL="0" indent="0">
              <a:buNone/>
            </a:pPr>
            <a:r>
              <a:rPr lang="en-US" sz="2000" dirty="0" smtClean="0"/>
              <a:t>			}		}</a:t>
            </a:r>
          </a:p>
          <a:p>
            <a:pPr marL="0" indent="0">
              <a:buNone/>
            </a:pPr>
            <a:r>
              <a:rPr lang="en-US" sz="2000" dirty="0" smtClean="0"/>
              <a:t>	else {	for (</a:t>
            </a:r>
            <a:r>
              <a:rPr lang="en-US" sz="2000" dirty="0" err="1" smtClean="0"/>
              <a:t>int</a:t>
            </a:r>
            <a:r>
              <a:rPr lang="en-US" sz="2000" dirty="0" smtClean="0"/>
              <a:t> i = 0; i &lt; </a:t>
            </a:r>
            <a:r>
              <a:rPr lang="en-US" sz="2000" dirty="0" err="1" smtClean="0"/>
              <a:t>points.Length</a:t>
            </a:r>
            <a:r>
              <a:rPr lang="en-US" sz="2000" dirty="0" smtClean="0"/>
              <a:t>; i++) {</a:t>
            </a:r>
          </a:p>
          <a:p>
            <a:pPr marL="0" indent="0">
              <a:buNone/>
            </a:pPr>
            <a:r>
              <a:rPr lang="en-US" sz="2000" dirty="0" smtClean="0"/>
              <a:t>			Color c = points[i].color;</a:t>
            </a:r>
          </a:p>
          <a:p>
            <a:pPr marL="0" indent="0">
              <a:buNone/>
            </a:pPr>
            <a:r>
              <a:rPr lang="en-US" sz="2000" dirty="0" smtClean="0"/>
              <a:t>			</a:t>
            </a:r>
            <a:r>
              <a:rPr lang="en-US" sz="2000" dirty="0" err="1" smtClean="0"/>
              <a:t>c.a</a:t>
            </a:r>
            <a:r>
              <a:rPr lang="en-US" sz="2000" dirty="0" smtClean="0"/>
              <a:t> = f(points[i].position, t);</a:t>
            </a:r>
          </a:p>
          <a:p>
            <a:pPr marL="0" indent="0">
              <a:buNone/>
            </a:pPr>
            <a:r>
              <a:rPr lang="en-US" sz="2000" dirty="0" smtClean="0"/>
              <a:t>			points[i].color = c;</a:t>
            </a:r>
          </a:p>
          <a:p>
            <a:pPr marL="0" indent="0">
              <a:buNone/>
            </a:pPr>
            <a:r>
              <a:rPr lang="en-US" sz="2000" dirty="0" smtClean="0"/>
              <a:t>			}		}</a:t>
            </a:r>
          </a:p>
          <a:p>
            <a:pPr marL="0" indent="0">
              <a:buNone/>
            </a:pPr>
            <a:r>
              <a:rPr lang="en-US" sz="2000" dirty="0" smtClean="0"/>
              <a:t>		</a:t>
            </a:r>
            <a:r>
              <a:rPr lang="en-US" sz="2000" dirty="0" err="1" smtClean="0"/>
              <a:t>particleSystem.SetParticles</a:t>
            </a:r>
            <a:r>
              <a:rPr lang="en-US" sz="2000" dirty="0" smtClean="0"/>
              <a:t>(points, </a:t>
            </a:r>
            <a:r>
              <a:rPr lang="en-US" sz="2000" dirty="0" err="1" smtClean="0"/>
              <a:t>points.Length</a:t>
            </a:r>
            <a:r>
              <a:rPr lang="en-US" sz="2000" dirty="0" smtClean="0"/>
              <a:t>);</a:t>
            </a:r>
          </a:p>
          <a:p>
            <a:pPr marL="0" indent="0">
              <a:buNone/>
            </a:pPr>
            <a:r>
              <a:rPr lang="en-US" sz="2000" dirty="0" smtClean="0"/>
              <a:t>	}</a:t>
            </a:r>
          </a:p>
          <a:p>
            <a:pPr marL="0" indent="0">
              <a:buNone/>
            </a:pPr>
            <a:endParaRPr lang="en-US" sz="2000" dirty="0"/>
          </a:p>
        </p:txBody>
      </p:sp>
    </p:spTree>
    <p:extLst>
      <p:ext uri="{BB962C8B-B14F-4D97-AF65-F5344CB8AC3E}">
        <p14:creationId xmlns:p14="http://schemas.microsoft.com/office/powerpoint/2010/main" val="147896002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Constructing a Fractal</a:t>
            </a:r>
            <a:endParaRPr lang="en-US" dirty="0"/>
          </a:p>
        </p:txBody>
      </p:sp>
      <p:sp>
        <p:nvSpPr>
          <p:cNvPr id="3" name="Content Placeholder 2"/>
          <p:cNvSpPr>
            <a:spLocks noGrp="1"/>
          </p:cNvSpPr>
          <p:nvPr>
            <p:ph idx="1"/>
          </p:nvPr>
        </p:nvSpPr>
        <p:spPr/>
        <p:txBody>
          <a:bodyPr/>
          <a:lstStyle/>
          <a:p>
            <a:r>
              <a:rPr lang="en-US" dirty="0" smtClean="0"/>
              <a:t>Create a new empty game object and place it at the origin. </a:t>
            </a:r>
          </a:p>
          <a:p>
            <a:r>
              <a:rPr lang="en-US" dirty="0" smtClean="0"/>
              <a:t>This will be the base of our fractal. </a:t>
            </a:r>
          </a:p>
          <a:p>
            <a:r>
              <a:rPr lang="en-US" dirty="0" smtClean="0"/>
              <a:t>Then create a new C# script named </a:t>
            </a:r>
            <a:r>
              <a:rPr lang="en-US" i="1" dirty="0" smtClean="0"/>
              <a:t>Fractal</a:t>
            </a:r>
            <a:r>
              <a:rPr lang="en-US" dirty="0" smtClean="0"/>
              <a:t> and add it to the object.</a:t>
            </a:r>
            <a:endParaRPr lang="en-US" dirty="0"/>
          </a:p>
        </p:txBody>
      </p:sp>
    </p:spTree>
    <p:extLst>
      <p:ext uri="{BB962C8B-B14F-4D97-AF65-F5344CB8AC3E}">
        <p14:creationId xmlns:p14="http://schemas.microsoft.com/office/powerpoint/2010/main" val="91647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initial contents of the file will look something like this:</a:t>
            </a:r>
          </a:p>
          <a:p>
            <a:pPr marL="0" indent="0">
              <a:buNone/>
            </a:pPr>
            <a:endParaRPr lang="en-US" dirty="0" smtClean="0"/>
          </a:p>
          <a:p>
            <a:pPr marL="0" indent="0">
              <a:buNone/>
            </a:pPr>
            <a:r>
              <a:rPr lang="en-US" dirty="0" smtClean="0"/>
              <a:t>using </a:t>
            </a:r>
            <a:r>
              <a:rPr lang="en-US" dirty="0" err="1" smtClean="0"/>
              <a:t>UnityEngine</a:t>
            </a:r>
            <a:r>
              <a:rPr lang="en-US" dirty="0" smtClean="0"/>
              <a:t>;</a:t>
            </a:r>
          </a:p>
          <a:p>
            <a:pPr marL="0" indent="0">
              <a:buNone/>
            </a:pPr>
            <a:r>
              <a:rPr lang="en-US" dirty="0" smtClean="0"/>
              <a:t>using </a:t>
            </a:r>
            <a:r>
              <a:rPr lang="en-US" dirty="0" err="1" smtClean="0"/>
              <a:t>System.Collections</a:t>
            </a:r>
            <a:r>
              <a:rPr lang="en-US" dirty="0" smtClean="0"/>
              <a:t>;</a:t>
            </a:r>
          </a:p>
          <a:p>
            <a:pPr marL="0" indent="0">
              <a:buNone/>
            </a:pPr>
            <a:endParaRPr lang="en-US" dirty="0" smtClean="0"/>
          </a:p>
          <a:p>
            <a:pPr marL="0" indent="0">
              <a:buNone/>
            </a:pPr>
            <a:r>
              <a:rPr lang="en-US" dirty="0" smtClean="0"/>
              <a:t>public class </a:t>
            </a:r>
            <a:r>
              <a:rPr lang="en-US" dirty="0" err="1" smtClean="0"/>
              <a:t>MainPlayer</a:t>
            </a:r>
            <a:r>
              <a:rPr lang="en-US" dirty="0" smtClean="0"/>
              <a:t> : </a:t>
            </a:r>
            <a:r>
              <a:rPr lang="en-US" dirty="0" err="1" smtClean="0"/>
              <a:t>MonoBehaviour</a:t>
            </a:r>
            <a:r>
              <a:rPr lang="en-US" dirty="0" smtClean="0"/>
              <a:t> {	</a:t>
            </a:r>
          </a:p>
          <a:p>
            <a:pPr marL="0" indent="0">
              <a:buNone/>
            </a:pPr>
            <a:endParaRPr lang="en-US" dirty="0"/>
          </a:p>
          <a:p>
            <a:pPr marL="0" indent="0">
              <a:buNone/>
            </a:pPr>
            <a:r>
              <a:rPr lang="en-US" dirty="0" smtClean="0"/>
              <a:t>// Use this for initialization	</a:t>
            </a:r>
          </a:p>
          <a:p>
            <a:pPr marL="0" indent="0">
              <a:buNone/>
            </a:pPr>
            <a:r>
              <a:rPr lang="en-US" dirty="0" smtClean="0"/>
              <a:t>void Start () {	}	</a:t>
            </a:r>
          </a:p>
          <a:p>
            <a:pPr marL="0" indent="0">
              <a:buNone/>
            </a:pPr>
            <a:endParaRPr lang="en-US" dirty="0" smtClean="0"/>
          </a:p>
          <a:p>
            <a:pPr marL="0" indent="0">
              <a:buNone/>
            </a:pPr>
            <a:r>
              <a:rPr lang="en-US" dirty="0" smtClean="0"/>
              <a:t>// Update is called once per frame	</a:t>
            </a:r>
          </a:p>
          <a:p>
            <a:pPr marL="0" indent="0">
              <a:buNone/>
            </a:pPr>
            <a:r>
              <a:rPr lang="en-US" dirty="0" smtClean="0"/>
              <a:t>void Update () {	}</a:t>
            </a:r>
          </a:p>
          <a:p>
            <a:pPr marL="0" indent="0">
              <a:buNone/>
            </a:pPr>
            <a:r>
              <a:rPr lang="en-US" dirty="0" smtClean="0"/>
              <a:t>}</a:t>
            </a:r>
            <a:endParaRPr lang="en-US" dirty="0"/>
          </a:p>
        </p:txBody>
      </p:sp>
    </p:spTree>
    <p:extLst>
      <p:ext uri="{BB962C8B-B14F-4D97-AF65-F5344CB8AC3E}">
        <p14:creationId xmlns:p14="http://schemas.microsoft.com/office/powerpoint/2010/main" val="1771486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using </a:t>
            </a:r>
            <a:r>
              <a:rPr lang="en-US" sz="2000" dirty="0" err="1" smtClean="0"/>
              <a:t>UnityEngine</a:t>
            </a:r>
            <a:r>
              <a:rPr lang="en-US" sz="2000" dirty="0" smtClean="0"/>
              <a:t>;</a:t>
            </a:r>
          </a:p>
          <a:p>
            <a:pPr marL="0" indent="0">
              <a:buNone/>
            </a:pPr>
            <a:r>
              <a:rPr lang="en-US" sz="2000" dirty="0" smtClean="0"/>
              <a:t>using </a:t>
            </a:r>
            <a:r>
              <a:rPr lang="en-US" sz="2000" dirty="0" err="1" smtClean="0"/>
              <a:t>System.Collections</a:t>
            </a:r>
            <a:r>
              <a:rPr lang="en-US" sz="2000" dirty="0" smtClean="0"/>
              <a:t>;</a:t>
            </a:r>
          </a:p>
          <a:p>
            <a:pPr marL="0" indent="0">
              <a:buNone/>
            </a:pPr>
            <a:endParaRPr lang="en-US" sz="2000" dirty="0" smtClean="0"/>
          </a:p>
          <a:p>
            <a:pPr marL="0" indent="0">
              <a:buNone/>
            </a:pPr>
            <a:r>
              <a:rPr lang="en-US" sz="2000" dirty="0" smtClean="0"/>
              <a:t>public class </a:t>
            </a:r>
            <a:r>
              <a:rPr lang="en-US" sz="2000" dirty="0" err="1" smtClean="0"/>
              <a:t>PlatformDefines</a:t>
            </a:r>
            <a:r>
              <a:rPr lang="en-US" sz="2000" dirty="0" smtClean="0"/>
              <a:t> : </a:t>
            </a:r>
            <a:r>
              <a:rPr lang="en-US" sz="2000" dirty="0" err="1" smtClean="0"/>
              <a:t>MonoBehaviour</a:t>
            </a:r>
            <a:r>
              <a:rPr lang="en-US" sz="2000" dirty="0" smtClean="0"/>
              <a:t> {</a:t>
            </a:r>
          </a:p>
          <a:p>
            <a:pPr marL="0" indent="0">
              <a:buNone/>
            </a:pPr>
            <a:r>
              <a:rPr lang="en-US" sz="2000" dirty="0" smtClean="0"/>
              <a:t>  void Start () {</a:t>
            </a:r>
          </a:p>
          <a:p>
            <a:pPr marL="0" indent="0">
              <a:buNone/>
            </a:pPr>
            <a:endParaRPr lang="en-US" sz="2000" dirty="0" smtClean="0"/>
          </a:p>
          <a:p>
            <a:pPr marL="0" indent="0">
              <a:buNone/>
            </a:pPr>
            <a:r>
              <a:rPr lang="en-US" sz="2000" dirty="0" smtClean="0"/>
              <a:t>    #if UNITY_EDITOR</a:t>
            </a:r>
          </a:p>
          <a:p>
            <a:pPr marL="0" indent="0">
              <a:buNone/>
            </a:pPr>
            <a:r>
              <a:rPr lang="en-US" sz="2000" dirty="0" smtClean="0"/>
              <a:t>      </a:t>
            </a:r>
            <a:r>
              <a:rPr lang="en-US" sz="2000" dirty="0" err="1" smtClean="0"/>
              <a:t>Debug.Log</a:t>
            </a:r>
            <a:r>
              <a:rPr lang="en-US" sz="2000" dirty="0" smtClean="0"/>
              <a:t>("Unity Editor");</a:t>
            </a:r>
          </a:p>
          <a:p>
            <a:pPr marL="0" indent="0">
              <a:buNone/>
            </a:pPr>
            <a:r>
              <a:rPr lang="en-US" sz="2000" dirty="0" smtClean="0"/>
              <a:t>    #</a:t>
            </a:r>
            <a:r>
              <a:rPr lang="en-US" sz="2000" dirty="0" err="1" smtClean="0"/>
              <a:t>endif</a:t>
            </a:r>
            <a:endParaRPr lang="en-US" sz="2000" dirty="0" smtClean="0"/>
          </a:p>
          <a:p>
            <a:pPr marL="0" indent="0">
              <a:buNone/>
            </a:pPr>
            <a:r>
              <a:rPr lang="en-US" sz="2000" dirty="0" smtClean="0"/>
              <a:t>    </a:t>
            </a:r>
          </a:p>
          <a:p>
            <a:pPr marL="0" indent="0">
              <a:buNone/>
            </a:pPr>
            <a:r>
              <a:rPr lang="en-US" sz="2000" dirty="0" smtClean="0"/>
              <a:t>    #if UNITY_IPHONE</a:t>
            </a:r>
          </a:p>
          <a:p>
            <a:pPr marL="0" indent="0">
              <a:buNone/>
            </a:pPr>
            <a:r>
              <a:rPr lang="en-US" sz="2000" dirty="0" smtClean="0"/>
              <a:t>      </a:t>
            </a:r>
            <a:r>
              <a:rPr lang="en-US" sz="2000" dirty="0" err="1" smtClean="0"/>
              <a:t>Debug.Log</a:t>
            </a:r>
            <a:r>
              <a:rPr lang="en-US" sz="2000" dirty="0" smtClean="0"/>
              <a:t>("</a:t>
            </a:r>
            <a:r>
              <a:rPr lang="en-US" sz="2000" dirty="0" err="1" smtClean="0"/>
              <a:t>Iphone</a:t>
            </a:r>
            <a:r>
              <a:rPr lang="en-US" sz="2000" dirty="0" smtClean="0"/>
              <a:t>");</a:t>
            </a:r>
          </a:p>
          <a:p>
            <a:pPr marL="0" indent="0">
              <a:buNone/>
            </a:pPr>
            <a:r>
              <a:rPr lang="en-US" sz="2000" dirty="0" smtClean="0"/>
              <a:t>    #</a:t>
            </a:r>
            <a:r>
              <a:rPr lang="en-US" sz="2000" dirty="0" err="1" smtClean="0"/>
              <a:t>endif</a:t>
            </a:r>
            <a:endParaRPr lang="en-US" sz="2000" dirty="0" smtClean="0"/>
          </a:p>
          <a:p>
            <a:pPr marL="0" indent="0">
              <a:buNone/>
            </a:pPr>
            <a:endParaRPr lang="en-US" sz="2000" dirty="0" smtClean="0"/>
          </a:p>
          <a:p>
            <a:pPr marL="0" indent="0">
              <a:buNone/>
            </a:pPr>
            <a:r>
              <a:rPr lang="en-US" sz="2000" dirty="0" smtClean="0"/>
              <a:t> </a:t>
            </a:r>
            <a:endParaRPr lang="en-US" sz="2000" dirty="0"/>
          </a:p>
        </p:txBody>
      </p:sp>
    </p:spTree>
    <p:extLst>
      <p:ext uri="{BB962C8B-B14F-4D97-AF65-F5344CB8AC3E}">
        <p14:creationId xmlns:p14="http://schemas.microsoft.com/office/powerpoint/2010/main" val="30700287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smtClean="0"/>
              <a:t>using </a:t>
            </a:r>
            <a:r>
              <a:rPr lang="en-US" sz="2400" dirty="0" err="1" smtClean="0"/>
              <a:t>UnityEngine</a:t>
            </a:r>
            <a:r>
              <a:rPr lang="en-US" sz="2400" dirty="0" smtClean="0"/>
              <a:t>;</a:t>
            </a:r>
          </a:p>
          <a:p>
            <a:pPr marL="0" indent="0">
              <a:buNone/>
            </a:pPr>
            <a:r>
              <a:rPr lang="en-US" sz="2400" dirty="0" smtClean="0"/>
              <a:t>using </a:t>
            </a:r>
            <a:r>
              <a:rPr lang="en-US" sz="2400" dirty="0" err="1" smtClean="0"/>
              <a:t>System.Collections</a:t>
            </a:r>
            <a:r>
              <a:rPr lang="en-US" sz="2400" dirty="0" smtClean="0"/>
              <a:t>;</a:t>
            </a:r>
          </a:p>
          <a:p>
            <a:pPr marL="0" indent="0">
              <a:buNone/>
            </a:pPr>
            <a:endParaRPr lang="en-US" sz="2400" dirty="0" smtClean="0"/>
          </a:p>
          <a:p>
            <a:pPr marL="0" indent="0">
              <a:buNone/>
            </a:pPr>
            <a:r>
              <a:rPr lang="en-US" sz="2400" dirty="0" smtClean="0"/>
              <a:t>public class Fractal : </a:t>
            </a:r>
            <a:r>
              <a:rPr lang="en-US" sz="2400" dirty="0" err="1" smtClean="0"/>
              <a:t>MonoBehaviour</a:t>
            </a:r>
            <a:r>
              <a:rPr lang="en-US" sz="2400" dirty="0" smtClean="0"/>
              <a:t> {</a:t>
            </a:r>
          </a:p>
          <a:p>
            <a:pPr marL="0" indent="0">
              <a:buNone/>
            </a:pPr>
            <a:endParaRPr lang="en-US" sz="2400" dirty="0" smtClean="0"/>
          </a:p>
          <a:p>
            <a:pPr marL="0" indent="0">
              <a:buNone/>
            </a:pPr>
            <a:r>
              <a:rPr lang="en-US" sz="2400" dirty="0" smtClean="0"/>
              <a:t>public Mesh </a:t>
            </a:r>
            <a:r>
              <a:rPr lang="en-US" sz="2400" dirty="0" err="1" smtClean="0"/>
              <a:t>mesh</a:t>
            </a:r>
            <a:r>
              <a:rPr lang="en-US" sz="2400" dirty="0" smtClean="0"/>
              <a:t>;</a:t>
            </a:r>
          </a:p>
          <a:p>
            <a:pPr marL="0" indent="0">
              <a:buNone/>
            </a:pPr>
            <a:r>
              <a:rPr lang="en-US" sz="2400" dirty="0" smtClean="0"/>
              <a:t>public Material </a:t>
            </a:r>
            <a:r>
              <a:rPr lang="en-US" sz="2400" dirty="0" err="1" smtClean="0"/>
              <a:t>material</a:t>
            </a:r>
            <a:r>
              <a:rPr lang="en-US" sz="2400" dirty="0" smtClean="0"/>
              <a:t>;</a:t>
            </a:r>
          </a:p>
          <a:p>
            <a:pPr marL="0" indent="0">
              <a:buNone/>
            </a:pPr>
            <a:endParaRPr lang="en-US" sz="2400" dirty="0" smtClean="0"/>
          </a:p>
          <a:p>
            <a:pPr marL="0" indent="0">
              <a:buNone/>
            </a:pPr>
            <a:r>
              <a:rPr lang="en-US" sz="2400" dirty="0" smtClean="0"/>
              <a:t>private void Start () {</a:t>
            </a:r>
          </a:p>
          <a:p>
            <a:pPr marL="0" indent="0">
              <a:buNone/>
            </a:pPr>
            <a:r>
              <a:rPr lang="en-US" sz="2400" dirty="0" smtClean="0"/>
              <a:t>	</a:t>
            </a:r>
            <a:r>
              <a:rPr lang="en-US" sz="2400" dirty="0" err="1" smtClean="0"/>
              <a:t>gameObject.AddComponent</a:t>
            </a:r>
            <a:r>
              <a:rPr lang="en-US" sz="2400" dirty="0" smtClean="0"/>
              <a:t>&lt;</a:t>
            </a:r>
            <a:r>
              <a:rPr lang="en-US" sz="2400" dirty="0" err="1" smtClean="0"/>
              <a:t>MeshFilter</a:t>
            </a:r>
            <a:r>
              <a:rPr lang="en-US" sz="2400" dirty="0" smtClean="0"/>
              <a:t>&gt;().mesh = mesh;</a:t>
            </a:r>
          </a:p>
          <a:p>
            <a:pPr marL="0" indent="0">
              <a:buNone/>
            </a:pPr>
            <a:r>
              <a:rPr lang="en-US" sz="2400" dirty="0" smtClean="0"/>
              <a:t>	</a:t>
            </a:r>
            <a:r>
              <a:rPr lang="en-US" sz="2400" dirty="0" err="1" smtClean="0"/>
              <a:t>gameObject.AddComponent</a:t>
            </a:r>
            <a:r>
              <a:rPr lang="en-US" sz="2400" dirty="0" smtClean="0"/>
              <a:t>&lt;</a:t>
            </a:r>
            <a:r>
              <a:rPr lang="en-US" sz="2400" dirty="0" err="1" smtClean="0"/>
              <a:t>MeshRenderer</a:t>
            </a:r>
            <a:r>
              <a:rPr lang="en-US" sz="2400" dirty="0" smtClean="0"/>
              <a:t>&gt;().material = material;</a:t>
            </a:r>
          </a:p>
          <a:p>
            <a:pPr marL="0" indent="0">
              <a:buNone/>
            </a:pPr>
            <a:r>
              <a:rPr lang="en-US" sz="2400" dirty="0" smtClean="0"/>
              <a:t>	}</a:t>
            </a:r>
          </a:p>
          <a:p>
            <a:pPr marL="0" indent="0">
              <a:buNone/>
            </a:pPr>
            <a:r>
              <a:rPr lang="en-US" sz="2400" dirty="0" smtClean="0"/>
              <a:t>}</a:t>
            </a:r>
            <a:endParaRPr lang="en-US" sz="2400" dirty="0"/>
          </a:p>
        </p:txBody>
      </p:sp>
    </p:spTree>
    <p:extLst>
      <p:ext uri="{BB962C8B-B14F-4D97-AF65-F5344CB8AC3E}">
        <p14:creationId xmlns:p14="http://schemas.microsoft.com/office/powerpoint/2010/main" val="394179791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Children</a:t>
            </a:r>
            <a:endParaRPr lang="en-US" dirty="0"/>
          </a:p>
        </p:txBody>
      </p:sp>
      <p:sp>
        <p:nvSpPr>
          <p:cNvPr id="3" name="Content Placeholder 2"/>
          <p:cNvSpPr>
            <a:spLocks noGrp="1"/>
          </p:cNvSpPr>
          <p:nvPr>
            <p:ph idx="1"/>
          </p:nvPr>
        </p:nvSpPr>
        <p:spPr/>
        <p:txBody>
          <a:bodyPr>
            <a:noAutofit/>
          </a:bodyPr>
          <a:lstStyle/>
          <a:p>
            <a:pPr marL="0" indent="0">
              <a:buNone/>
            </a:pPr>
            <a:r>
              <a:rPr lang="en-US" sz="2200" dirty="0" smtClean="0"/>
              <a:t>private void Start () {</a:t>
            </a:r>
          </a:p>
          <a:p>
            <a:pPr marL="0" indent="0">
              <a:buNone/>
            </a:pPr>
            <a:r>
              <a:rPr lang="en-US" sz="2200" dirty="0" err="1" smtClean="0"/>
              <a:t>gameObject.AddComponent</a:t>
            </a:r>
            <a:r>
              <a:rPr lang="en-US" sz="2200" dirty="0" smtClean="0"/>
              <a:t>&lt;</a:t>
            </a:r>
            <a:r>
              <a:rPr lang="en-US" sz="2200" dirty="0" err="1" smtClean="0"/>
              <a:t>MeshFilter</a:t>
            </a:r>
            <a:r>
              <a:rPr lang="en-US" sz="2200" dirty="0" smtClean="0"/>
              <a:t>&gt;().mesh = mesh;</a:t>
            </a:r>
          </a:p>
          <a:p>
            <a:pPr marL="0" indent="0">
              <a:buNone/>
            </a:pPr>
            <a:r>
              <a:rPr lang="en-US" sz="2200" dirty="0" err="1" smtClean="0"/>
              <a:t>gameObject.AddComponent</a:t>
            </a:r>
            <a:r>
              <a:rPr lang="en-US" sz="2200" dirty="0" smtClean="0"/>
              <a:t>&lt;</a:t>
            </a:r>
            <a:r>
              <a:rPr lang="en-US" sz="2200" dirty="0" err="1" smtClean="0"/>
              <a:t>MeshRenderer</a:t>
            </a:r>
            <a:r>
              <a:rPr lang="en-US" sz="2200" dirty="0" smtClean="0"/>
              <a:t>&gt;().material = material;</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a:t>
            </a:r>
          </a:p>
          <a:p>
            <a:pPr marL="0" indent="0">
              <a:buNone/>
            </a:pPr>
            <a:r>
              <a:rPr lang="en-US" sz="2200" dirty="0" smtClean="0"/>
              <a:t>	}</a:t>
            </a:r>
          </a:p>
          <a:p>
            <a:pPr marL="0" indent="0">
              <a:buNone/>
            </a:pPr>
            <a:endParaRPr lang="en-US" sz="2200" dirty="0"/>
          </a:p>
          <a:p>
            <a:pPr marL="0" indent="0">
              <a:buNone/>
            </a:pPr>
            <a:r>
              <a:rPr lang="en-US" sz="2400" dirty="0" smtClean="0">
                <a:solidFill>
                  <a:srgbClr val="FF0000"/>
                </a:solidFill>
              </a:rPr>
              <a:t>The problem is that every new fractal instance will create yet another one. This happens each frame, without end. </a:t>
            </a:r>
            <a:endParaRPr lang="en-US" sz="2200" dirty="0">
              <a:solidFill>
                <a:srgbClr val="FF0000"/>
              </a:solidFill>
            </a:endParaRPr>
          </a:p>
        </p:txBody>
      </p:sp>
    </p:spTree>
    <p:extLst>
      <p:ext uri="{BB962C8B-B14F-4D97-AF65-F5344CB8AC3E}">
        <p14:creationId xmlns:p14="http://schemas.microsoft.com/office/powerpoint/2010/main" val="23185907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To prevent this from happening, we introduce the concept of a maximum depth. </a:t>
            </a:r>
          </a:p>
          <a:p>
            <a:r>
              <a:rPr lang="en-US" dirty="0" smtClean="0"/>
              <a:t>Our initial fractal instance will have a depth of zero. It's child will have a depth of one. The child of this child will have a depth of 2. And so on, until the maximum depth is reached.</a:t>
            </a:r>
          </a:p>
          <a:p>
            <a:r>
              <a:rPr lang="en-US" dirty="0" smtClean="0"/>
              <a:t>Add a public </a:t>
            </a:r>
            <a:r>
              <a:rPr lang="en-US" dirty="0" err="1" smtClean="0"/>
              <a:t>maxDepth</a:t>
            </a:r>
            <a:r>
              <a:rPr lang="en-US" dirty="0" smtClean="0"/>
              <a:t> integer variable and set it to 4 in the inspector. </a:t>
            </a:r>
          </a:p>
          <a:p>
            <a:r>
              <a:rPr lang="en-US" dirty="0" smtClean="0"/>
              <a:t>Also add a private depth integer. Then only create a new child if we are below the maximum depth.</a:t>
            </a:r>
          </a:p>
          <a:p>
            <a:endParaRPr lang="en-US" dirty="0"/>
          </a:p>
        </p:txBody>
      </p:sp>
    </p:spTree>
    <p:extLst>
      <p:ext uri="{BB962C8B-B14F-4D97-AF65-F5344CB8AC3E}">
        <p14:creationId xmlns:p14="http://schemas.microsoft.com/office/powerpoint/2010/main" val="255465832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public </a:t>
            </a:r>
            <a:r>
              <a:rPr lang="en-US" dirty="0" err="1" smtClean="0"/>
              <a:t>int</a:t>
            </a:r>
            <a:r>
              <a:rPr lang="en-US" dirty="0" smtClean="0"/>
              <a:t> </a:t>
            </a:r>
            <a:r>
              <a:rPr lang="en-US" dirty="0" err="1" smtClean="0"/>
              <a:t>maxDepth</a:t>
            </a:r>
            <a:r>
              <a:rPr lang="en-US" dirty="0" smtClean="0"/>
              <a:t>;</a:t>
            </a:r>
          </a:p>
          <a:p>
            <a:pPr marL="0" indent="0">
              <a:buNone/>
            </a:pPr>
            <a:endParaRPr lang="en-US" dirty="0" smtClean="0"/>
          </a:p>
          <a:p>
            <a:pPr marL="0" indent="0">
              <a:buNone/>
            </a:pPr>
            <a:r>
              <a:rPr lang="en-US" dirty="0" smtClean="0"/>
              <a:t>private </a:t>
            </a:r>
            <a:r>
              <a:rPr lang="en-US" dirty="0" err="1" smtClean="0"/>
              <a:t>int</a:t>
            </a:r>
            <a:r>
              <a:rPr lang="en-US" dirty="0" smtClean="0"/>
              <a:t> depth;</a:t>
            </a:r>
          </a:p>
          <a:p>
            <a:pPr marL="0" indent="0">
              <a:buNone/>
            </a:pPr>
            <a:endParaRPr lang="en-US" dirty="0" smtClean="0"/>
          </a:p>
          <a:p>
            <a:pPr marL="0" indent="0">
              <a:buNone/>
            </a:pPr>
            <a:r>
              <a:rPr lang="en-US" dirty="0" smtClean="0"/>
              <a:t>private void Start () {</a:t>
            </a:r>
          </a:p>
          <a:p>
            <a:pPr marL="0" indent="0">
              <a:buNone/>
            </a:pPr>
            <a:r>
              <a:rPr lang="en-US" dirty="0" err="1" smtClean="0"/>
              <a:t>gameObject.AddComponent</a:t>
            </a:r>
            <a:r>
              <a:rPr lang="en-US" dirty="0" smtClean="0"/>
              <a:t>&lt;</a:t>
            </a:r>
            <a:r>
              <a:rPr lang="en-US" dirty="0" err="1" smtClean="0"/>
              <a:t>MeshFilter</a:t>
            </a:r>
            <a:r>
              <a:rPr lang="en-US" dirty="0" smtClean="0"/>
              <a:t>&gt;().mesh = mesh;</a:t>
            </a:r>
          </a:p>
          <a:p>
            <a:pPr marL="0" indent="0">
              <a:buNone/>
            </a:pPr>
            <a:r>
              <a:rPr lang="en-US" dirty="0" err="1" smtClean="0"/>
              <a:t>gameObject.AddComponent</a:t>
            </a:r>
            <a:r>
              <a:rPr lang="en-US" dirty="0" smtClean="0"/>
              <a:t>&lt;</a:t>
            </a:r>
            <a:r>
              <a:rPr lang="en-US" dirty="0" err="1" smtClean="0"/>
              <a:t>MeshRenderer</a:t>
            </a:r>
            <a:r>
              <a:rPr lang="en-US" dirty="0" smtClean="0"/>
              <a:t>&gt;().material = material;</a:t>
            </a:r>
          </a:p>
          <a:p>
            <a:pPr marL="0" indent="0">
              <a:buNone/>
            </a:pPr>
            <a:r>
              <a:rPr lang="en-US" dirty="0" smtClean="0"/>
              <a:t>if (depth &lt; </a:t>
            </a:r>
            <a:r>
              <a:rPr lang="en-US" dirty="0" err="1" smtClean="0"/>
              <a:t>maxDepth</a:t>
            </a:r>
            <a:r>
              <a:rPr lang="en-US" dirty="0" smtClean="0"/>
              <a:t>) {</a:t>
            </a:r>
          </a:p>
          <a:p>
            <a:pPr marL="0" indent="0">
              <a:buNone/>
            </a:pPr>
            <a:r>
              <a:rPr lang="en-US" dirty="0" smtClean="0"/>
              <a:t>	new </a:t>
            </a:r>
            <a:r>
              <a:rPr lang="en-US" dirty="0" err="1" smtClean="0"/>
              <a:t>GameObject</a:t>
            </a:r>
            <a:r>
              <a:rPr lang="en-US" dirty="0" smtClean="0"/>
              <a:t>("Fractal Child").</a:t>
            </a:r>
            <a:r>
              <a:rPr lang="en-US" dirty="0" err="1" smtClean="0"/>
              <a:t>AddComponent</a:t>
            </a:r>
            <a:r>
              <a:rPr lang="en-US" dirty="0" smtClean="0"/>
              <a:t>&lt;Fractal&gt;();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06685893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Exactly one child got created. Why? Because we never gave depth a value, it's always zero. Because zero is less than 4, our root fractal object created a child. The child's depth value is also zero. </a:t>
            </a:r>
          </a:p>
          <a:p>
            <a:r>
              <a:rPr lang="en-US" dirty="0" smtClean="0"/>
              <a:t>However, we never set the child's </a:t>
            </a:r>
            <a:r>
              <a:rPr lang="en-US" dirty="0" err="1" smtClean="0"/>
              <a:t>maxDepth</a:t>
            </a:r>
            <a:r>
              <a:rPr lang="en-US" dirty="0" smtClean="0"/>
              <a:t> either, so it is also zero. Therefore the child did not create another one. Besides that, the child also lacks a material and a mesh. </a:t>
            </a:r>
          </a:p>
          <a:p>
            <a:r>
              <a:rPr lang="en-US" dirty="0" smtClean="0"/>
              <a:t>We need to copy these values from its parent. Let's add a new method that takes care of all the </a:t>
            </a:r>
            <a:r>
              <a:rPr lang="en-US" dirty="0" err="1" smtClean="0"/>
              <a:t>neccesary</a:t>
            </a:r>
            <a:r>
              <a:rPr lang="en-US" dirty="0" smtClean="0"/>
              <a:t> initializations.</a:t>
            </a:r>
          </a:p>
          <a:p>
            <a:endParaRPr lang="en-US" dirty="0"/>
          </a:p>
        </p:txBody>
      </p:sp>
    </p:spTree>
    <p:extLst>
      <p:ext uri="{BB962C8B-B14F-4D97-AF65-F5344CB8AC3E}">
        <p14:creationId xmlns:p14="http://schemas.microsoft.com/office/powerpoint/2010/main" val="36023820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private void Start () {</a:t>
            </a:r>
          </a:p>
          <a:p>
            <a:pPr marL="0" indent="0">
              <a:buNone/>
            </a:pPr>
            <a:r>
              <a:rPr lang="en-US" sz="2000" dirty="0" err="1" smtClean="0"/>
              <a:t>gameObject.AddComponent</a:t>
            </a:r>
            <a:r>
              <a:rPr lang="en-US" sz="2000" dirty="0" smtClean="0"/>
              <a:t>&lt;</a:t>
            </a:r>
            <a:r>
              <a:rPr lang="en-US" sz="2000" dirty="0" err="1" smtClean="0"/>
              <a:t>MeshFilter</a:t>
            </a:r>
            <a:r>
              <a:rPr lang="en-US" sz="2000" dirty="0" smtClean="0"/>
              <a:t>&gt;().mesh = mesh;</a:t>
            </a:r>
          </a:p>
          <a:p>
            <a:pPr marL="0" indent="0">
              <a:buNone/>
            </a:pPr>
            <a:r>
              <a:rPr lang="en-US" sz="2000" dirty="0" err="1" smtClean="0"/>
              <a:t>gameObject.AddComponent</a:t>
            </a:r>
            <a:r>
              <a:rPr lang="en-US" sz="2000" dirty="0" smtClean="0"/>
              <a:t>&lt;</a:t>
            </a:r>
            <a:r>
              <a:rPr lang="en-US" sz="2000" dirty="0" err="1" smtClean="0"/>
              <a:t>MeshRenderer</a:t>
            </a:r>
            <a:r>
              <a:rPr lang="en-US" sz="2000" dirty="0" smtClean="0"/>
              <a:t>&gt;().material = material;</a:t>
            </a:r>
          </a:p>
          <a:p>
            <a:pPr marL="0" indent="0">
              <a:buNone/>
            </a:pPr>
            <a:r>
              <a:rPr lang="en-US" sz="2000" dirty="0" smtClean="0"/>
              <a:t>if (depth &lt; </a:t>
            </a:r>
            <a:r>
              <a:rPr lang="en-US" sz="2000" dirty="0" err="1" smtClean="0"/>
              <a:t>maxDepth</a:t>
            </a:r>
            <a:r>
              <a:rPr lang="en-US" sz="2000" dirty="0" smtClean="0"/>
              <a:t>) {</a:t>
            </a:r>
          </a:p>
          <a:p>
            <a:pPr marL="0" indent="0">
              <a:buNone/>
            </a:pPr>
            <a:r>
              <a:rPr lang="en-US" sz="2000" dirty="0" smtClean="0"/>
              <a:t>new </a:t>
            </a:r>
            <a:r>
              <a:rPr lang="en-US" sz="2000" dirty="0" err="1" smtClean="0"/>
              <a:t>GameObject</a:t>
            </a:r>
            <a:r>
              <a:rPr lang="en-US" sz="2000" dirty="0" smtClean="0"/>
              <a:t>("Fractal Child").</a:t>
            </a:r>
            <a:r>
              <a:rPr lang="en-US" sz="2000" dirty="0" err="1" smtClean="0"/>
              <a:t>AddComponent</a:t>
            </a:r>
            <a:r>
              <a:rPr lang="en-US" sz="2000" dirty="0" smtClean="0"/>
              <a:t>&lt;Fractal&gt;().Initialize(this);</a:t>
            </a:r>
          </a:p>
          <a:p>
            <a:pPr marL="0" indent="0">
              <a:buNone/>
            </a:pPr>
            <a:r>
              <a:rPr lang="en-US" sz="2000" dirty="0" smtClean="0"/>
              <a:t>		}</a:t>
            </a:r>
          </a:p>
          <a:p>
            <a:pPr marL="0" indent="0">
              <a:buNone/>
            </a:pPr>
            <a:r>
              <a:rPr lang="en-US" sz="2000" dirty="0" smtClean="0"/>
              <a:t>	}</a:t>
            </a:r>
          </a:p>
          <a:p>
            <a:pPr marL="0" indent="0">
              <a:buNone/>
            </a:pPr>
            <a:r>
              <a:rPr lang="en-US" sz="2000" dirty="0" smtClean="0"/>
              <a:t>private void Initialize (Fractal parent) {</a:t>
            </a:r>
          </a:p>
          <a:p>
            <a:pPr marL="0" indent="0">
              <a:buNone/>
            </a:pPr>
            <a:r>
              <a:rPr lang="en-US" sz="2000" dirty="0" smtClean="0"/>
              <a:t>		mesh = </a:t>
            </a:r>
            <a:r>
              <a:rPr lang="en-US" sz="2000" dirty="0" err="1" smtClean="0"/>
              <a:t>parent.mesh</a:t>
            </a:r>
            <a:r>
              <a:rPr lang="en-US" sz="2000" dirty="0" smtClean="0"/>
              <a:t>;</a:t>
            </a:r>
          </a:p>
          <a:p>
            <a:pPr marL="0" indent="0">
              <a:buNone/>
            </a:pPr>
            <a:r>
              <a:rPr lang="en-US" sz="2000" dirty="0" smtClean="0"/>
              <a:t>		material = </a:t>
            </a:r>
            <a:r>
              <a:rPr lang="en-US" sz="2000" dirty="0" err="1" smtClean="0"/>
              <a:t>parent.material</a:t>
            </a:r>
            <a:r>
              <a:rPr lang="en-US" sz="2000" dirty="0" smtClean="0"/>
              <a:t>;</a:t>
            </a:r>
          </a:p>
          <a:p>
            <a:pPr marL="0" indent="0">
              <a:buNone/>
            </a:pPr>
            <a:r>
              <a:rPr lang="en-US" sz="2000" dirty="0" smtClean="0"/>
              <a:t>		</a:t>
            </a:r>
            <a:r>
              <a:rPr lang="en-US" sz="2000" dirty="0" err="1" smtClean="0"/>
              <a:t>maxDepth</a:t>
            </a:r>
            <a:r>
              <a:rPr lang="en-US" sz="2000" dirty="0" smtClean="0"/>
              <a:t> = </a:t>
            </a:r>
            <a:r>
              <a:rPr lang="en-US" sz="2000" dirty="0" err="1" smtClean="0"/>
              <a:t>parent.maxDepth</a:t>
            </a:r>
            <a:r>
              <a:rPr lang="en-US" sz="2000" dirty="0" smtClean="0"/>
              <a:t>;</a:t>
            </a:r>
          </a:p>
          <a:p>
            <a:pPr marL="0" indent="0">
              <a:buNone/>
            </a:pPr>
            <a:r>
              <a:rPr lang="en-US" sz="2000" dirty="0" smtClean="0"/>
              <a:t>		depth = </a:t>
            </a:r>
            <a:r>
              <a:rPr lang="en-US" sz="2000" dirty="0" err="1" smtClean="0"/>
              <a:t>parent.depth</a:t>
            </a:r>
            <a:r>
              <a:rPr lang="en-US" sz="2000" dirty="0" smtClean="0"/>
              <a:t> + 1;</a:t>
            </a:r>
          </a:p>
          <a:p>
            <a:pPr marL="0" indent="0">
              <a:buNone/>
            </a:pPr>
            <a:r>
              <a:rPr lang="en-US" sz="2000" dirty="0" smtClean="0"/>
              <a:t>	}</a:t>
            </a:r>
            <a:endParaRPr lang="en-US" sz="2000" dirty="0"/>
          </a:p>
        </p:txBody>
      </p:sp>
    </p:spTree>
    <p:extLst>
      <p:ext uri="{BB962C8B-B14F-4D97-AF65-F5344CB8AC3E}">
        <p14:creationId xmlns:p14="http://schemas.microsoft.com/office/powerpoint/2010/main" val="148974582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When we enter play mode this time, four children will be created, as was expected. </a:t>
            </a:r>
          </a:p>
          <a:p>
            <a:r>
              <a:rPr lang="en-US" dirty="0" smtClean="0"/>
              <a:t>But they're not really children, as they all appear in the hierarchy root. </a:t>
            </a:r>
          </a:p>
          <a:p>
            <a:r>
              <a:rPr lang="en-US" dirty="0" smtClean="0"/>
              <a:t>The parent–child relationship between game objects is defined by their transformation hierarchy. </a:t>
            </a:r>
          </a:p>
          <a:p>
            <a:r>
              <a:rPr lang="en-US" dirty="0" smtClean="0"/>
              <a:t>So a child needs to make the parent of it's transform component equal to it's fractal parent's transform. </a:t>
            </a:r>
            <a:endParaRPr lang="en-US" dirty="0"/>
          </a:p>
        </p:txBody>
      </p:sp>
    </p:spTree>
    <p:extLst>
      <p:ext uri="{BB962C8B-B14F-4D97-AF65-F5344CB8AC3E}">
        <p14:creationId xmlns:p14="http://schemas.microsoft.com/office/powerpoint/2010/main" val="342633620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private void Initialize (Fractal parent) {</a:t>
            </a:r>
          </a:p>
          <a:p>
            <a:pPr marL="0" indent="0">
              <a:buNone/>
            </a:pPr>
            <a:r>
              <a:rPr lang="en-US" sz="2400" dirty="0" smtClean="0"/>
              <a:t>		mesh = </a:t>
            </a:r>
            <a:r>
              <a:rPr lang="en-US" sz="2400" dirty="0" err="1" smtClean="0"/>
              <a:t>parent.mesh</a:t>
            </a:r>
            <a:r>
              <a:rPr lang="en-US" sz="2400" dirty="0" smtClean="0"/>
              <a:t>;</a:t>
            </a:r>
          </a:p>
          <a:p>
            <a:pPr marL="0" indent="0">
              <a:buNone/>
            </a:pPr>
            <a:r>
              <a:rPr lang="en-US" sz="2400" dirty="0" smtClean="0"/>
              <a:t>		material = </a:t>
            </a:r>
            <a:r>
              <a:rPr lang="en-US" sz="2400" dirty="0" err="1" smtClean="0"/>
              <a:t>parent.material</a:t>
            </a:r>
            <a:r>
              <a:rPr lang="en-US" sz="2400" dirty="0" smtClean="0"/>
              <a:t>;</a:t>
            </a:r>
          </a:p>
          <a:p>
            <a:pPr marL="0" indent="0">
              <a:buNone/>
            </a:pPr>
            <a:r>
              <a:rPr lang="en-US" sz="2400" dirty="0" smtClean="0"/>
              <a:t>		</a:t>
            </a:r>
            <a:r>
              <a:rPr lang="en-US" sz="2400" dirty="0" err="1" smtClean="0"/>
              <a:t>maxDepth</a:t>
            </a:r>
            <a:r>
              <a:rPr lang="en-US" sz="2400" dirty="0" smtClean="0"/>
              <a:t> = </a:t>
            </a:r>
            <a:r>
              <a:rPr lang="en-US" sz="2400" dirty="0" err="1" smtClean="0"/>
              <a:t>parent.maxDepth</a:t>
            </a:r>
            <a:r>
              <a:rPr lang="en-US" sz="2400" dirty="0" smtClean="0"/>
              <a:t>;</a:t>
            </a:r>
          </a:p>
          <a:p>
            <a:pPr marL="0" indent="0">
              <a:buNone/>
            </a:pPr>
            <a:r>
              <a:rPr lang="en-US" sz="2400" dirty="0" smtClean="0"/>
              <a:t>		depth = </a:t>
            </a:r>
            <a:r>
              <a:rPr lang="en-US" sz="2400" dirty="0" err="1" smtClean="0"/>
              <a:t>parent.depth</a:t>
            </a:r>
            <a:r>
              <a:rPr lang="en-US" sz="2400" dirty="0" smtClean="0"/>
              <a:t> + 1;</a:t>
            </a:r>
          </a:p>
          <a:p>
            <a:pPr marL="0" indent="0">
              <a:buNone/>
            </a:pPr>
            <a:r>
              <a:rPr lang="en-US" sz="2400" dirty="0" smtClean="0"/>
              <a:t>		</a:t>
            </a:r>
            <a:r>
              <a:rPr lang="en-US" sz="2400" dirty="0" err="1" smtClean="0">
                <a:solidFill>
                  <a:srgbClr val="FF0000"/>
                </a:solidFill>
              </a:rPr>
              <a:t>transform.parent</a:t>
            </a:r>
            <a:r>
              <a:rPr lang="en-US" sz="2400" dirty="0" smtClean="0">
                <a:solidFill>
                  <a:srgbClr val="FF0000"/>
                </a:solidFill>
              </a:rPr>
              <a:t> = </a:t>
            </a:r>
            <a:r>
              <a:rPr lang="en-US" sz="2400" dirty="0" err="1" smtClean="0">
                <a:solidFill>
                  <a:srgbClr val="FF0000"/>
                </a:solidFill>
              </a:rPr>
              <a:t>parent.transform</a:t>
            </a:r>
            <a:r>
              <a:rPr lang="en-US" sz="2400" dirty="0" smtClean="0">
                <a:solidFill>
                  <a:srgbClr val="FF0000"/>
                </a:solidFill>
              </a:rPr>
              <a:t>;</a:t>
            </a:r>
          </a:p>
          <a:p>
            <a:pPr marL="0" indent="0">
              <a:buNone/>
            </a:pPr>
            <a:r>
              <a:rPr lang="en-US" sz="2400" dirty="0" smtClean="0"/>
              <a:t>	}</a:t>
            </a:r>
            <a:endParaRPr lang="en-US" sz="2400" dirty="0"/>
          </a:p>
        </p:txBody>
      </p:sp>
    </p:spTree>
    <p:extLst>
      <p:ext uri="{BB962C8B-B14F-4D97-AF65-F5344CB8AC3E}">
        <p14:creationId xmlns:p14="http://schemas.microsoft.com/office/powerpoint/2010/main" val="168600243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So far the children are superimposed on their parent, which means we still only see a single box. </a:t>
            </a:r>
          </a:p>
          <a:p>
            <a:r>
              <a:rPr lang="en-US" dirty="0" smtClean="0"/>
              <a:t>We need to move them inside their local space so that they become visible. </a:t>
            </a:r>
          </a:p>
          <a:p>
            <a:r>
              <a:rPr lang="en-US" dirty="0" smtClean="0"/>
              <a:t>And because they are supposed to be smaller than their parent, we have to scale them down too. </a:t>
            </a:r>
          </a:p>
          <a:p>
            <a:r>
              <a:rPr lang="en-US" dirty="0" smtClean="0"/>
              <a:t>First the scaling. How much? Let's make it configurable with a new variable named </a:t>
            </a:r>
            <a:r>
              <a:rPr lang="en-US" dirty="0" err="1" smtClean="0"/>
              <a:t>childScale</a:t>
            </a:r>
            <a:r>
              <a:rPr lang="en-US" dirty="0" smtClean="0"/>
              <a:t> and assign it a value of 0.5 in the inspector. </a:t>
            </a:r>
          </a:p>
          <a:p>
            <a:pPr lvl="1"/>
            <a:r>
              <a:rPr lang="en-US" dirty="0" smtClean="0"/>
              <a:t>Don't forget to pass this value from parent to child as well. Then use it to set the child's local scale.</a:t>
            </a:r>
          </a:p>
          <a:p>
            <a:endParaRPr lang="en-US" dirty="0"/>
          </a:p>
        </p:txBody>
      </p:sp>
    </p:spTree>
    <p:extLst>
      <p:ext uri="{BB962C8B-B14F-4D97-AF65-F5344CB8AC3E}">
        <p14:creationId xmlns:p14="http://schemas.microsoft.com/office/powerpoint/2010/main" val="259395733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Next, where shall we move the children? Let's simply move them straight up, so that they touch their parent. </a:t>
            </a:r>
          </a:p>
          <a:p>
            <a:r>
              <a:rPr lang="en-US" dirty="0" smtClean="0"/>
              <a:t>We assume that the parent has a size of one in all directions, which is true for the cube that we're using. </a:t>
            </a:r>
          </a:p>
          <a:p>
            <a:r>
              <a:rPr lang="en-US" dirty="0" smtClean="0"/>
              <a:t>Moving up by a half puts us at the point where parent and child should touch. </a:t>
            </a:r>
          </a:p>
          <a:p>
            <a:r>
              <a:rPr lang="en-US" dirty="0" smtClean="0"/>
              <a:t>So we have to move an additional amount equal to half the size of the child.</a:t>
            </a:r>
            <a:endParaRPr lang="en-US" dirty="0"/>
          </a:p>
        </p:txBody>
      </p:sp>
    </p:spTree>
    <p:extLst>
      <p:ext uri="{BB962C8B-B14F-4D97-AF65-F5344CB8AC3E}">
        <p14:creationId xmlns:p14="http://schemas.microsoft.com/office/powerpoint/2010/main" val="2108527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t> #if UNITY_STANDALONE_OSX</a:t>
            </a:r>
          </a:p>
          <a:p>
            <a:pPr marL="0" indent="0">
              <a:buNone/>
            </a:pPr>
            <a:r>
              <a:rPr lang="en-US" sz="2000" dirty="0" smtClean="0"/>
              <a:t>    </a:t>
            </a:r>
            <a:r>
              <a:rPr lang="en-US" sz="2000" dirty="0" err="1" smtClean="0"/>
              <a:t>Debug.Log</a:t>
            </a:r>
            <a:r>
              <a:rPr lang="en-US" sz="2000" dirty="0" smtClean="0"/>
              <a:t>("Stand Alone OSX");</a:t>
            </a:r>
          </a:p>
          <a:p>
            <a:pPr marL="0" indent="0">
              <a:buNone/>
            </a:pPr>
            <a:r>
              <a:rPr lang="en-US" sz="2000" dirty="0" smtClean="0"/>
              <a:t>    #</a:t>
            </a:r>
            <a:r>
              <a:rPr lang="en-US" sz="2000" dirty="0" err="1" smtClean="0"/>
              <a:t>endif</a:t>
            </a:r>
            <a:endParaRPr lang="en-US" sz="2000" dirty="0" smtClean="0"/>
          </a:p>
          <a:p>
            <a:pPr marL="0" indent="0">
              <a:buNone/>
            </a:pPr>
            <a:endParaRPr lang="en-US" sz="2000" dirty="0" smtClean="0"/>
          </a:p>
          <a:p>
            <a:pPr marL="0" indent="0">
              <a:buNone/>
            </a:pPr>
            <a:r>
              <a:rPr lang="en-US" sz="2000" dirty="0" smtClean="0"/>
              <a:t>    #if UNITY_STANDALONE_WIN</a:t>
            </a:r>
          </a:p>
          <a:p>
            <a:pPr marL="0" indent="0">
              <a:buNone/>
            </a:pPr>
            <a:r>
              <a:rPr lang="en-US" sz="2000" dirty="0" smtClean="0"/>
              <a:t>      </a:t>
            </a:r>
            <a:r>
              <a:rPr lang="en-US" sz="2000" dirty="0" err="1" smtClean="0"/>
              <a:t>Debug.Log</a:t>
            </a:r>
            <a:r>
              <a:rPr lang="en-US" sz="2000" dirty="0" smtClean="0"/>
              <a:t>("Stand Alone Windows");</a:t>
            </a:r>
          </a:p>
          <a:p>
            <a:pPr marL="0" indent="0">
              <a:buNone/>
            </a:pPr>
            <a:r>
              <a:rPr lang="en-US" sz="2000" dirty="0" smtClean="0"/>
              <a:t>    #</a:t>
            </a:r>
            <a:r>
              <a:rPr lang="en-US" sz="2000" dirty="0" err="1" smtClean="0"/>
              <a:t>endif</a:t>
            </a:r>
            <a:endParaRPr lang="en-US" sz="2000" dirty="0" smtClean="0"/>
          </a:p>
          <a:p>
            <a:pPr marL="0" indent="0">
              <a:buNone/>
            </a:pPr>
            <a:endParaRPr lang="en-US" sz="2000" dirty="0" smtClean="0"/>
          </a:p>
          <a:p>
            <a:pPr marL="0" indent="0">
              <a:buNone/>
            </a:pPr>
            <a:r>
              <a:rPr lang="en-US" sz="2000" dirty="0" smtClean="0"/>
              <a:t>  }          </a:t>
            </a:r>
          </a:p>
          <a:p>
            <a:pPr marL="0" indent="0">
              <a:buNone/>
            </a:pPr>
            <a:r>
              <a:rPr lang="en-US" sz="2000" dirty="0" smtClean="0"/>
              <a:t>}</a:t>
            </a:r>
            <a:endParaRPr lang="en-US" sz="2000" dirty="0"/>
          </a:p>
        </p:txBody>
      </p:sp>
    </p:spTree>
    <p:extLst>
      <p:ext uri="{BB962C8B-B14F-4D97-AF65-F5344CB8AC3E}">
        <p14:creationId xmlns:p14="http://schemas.microsoft.com/office/powerpoint/2010/main" val="116740890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public float </a:t>
            </a:r>
            <a:r>
              <a:rPr lang="en-US" dirty="0" err="1" smtClean="0"/>
              <a:t>childScale</a:t>
            </a:r>
            <a:r>
              <a:rPr lang="en-US" dirty="0" smtClean="0"/>
              <a:t>;</a:t>
            </a:r>
          </a:p>
          <a:p>
            <a:pPr marL="0" indent="0">
              <a:buNone/>
            </a:pPr>
            <a:endParaRPr lang="en-US" dirty="0" smtClean="0"/>
          </a:p>
          <a:p>
            <a:pPr marL="0" indent="0">
              <a:buNone/>
            </a:pPr>
            <a:r>
              <a:rPr lang="en-US" dirty="0" smtClean="0"/>
              <a:t>private void Initialize (Fractal parent) {</a:t>
            </a:r>
          </a:p>
          <a:p>
            <a:pPr marL="0" indent="0">
              <a:buNone/>
            </a:pPr>
            <a:r>
              <a:rPr lang="en-US" dirty="0" smtClean="0"/>
              <a:t>mesh = </a:t>
            </a:r>
            <a:r>
              <a:rPr lang="en-US" dirty="0" err="1" smtClean="0"/>
              <a:t>parent.mesh</a:t>
            </a:r>
            <a:r>
              <a:rPr lang="en-US" dirty="0" smtClean="0"/>
              <a:t>;</a:t>
            </a:r>
          </a:p>
          <a:p>
            <a:pPr marL="0" indent="0">
              <a:buNone/>
            </a:pPr>
            <a:r>
              <a:rPr lang="en-US" dirty="0" smtClean="0"/>
              <a:t>material = </a:t>
            </a:r>
            <a:r>
              <a:rPr lang="en-US" dirty="0" err="1" smtClean="0"/>
              <a:t>parent.material</a:t>
            </a:r>
            <a:r>
              <a:rPr lang="en-US" dirty="0" smtClean="0"/>
              <a:t>;</a:t>
            </a:r>
          </a:p>
          <a:p>
            <a:pPr marL="0" indent="0">
              <a:buNone/>
            </a:pPr>
            <a:r>
              <a:rPr lang="en-US" dirty="0" err="1" smtClean="0"/>
              <a:t>maxDepth</a:t>
            </a:r>
            <a:r>
              <a:rPr lang="en-US" dirty="0" smtClean="0"/>
              <a:t> = </a:t>
            </a:r>
            <a:r>
              <a:rPr lang="en-US" dirty="0" err="1" smtClean="0"/>
              <a:t>parent.maxDepth</a:t>
            </a:r>
            <a:r>
              <a:rPr lang="en-US" dirty="0" smtClean="0"/>
              <a:t>;</a:t>
            </a:r>
          </a:p>
          <a:p>
            <a:pPr marL="0" indent="0">
              <a:buNone/>
            </a:pPr>
            <a:r>
              <a:rPr lang="en-US" dirty="0" smtClean="0"/>
              <a:t>depth = </a:t>
            </a:r>
            <a:r>
              <a:rPr lang="en-US" dirty="0" err="1" smtClean="0"/>
              <a:t>parent.depth</a:t>
            </a:r>
            <a:r>
              <a:rPr lang="en-US" dirty="0" smtClean="0"/>
              <a:t> + 1;</a:t>
            </a:r>
          </a:p>
          <a:p>
            <a:pPr marL="0" indent="0">
              <a:buNone/>
            </a:pPr>
            <a:r>
              <a:rPr lang="en-US" dirty="0" err="1" smtClean="0"/>
              <a:t>childScale</a:t>
            </a:r>
            <a:r>
              <a:rPr lang="en-US" dirty="0" smtClean="0"/>
              <a:t> = </a:t>
            </a:r>
            <a:r>
              <a:rPr lang="en-US" dirty="0" err="1" smtClean="0"/>
              <a:t>parent.childScale</a:t>
            </a:r>
            <a:r>
              <a:rPr lang="en-US" dirty="0" smtClean="0"/>
              <a:t>;</a:t>
            </a:r>
          </a:p>
          <a:p>
            <a:pPr marL="0" indent="0">
              <a:buNone/>
            </a:pPr>
            <a:r>
              <a:rPr lang="en-US" dirty="0" err="1" smtClean="0"/>
              <a:t>transform.parent</a:t>
            </a:r>
            <a:r>
              <a:rPr lang="en-US" dirty="0" smtClean="0"/>
              <a:t> = </a:t>
            </a:r>
            <a:r>
              <a:rPr lang="en-US" dirty="0" err="1" smtClean="0"/>
              <a:t>parent.transform</a:t>
            </a:r>
            <a:r>
              <a:rPr lang="en-US" dirty="0" smtClean="0"/>
              <a:t>;</a:t>
            </a:r>
          </a:p>
          <a:p>
            <a:pPr marL="0" indent="0">
              <a:buNone/>
            </a:pPr>
            <a:r>
              <a:rPr lang="en-US" dirty="0" err="1" smtClean="0"/>
              <a:t>transform.localScale</a:t>
            </a:r>
            <a:r>
              <a:rPr lang="en-US" dirty="0" smtClean="0"/>
              <a:t> = Vector3.one * </a:t>
            </a:r>
            <a:r>
              <a:rPr lang="en-US" dirty="0" err="1" smtClean="0"/>
              <a:t>childScale</a:t>
            </a:r>
            <a:r>
              <a:rPr lang="en-US" dirty="0" smtClean="0"/>
              <a:t>;</a:t>
            </a:r>
          </a:p>
          <a:p>
            <a:pPr marL="0" indent="0">
              <a:buNone/>
            </a:pPr>
            <a:r>
              <a:rPr lang="en-US" dirty="0" err="1" smtClean="0"/>
              <a:t>transform.localPosition</a:t>
            </a:r>
            <a:r>
              <a:rPr lang="en-US" dirty="0" smtClean="0"/>
              <a:t> = Vector3.up * (0.5f + 0.5f * </a:t>
            </a:r>
            <a:r>
              <a:rPr lang="en-US" dirty="0" err="1" smtClean="0"/>
              <a:t>childScale</a:t>
            </a:r>
            <a:r>
              <a:rPr lang="en-US" dirty="0" smtClean="0"/>
              <a:t>);</a:t>
            </a:r>
          </a:p>
          <a:p>
            <a:pPr marL="0" indent="0">
              <a:buNone/>
            </a:pPr>
            <a:r>
              <a:rPr lang="en-US" dirty="0" smtClean="0"/>
              <a:t>	}</a:t>
            </a:r>
            <a:endParaRPr lang="en-US" dirty="0"/>
          </a:p>
        </p:txBody>
      </p:sp>
      <p:sp>
        <p:nvSpPr>
          <p:cNvPr id="4" name="AutoShape 2" descr="inspector"/>
          <p:cNvSpPr>
            <a:spLocks noChangeAspect="1" noChangeArrowheads="1"/>
          </p:cNvSpPr>
          <p:nvPr/>
        </p:nvSpPr>
        <p:spPr bwMode="auto">
          <a:xfrm>
            <a:off x="63500" y="-136525"/>
            <a:ext cx="304800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nspector"/>
          <p:cNvSpPr>
            <a:spLocks noChangeAspect="1" noChangeArrowheads="1"/>
          </p:cNvSpPr>
          <p:nvPr/>
        </p:nvSpPr>
        <p:spPr bwMode="auto">
          <a:xfrm>
            <a:off x="215900" y="15875"/>
            <a:ext cx="304800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nspector"/>
          <p:cNvSpPr>
            <a:spLocks noChangeAspect="1" noChangeArrowheads="1"/>
          </p:cNvSpPr>
          <p:nvPr/>
        </p:nvSpPr>
        <p:spPr bwMode="auto">
          <a:xfrm>
            <a:off x="368300" y="168275"/>
            <a:ext cx="304800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nspector"/>
          <p:cNvSpPr>
            <a:spLocks noChangeAspect="1" noChangeArrowheads="1"/>
          </p:cNvSpPr>
          <p:nvPr/>
        </p:nvSpPr>
        <p:spPr bwMode="auto">
          <a:xfrm>
            <a:off x="520700" y="320675"/>
            <a:ext cx="304800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30225"/>
            <a:ext cx="4800600" cy="162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83411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Multiple Children</a:t>
            </a:r>
            <a:endParaRPr lang="en-US" dirty="0"/>
          </a:p>
        </p:txBody>
      </p:sp>
      <p:sp>
        <p:nvSpPr>
          <p:cNvPr id="3" name="Content Placeholder 2"/>
          <p:cNvSpPr>
            <a:spLocks noGrp="1"/>
          </p:cNvSpPr>
          <p:nvPr>
            <p:ph idx="1"/>
          </p:nvPr>
        </p:nvSpPr>
        <p:spPr/>
        <p:txBody>
          <a:bodyPr/>
          <a:lstStyle/>
          <a:p>
            <a:r>
              <a:rPr lang="en-US" dirty="0" smtClean="0"/>
              <a:t>What we are creating now looks like a tower, but not really a fractal. We need it to branch, by creating multiple children per parent. </a:t>
            </a:r>
          </a:p>
          <a:p>
            <a:r>
              <a:rPr lang="en-US" dirty="0" smtClean="0"/>
              <a:t>It is easy to just create a second object, but it also has to grow in a different direction. So let's add a direction parameter to our Initialize method and use that to position the second child to the right instead of up. </a:t>
            </a:r>
            <a:endParaRPr lang="en-US" dirty="0"/>
          </a:p>
        </p:txBody>
      </p:sp>
    </p:spTree>
    <p:extLst>
      <p:ext uri="{BB962C8B-B14F-4D97-AF65-F5344CB8AC3E}">
        <p14:creationId xmlns:p14="http://schemas.microsoft.com/office/powerpoint/2010/main" val="170869774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524000"/>
            <a:ext cx="8229600" cy="4525963"/>
          </a:xfrm>
        </p:spPr>
        <p:txBody>
          <a:bodyPr>
            <a:normAutofit/>
          </a:bodyPr>
          <a:lstStyle/>
          <a:p>
            <a:pPr marL="0" indent="0">
              <a:buNone/>
            </a:pPr>
            <a:r>
              <a:rPr lang="en-US" sz="2100" dirty="0" smtClean="0"/>
              <a:t>private void Start () {</a:t>
            </a:r>
          </a:p>
          <a:p>
            <a:pPr marL="0" indent="0">
              <a:buNone/>
            </a:pPr>
            <a:r>
              <a:rPr lang="en-US" sz="2100" dirty="0" err="1" smtClean="0"/>
              <a:t>gameObject.AddComponent</a:t>
            </a:r>
            <a:r>
              <a:rPr lang="en-US" sz="2100" dirty="0" smtClean="0"/>
              <a:t>&lt;</a:t>
            </a:r>
            <a:r>
              <a:rPr lang="en-US" sz="2100" dirty="0" err="1" smtClean="0"/>
              <a:t>MeshFilter</a:t>
            </a:r>
            <a:r>
              <a:rPr lang="en-US" sz="2100" dirty="0" smtClean="0"/>
              <a:t>&gt;().mesh = mesh;</a:t>
            </a:r>
          </a:p>
          <a:p>
            <a:pPr marL="0" indent="0">
              <a:buNone/>
            </a:pPr>
            <a:r>
              <a:rPr lang="en-US" sz="2100" dirty="0" err="1" smtClean="0"/>
              <a:t>gameObject.AddComponent</a:t>
            </a:r>
            <a:r>
              <a:rPr lang="en-US" sz="2100" dirty="0" smtClean="0"/>
              <a:t>&lt;</a:t>
            </a:r>
            <a:r>
              <a:rPr lang="en-US" sz="2100" dirty="0" err="1" smtClean="0"/>
              <a:t>MeshRenderer</a:t>
            </a:r>
            <a:r>
              <a:rPr lang="en-US" sz="2100" dirty="0" smtClean="0"/>
              <a:t>&gt;().material = material;</a:t>
            </a:r>
          </a:p>
          <a:p>
            <a:pPr marL="0" indent="0">
              <a:buNone/>
            </a:pPr>
            <a:r>
              <a:rPr lang="en-US" sz="2100" dirty="0" smtClean="0"/>
              <a:t>if (depth &lt; </a:t>
            </a:r>
            <a:r>
              <a:rPr lang="en-US" sz="2100" dirty="0" err="1" smtClean="0"/>
              <a:t>maxDepth</a:t>
            </a:r>
            <a:r>
              <a:rPr lang="en-US" sz="2100" dirty="0" smtClean="0"/>
              <a:t>) {</a:t>
            </a:r>
          </a:p>
          <a:p>
            <a:pPr marL="0" indent="0">
              <a:buNone/>
            </a:pPr>
            <a:r>
              <a:rPr lang="en-US" sz="2100" dirty="0" smtClean="0"/>
              <a:t>new </a:t>
            </a:r>
            <a:r>
              <a:rPr lang="en-US" sz="2100" dirty="0" err="1" smtClean="0"/>
              <a:t>GameObject</a:t>
            </a:r>
            <a:r>
              <a:rPr lang="en-US" sz="2100" dirty="0" smtClean="0"/>
              <a:t>("Fractal Child").</a:t>
            </a:r>
            <a:r>
              <a:rPr lang="en-US" sz="2100" dirty="0" err="1" smtClean="0"/>
              <a:t>AddComponent</a:t>
            </a:r>
            <a:r>
              <a:rPr lang="en-US" sz="2100" dirty="0" smtClean="0"/>
              <a:t>&lt;Fractal&gt;().Initialize(this, Vector3.up);</a:t>
            </a:r>
          </a:p>
          <a:p>
            <a:pPr marL="0" indent="0">
              <a:buNone/>
            </a:pPr>
            <a:r>
              <a:rPr lang="en-US" sz="2100" dirty="0" smtClean="0"/>
              <a:t>new </a:t>
            </a:r>
            <a:r>
              <a:rPr lang="en-US" sz="2100" dirty="0" err="1" smtClean="0"/>
              <a:t>GameObject</a:t>
            </a:r>
            <a:r>
              <a:rPr lang="en-US" sz="2100" dirty="0" smtClean="0"/>
              <a:t>("Fractal Child").</a:t>
            </a:r>
            <a:r>
              <a:rPr lang="en-US" sz="2100" dirty="0" err="1" smtClean="0"/>
              <a:t>AddComponent</a:t>
            </a:r>
            <a:r>
              <a:rPr lang="en-US" sz="2100" dirty="0" smtClean="0"/>
              <a:t>&lt;Fractal&gt;().Initialize(this, Vector3.right);</a:t>
            </a:r>
          </a:p>
          <a:p>
            <a:pPr marL="0" indent="0">
              <a:buNone/>
            </a:pPr>
            <a:r>
              <a:rPr lang="en-US" sz="2100" dirty="0" smtClean="0"/>
              <a:t>		}</a:t>
            </a:r>
          </a:p>
          <a:p>
            <a:pPr marL="0" indent="0">
              <a:buNone/>
            </a:pPr>
            <a:r>
              <a:rPr lang="en-US" sz="2100" dirty="0" smtClean="0"/>
              <a:t>	}</a:t>
            </a:r>
          </a:p>
          <a:p>
            <a:pPr marL="0" indent="0">
              <a:buNone/>
            </a:pPr>
            <a:endParaRPr lang="en-US" sz="2100" dirty="0"/>
          </a:p>
        </p:txBody>
      </p:sp>
    </p:spTree>
    <p:extLst>
      <p:ext uri="{BB962C8B-B14F-4D97-AF65-F5344CB8AC3E}">
        <p14:creationId xmlns:p14="http://schemas.microsoft.com/office/powerpoint/2010/main" val="423971583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void Initialize (Fractal parent, Vector3 direction) {</a:t>
            </a:r>
          </a:p>
          <a:p>
            <a:pPr marL="0" indent="0">
              <a:buNone/>
            </a:pPr>
            <a:r>
              <a:rPr lang="en-US" sz="2200" dirty="0" smtClean="0"/>
              <a:t>	mesh = </a:t>
            </a:r>
            <a:r>
              <a:rPr lang="en-US" sz="2200" dirty="0" err="1" smtClean="0"/>
              <a:t>parent.mesh</a:t>
            </a:r>
            <a:r>
              <a:rPr lang="en-US" sz="2200" dirty="0" smtClean="0"/>
              <a:t>;</a:t>
            </a:r>
          </a:p>
          <a:p>
            <a:pPr marL="0" indent="0">
              <a:buNone/>
            </a:pPr>
            <a:r>
              <a:rPr lang="en-US" sz="2200" dirty="0" smtClean="0"/>
              <a:t>	material = </a:t>
            </a:r>
            <a:r>
              <a:rPr lang="en-US" sz="2200" dirty="0" err="1" smtClean="0"/>
              <a:t>parent.material</a:t>
            </a:r>
            <a:r>
              <a:rPr lang="en-US" sz="2200" dirty="0" smtClean="0"/>
              <a:t>;</a:t>
            </a:r>
          </a:p>
          <a:p>
            <a:pPr marL="0" indent="0">
              <a:buNone/>
            </a:pPr>
            <a:r>
              <a:rPr lang="en-US" sz="2200" dirty="0" smtClean="0"/>
              <a:t>	</a:t>
            </a:r>
            <a:r>
              <a:rPr lang="en-US" sz="2200" dirty="0" err="1" smtClean="0"/>
              <a:t>maxDepth</a:t>
            </a:r>
            <a:r>
              <a:rPr lang="en-US" sz="2200" dirty="0" smtClean="0"/>
              <a:t> = </a:t>
            </a:r>
            <a:r>
              <a:rPr lang="en-US" sz="2200" dirty="0" err="1" smtClean="0"/>
              <a:t>parent.maxDepth</a:t>
            </a:r>
            <a:r>
              <a:rPr lang="en-US" sz="2200" dirty="0" smtClean="0"/>
              <a:t>;</a:t>
            </a:r>
          </a:p>
          <a:p>
            <a:pPr marL="0" indent="0">
              <a:buNone/>
            </a:pPr>
            <a:r>
              <a:rPr lang="en-US" sz="2200" dirty="0" smtClean="0"/>
              <a:t>	depth = </a:t>
            </a:r>
            <a:r>
              <a:rPr lang="en-US" sz="2200" dirty="0" err="1" smtClean="0"/>
              <a:t>parent.depth</a:t>
            </a:r>
            <a:r>
              <a:rPr lang="en-US" sz="2200" dirty="0" smtClean="0"/>
              <a:t> + 1;</a:t>
            </a:r>
          </a:p>
          <a:p>
            <a:pPr marL="0" indent="0">
              <a:buNone/>
            </a:pPr>
            <a:r>
              <a:rPr lang="en-US" sz="2200" dirty="0" smtClean="0"/>
              <a:t>	</a:t>
            </a:r>
            <a:r>
              <a:rPr lang="en-US" sz="2200" dirty="0" err="1" smtClean="0"/>
              <a:t>childScale</a:t>
            </a:r>
            <a:r>
              <a:rPr lang="en-US" sz="2200" dirty="0" smtClean="0"/>
              <a:t> = </a:t>
            </a:r>
            <a:r>
              <a:rPr lang="en-US" sz="2200" dirty="0" err="1" smtClean="0"/>
              <a:t>parent.childScale</a:t>
            </a:r>
            <a:r>
              <a:rPr lang="en-US" sz="2200" dirty="0" smtClean="0"/>
              <a:t>;</a:t>
            </a:r>
          </a:p>
          <a:p>
            <a:pPr marL="0" indent="0">
              <a:buNone/>
            </a:pPr>
            <a:r>
              <a:rPr lang="en-US" sz="2200" dirty="0" smtClean="0"/>
              <a:t>	</a:t>
            </a:r>
            <a:r>
              <a:rPr lang="en-US" sz="2200" dirty="0" err="1" smtClean="0"/>
              <a:t>transform.parent</a:t>
            </a:r>
            <a:r>
              <a:rPr lang="en-US" sz="2200" dirty="0" smtClean="0"/>
              <a:t> = </a:t>
            </a:r>
            <a:r>
              <a:rPr lang="en-US" sz="2200" dirty="0" err="1" smtClean="0"/>
              <a:t>parent.transform</a:t>
            </a:r>
            <a:r>
              <a:rPr lang="en-US" sz="2200" dirty="0" smtClean="0"/>
              <a:t>;</a:t>
            </a:r>
          </a:p>
          <a:p>
            <a:pPr marL="0" indent="0">
              <a:buNone/>
            </a:pPr>
            <a:r>
              <a:rPr lang="en-US" sz="2200" dirty="0" smtClean="0"/>
              <a:t>	</a:t>
            </a:r>
            <a:r>
              <a:rPr lang="en-US" sz="2200" dirty="0" err="1" smtClean="0"/>
              <a:t>transform.localScale</a:t>
            </a:r>
            <a:r>
              <a:rPr lang="en-US" sz="2200" dirty="0" smtClean="0"/>
              <a:t> = Vector3.one * </a:t>
            </a:r>
            <a:r>
              <a:rPr lang="en-US" sz="2200" dirty="0" err="1" smtClean="0"/>
              <a:t>childScale</a:t>
            </a:r>
            <a:r>
              <a:rPr lang="en-US" sz="2200" dirty="0" smtClean="0"/>
              <a:t>;</a:t>
            </a:r>
          </a:p>
          <a:p>
            <a:pPr marL="0" indent="0">
              <a:buNone/>
            </a:pPr>
            <a:r>
              <a:rPr lang="en-US" sz="2200" dirty="0" smtClean="0"/>
              <a:t>	</a:t>
            </a:r>
            <a:r>
              <a:rPr lang="en-US" sz="2200" dirty="0" err="1" smtClean="0"/>
              <a:t>transform.localPosition</a:t>
            </a:r>
            <a:r>
              <a:rPr lang="en-US" sz="2200" dirty="0" smtClean="0"/>
              <a:t> = direction * (0.5f + 0.5f * </a:t>
            </a:r>
            <a:r>
              <a:rPr lang="en-US" sz="2200" dirty="0" err="1" smtClean="0"/>
              <a:t>childScale</a:t>
            </a:r>
            <a:r>
              <a:rPr lang="en-US" sz="2200" dirty="0" smtClean="0"/>
              <a:t>);</a:t>
            </a:r>
          </a:p>
          <a:p>
            <a:pPr marL="0" indent="0">
              <a:buNone/>
            </a:pPr>
            <a:r>
              <a:rPr lang="en-US" sz="2200" dirty="0" smtClean="0"/>
              <a:t>	}</a:t>
            </a:r>
            <a:endParaRPr lang="en-US" sz="2200" dirty="0"/>
          </a:p>
        </p:txBody>
      </p:sp>
    </p:spTree>
    <p:extLst>
      <p:ext uri="{BB962C8B-B14F-4D97-AF65-F5344CB8AC3E}">
        <p14:creationId xmlns:p14="http://schemas.microsoft.com/office/powerpoint/2010/main" val="376877820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it's good to slow this process down so we can watch it happen. We can do this by using a </a:t>
            </a:r>
            <a:r>
              <a:rPr lang="en-US" dirty="0" err="1" smtClean="0"/>
              <a:t>coroutine</a:t>
            </a:r>
            <a:r>
              <a:rPr lang="en-US" dirty="0" smtClean="0"/>
              <a:t> to create the children. Think of </a:t>
            </a:r>
            <a:r>
              <a:rPr lang="en-US" dirty="0" err="1" smtClean="0"/>
              <a:t>coroutines</a:t>
            </a:r>
            <a:r>
              <a:rPr lang="en-US" dirty="0" smtClean="0"/>
              <a:t> as methods in which you can insert pause statements. While the method invocation is paused, the rest of the program continues. </a:t>
            </a:r>
          </a:p>
          <a:p>
            <a:r>
              <a:rPr lang="en-US" dirty="0" smtClean="0"/>
              <a:t>This method needs to have </a:t>
            </a:r>
            <a:r>
              <a:rPr lang="en-US" dirty="0" err="1" smtClean="0">
                <a:hlinkClick r:id="rId2"/>
              </a:rPr>
              <a:t>IEnumerator</a:t>
            </a:r>
            <a:r>
              <a:rPr lang="en-US" dirty="0" smtClean="0"/>
              <a:t> as a return type, which exists in the </a:t>
            </a:r>
            <a:r>
              <a:rPr lang="en-US" dirty="0" err="1" smtClean="0"/>
              <a:t>System.Collections</a:t>
            </a:r>
            <a:r>
              <a:rPr lang="en-US" dirty="0" smtClean="0"/>
              <a:t> namespace. That's why Unity includes it in their default script template.</a:t>
            </a:r>
          </a:p>
          <a:p>
            <a:r>
              <a:rPr lang="en-US" dirty="0" smtClean="0"/>
              <a:t>Instead of just calling this method in Start, we have to call it as an argument for Unity's </a:t>
            </a:r>
            <a:r>
              <a:rPr lang="en-US" dirty="0" err="1" smtClean="0"/>
              <a:t>StartCoroutine</a:t>
            </a:r>
            <a:r>
              <a:rPr lang="en-US" dirty="0" smtClean="0"/>
              <a:t> method.</a:t>
            </a:r>
          </a:p>
          <a:p>
            <a:r>
              <a:rPr lang="en-US" dirty="0" smtClean="0"/>
              <a:t>Then add a pause directive before creating each child. Do this by creating a new </a:t>
            </a:r>
            <a:r>
              <a:rPr lang="en-US" dirty="0" err="1" smtClean="0">
                <a:hlinkClick r:id="rId3"/>
              </a:rPr>
              <a:t>WaitForSeconds</a:t>
            </a:r>
            <a:r>
              <a:rPr lang="en-US" dirty="0" smtClean="0"/>
              <a:t> object for half a second or so, then yielding it back to Unity.</a:t>
            </a:r>
          </a:p>
          <a:p>
            <a:endParaRPr lang="en-US" dirty="0"/>
          </a:p>
        </p:txBody>
      </p:sp>
    </p:spTree>
    <p:extLst>
      <p:ext uri="{BB962C8B-B14F-4D97-AF65-F5344CB8AC3E}">
        <p14:creationId xmlns:p14="http://schemas.microsoft.com/office/powerpoint/2010/main" val="252803767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void Start () {</a:t>
            </a:r>
          </a:p>
          <a:p>
            <a:pPr marL="0" indent="0">
              <a:buNone/>
            </a:pPr>
            <a:r>
              <a:rPr lang="en-US" sz="2200" dirty="0" err="1" smtClean="0"/>
              <a:t>gameObject.AddComponent</a:t>
            </a:r>
            <a:r>
              <a:rPr lang="en-US" sz="2200" dirty="0" smtClean="0"/>
              <a:t>&lt;</a:t>
            </a:r>
            <a:r>
              <a:rPr lang="en-US" sz="2200" dirty="0" err="1" smtClean="0"/>
              <a:t>MeshFilter</a:t>
            </a:r>
            <a:r>
              <a:rPr lang="en-US" sz="2200" dirty="0" smtClean="0"/>
              <a:t>&gt;().mesh = mesh;</a:t>
            </a:r>
          </a:p>
          <a:p>
            <a:pPr marL="0" indent="0">
              <a:buNone/>
            </a:pPr>
            <a:r>
              <a:rPr lang="en-US" sz="2200" dirty="0" err="1" smtClean="0"/>
              <a:t>gameObject.AddComponent</a:t>
            </a:r>
            <a:r>
              <a:rPr lang="en-US" sz="2200" dirty="0" smtClean="0"/>
              <a:t>&lt;</a:t>
            </a:r>
            <a:r>
              <a:rPr lang="en-US" sz="2200" dirty="0" err="1" smtClean="0"/>
              <a:t>MeshRenderer</a:t>
            </a:r>
            <a:r>
              <a:rPr lang="en-US" sz="2200" dirty="0" smtClean="0"/>
              <a:t>&gt;().material = material;</a:t>
            </a:r>
          </a:p>
          <a:p>
            <a:pPr marL="0" indent="0">
              <a:buNone/>
            </a:pPr>
            <a:r>
              <a:rPr lang="en-US" sz="2200" dirty="0" smtClean="0"/>
              <a:t>if (depth &lt; </a:t>
            </a:r>
            <a:r>
              <a:rPr lang="en-US" sz="2200" dirty="0" err="1" smtClean="0"/>
              <a:t>maxDepth</a:t>
            </a:r>
            <a:r>
              <a:rPr lang="en-US" sz="2200" dirty="0" smtClean="0"/>
              <a:t>) {</a:t>
            </a:r>
          </a:p>
          <a:p>
            <a:pPr marL="0" indent="0">
              <a:buNone/>
            </a:pPr>
            <a:r>
              <a:rPr lang="en-US" sz="2200" dirty="0" smtClean="0"/>
              <a:t>	</a:t>
            </a:r>
            <a:r>
              <a:rPr lang="en-US" sz="2200" dirty="0" err="1" smtClean="0"/>
              <a:t>StartCoroutine</a:t>
            </a:r>
            <a:r>
              <a:rPr lang="en-US" sz="2200" dirty="0" smtClean="0"/>
              <a:t>(</a:t>
            </a:r>
            <a:r>
              <a:rPr lang="en-US" sz="2200" dirty="0" err="1" smtClean="0"/>
              <a:t>CreateChildren</a:t>
            </a:r>
            <a:r>
              <a:rPr lang="en-US" sz="2200" dirty="0" smtClean="0"/>
              <a:t>());</a:t>
            </a:r>
          </a:p>
          <a:p>
            <a:pPr marL="0" indent="0">
              <a:buNone/>
            </a:pPr>
            <a:r>
              <a:rPr lang="en-US" sz="2200" dirty="0" smtClean="0"/>
              <a:t>		}</a:t>
            </a:r>
          </a:p>
          <a:p>
            <a:pPr marL="0" indent="0">
              <a:buNone/>
            </a:pPr>
            <a:r>
              <a:rPr lang="en-US" sz="2200" dirty="0" smtClean="0"/>
              <a:t>	}</a:t>
            </a:r>
          </a:p>
          <a:p>
            <a:pPr marL="0" indent="0">
              <a:buNone/>
            </a:pPr>
            <a:endParaRPr lang="en-US" sz="2200" dirty="0"/>
          </a:p>
        </p:txBody>
      </p:sp>
    </p:spTree>
    <p:extLst>
      <p:ext uri="{BB962C8B-B14F-4D97-AF65-F5344CB8AC3E}">
        <p14:creationId xmlns:p14="http://schemas.microsoft.com/office/powerpoint/2010/main" val="180473340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a:t>
            </a:r>
            <a:r>
              <a:rPr lang="en-US" sz="2200" dirty="0" err="1" smtClean="0"/>
              <a:t>IEnumerator</a:t>
            </a:r>
            <a:r>
              <a:rPr lang="en-US" sz="2200" dirty="0" smtClean="0"/>
              <a:t> </a:t>
            </a:r>
            <a:r>
              <a:rPr lang="en-US" sz="2200" dirty="0" err="1" smtClean="0"/>
              <a:t>CreateChildren</a:t>
            </a:r>
            <a:r>
              <a:rPr lang="en-US" sz="2200" dirty="0" smtClean="0"/>
              <a:t> () {</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&lt;Fractal&gt;().Initialize(this, Vector3.up);</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&lt;Fractal&gt;().Initialize(this, Vector3.right);</a:t>
            </a:r>
          </a:p>
          <a:p>
            <a:pPr marL="0" indent="0">
              <a:buNone/>
            </a:pPr>
            <a:r>
              <a:rPr lang="en-US" sz="2200" dirty="0" smtClean="0"/>
              <a:t>	}</a:t>
            </a:r>
            <a:endParaRPr lang="en-US" sz="2200" dirty="0"/>
          </a:p>
        </p:txBody>
      </p:sp>
    </p:spTree>
    <p:extLst>
      <p:ext uri="{BB962C8B-B14F-4D97-AF65-F5344CB8AC3E}">
        <p14:creationId xmlns:p14="http://schemas.microsoft.com/office/powerpoint/2010/main" val="338717284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we can watch it grow! Did you see a problem in the way it did? Let's add a third child per parent, this time on the left side. </a:t>
            </a:r>
            <a:endParaRPr lang="en-US" dirty="0"/>
          </a:p>
        </p:txBody>
      </p:sp>
    </p:spTree>
    <p:extLst>
      <p:ext uri="{BB962C8B-B14F-4D97-AF65-F5344CB8AC3E}">
        <p14:creationId xmlns:p14="http://schemas.microsoft.com/office/powerpoint/2010/main" val="332993037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a:t>
            </a:r>
            <a:r>
              <a:rPr lang="en-US" sz="2200" dirty="0" err="1" smtClean="0"/>
              <a:t>IEnumerator</a:t>
            </a:r>
            <a:r>
              <a:rPr lang="en-US" sz="2200" dirty="0" smtClean="0"/>
              <a:t> </a:t>
            </a:r>
            <a:r>
              <a:rPr lang="en-US" sz="2200" dirty="0" err="1" smtClean="0"/>
              <a:t>CreateChildren</a:t>
            </a:r>
            <a:r>
              <a:rPr lang="en-US" sz="2200" dirty="0" smtClean="0"/>
              <a:t> () {</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&lt;Fractal&gt;().Initialize(this, Vector3.up);</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&lt;Fractal&gt;().Initialize(this, Vector3.right);</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&lt;Fractal&gt;().Initialize(this, Vector3.left);</a:t>
            </a:r>
          </a:p>
          <a:p>
            <a:pPr marL="0" indent="0">
              <a:buNone/>
            </a:pPr>
            <a:r>
              <a:rPr lang="en-US" sz="2200" dirty="0" smtClean="0"/>
              <a:t>	}</a:t>
            </a:r>
            <a:endParaRPr lang="en-US" sz="2200" dirty="0"/>
          </a:p>
        </p:txBody>
      </p:sp>
    </p:spTree>
    <p:extLst>
      <p:ext uri="{BB962C8B-B14F-4D97-AF65-F5344CB8AC3E}">
        <p14:creationId xmlns:p14="http://schemas.microsoft.com/office/powerpoint/2010/main" val="34774350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problem is that the children have the same orientation as their parent. This means that a left child whose parent is itself a right child will find itself inside its grandparent, and vice versa. </a:t>
            </a:r>
          </a:p>
          <a:p>
            <a:r>
              <a:rPr lang="en-US" dirty="0" smtClean="0"/>
              <a:t>To solve this, we have rotate the children so that their upward direction will point away from their parent. </a:t>
            </a:r>
          </a:p>
          <a:p>
            <a:r>
              <a:rPr lang="en-US" dirty="0" smtClean="0"/>
              <a:t>We will solve this by adding an orientation parameter to Initialize. It will be a quaternion used to set the local rotation of the new child. The upward child needs no rotation, the right child needs to rotation 90 degrees clockwise, and the left child needs to rotate in the opposite direction.</a:t>
            </a:r>
          </a:p>
          <a:p>
            <a:endParaRPr lang="en-US" dirty="0"/>
          </a:p>
        </p:txBody>
      </p:sp>
    </p:spTree>
    <p:extLst>
      <p:ext uri="{BB962C8B-B14F-4D97-AF65-F5344CB8AC3E}">
        <p14:creationId xmlns:p14="http://schemas.microsoft.com/office/powerpoint/2010/main" val="3705219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a Game Over </a:t>
            </a:r>
            <a:r>
              <a:rPr lang="en-US" dirty="0" smtClean="0"/>
              <a:t>message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shall display our Game Over text using a </a:t>
            </a:r>
            <a:r>
              <a:rPr lang="en-US" dirty="0" err="1"/>
              <a:t>GUIText</a:t>
            </a:r>
            <a:r>
              <a:rPr lang="en-US" dirty="0"/>
              <a:t> object. </a:t>
            </a:r>
            <a:endParaRPr lang="en-US" dirty="0" smtClean="0"/>
          </a:p>
          <a:p>
            <a:pPr lvl="1"/>
            <a:r>
              <a:rPr lang="en-US" dirty="0" smtClean="0"/>
              <a:t>Create </a:t>
            </a:r>
            <a:r>
              <a:rPr lang="en-US" dirty="0"/>
              <a:t>from the main menu:</a:t>
            </a:r>
            <a:br>
              <a:rPr lang="en-US" dirty="0"/>
            </a:br>
            <a:r>
              <a:rPr lang="en-US" dirty="0" err="1"/>
              <a:t>GameObject</a:t>
            </a:r>
            <a:r>
              <a:rPr lang="en-US" dirty="0"/>
              <a:t>&gt;Create Other&gt;GUI Text and rename it to </a:t>
            </a:r>
            <a:r>
              <a:rPr lang="en-US" dirty="0" err="1"/>
              <a:t>GameOverText</a:t>
            </a:r>
            <a:r>
              <a:rPr lang="en-US" dirty="0" smtClean="0"/>
              <a:t>.</a:t>
            </a:r>
          </a:p>
          <a:p>
            <a:r>
              <a:rPr lang="en-US" dirty="0"/>
              <a:t>We’ll also need an empty </a:t>
            </a:r>
            <a:r>
              <a:rPr lang="en-US" dirty="0" err="1"/>
              <a:t>GameObject</a:t>
            </a:r>
            <a:r>
              <a:rPr lang="en-US" dirty="0"/>
              <a:t>.</a:t>
            </a:r>
            <a:br>
              <a:rPr lang="en-US" dirty="0"/>
            </a:br>
            <a:r>
              <a:rPr lang="en-US" dirty="0" err="1"/>
              <a:t>GameObject</a:t>
            </a:r>
            <a:r>
              <a:rPr lang="en-US" dirty="0"/>
              <a:t>&gt;Create Empty and rename it to Game Manager</a:t>
            </a:r>
            <a:r>
              <a:rPr lang="en-US" dirty="0" smtClean="0"/>
              <a:t>.</a:t>
            </a:r>
          </a:p>
          <a:p>
            <a:pPr lvl="1"/>
            <a:r>
              <a:rPr lang="en-US" dirty="0"/>
              <a:t>Let’s set up our Game Manager script. In the hierarchy panel select the Game Manager. In the Inspector panel click on Add Component. Select New Script and choose C# as the language. Name the script </a:t>
            </a:r>
            <a:r>
              <a:rPr lang="en-US" dirty="0" err="1"/>
              <a:t>GameManager</a:t>
            </a:r>
            <a:r>
              <a:rPr lang="en-US" dirty="0"/>
              <a:t>. Click Create and Add.</a:t>
            </a:r>
            <a:endParaRPr lang="en-US" dirty="0" smtClean="0"/>
          </a:p>
          <a:p>
            <a:endParaRPr lang="en-US" dirty="0"/>
          </a:p>
        </p:txBody>
      </p:sp>
    </p:spTree>
    <p:extLst>
      <p:ext uri="{BB962C8B-B14F-4D97-AF65-F5344CB8AC3E}">
        <p14:creationId xmlns:p14="http://schemas.microsoft.com/office/powerpoint/2010/main" val="130003137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private </a:t>
            </a:r>
            <a:r>
              <a:rPr lang="en-US" sz="2000" dirty="0" err="1" smtClean="0"/>
              <a:t>IEnumerator</a:t>
            </a:r>
            <a:r>
              <a:rPr lang="en-US" sz="2000" dirty="0" smtClean="0"/>
              <a:t> </a:t>
            </a:r>
            <a:r>
              <a:rPr lang="en-US" sz="2000" dirty="0" err="1" smtClean="0"/>
              <a:t>CreateChildren</a:t>
            </a:r>
            <a:r>
              <a:rPr lang="en-US" sz="2000" dirty="0" smtClean="0"/>
              <a:t> () {</a:t>
            </a:r>
          </a:p>
          <a:p>
            <a:pPr marL="0" indent="0">
              <a:buNone/>
            </a:pPr>
            <a:r>
              <a:rPr lang="en-US" sz="2000" dirty="0" smtClean="0"/>
              <a:t>yield return new </a:t>
            </a:r>
            <a:r>
              <a:rPr lang="en-US" sz="2000" dirty="0" err="1" smtClean="0"/>
              <a:t>WaitForSeconds</a:t>
            </a:r>
            <a:r>
              <a:rPr lang="en-US" sz="2000" dirty="0" smtClean="0"/>
              <a:t>(0.5f);</a:t>
            </a:r>
          </a:p>
          <a:p>
            <a:pPr marL="0" indent="0">
              <a:buNone/>
            </a:pPr>
            <a:r>
              <a:rPr lang="en-US" sz="2000" dirty="0" smtClean="0"/>
              <a:t>new </a:t>
            </a:r>
            <a:r>
              <a:rPr lang="en-US" sz="2000" dirty="0" err="1" smtClean="0"/>
              <a:t>GameObject</a:t>
            </a:r>
            <a:r>
              <a:rPr lang="en-US" sz="2000" dirty="0" smtClean="0"/>
              <a:t>("Fractal Child").</a:t>
            </a:r>
            <a:r>
              <a:rPr lang="en-US" sz="2000" dirty="0" err="1" smtClean="0"/>
              <a:t>AddComponent</a:t>
            </a:r>
            <a:r>
              <a:rPr lang="en-US" sz="2000" dirty="0" smtClean="0"/>
              <a:t>&lt;Fractal&gt;().</a:t>
            </a:r>
          </a:p>
          <a:p>
            <a:pPr marL="0" indent="0">
              <a:buNone/>
            </a:pPr>
            <a:r>
              <a:rPr lang="en-US" sz="2000" dirty="0" smtClean="0"/>
              <a:t>Initialize(this, Vector3.up, </a:t>
            </a:r>
            <a:r>
              <a:rPr lang="en-US" sz="2000" dirty="0" err="1" smtClean="0"/>
              <a:t>Quaternion.identity</a:t>
            </a:r>
            <a:r>
              <a:rPr lang="en-US" sz="2000" dirty="0" smtClean="0"/>
              <a:t>);</a:t>
            </a:r>
          </a:p>
          <a:p>
            <a:pPr marL="0" indent="0">
              <a:buNone/>
            </a:pPr>
            <a:endParaRPr lang="en-US" sz="2000" dirty="0" smtClean="0"/>
          </a:p>
          <a:p>
            <a:pPr marL="0" indent="0">
              <a:buNone/>
            </a:pPr>
            <a:r>
              <a:rPr lang="en-US" sz="2000" dirty="0" smtClean="0"/>
              <a:t>yield return new </a:t>
            </a:r>
            <a:r>
              <a:rPr lang="en-US" sz="2000" dirty="0" err="1" smtClean="0"/>
              <a:t>WaitForSeconds</a:t>
            </a:r>
            <a:r>
              <a:rPr lang="en-US" sz="2000" dirty="0" smtClean="0"/>
              <a:t>(0.5f);</a:t>
            </a:r>
          </a:p>
          <a:p>
            <a:pPr marL="0" indent="0">
              <a:buNone/>
            </a:pPr>
            <a:r>
              <a:rPr lang="en-US" sz="2000" dirty="0" smtClean="0"/>
              <a:t>new </a:t>
            </a:r>
            <a:r>
              <a:rPr lang="en-US" sz="2000" dirty="0" err="1" smtClean="0"/>
              <a:t>GameObject</a:t>
            </a:r>
            <a:r>
              <a:rPr lang="en-US" sz="2000" dirty="0" smtClean="0"/>
              <a:t>("Fractal Child").</a:t>
            </a:r>
            <a:r>
              <a:rPr lang="en-US" sz="2000" dirty="0" err="1" smtClean="0"/>
              <a:t>AddComponent</a:t>
            </a:r>
            <a:r>
              <a:rPr lang="en-US" sz="2000" dirty="0" smtClean="0"/>
              <a:t>&lt;Fractal&gt;().</a:t>
            </a:r>
          </a:p>
          <a:p>
            <a:pPr marL="0" indent="0">
              <a:buNone/>
            </a:pPr>
            <a:r>
              <a:rPr lang="en-US" sz="2000" dirty="0" smtClean="0"/>
              <a:t>Initialize(this, Vector3.right, </a:t>
            </a:r>
            <a:r>
              <a:rPr lang="en-US" sz="2000" dirty="0" err="1" smtClean="0"/>
              <a:t>Quaternion.Euler</a:t>
            </a:r>
            <a:r>
              <a:rPr lang="en-US" sz="2000" dirty="0" smtClean="0"/>
              <a:t>(0f, 0f, -90f));</a:t>
            </a:r>
          </a:p>
          <a:p>
            <a:pPr marL="0" indent="0">
              <a:buNone/>
            </a:pPr>
            <a:endParaRPr lang="en-US" sz="2000" dirty="0" smtClean="0"/>
          </a:p>
          <a:p>
            <a:pPr marL="0" indent="0">
              <a:buNone/>
            </a:pPr>
            <a:r>
              <a:rPr lang="en-US" sz="2000" dirty="0" smtClean="0"/>
              <a:t>yield return new </a:t>
            </a:r>
            <a:r>
              <a:rPr lang="en-US" sz="2000" dirty="0" err="1" smtClean="0"/>
              <a:t>WaitForSeconds</a:t>
            </a:r>
            <a:r>
              <a:rPr lang="en-US" sz="2000" dirty="0" smtClean="0"/>
              <a:t>(0.5f);</a:t>
            </a:r>
          </a:p>
          <a:p>
            <a:pPr marL="0" indent="0">
              <a:buNone/>
            </a:pPr>
            <a:r>
              <a:rPr lang="en-US" sz="2000" dirty="0" smtClean="0"/>
              <a:t>new </a:t>
            </a:r>
            <a:r>
              <a:rPr lang="en-US" sz="2000" dirty="0" err="1" smtClean="0"/>
              <a:t>GameObject</a:t>
            </a:r>
            <a:r>
              <a:rPr lang="en-US" sz="2000" dirty="0" smtClean="0"/>
              <a:t>("Fractal Child").</a:t>
            </a:r>
            <a:r>
              <a:rPr lang="en-US" sz="2000" dirty="0" err="1" smtClean="0"/>
              <a:t>AddComponent</a:t>
            </a:r>
            <a:r>
              <a:rPr lang="en-US" sz="2000" dirty="0" smtClean="0"/>
              <a:t>&lt;Fractal&gt;().</a:t>
            </a:r>
          </a:p>
          <a:p>
            <a:pPr marL="0" indent="0">
              <a:buNone/>
            </a:pPr>
            <a:r>
              <a:rPr lang="en-US" sz="2000" dirty="0" smtClean="0"/>
              <a:t>Initialize(this, Vector3.left, </a:t>
            </a:r>
            <a:r>
              <a:rPr lang="en-US" sz="2000" dirty="0" err="1" smtClean="0"/>
              <a:t>Quaternion.Euler</a:t>
            </a:r>
            <a:r>
              <a:rPr lang="en-US" sz="2000" dirty="0" smtClean="0"/>
              <a:t>(0f, 0f, 90f));</a:t>
            </a:r>
          </a:p>
          <a:p>
            <a:pPr marL="0" indent="0">
              <a:buNone/>
            </a:pPr>
            <a:r>
              <a:rPr lang="en-US" sz="2000" dirty="0" smtClean="0"/>
              <a:t>	}</a:t>
            </a:r>
          </a:p>
          <a:p>
            <a:pPr marL="0" indent="0">
              <a:buNone/>
            </a:pPr>
            <a:endParaRPr lang="en-US" sz="2000" dirty="0"/>
          </a:p>
        </p:txBody>
      </p:sp>
    </p:spTree>
    <p:extLst>
      <p:ext uri="{BB962C8B-B14F-4D97-AF65-F5344CB8AC3E}">
        <p14:creationId xmlns:p14="http://schemas.microsoft.com/office/powerpoint/2010/main" val="111042795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2200" dirty="0" smtClean="0"/>
              <a:t>private </a:t>
            </a:r>
            <a:r>
              <a:rPr lang="en-US" sz="2200" dirty="0" err="1" smtClean="0"/>
              <a:t>IEnumerator</a:t>
            </a:r>
            <a:r>
              <a:rPr lang="en-US" sz="2200" dirty="0" smtClean="0"/>
              <a:t> </a:t>
            </a:r>
            <a:r>
              <a:rPr lang="en-US" sz="2200" dirty="0" err="1" smtClean="0"/>
              <a:t>CreateChildren</a:t>
            </a:r>
            <a:r>
              <a:rPr lang="en-US" sz="2200" dirty="0" smtClean="0"/>
              <a:t> () {</a:t>
            </a:r>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a:t>
            </a:r>
          </a:p>
          <a:p>
            <a:pPr marL="0" indent="0">
              <a:buNone/>
            </a:pPr>
            <a:r>
              <a:rPr lang="en-US" sz="2200" dirty="0" smtClean="0"/>
              <a:t>Initialize(this, Vector3.up, </a:t>
            </a:r>
            <a:r>
              <a:rPr lang="en-US" sz="2200" dirty="0" err="1" smtClean="0"/>
              <a:t>Quaternion.identity</a:t>
            </a:r>
            <a:r>
              <a:rPr lang="en-US" sz="2200" dirty="0" smtClean="0"/>
              <a:t>);</a:t>
            </a:r>
          </a:p>
          <a:p>
            <a:pPr marL="0" indent="0">
              <a:buNone/>
            </a:pPr>
            <a:endParaRPr lang="en-US" sz="2200" dirty="0" smtClean="0"/>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a:t>
            </a:r>
          </a:p>
          <a:p>
            <a:pPr marL="0" indent="0">
              <a:buNone/>
            </a:pPr>
            <a:r>
              <a:rPr lang="en-US" sz="2200" dirty="0" smtClean="0"/>
              <a:t>Initialize(this, Vector3.right, </a:t>
            </a:r>
            <a:r>
              <a:rPr lang="en-US" sz="2200" dirty="0" err="1" smtClean="0"/>
              <a:t>Quaternion.Euler</a:t>
            </a:r>
            <a:r>
              <a:rPr lang="en-US" sz="2200" dirty="0" smtClean="0"/>
              <a:t>(0f, 0f, -90f));</a:t>
            </a:r>
          </a:p>
          <a:p>
            <a:pPr marL="0" indent="0">
              <a:buNone/>
            </a:pPr>
            <a:endParaRPr lang="en-US" sz="2200" dirty="0" smtClean="0"/>
          </a:p>
          <a:p>
            <a:pPr marL="0" indent="0">
              <a:buNone/>
            </a:pPr>
            <a:r>
              <a:rPr lang="en-US" sz="2200" dirty="0" smtClean="0"/>
              <a:t>yield return new </a:t>
            </a:r>
            <a:r>
              <a:rPr lang="en-US" sz="2200" dirty="0" err="1" smtClean="0"/>
              <a:t>WaitForSeconds</a:t>
            </a:r>
            <a:r>
              <a:rPr lang="en-US" sz="2200" dirty="0" smtClean="0"/>
              <a:t>(0.5f);</a:t>
            </a:r>
          </a:p>
          <a:p>
            <a:pPr marL="0" indent="0">
              <a:buNone/>
            </a:pPr>
            <a:r>
              <a:rPr lang="en-US" sz="2200" dirty="0" smtClean="0"/>
              <a:t>new </a:t>
            </a:r>
            <a:r>
              <a:rPr lang="en-US" sz="2200" dirty="0" err="1" smtClean="0"/>
              <a:t>GameObject</a:t>
            </a:r>
            <a:r>
              <a:rPr lang="en-US" sz="2200" dirty="0" smtClean="0"/>
              <a:t>("Fractal Child").</a:t>
            </a:r>
            <a:r>
              <a:rPr lang="en-US" sz="2200" dirty="0" err="1" smtClean="0"/>
              <a:t>AddComponent</a:t>
            </a:r>
            <a:r>
              <a:rPr lang="en-US" sz="2200" dirty="0" smtClean="0"/>
              <a:t>&lt;Fractal&gt;().</a:t>
            </a:r>
          </a:p>
          <a:p>
            <a:pPr marL="0" indent="0">
              <a:buNone/>
            </a:pPr>
            <a:r>
              <a:rPr lang="en-US" sz="2200" dirty="0" smtClean="0"/>
              <a:t>Initialize(this, Vector3.left, </a:t>
            </a:r>
            <a:r>
              <a:rPr lang="en-US" sz="2200" dirty="0" err="1" smtClean="0"/>
              <a:t>Quaternion.Euler</a:t>
            </a:r>
            <a:r>
              <a:rPr lang="en-US" sz="2200" dirty="0" smtClean="0"/>
              <a:t>(0f, 0f, 90f));</a:t>
            </a:r>
          </a:p>
          <a:p>
            <a:pPr marL="0" indent="0">
              <a:buNone/>
            </a:pPr>
            <a:r>
              <a:rPr lang="en-US" sz="2200" dirty="0" smtClean="0"/>
              <a:t>	}</a:t>
            </a:r>
          </a:p>
          <a:p>
            <a:pPr marL="0" indent="0">
              <a:buNone/>
            </a:pPr>
            <a:endParaRPr lang="en-US" sz="2200" dirty="0"/>
          </a:p>
        </p:txBody>
      </p:sp>
    </p:spTree>
    <p:extLst>
      <p:ext uri="{BB962C8B-B14F-4D97-AF65-F5344CB8AC3E}">
        <p14:creationId xmlns:p14="http://schemas.microsoft.com/office/powerpoint/2010/main" val="228522913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Better Code For More Children</a:t>
            </a:r>
            <a:endParaRPr lang="en-US" dirty="0"/>
          </a:p>
        </p:txBody>
      </p:sp>
      <p:sp>
        <p:nvSpPr>
          <p:cNvPr id="3" name="Content Placeholder 2"/>
          <p:cNvSpPr>
            <a:spLocks noGrp="1"/>
          </p:cNvSpPr>
          <p:nvPr>
            <p:ph idx="1"/>
          </p:nvPr>
        </p:nvSpPr>
        <p:spPr/>
        <p:txBody>
          <a:bodyPr/>
          <a:lstStyle/>
          <a:p>
            <a:r>
              <a:rPr lang="en-US" dirty="0" smtClean="0"/>
              <a:t>Let us generalize by moving the direction and orientation data to static arrays. </a:t>
            </a:r>
          </a:p>
          <a:p>
            <a:r>
              <a:rPr lang="en-US" dirty="0" smtClean="0"/>
              <a:t>Then we can reduce </a:t>
            </a:r>
            <a:r>
              <a:rPr lang="en-US" dirty="0" err="1" smtClean="0"/>
              <a:t>CreateChildren</a:t>
            </a:r>
            <a:r>
              <a:rPr lang="en-US" dirty="0" smtClean="0"/>
              <a:t> to a short loop and use the child index as a parameter for Initialize. </a:t>
            </a:r>
            <a:endParaRPr lang="en-US" dirty="0"/>
          </a:p>
        </p:txBody>
      </p:sp>
    </p:spTree>
    <p:extLst>
      <p:ext uri="{BB962C8B-B14F-4D97-AF65-F5344CB8AC3E}">
        <p14:creationId xmlns:p14="http://schemas.microsoft.com/office/powerpoint/2010/main" val="221887412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private static Vector3[] </a:t>
            </a:r>
            <a:r>
              <a:rPr lang="en-US" dirty="0" err="1" smtClean="0"/>
              <a:t>childDirections</a:t>
            </a:r>
            <a:r>
              <a:rPr lang="en-US" dirty="0" smtClean="0"/>
              <a:t> = {</a:t>
            </a:r>
          </a:p>
          <a:p>
            <a:pPr marL="0" indent="0">
              <a:buNone/>
            </a:pPr>
            <a:r>
              <a:rPr lang="en-US" dirty="0" smtClean="0"/>
              <a:t>		Vector3.up,</a:t>
            </a:r>
          </a:p>
          <a:p>
            <a:pPr marL="0" indent="0">
              <a:buNone/>
            </a:pPr>
            <a:r>
              <a:rPr lang="en-US" dirty="0" smtClean="0"/>
              <a:t>		Vector3.right,</a:t>
            </a:r>
          </a:p>
          <a:p>
            <a:pPr marL="0" indent="0">
              <a:buNone/>
            </a:pPr>
            <a:r>
              <a:rPr lang="en-US" dirty="0" smtClean="0"/>
              <a:t>		Vector3.left</a:t>
            </a:r>
          </a:p>
          <a:p>
            <a:pPr marL="0" indent="0">
              <a:buNone/>
            </a:pPr>
            <a:r>
              <a:rPr lang="en-US" dirty="0" smtClean="0"/>
              <a:t>	};</a:t>
            </a:r>
          </a:p>
          <a:p>
            <a:pPr marL="0" indent="0">
              <a:buNone/>
            </a:pPr>
            <a:endParaRPr lang="en-US" dirty="0" smtClean="0"/>
          </a:p>
          <a:p>
            <a:pPr marL="0" indent="0">
              <a:buNone/>
            </a:pPr>
            <a:r>
              <a:rPr lang="en-US" dirty="0" smtClean="0"/>
              <a:t>	private static Quaternion[] </a:t>
            </a:r>
            <a:r>
              <a:rPr lang="en-US" dirty="0" err="1" smtClean="0"/>
              <a:t>childOrientations</a:t>
            </a:r>
            <a:r>
              <a:rPr lang="en-US" dirty="0" smtClean="0"/>
              <a:t> = {</a:t>
            </a:r>
          </a:p>
          <a:p>
            <a:pPr marL="0" indent="0">
              <a:buNone/>
            </a:pPr>
            <a:r>
              <a:rPr lang="en-US" dirty="0" smtClean="0"/>
              <a:t>		</a:t>
            </a:r>
            <a:r>
              <a:rPr lang="en-US" dirty="0" err="1" smtClean="0"/>
              <a:t>Quaternion.identity</a:t>
            </a:r>
            <a:r>
              <a:rPr lang="en-US" dirty="0" smtClean="0"/>
              <a:t>,</a:t>
            </a:r>
          </a:p>
          <a:p>
            <a:pPr marL="0" indent="0">
              <a:buNone/>
            </a:pPr>
            <a:r>
              <a:rPr lang="en-US" dirty="0" smtClean="0"/>
              <a:t>		</a:t>
            </a:r>
            <a:r>
              <a:rPr lang="en-US" dirty="0" err="1" smtClean="0"/>
              <a:t>Quaternion.Euler</a:t>
            </a:r>
            <a:r>
              <a:rPr lang="en-US" dirty="0" smtClean="0"/>
              <a:t>(0f, 0f, -90f),</a:t>
            </a:r>
          </a:p>
          <a:p>
            <a:pPr marL="0" indent="0">
              <a:buNone/>
            </a:pPr>
            <a:r>
              <a:rPr lang="en-US" dirty="0" smtClean="0"/>
              <a:t>		</a:t>
            </a:r>
            <a:r>
              <a:rPr lang="en-US" dirty="0" err="1" smtClean="0"/>
              <a:t>Quaternion.Euler</a:t>
            </a:r>
            <a:r>
              <a:rPr lang="en-US" dirty="0" smtClean="0"/>
              <a:t>(0f, 0f, 90f)</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70202096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a:t>
            </a:r>
            <a:r>
              <a:rPr lang="en-US" sz="2200" dirty="0" err="1" smtClean="0"/>
              <a:t>IEnumerator</a:t>
            </a:r>
            <a:r>
              <a:rPr lang="en-US" sz="2200" dirty="0" smtClean="0"/>
              <a:t> </a:t>
            </a:r>
            <a:r>
              <a:rPr lang="en-US" sz="2200" dirty="0" err="1" smtClean="0"/>
              <a:t>CreateChildren</a:t>
            </a:r>
            <a:r>
              <a:rPr lang="en-US" sz="2200" dirty="0" smtClean="0"/>
              <a:t> () {</a:t>
            </a:r>
          </a:p>
          <a:p>
            <a:pPr marL="0" indent="0">
              <a:buNone/>
            </a:pPr>
            <a:r>
              <a:rPr lang="en-US" sz="2200" dirty="0" smtClean="0"/>
              <a:t>		for (</a:t>
            </a:r>
            <a:r>
              <a:rPr lang="en-US" sz="2200" dirty="0" err="1" smtClean="0"/>
              <a:t>int</a:t>
            </a:r>
            <a:r>
              <a:rPr lang="en-US" sz="2200" dirty="0" smtClean="0"/>
              <a:t> i = 0; i &lt; </a:t>
            </a:r>
            <a:r>
              <a:rPr lang="en-US" sz="2200" dirty="0" err="1" smtClean="0"/>
              <a:t>childDirections.Length</a:t>
            </a:r>
            <a:r>
              <a:rPr lang="en-US" sz="2200" dirty="0" smtClean="0"/>
              <a:t>; i++) {</a:t>
            </a:r>
          </a:p>
          <a:p>
            <a:pPr marL="0" indent="0">
              <a:buNone/>
            </a:pPr>
            <a:r>
              <a:rPr lang="en-US" sz="2200" dirty="0" smtClean="0"/>
              <a:t>			yield return new </a:t>
            </a:r>
            <a:r>
              <a:rPr lang="en-US" sz="2200" dirty="0" err="1" smtClean="0"/>
              <a:t>WaitForSeconds</a:t>
            </a:r>
            <a:r>
              <a:rPr lang="en-US" sz="2200" dirty="0" smtClean="0"/>
              <a:t>(0.5f);</a:t>
            </a:r>
          </a:p>
          <a:p>
            <a:pPr marL="0" indent="0">
              <a:buNone/>
            </a:pPr>
            <a:r>
              <a:rPr lang="en-US" sz="2200" dirty="0" smtClean="0"/>
              <a:t>			new </a:t>
            </a:r>
            <a:r>
              <a:rPr lang="en-US" sz="2200" dirty="0" err="1" smtClean="0"/>
              <a:t>GameObject</a:t>
            </a:r>
            <a:r>
              <a:rPr lang="en-US" sz="2200" dirty="0" smtClean="0"/>
              <a:t>("Fractal Child").</a:t>
            </a:r>
            <a:r>
              <a:rPr lang="en-US" sz="2200" dirty="0" err="1" smtClean="0"/>
              <a:t>AddComponent</a:t>
            </a:r>
            <a:r>
              <a:rPr lang="en-US" sz="2200" dirty="0" smtClean="0"/>
              <a:t>&lt;Fractal&gt;().Initialize(this, i);</a:t>
            </a:r>
          </a:p>
          <a:p>
            <a:pPr marL="0" indent="0">
              <a:buNone/>
            </a:pPr>
            <a:r>
              <a:rPr lang="en-US" sz="2200" dirty="0" smtClean="0"/>
              <a:t>		}</a:t>
            </a:r>
          </a:p>
          <a:p>
            <a:pPr marL="0" indent="0">
              <a:buNone/>
            </a:pPr>
            <a:r>
              <a:rPr lang="en-US" sz="2200" dirty="0" smtClean="0"/>
              <a:t>	}</a:t>
            </a:r>
          </a:p>
          <a:p>
            <a:pPr marL="0" indent="0">
              <a:buNone/>
            </a:pPr>
            <a:endParaRPr lang="en-US" sz="2200" dirty="0"/>
          </a:p>
        </p:txBody>
      </p:sp>
    </p:spTree>
    <p:extLst>
      <p:ext uri="{BB962C8B-B14F-4D97-AF65-F5344CB8AC3E}">
        <p14:creationId xmlns:p14="http://schemas.microsoft.com/office/powerpoint/2010/main" val="100453502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private void Initialize (Fractal parent, </a:t>
            </a:r>
            <a:r>
              <a:rPr lang="en-US" dirty="0" err="1" smtClean="0"/>
              <a:t>int</a:t>
            </a:r>
            <a:r>
              <a:rPr lang="en-US" dirty="0" smtClean="0"/>
              <a:t> </a:t>
            </a:r>
            <a:r>
              <a:rPr lang="en-US" dirty="0" err="1" smtClean="0"/>
              <a:t>childIndex</a:t>
            </a:r>
            <a:r>
              <a:rPr lang="en-US" dirty="0" smtClean="0"/>
              <a:t>) {</a:t>
            </a:r>
          </a:p>
          <a:p>
            <a:pPr marL="0" indent="0">
              <a:buNone/>
            </a:pPr>
            <a:r>
              <a:rPr lang="en-US" dirty="0" smtClean="0"/>
              <a:t>		mesh = </a:t>
            </a:r>
            <a:r>
              <a:rPr lang="en-US" dirty="0" err="1" smtClean="0"/>
              <a:t>parent.mesh</a:t>
            </a:r>
            <a:r>
              <a:rPr lang="en-US" dirty="0" smtClean="0"/>
              <a:t>;</a:t>
            </a:r>
          </a:p>
          <a:p>
            <a:pPr marL="0" indent="0">
              <a:buNone/>
            </a:pPr>
            <a:r>
              <a:rPr lang="en-US" dirty="0" smtClean="0"/>
              <a:t>		material = </a:t>
            </a:r>
            <a:r>
              <a:rPr lang="en-US" dirty="0" err="1" smtClean="0"/>
              <a:t>parent.material</a:t>
            </a:r>
            <a:r>
              <a:rPr lang="en-US" dirty="0" smtClean="0"/>
              <a:t>;</a:t>
            </a:r>
          </a:p>
          <a:p>
            <a:pPr marL="0" indent="0">
              <a:buNone/>
            </a:pPr>
            <a:r>
              <a:rPr lang="en-US" dirty="0" smtClean="0"/>
              <a:t>		</a:t>
            </a:r>
            <a:r>
              <a:rPr lang="en-US" dirty="0" err="1" smtClean="0"/>
              <a:t>maxDepth</a:t>
            </a:r>
            <a:r>
              <a:rPr lang="en-US" dirty="0" smtClean="0"/>
              <a:t> = </a:t>
            </a:r>
            <a:r>
              <a:rPr lang="en-US" dirty="0" err="1" smtClean="0"/>
              <a:t>parent.maxDepth</a:t>
            </a:r>
            <a:r>
              <a:rPr lang="en-US" dirty="0" smtClean="0"/>
              <a:t>;</a:t>
            </a:r>
          </a:p>
          <a:p>
            <a:pPr marL="0" indent="0">
              <a:buNone/>
            </a:pPr>
            <a:r>
              <a:rPr lang="en-US" dirty="0" smtClean="0"/>
              <a:t>		depth = </a:t>
            </a:r>
            <a:r>
              <a:rPr lang="en-US" dirty="0" err="1" smtClean="0"/>
              <a:t>parent.depth</a:t>
            </a:r>
            <a:r>
              <a:rPr lang="en-US" dirty="0" smtClean="0"/>
              <a:t> + 1;</a:t>
            </a:r>
          </a:p>
          <a:p>
            <a:pPr marL="0" indent="0">
              <a:buNone/>
            </a:pPr>
            <a:r>
              <a:rPr lang="en-US" dirty="0" smtClean="0"/>
              <a:t>		</a:t>
            </a:r>
            <a:r>
              <a:rPr lang="en-US" dirty="0" err="1" smtClean="0"/>
              <a:t>childScale</a:t>
            </a:r>
            <a:r>
              <a:rPr lang="en-US" dirty="0" smtClean="0"/>
              <a:t> = </a:t>
            </a:r>
            <a:r>
              <a:rPr lang="en-US" dirty="0" err="1" smtClean="0"/>
              <a:t>parent.childScale</a:t>
            </a:r>
            <a:r>
              <a:rPr lang="en-US" dirty="0" smtClean="0"/>
              <a:t>;</a:t>
            </a:r>
          </a:p>
          <a:p>
            <a:pPr marL="0" indent="0">
              <a:buNone/>
            </a:pPr>
            <a:r>
              <a:rPr lang="en-US" dirty="0" smtClean="0"/>
              <a:t>		</a:t>
            </a:r>
            <a:r>
              <a:rPr lang="en-US" dirty="0" err="1" smtClean="0"/>
              <a:t>transform.parent</a:t>
            </a:r>
            <a:r>
              <a:rPr lang="en-US" dirty="0" smtClean="0"/>
              <a:t> = </a:t>
            </a:r>
            <a:r>
              <a:rPr lang="en-US" dirty="0" err="1" smtClean="0"/>
              <a:t>parent.transform</a:t>
            </a:r>
            <a:r>
              <a:rPr lang="en-US" dirty="0" smtClean="0"/>
              <a:t>;</a:t>
            </a:r>
          </a:p>
          <a:p>
            <a:pPr marL="0" indent="0">
              <a:buNone/>
            </a:pPr>
            <a:r>
              <a:rPr lang="en-US" dirty="0" smtClean="0"/>
              <a:t>		</a:t>
            </a:r>
            <a:r>
              <a:rPr lang="en-US" dirty="0" err="1" smtClean="0"/>
              <a:t>transform.localScale</a:t>
            </a:r>
            <a:r>
              <a:rPr lang="en-US" dirty="0" smtClean="0"/>
              <a:t> = Vector3.one * </a:t>
            </a:r>
            <a:r>
              <a:rPr lang="en-US" dirty="0" err="1" smtClean="0"/>
              <a:t>childScale</a:t>
            </a:r>
            <a:r>
              <a:rPr lang="en-US" dirty="0" smtClean="0"/>
              <a:t>;</a:t>
            </a:r>
          </a:p>
          <a:p>
            <a:pPr marL="0" indent="0">
              <a:buNone/>
            </a:pPr>
            <a:r>
              <a:rPr lang="en-US" dirty="0" smtClean="0"/>
              <a:t>		</a:t>
            </a:r>
            <a:r>
              <a:rPr lang="en-US" dirty="0" err="1" smtClean="0"/>
              <a:t>transform.localPosition</a:t>
            </a:r>
            <a:r>
              <a:rPr lang="en-US" dirty="0" smtClean="0"/>
              <a:t> = </a:t>
            </a:r>
            <a:r>
              <a:rPr lang="en-US" dirty="0" err="1" smtClean="0"/>
              <a:t>childDirections</a:t>
            </a:r>
            <a:r>
              <a:rPr lang="en-US" dirty="0" smtClean="0"/>
              <a:t>[</a:t>
            </a:r>
            <a:r>
              <a:rPr lang="en-US" dirty="0" err="1" smtClean="0"/>
              <a:t>childIndex</a:t>
            </a:r>
            <a:r>
              <a:rPr lang="en-US" dirty="0" smtClean="0"/>
              <a:t>] * (0.5f + 0.5f * </a:t>
            </a:r>
            <a:r>
              <a:rPr lang="en-US" dirty="0" err="1" smtClean="0"/>
              <a:t>childScale</a:t>
            </a:r>
            <a:r>
              <a:rPr lang="en-US" dirty="0" smtClean="0"/>
              <a:t>);</a:t>
            </a:r>
          </a:p>
          <a:p>
            <a:pPr marL="0" indent="0">
              <a:buNone/>
            </a:pPr>
            <a:r>
              <a:rPr lang="en-US" dirty="0" smtClean="0"/>
              <a:t>		</a:t>
            </a:r>
            <a:r>
              <a:rPr lang="en-US" dirty="0" err="1" smtClean="0"/>
              <a:t>transform.localRotation</a:t>
            </a:r>
            <a:r>
              <a:rPr lang="en-US" dirty="0" smtClean="0"/>
              <a:t> = </a:t>
            </a:r>
            <a:r>
              <a:rPr lang="en-US" dirty="0" err="1" smtClean="0"/>
              <a:t>childOrientations</a:t>
            </a:r>
            <a:r>
              <a:rPr lang="en-US" dirty="0" smtClean="0"/>
              <a:t>[</a:t>
            </a:r>
            <a:r>
              <a:rPr lang="en-US" dirty="0" err="1" smtClean="0"/>
              <a:t>childIndex</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421751751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let's introduce two more children by simple adding their data to the arrays. One going forward, the other going backward. </a:t>
            </a:r>
            <a:endParaRPr lang="en-US" dirty="0"/>
          </a:p>
        </p:txBody>
      </p:sp>
    </p:spTree>
    <p:extLst>
      <p:ext uri="{BB962C8B-B14F-4D97-AF65-F5344CB8AC3E}">
        <p14:creationId xmlns:p14="http://schemas.microsoft.com/office/powerpoint/2010/main" val="391940532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4525963"/>
          </a:xfrm>
        </p:spPr>
        <p:txBody>
          <a:bodyPr>
            <a:noAutofit/>
          </a:bodyPr>
          <a:lstStyle/>
          <a:p>
            <a:pPr marL="0" indent="0">
              <a:buNone/>
            </a:pPr>
            <a:r>
              <a:rPr lang="en-US" sz="2200" dirty="0" smtClean="0"/>
              <a:t>private static Vector3[] </a:t>
            </a:r>
            <a:r>
              <a:rPr lang="en-US" sz="2200" dirty="0" err="1" smtClean="0"/>
              <a:t>childDirections</a:t>
            </a:r>
            <a:r>
              <a:rPr lang="en-US" sz="2200" dirty="0" smtClean="0"/>
              <a:t> = {</a:t>
            </a:r>
          </a:p>
          <a:p>
            <a:pPr marL="0" indent="0">
              <a:buNone/>
            </a:pPr>
            <a:r>
              <a:rPr lang="en-US" sz="2200" dirty="0" smtClean="0"/>
              <a:t>		Vector3.up,</a:t>
            </a:r>
          </a:p>
          <a:p>
            <a:pPr marL="0" indent="0">
              <a:buNone/>
            </a:pPr>
            <a:r>
              <a:rPr lang="en-US" sz="2200" dirty="0" smtClean="0"/>
              <a:t>		Vector3.right,</a:t>
            </a:r>
          </a:p>
          <a:p>
            <a:pPr marL="0" indent="0">
              <a:buNone/>
            </a:pPr>
            <a:r>
              <a:rPr lang="en-US" sz="2200" dirty="0" smtClean="0"/>
              <a:t>		Vector3.left,</a:t>
            </a:r>
          </a:p>
          <a:p>
            <a:pPr marL="0" indent="0">
              <a:buNone/>
            </a:pPr>
            <a:r>
              <a:rPr lang="en-US" sz="2200" dirty="0" smtClean="0"/>
              <a:t>		Vector3.forward,</a:t>
            </a:r>
          </a:p>
          <a:p>
            <a:pPr marL="0" indent="0">
              <a:buNone/>
            </a:pPr>
            <a:r>
              <a:rPr lang="en-US" sz="2200" dirty="0" smtClean="0"/>
              <a:t>		Vector3.back</a:t>
            </a:r>
          </a:p>
          <a:p>
            <a:pPr marL="0" indent="0">
              <a:buNone/>
            </a:pPr>
            <a:r>
              <a:rPr lang="en-US" sz="2200" dirty="0" smtClean="0"/>
              <a:t>	};</a:t>
            </a:r>
          </a:p>
          <a:p>
            <a:pPr marL="0" indent="0">
              <a:buNone/>
            </a:pPr>
            <a:endParaRPr lang="en-US" sz="2200" dirty="0" smtClean="0"/>
          </a:p>
          <a:p>
            <a:pPr marL="0" indent="0">
              <a:buNone/>
            </a:pPr>
            <a:r>
              <a:rPr lang="en-US" sz="2200" dirty="0" smtClean="0"/>
              <a:t>	private static Quaternion[] </a:t>
            </a:r>
            <a:r>
              <a:rPr lang="en-US" sz="2200" dirty="0" err="1" smtClean="0"/>
              <a:t>childOrientations</a:t>
            </a:r>
            <a:r>
              <a:rPr lang="en-US" sz="2200" dirty="0" smtClean="0"/>
              <a:t> = {</a:t>
            </a:r>
          </a:p>
          <a:p>
            <a:pPr marL="0" indent="0">
              <a:buNone/>
            </a:pPr>
            <a:r>
              <a:rPr lang="en-US" sz="2200" dirty="0" smtClean="0"/>
              <a:t>		</a:t>
            </a:r>
            <a:r>
              <a:rPr lang="en-US" sz="2200" dirty="0" err="1" smtClean="0"/>
              <a:t>Quaternion.identity</a:t>
            </a:r>
            <a:r>
              <a:rPr lang="en-US" sz="2200" dirty="0" smtClean="0"/>
              <a:t>,</a:t>
            </a:r>
          </a:p>
          <a:p>
            <a:pPr marL="0" indent="0">
              <a:buNone/>
            </a:pPr>
            <a:r>
              <a:rPr lang="en-US" sz="2200" dirty="0" smtClean="0"/>
              <a:t>		</a:t>
            </a:r>
            <a:r>
              <a:rPr lang="en-US" sz="2200" dirty="0" err="1" smtClean="0"/>
              <a:t>Quaternion.Euler</a:t>
            </a:r>
            <a:r>
              <a:rPr lang="en-US" sz="2200" dirty="0" smtClean="0"/>
              <a:t>(0f, 0f, -90f),</a:t>
            </a:r>
          </a:p>
          <a:p>
            <a:pPr marL="0" indent="0">
              <a:buNone/>
            </a:pPr>
            <a:r>
              <a:rPr lang="en-US" sz="2200" dirty="0" smtClean="0"/>
              <a:t>		</a:t>
            </a:r>
            <a:r>
              <a:rPr lang="en-US" sz="2200" dirty="0" err="1" smtClean="0"/>
              <a:t>Quaternion.Euler</a:t>
            </a:r>
            <a:r>
              <a:rPr lang="en-US" sz="2200" dirty="0" smtClean="0"/>
              <a:t>(0f, 0f, 90f),</a:t>
            </a:r>
          </a:p>
          <a:p>
            <a:pPr marL="0" indent="0">
              <a:buNone/>
            </a:pPr>
            <a:r>
              <a:rPr lang="en-US" sz="2200" dirty="0" smtClean="0"/>
              <a:t>		</a:t>
            </a:r>
            <a:r>
              <a:rPr lang="en-US" sz="2200" dirty="0" err="1" smtClean="0"/>
              <a:t>Quaternion.Euler</a:t>
            </a:r>
            <a:r>
              <a:rPr lang="en-US" sz="2200" dirty="0" smtClean="0"/>
              <a:t>(90f, 0f, 0f),</a:t>
            </a:r>
          </a:p>
          <a:p>
            <a:pPr marL="0" indent="0">
              <a:buNone/>
            </a:pPr>
            <a:r>
              <a:rPr lang="en-US" sz="2200" dirty="0" smtClean="0"/>
              <a:t>		</a:t>
            </a:r>
            <a:r>
              <a:rPr lang="en-US" sz="2200" dirty="0" err="1" smtClean="0"/>
              <a:t>Quaternion.Euler</a:t>
            </a:r>
            <a:r>
              <a:rPr lang="en-US" sz="2200" dirty="0" smtClean="0"/>
              <a:t>(-90f, 0f, 0f)</a:t>
            </a:r>
          </a:p>
          <a:p>
            <a:pPr marL="0" indent="0">
              <a:buNone/>
            </a:pPr>
            <a:r>
              <a:rPr lang="en-US" sz="2200" dirty="0" smtClean="0"/>
              <a:t>	};</a:t>
            </a:r>
            <a:endParaRPr lang="en-US" sz="2200" dirty="0"/>
          </a:p>
        </p:txBody>
      </p:sp>
    </p:spTree>
    <p:extLst>
      <p:ext uri="{BB962C8B-B14F-4D97-AF65-F5344CB8AC3E}">
        <p14:creationId xmlns:p14="http://schemas.microsoft.com/office/powerpoint/2010/main" val="380811164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Color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fractal is a little dull. Let's liven it up by adding some color variation.</a:t>
            </a:r>
          </a:p>
          <a:p>
            <a:r>
              <a:rPr lang="en-US" dirty="0" smtClean="0"/>
              <a:t>We do this by interpolating from white at the root to yellow at the smallest children. </a:t>
            </a:r>
          </a:p>
          <a:p>
            <a:r>
              <a:rPr lang="en-US" dirty="0" smtClean="0"/>
              <a:t>The static </a:t>
            </a:r>
            <a:r>
              <a:rPr lang="en-US" dirty="0" err="1" smtClean="0"/>
              <a:t>Color.Lerp</a:t>
            </a:r>
            <a:r>
              <a:rPr lang="en-US" dirty="0" smtClean="0"/>
              <a:t> method is a handy way to do this. The interpolator goes from zero to one, which we do by dividing our current depth by the maximum depth. </a:t>
            </a:r>
          </a:p>
          <a:p>
            <a:pPr lvl="1"/>
            <a:r>
              <a:rPr lang="en-US" dirty="0" smtClean="0"/>
              <a:t>Because we don't want an integer division here, we convert depth to a float first. </a:t>
            </a:r>
            <a:endParaRPr lang="en-US" dirty="0"/>
          </a:p>
        </p:txBody>
      </p:sp>
    </p:spTree>
    <p:extLst>
      <p:ext uri="{BB962C8B-B14F-4D97-AF65-F5344CB8AC3E}">
        <p14:creationId xmlns:p14="http://schemas.microsoft.com/office/powerpoint/2010/main" val="305692999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void Start () {</a:t>
            </a:r>
          </a:p>
          <a:p>
            <a:pPr marL="0" indent="0">
              <a:buNone/>
            </a:pPr>
            <a:r>
              <a:rPr lang="en-US" sz="2200" dirty="0" err="1" smtClean="0"/>
              <a:t>gameObject.AddComponent</a:t>
            </a:r>
            <a:r>
              <a:rPr lang="en-US" sz="2200" dirty="0" smtClean="0"/>
              <a:t>&lt;</a:t>
            </a:r>
            <a:r>
              <a:rPr lang="en-US" sz="2200" dirty="0" err="1" smtClean="0"/>
              <a:t>MeshFilter</a:t>
            </a:r>
            <a:r>
              <a:rPr lang="en-US" sz="2200" dirty="0" smtClean="0"/>
              <a:t>&gt;().mesh = mesh;</a:t>
            </a:r>
          </a:p>
          <a:p>
            <a:pPr marL="0" indent="0">
              <a:buNone/>
            </a:pPr>
            <a:r>
              <a:rPr lang="en-US" sz="2200" dirty="0" err="1" smtClean="0"/>
              <a:t>gameObject.AddComponent</a:t>
            </a:r>
            <a:r>
              <a:rPr lang="en-US" sz="2200" dirty="0" smtClean="0"/>
              <a:t>&lt;</a:t>
            </a:r>
            <a:r>
              <a:rPr lang="en-US" sz="2200" dirty="0" err="1" smtClean="0"/>
              <a:t>MeshRenderer</a:t>
            </a:r>
            <a:r>
              <a:rPr lang="en-US" sz="2200" dirty="0" smtClean="0"/>
              <a:t>&gt;().material = material;</a:t>
            </a:r>
          </a:p>
          <a:p>
            <a:pPr marL="0" indent="0">
              <a:buNone/>
            </a:pPr>
            <a:r>
              <a:rPr lang="en-US" sz="2200" dirty="0" err="1" smtClean="0"/>
              <a:t>renderer.material.color</a:t>
            </a:r>
            <a:r>
              <a:rPr lang="en-US" sz="2200" dirty="0" smtClean="0"/>
              <a:t> = </a:t>
            </a:r>
            <a:r>
              <a:rPr lang="en-US" sz="2200" dirty="0" err="1" smtClean="0"/>
              <a:t>Color.Lerp</a:t>
            </a:r>
            <a:r>
              <a:rPr lang="en-US" sz="2200" dirty="0" smtClean="0"/>
              <a:t>(</a:t>
            </a:r>
            <a:r>
              <a:rPr lang="en-US" sz="2200" dirty="0" err="1" smtClean="0"/>
              <a:t>Color.white</a:t>
            </a:r>
            <a:r>
              <a:rPr lang="en-US" sz="2200" dirty="0" smtClean="0"/>
              <a:t>, </a:t>
            </a:r>
            <a:r>
              <a:rPr lang="en-US" sz="2200" dirty="0" err="1" smtClean="0"/>
              <a:t>Color.yellow</a:t>
            </a:r>
            <a:r>
              <a:rPr lang="en-US" sz="2200" dirty="0" smtClean="0"/>
              <a:t>, (float)depth / </a:t>
            </a:r>
            <a:r>
              <a:rPr lang="en-US" sz="2200" dirty="0" err="1" smtClean="0"/>
              <a:t>maxDepth</a:t>
            </a:r>
            <a:r>
              <a:rPr lang="en-US" sz="2200" dirty="0" smtClean="0"/>
              <a:t>);</a:t>
            </a:r>
          </a:p>
          <a:p>
            <a:pPr marL="0" indent="0">
              <a:buNone/>
            </a:pPr>
            <a:r>
              <a:rPr lang="en-US" sz="2200" dirty="0" smtClean="0"/>
              <a:t>if (depth &lt; </a:t>
            </a:r>
            <a:r>
              <a:rPr lang="en-US" sz="2200" dirty="0" err="1" smtClean="0"/>
              <a:t>maxDepth</a:t>
            </a:r>
            <a:r>
              <a:rPr lang="en-US" sz="2200" dirty="0" smtClean="0"/>
              <a:t>) {</a:t>
            </a:r>
          </a:p>
          <a:p>
            <a:pPr marL="0" indent="0">
              <a:buNone/>
            </a:pPr>
            <a:r>
              <a:rPr lang="en-US" sz="2200" dirty="0" smtClean="0"/>
              <a:t>	</a:t>
            </a:r>
            <a:r>
              <a:rPr lang="en-US" sz="2200" dirty="0" err="1" smtClean="0"/>
              <a:t>StartCoroutine</a:t>
            </a:r>
            <a:r>
              <a:rPr lang="en-US" sz="2200" dirty="0" smtClean="0"/>
              <a:t>(</a:t>
            </a:r>
            <a:r>
              <a:rPr lang="en-US" sz="2200" dirty="0" err="1" smtClean="0"/>
              <a:t>CreateChildren</a:t>
            </a:r>
            <a:r>
              <a:rPr lang="en-US" sz="2200" dirty="0" smtClean="0"/>
              <a:t>());</a:t>
            </a:r>
          </a:p>
          <a:p>
            <a:pPr marL="0" indent="0">
              <a:buNone/>
            </a:pPr>
            <a:r>
              <a:rPr lang="en-US" sz="2200" dirty="0" smtClean="0"/>
              <a:t>		}</a:t>
            </a:r>
          </a:p>
          <a:p>
            <a:pPr marL="0" indent="0">
              <a:buNone/>
            </a:pPr>
            <a:r>
              <a:rPr lang="en-US" sz="2200" dirty="0" smtClean="0"/>
              <a:t>	}</a:t>
            </a:r>
            <a:endParaRPr lang="en-US" sz="2200" dirty="0"/>
          </a:p>
        </p:txBody>
      </p:sp>
    </p:spTree>
    <p:extLst>
      <p:ext uri="{BB962C8B-B14F-4D97-AF65-F5344CB8AC3E}">
        <p14:creationId xmlns:p14="http://schemas.microsoft.com/office/powerpoint/2010/main" val="4078408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400" dirty="0"/>
              <a:t>using </a:t>
            </a:r>
            <a:r>
              <a:rPr lang="en-US" sz="2400" dirty="0" err="1"/>
              <a:t>UnityEngine</a:t>
            </a:r>
            <a:r>
              <a:rPr lang="en-US" sz="2400" dirty="0"/>
              <a:t>;</a:t>
            </a:r>
          </a:p>
          <a:p>
            <a:pPr marL="0" indent="0">
              <a:buNone/>
            </a:pPr>
            <a:r>
              <a:rPr lang="en-US" sz="2400" dirty="0"/>
              <a:t>using </a:t>
            </a:r>
            <a:r>
              <a:rPr lang="en-US" sz="2400" dirty="0" err="1"/>
              <a:t>System.Collections</a:t>
            </a:r>
            <a:r>
              <a:rPr lang="en-US" sz="2400" dirty="0"/>
              <a:t>;</a:t>
            </a:r>
          </a:p>
          <a:p>
            <a:pPr marL="0" indent="0">
              <a:buNone/>
            </a:pPr>
            <a:r>
              <a:rPr lang="en-US" sz="2400" b="1" u="sng" dirty="0"/>
              <a:t> using </a:t>
            </a:r>
            <a:r>
              <a:rPr lang="en-US" sz="2400" b="1" u="sng" dirty="0" err="1"/>
              <a:t>UnityEngine.UI</a:t>
            </a:r>
            <a:r>
              <a:rPr lang="en-US" sz="2400" b="1" u="sng" dirty="0"/>
              <a:t>;</a:t>
            </a:r>
          </a:p>
          <a:p>
            <a:pPr marL="0" indent="0">
              <a:buNone/>
            </a:pPr>
            <a:r>
              <a:rPr lang="en-US" sz="2400" dirty="0"/>
              <a:t>public class </a:t>
            </a:r>
            <a:r>
              <a:rPr lang="en-US" sz="2400" dirty="0" err="1"/>
              <a:t>GameManager</a:t>
            </a:r>
            <a:r>
              <a:rPr lang="en-US" sz="2400" dirty="0"/>
              <a:t> : </a:t>
            </a:r>
            <a:r>
              <a:rPr lang="en-US" sz="2400" dirty="0" err="1" smtClean="0"/>
              <a:t>MonoBehaviour</a:t>
            </a:r>
            <a:r>
              <a:rPr lang="en-US" sz="2400" dirty="0" smtClean="0"/>
              <a:t> {</a:t>
            </a:r>
            <a:endParaRPr lang="en-US" sz="2400" dirty="0"/>
          </a:p>
          <a:p>
            <a:pPr marL="0" indent="0">
              <a:buNone/>
            </a:pPr>
            <a:r>
              <a:rPr lang="en-US" sz="2400" dirty="0"/>
              <a:t>    //create a reference for our Game Over text</a:t>
            </a:r>
          </a:p>
          <a:p>
            <a:pPr marL="0" indent="0">
              <a:buNone/>
            </a:pPr>
            <a:r>
              <a:rPr lang="en-US" sz="2400" dirty="0"/>
              <a:t>   </a:t>
            </a:r>
            <a:r>
              <a:rPr lang="en-US" sz="2400" dirty="0" smtClean="0"/>
              <a:t> public </a:t>
            </a:r>
            <a:r>
              <a:rPr lang="en-US" sz="2400" b="1" u="sng" dirty="0" smtClean="0"/>
              <a:t>Text</a:t>
            </a:r>
            <a:r>
              <a:rPr lang="en-US" sz="2400" dirty="0" smtClean="0"/>
              <a:t> </a:t>
            </a:r>
            <a:r>
              <a:rPr lang="en-US" sz="2400" dirty="0" err="1" smtClean="0"/>
              <a:t>gameOverText</a:t>
            </a:r>
            <a:r>
              <a:rPr lang="en-US" sz="2400" dirty="0" smtClean="0"/>
              <a:t>;</a:t>
            </a:r>
            <a:endParaRPr lang="en-US" sz="2400" dirty="0"/>
          </a:p>
          <a:p>
            <a:pPr marL="0" indent="0">
              <a:buNone/>
            </a:pPr>
            <a:r>
              <a:rPr lang="en-US" sz="2400" dirty="0"/>
              <a:t> </a:t>
            </a:r>
          </a:p>
          <a:p>
            <a:pPr marL="0" indent="0">
              <a:buNone/>
            </a:pPr>
            <a:r>
              <a:rPr lang="en-US" sz="2400" dirty="0"/>
              <a:t>    //stores game over state</a:t>
            </a:r>
          </a:p>
          <a:p>
            <a:pPr marL="0" indent="0">
              <a:buNone/>
            </a:pPr>
            <a:r>
              <a:rPr lang="en-US" sz="2400" dirty="0"/>
              <a:t>    private </a:t>
            </a:r>
            <a:r>
              <a:rPr lang="en-US" sz="2400" dirty="0" err="1"/>
              <a:t>bool</a:t>
            </a:r>
            <a:r>
              <a:rPr lang="en-US" sz="2400" dirty="0"/>
              <a:t> </a:t>
            </a:r>
            <a:r>
              <a:rPr lang="en-US" sz="2400" dirty="0" err="1"/>
              <a:t>gameOver</a:t>
            </a:r>
            <a:r>
              <a:rPr lang="en-US" sz="2400" dirty="0"/>
              <a:t> = true;</a:t>
            </a:r>
          </a:p>
          <a:p>
            <a:pPr marL="0" indent="0">
              <a:buNone/>
            </a:pPr>
            <a:r>
              <a:rPr lang="en-US" sz="2400" dirty="0"/>
              <a:t> </a:t>
            </a:r>
          </a:p>
          <a:p>
            <a:pPr marL="0" indent="0">
              <a:buNone/>
            </a:pPr>
            <a:r>
              <a:rPr lang="en-US" sz="2400" dirty="0"/>
              <a:t>    void Update</a:t>
            </a:r>
            <a:r>
              <a:rPr lang="en-US" sz="2400" dirty="0" smtClean="0"/>
              <a:t>() </a:t>
            </a:r>
            <a:r>
              <a:rPr lang="en-US" sz="2400" dirty="0"/>
              <a:t>    {</a:t>
            </a:r>
          </a:p>
          <a:p>
            <a:pPr marL="0" indent="0">
              <a:buNone/>
            </a:pPr>
            <a:r>
              <a:rPr lang="en-US" sz="2400" dirty="0"/>
              <a:t>        //check if the game is over</a:t>
            </a:r>
          </a:p>
          <a:p>
            <a:pPr marL="0" indent="0">
              <a:buNone/>
            </a:pPr>
            <a:r>
              <a:rPr lang="en-US" sz="2400" dirty="0"/>
              <a:t>        if (</a:t>
            </a:r>
            <a:r>
              <a:rPr lang="en-US" sz="2400" dirty="0" err="1"/>
              <a:t>gameOver</a:t>
            </a:r>
            <a:r>
              <a:rPr lang="en-US" sz="2400" dirty="0"/>
              <a:t>)</a:t>
            </a:r>
          </a:p>
          <a:p>
            <a:pPr marL="0" indent="0">
              <a:buNone/>
            </a:pPr>
            <a:r>
              <a:rPr lang="en-US" sz="2400" dirty="0"/>
              <a:t>            </a:t>
            </a:r>
            <a:r>
              <a:rPr lang="en-US" sz="2400" dirty="0" err="1"/>
              <a:t>gameOverText.text</a:t>
            </a:r>
            <a:r>
              <a:rPr lang="en-US" sz="2400" dirty="0"/>
              <a:t> = "Game Over!";</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245859195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create only one material duplicate per depth instead of per cube. </a:t>
            </a:r>
          </a:p>
          <a:p>
            <a:r>
              <a:rPr lang="en-US" dirty="0" smtClean="0"/>
              <a:t>Add a new array variable to hold the materials. Then check whether that array exists in Start and if not call a new </a:t>
            </a:r>
            <a:r>
              <a:rPr lang="en-US" dirty="0" err="1" smtClean="0"/>
              <a:t>InitializeMaterials</a:t>
            </a:r>
            <a:r>
              <a:rPr lang="en-US" dirty="0" smtClean="0"/>
              <a:t> method. </a:t>
            </a:r>
          </a:p>
          <a:p>
            <a:r>
              <a:rPr lang="en-US" dirty="0" smtClean="0"/>
              <a:t>In this method, we will explicitly duplicate our material and change its color per depth.</a:t>
            </a:r>
            <a:endParaRPr lang="en-US" dirty="0"/>
          </a:p>
        </p:txBody>
      </p:sp>
    </p:spTree>
    <p:extLst>
      <p:ext uri="{BB962C8B-B14F-4D97-AF65-F5344CB8AC3E}">
        <p14:creationId xmlns:p14="http://schemas.microsoft.com/office/powerpoint/2010/main" val="407168878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smtClean="0"/>
              <a:t>private Material[] materials;</a:t>
            </a:r>
          </a:p>
          <a:p>
            <a:pPr marL="0" indent="0">
              <a:buNone/>
            </a:pPr>
            <a:endParaRPr lang="en-US" sz="2200" dirty="0" smtClean="0"/>
          </a:p>
          <a:p>
            <a:pPr marL="0" indent="0">
              <a:buNone/>
            </a:pPr>
            <a:r>
              <a:rPr lang="en-US" sz="2200" dirty="0" smtClean="0"/>
              <a:t>private void </a:t>
            </a:r>
            <a:r>
              <a:rPr lang="en-US" sz="2200" dirty="0" err="1" smtClean="0"/>
              <a:t>InitializeMaterials</a:t>
            </a:r>
            <a:r>
              <a:rPr lang="en-US" sz="2200" dirty="0" smtClean="0"/>
              <a:t> () {</a:t>
            </a:r>
          </a:p>
          <a:p>
            <a:pPr marL="0" indent="0">
              <a:buNone/>
            </a:pPr>
            <a:r>
              <a:rPr lang="en-US" sz="2200" dirty="0" smtClean="0"/>
              <a:t>	materials = new Material[</a:t>
            </a:r>
            <a:r>
              <a:rPr lang="en-US" sz="2200" dirty="0" err="1" smtClean="0"/>
              <a:t>maxDepth</a:t>
            </a:r>
            <a:r>
              <a:rPr lang="en-US" sz="2200" dirty="0" smtClean="0"/>
              <a:t> + 1];</a:t>
            </a:r>
          </a:p>
          <a:p>
            <a:pPr marL="0" indent="0">
              <a:buNone/>
            </a:pPr>
            <a:r>
              <a:rPr lang="en-US" sz="2200" dirty="0" smtClean="0"/>
              <a:t>		for (</a:t>
            </a:r>
            <a:r>
              <a:rPr lang="en-US" sz="2200" dirty="0" err="1" smtClean="0"/>
              <a:t>int</a:t>
            </a:r>
            <a:r>
              <a:rPr lang="en-US" sz="2200" dirty="0" smtClean="0"/>
              <a:t> i = 0; i &lt;= </a:t>
            </a:r>
            <a:r>
              <a:rPr lang="en-US" sz="2200" dirty="0" err="1" smtClean="0"/>
              <a:t>maxDepth</a:t>
            </a:r>
            <a:r>
              <a:rPr lang="en-US" sz="2200" dirty="0" smtClean="0"/>
              <a:t>; i++) {</a:t>
            </a:r>
          </a:p>
          <a:p>
            <a:pPr marL="0" indent="0">
              <a:buNone/>
            </a:pPr>
            <a:r>
              <a:rPr lang="en-US" sz="2200" dirty="0" smtClean="0"/>
              <a:t>			materials[i] = new Material(material);</a:t>
            </a:r>
          </a:p>
          <a:p>
            <a:pPr marL="0" indent="0">
              <a:buNone/>
            </a:pPr>
            <a:r>
              <a:rPr lang="en-US" sz="2200" dirty="0" smtClean="0"/>
              <a:t>			materials[i].color = </a:t>
            </a:r>
            <a:r>
              <a:rPr lang="en-US" sz="2200" dirty="0" err="1" smtClean="0"/>
              <a:t>Color.Lerp</a:t>
            </a:r>
            <a:r>
              <a:rPr lang="en-US" sz="2200" dirty="0" smtClean="0"/>
              <a:t>(</a:t>
            </a:r>
            <a:r>
              <a:rPr lang="en-US" sz="2200" dirty="0" err="1" smtClean="0"/>
              <a:t>Color.white</a:t>
            </a:r>
            <a:r>
              <a:rPr lang="en-US" sz="2200" dirty="0" smtClean="0"/>
              <a:t>, </a:t>
            </a:r>
            <a:r>
              <a:rPr lang="en-US" sz="2200" dirty="0" err="1" smtClean="0"/>
              <a:t>Color.yellow</a:t>
            </a:r>
            <a:r>
              <a:rPr lang="en-US" sz="2200" dirty="0" smtClean="0"/>
              <a:t>, (float)i / </a:t>
            </a:r>
            <a:r>
              <a:rPr lang="en-US" sz="2200" dirty="0" err="1" smtClean="0"/>
              <a:t>maxDepth</a:t>
            </a:r>
            <a:r>
              <a:rPr lang="en-US" sz="2200" dirty="0" smtClean="0"/>
              <a:t>);</a:t>
            </a:r>
          </a:p>
          <a:p>
            <a:pPr marL="0" indent="0">
              <a:buNone/>
            </a:pPr>
            <a:r>
              <a:rPr lang="en-US" sz="2200" dirty="0" smtClean="0"/>
              <a:t>		}</a:t>
            </a:r>
          </a:p>
          <a:p>
            <a:pPr marL="0" indent="0">
              <a:buNone/>
            </a:pPr>
            <a:r>
              <a:rPr lang="en-US" sz="2200" dirty="0" smtClean="0"/>
              <a:t>	}</a:t>
            </a:r>
          </a:p>
          <a:p>
            <a:pPr marL="0" indent="0">
              <a:buNone/>
            </a:pPr>
            <a:endParaRPr lang="en-US" sz="2200" dirty="0"/>
          </a:p>
        </p:txBody>
      </p:sp>
    </p:spTree>
    <p:extLst>
      <p:ext uri="{BB962C8B-B14F-4D97-AF65-F5344CB8AC3E}">
        <p14:creationId xmlns:p14="http://schemas.microsoft.com/office/powerpoint/2010/main" val="176269716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private void Start () {</a:t>
            </a:r>
          </a:p>
          <a:p>
            <a:pPr marL="0" indent="0">
              <a:buNone/>
            </a:pPr>
            <a:r>
              <a:rPr lang="en-US" dirty="0" smtClean="0"/>
              <a:t>		if (materials == null) {</a:t>
            </a:r>
          </a:p>
          <a:p>
            <a:pPr marL="0" indent="0">
              <a:buNone/>
            </a:pPr>
            <a:r>
              <a:rPr lang="en-US" dirty="0" smtClean="0"/>
              <a:t>			</a:t>
            </a:r>
            <a:r>
              <a:rPr lang="en-US" dirty="0" err="1" smtClean="0"/>
              <a:t>InitializeMaterials</a:t>
            </a:r>
            <a:r>
              <a:rPr lang="en-US" dirty="0" smtClean="0"/>
              <a:t>();</a:t>
            </a:r>
          </a:p>
          <a:p>
            <a:pPr marL="0" indent="0">
              <a:buNone/>
            </a:pPr>
            <a:r>
              <a:rPr lang="en-US" dirty="0" smtClean="0"/>
              <a:t>		}</a:t>
            </a:r>
          </a:p>
          <a:p>
            <a:pPr marL="0" indent="0">
              <a:buNone/>
            </a:pPr>
            <a:r>
              <a:rPr lang="en-US" dirty="0" smtClean="0"/>
              <a:t>	</a:t>
            </a:r>
            <a:r>
              <a:rPr lang="en-US" dirty="0" err="1" smtClean="0"/>
              <a:t>gameObject.AddComponent</a:t>
            </a:r>
            <a:r>
              <a:rPr lang="en-US" dirty="0" smtClean="0"/>
              <a:t>&lt;</a:t>
            </a:r>
            <a:r>
              <a:rPr lang="en-US" dirty="0" err="1" smtClean="0"/>
              <a:t>MeshFilter</a:t>
            </a:r>
            <a:r>
              <a:rPr lang="en-US" dirty="0" smtClean="0"/>
              <a:t>&gt;().mesh = mesh;</a:t>
            </a:r>
          </a:p>
          <a:p>
            <a:pPr marL="0" indent="0">
              <a:buNone/>
            </a:pPr>
            <a:r>
              <a:rPr lang="en-US" dirty="0" smtClean="0"/>
              <a:t>		</a:t>
            </a:r>
            <a:r>
              <a:rPr lang="en-US" dirty="0" err="1" smtClean="0"/>
              <a:t>gameObject.AddComponent</a:t>
            </a:r>
            <a:r>
              <a:rPr lang="en-US" dirty="0" smtClean="0"/>
              <a:t>&lt;</a:t>
            </a:r>
            <a:r>
              <a:rPr lang="en-US" dirty="0" err="1" smtClean="0"/>
              <a:t>MeshRenderer</a:t>
            </a:r>
            <a:r>
              <a:rPr lang="en-US" dirty="0" smtClean="0"/>
              <a:t>&gt;().material = materials[depth];</a:t>
            </a:r>
          </a:p>
          <a:p>
            <a:pPr marL="0" indent="0">
              <a:buNone/>
            </a:pPr>
            <a:r>
              <a:rPr lang="en-US" dirty="0" smtClean="0"/>
              <a:t>		if (depth &lt; </a:t>
            </a:r>
            <a:r>
              <a:rPr lang="en-US" dirty="0" err="1" smtClean="0"/>
              <a:t>maxDepth</a:t>
            </a:r>
            <a:r>
              <a:rPr lang="en-US" dirty="0" smtClean="0"/>
              <a:t>) {</a:t>
            </a:r>
          </a:p>
          <a:p>
            <a:pPr marL="0" indent="0">
              <a:buNone/>
            </a:pPr>
            <a:r>
              <a:rPr lang="en-US" dirty="0" smtClean="0"/>
              <a:t>			</a:t>
            </a:r>
            <a:r>
              <a:rPr lang="en-US" dirty="0" err="1" smtClean="0"/>
              <a:t>StartCoroutine</a:t>
            </a:r>
            <a:r>
              <a:rPr lang="en-US" dirty="0" smtClean="0"/>
              <a:t>(</a:t>
            </a:r>
            <a:r>
              <a:rPr lang="en-US" dirty="0" err="1" smtClean="0"/>
              <a:t>CreateChildren</a:t>
            </a:r>
            <a:r>
              <a:rPr lang="en-US" dirty="0" smtClean="0"/>
              <a: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7013455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private void Initialize (Fractal parent, </a:t>
            </a:r>
            <a:r>
              <a:rPr lang="en-US" dirty="0" err="1" smtClean="0"/>
              <a:t>int</a:t>
            </a:r>
            <a:r>
              <a:rPr lang="en-US" dirty="0" smtClean="0"/>
              <a:t> </a:t>
            </a:r>
            <a:r>
              <a:rPr lang="en-US" dirty="0" err="1" smtClean="0"/>
              <a:t>childIndex</a:t>
            </a:r>
            <a:r>
              <a:rPr lang="en-US" dirty="0" smtClean="0"/>
              <a:t>) {</a:t>
            </a:r>
          </a:p>
          <a:p>
            <a:pPr marL="0" indent="0">
              <a:buNone/>
            </a:pPr>
            <a:r>
              <a:rPr lang="en-US" dirty="0" smtClean="0"/>
              <a:t>		mesh = </a:t>
            </a:r>
            <a:r>
              <a:rPr lang="en-US" dirty="0" err="1" smtClean="0"/>
              <a:t>parent.mesh</a:t>
            </a:r>
            <a:r>
              <a:rPr lang="en-US" dirty="0" smtClean="0"/>
              <a:t>;</a:t>
            </a:r>
          </a:p>
          <a:p>
            <a:pPr marL="0" indent="0">
              <a:buNone/>
            </a:pPr>
            <a:r>
              <a:rPr lang="en-US" dirty="0" smtClean="0"/>
              <a:t>		</a:t>
            </a:r>
            <a:r>
              <a:rPr lang="en-US" dirty="0" smtClean="0">
                <a:solidFill>
                  <a:srgbClr val="FF0000"/>
                </a:solidFill>
              </a:rPr>
              <a:t>materials = </a:t>
            </a:r>
            <a:r>
              <a:rPr lang="en-US" dirty="0" err="1" smtClean="0">
                <a:solidFill>
                  <a:srgbClr val="FF0000"/>
                </a:solidFill>
              </a:rPr>
              <a:t>parent.materials</a:t>
            </a:r>
            <a:r>
              <a:rPr lang="en-US" dirty="0" smtClean="0">
                <a:solidFill>
                  <a:srgbClr val="FF0000"/>
                </a:solidFill>
              </a:rPr>
              <a:t>;</a:t>
            </a:r>
          </a:p>
          <a:p>
            <a:pPr marL="0" indent="0">
              <a:buNone/>
            </a:pPr>
            <a:r>
              <a:rPr lang="en-US" dirty="0" smtClean="0"/>
              <a:t>		</a:t>
            </a:r>
            <a:r>
              <a:rPr lang="en-US" dirty="0" err="1" smtClean="0"/>
              <a:t>maxDepth</a:t>
            </a:r>
            <a:r>
              <a:rPr lang="en-US" dirty="0" smtClean="0"/>
              <a:t> = </a:t>
            </a:r>
            <a:r>
              <a:rPr lang="en-US" dirty="0" err="1" smtClean="0"/>
              <a:t>parent.maxDepth</a:t>
            </a:r>
            <a:r>
              <a:rPr lang="en-US" dirty="0" smtClean="0"/>
              <a:t>;</a:t>
            </a:r>
          </a:p>
          <a:p>
            <a:pPr marL="0" indent="0">
              <a:buNone/>
            </a:pPr>
            <a:r>
              <a:rPr lang="en-US" dirty="0" smtClean="0"/>
              <a:t>		depth = </a:t>
            </a:r>
            <a:r>
              <a:rPr lang="en-US" dirty="0" err="1" smtClean="0"/>
              <a:t>parent.depth</a:t>
            </a:r>
            <a:r>
              <a:rPr lang="en-US" dirty="0" smtClean="0"/>
              <a:t> + 1;</a:t>
            </a:r>
          </a:p>
          <a:p>
            <a:pPr marL="0" indent="0">
              <a:buNone/>
            </a:pPr>
            <a:r>
              <a:rPr lang="en-US" dirty="0" smtClean="0"/>
              <a:t>		</a:t>
            </a:r>
            <a:r>
              <a:rPr lang="en-US" dirty="0" err="1" smtClean="0"/>
              <a:t>childScale</a:t>
            </a:r>
            <a:r>
              <a:rPr lang="en-US" dirty="0" smtClean="0"/>
              <a:t> = </a:t>
            </a:r>
            <a:r>
              <a:rPr lang="en-US" dirty="0" err="1" smtClean="0"/>
              <a:t>parent.childScale</a:t>
            </a:r>
            <a:r>
              <a:rPr lang="en-US" dirty="0" smtClean="0"/>
              <a:t>;</a:t>
            </a:r>
          </a:p>
          <a:p>
            <a:pPr marL="0" indent="0">
              <a:buNone/>
            </a:pPr>
            <a:r>
              <a:rPr lang="en-US" dirty="0" smtClean="0"/>
              <a:t>		</a:t>
            </a:r>
            <a:r>
              <a:rPr lang="en-US" dirty="0" err="1" smtClean="0"/>
              <a:t>transform.parent</a:t>
            </a:r>
            <a:r>
              <a:rPr lang="en-US" dirty="0" smtClean="0"/>
              <a:t> = </a:t>
            </a:r>
            <a:r>
              <a:rPr lang="en-US" dirty="0" err="1" smtClean="0"/>
              <a:t>parent.transform</a:t>
            </a:r>
            <a:r>
              <a:rPr lang="en-US" dirty="0" smtClean="0"/>
              <a:t>;</a:t>
            </a:r>
          </a:p>
          <a:p>
            <a:pPr marL="0" indent="0">
              <a:buNone/>
            </a:pPr>
            <a:r>
              <a:rPr lang="en-US" dirty="0" smtClean="0"/>
              <a:t>		</a:t>
            </a:r>
            <a:r>
              <a:rPr lang="en-US" dirty="0" err="1" smtClean="0"/>
              <a:t>transform.localScale</a:t>
            </a:r>
            <a:r>
              <a:rPr lang="en-US" dirty="0" smtClean="0"/>
              <a:t> = Vector3.one * </a:t>
            </a:r>
            <a:r>
              <a:rPr lang="en-US" dirty="0" err="1" smtClean="0"/>
              <a:t>childScale</a:t>
            </a:r>
            <a:r>
              <a:rPr lang="en-US" dirty="0" smtClean="0"/>
              <a:t>;</a:t>
            </a:r>
          </a:p>
          <a:p>
            <a:pPr marL="0" indent="0">
              <a:buNone/>
            </a:pPr>
            <a:r>
              <a:rPr lang="en-US" dirty="0" smtClean="0"/>
              <a:t>		</a:t>
            </a:r>
            <a:r>
              <a:rPr lang="en-US" dirty="0" err="1" smtClean="0"/>
              <a:t>transform.localPosition</a:t>
            </a:r>
            <a:r>
              <a:rPr lang="en-US" dirty="0" smtClean="0"/>
              <a:t> = </a:t>
            </a:r>
            <a:r>
              <a:rPr lang="en-US" dirty="0" err="1" smtClean="0"/>
              <a:t>childDirections</a:t>
            </a:r>
            <a:r>
              <a:rPr lang="en-US" dirty="0" smtClean="0"/>
              <a:t>[</a:t>
            </a:r>
            <a:r>
              <a:rPr lang="en-US" dirty="0" err="1" smtClean="0"/>
              <a:t>childIndex</a:t>
            </a:r>
            <a:r>
              <a:rPr lang="en-US" dirty="0" smtClean="0"/>
              <a:t>] * (0.5f + 0.5f * </a:t>
            </a:r>
            <a:r>
              <a:rPr lang="en-US" dirty="0" err="1" smtClean="0"/>
              <a:t>childScale</a:t>
            </a:r>
            <a:r>
              <a:rPr lang="en-US" dirty="0" smtClean="0"/>
              <a:t>);</a:t>
            </a:r>
          </a:p>
          <a:p>
            <a:pPr marL="0" indent="0">
              <a:buNone/>
            </a:pPr>
            <a:r>
              <a:rPr lang="en-US" dirty="0" smtClean="0"/>
              <a:t>		</a:t>
            </a:r>
            <a:r>
              <a:rPr lang="en-US" dirty="0" err="1" smtClean="0"/>
              <a:t>transform.localRotation</a:t>
            </a:r>
            <a:r>
              <a:rPr lang="en-US" dirty="0" smtClean="0"/>
              <a:t> = </a:t>
            </a:r>
            <a:r>
              <a:rPr lang="en-US" dirty="0" err="1" smtClean="0"/>
              <a:t>childOrientations</a:t>
            </a:r>
            <a:r>
              <a:rPr lang="en-US" dirty="0" smtClean="0"/>
              <a:t>[</a:t>
            </a:r>
            <a:r>
              <a:rPr lang="en-US" dirty="0" err="1" smtClean="0"/>
              <a:t>childIndex</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86344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4" name="Picture 4" descr="http://waynelee3d.com/blog/wp-content/uploads/2014/03/unity-reference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5972175"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41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a:t>
            </a:r>
            <a:r>
              <a:rPr lang="en-US" dirty="0"/>
              <a:t>an object</a:t>
            </a:r>
          </a:p>
        </p:txBody>
      </p:sp>
      <p:sp>
        <p:nvSpPr>
          <p:cNvPr id="3" name="Content Placeholder 2"/>
          <p:cNvSpPr>
            <a:spLocks noGrp="1"/>
          </p:cNvSpPr>
          <p:nvPr>
            <p:ph idx="1"/>
          </p:nvPr>
        </p:nvSpPr>
        <p:spPr/>
        <p:txBody>
          <a:bodyPr>
            <a:noAutofit/>
          </a:bodyPr>
          <a:lstStyle/>
          <a:p>
            <a:pPr marL="0" indent="0">
              <a:buNone/>
            </a:pPr>
            <a:r>
              <a:rPr lang="en-US" sz="2000" dirty="0"/>
              <a:t>using </a:t>
            </a:r>
            <a:r>
              <a:rPr lang="en-US" sz="2000" dirty="0" err="1"/>
              <a:t>UnityEngine</a:t>
            </a:r>
            <a:r>
              <a:rPr lang="en-US" sz="2000" dirty="0"/>
              <a:t>;</a:t>
            </a:r>
          </a:p>
          <a:p>
            <a:pPr marL="0" indent="0">
              <a:buNone/>
            </a:pPr>
            <a:r>
              <a:rPr lang="en-US" sz="2000" dirty="0"/>
              <a:t> </a:t>
            </a:r>
            <a:r>
              <a:rPr lang="en-US" sz="2000" dirty="0" smtClean="0"/>
              <a:t>public </a:t>
            </a:r>
            <a:r>
              <a:rPr lang="en-US" sz="2000" dirty="0"/>
              <a:t>class Rotator : </a:t>
            </a:r>
            <a:r>
              <a:rPr lang="en-US" sz="2000" dirty="0" err="1"/>
              <a:t>MonoBehaviour</a:t>
            </a:r>
            <a:r>
              <a:rPr lang="en-US" sz="2000" dirty="0"/>
              <a:t> </a:t>
            </a:r>
            <a:r>
              <a:rPr lang="en-US" sz="2000" dirty="0" smtClean="0"/>
              <a:t>{</a:t>
            </a:r>
            <a:endParaRPr lang="en-US" sz="2000" dirty="0"/>
          </a:p>
          <a:p>
            <a:pPr marL="0" indent="0">
              <a:buNone/>
            </a:pPr>
            <a:r>
              <a:rPr lang="en-US" sz="2000" dirty="0"/>
              <a:t>    public </a:t>
            </a:r>
            <a:r>
              <a:rPr lang="en-US" sz="2000" dirty="0" err="1"/>
              <a:t>int</a:t>
            </a:r>
            <a:r>
              <a:rPr lang="en-US" sz="2000" dirty="0"/>
              <a:t> </a:t>
            </a:r>
            <a:r>
              <a:rPr lang="en-US" sz="2000" dirty="0" err="1"/>
              <a:t>xRotationSpeed</a:t>
            </a:r>
            <a:r>
              <a:rPr lang="en-US" sz="2000" dirty="0"/>
              <a:t> = 0;</a:t>
            </a:r>
          </a:p>
          <a:p>
            <a:pPr marL="0" indent="0">
              <a:buNone/>
            </a:pPr>
            <a:r>
              <a:rPr lang="en-US" sz="2000" dirty="0"/>
              <a:t>    public </a:t>
            </a:r>
            <a:r>
              <a:rPr lang="en-US" sz="2000" dirty="0" err="1"/>
              <a:t>int</a:t>
            </a:r>
            <a:r>
              <a:rPr lang="en-US" sz="2000" dirty="0"/>
              <a:t> </a:t>
            </a:r>
            <a:r>
              <a:rPr lang="en-US" sz="2000" dirty="0" err="1"/>
              <a:t>yRotationSpeed</a:t>
            </a:r>
            <a:r>
              <a:rPr lang="en-US" sz="2000" dirty="0"/>
              <a:t> = 0;</a:t>
            </a:r>
          </a:p>
          <a:p>
            <a:pPr marL="0" indent="0">
              <a:buNone/>
            </a:pPr>
            <a:r>
              <a:rPr lang="en-US" sz="2000" dirty="0"/>
              <a:t>    public </a:t>
            </a:r>
            <a:r>
              <a:rPr lang="en-US" sz="2000" dirty="0" err="1"/>
              <a:t>int</a:t>
            </a:r>
            <a:r>
              <a:rPr lang="en-US" sz="2000" dirty="0"/>
              <a:t> </a:t>
            </a:r>
            <a:r>
              <a:rPr lang="en-US" sz="2000" dirty="0" err="1"/>
              <a:t>zRotationSpeed</a:t>
            </a:r>
            <a:r>
              <a:rPr lang="en-US" sz="2000" dirty="0"/>
              <a:t> = 0;</a:t>
            </a:r>
          </a:p>
          <a:p>
            <a:pPr marL="0" indent="0">
              <a:buNone/>
            </a:pPr>
            <a:r>
              <a:rPr lang="en-US" sz="2000" dirty="0"/>
              <a:t> </a:t>
            </a:r>
          </a:p>
          <a:p>
            <a:pPr marL="0" indent="0">
              <a:buNone/>
            </a:pPr>
            <a:r>
              <a:rPr lang="en-US" sz="2000" dirty="0"/>
              <a:t>    void Update ()     {</a:t>
            </a:r>
          </a:p>
          <a:p>
            <a:pPr marL="0" indent="0">
              <a:buNone/>
            </a:pPr>
            <a:r>
              <a:rPr lang="en-US" sz="2000" dirty="0"/>
              <a:t>        </a:t>
            </a:r>
            <a:r>
              <a:rPr lang="en-US" sz="2000" dirty="0" err="1"/>
              <a:t>transform.Rotate</a:t>
            </a:r>
            <a:r>
              <a:rPr lang="en-US" sz="2000" dirty="0"/>
              <a:t>(</a:t>
            </a:r>
          </a:p>
          <a:p>
            <a:pPr marL="0" indent="0">
              <a:buNone/>
            </a:pPr>
            <a:r>
              <a:rPr lang="en-US" sz="2000" dirty="0"/>
              <a:t>                         </a:t>
            </a:r>
            <a:r>
              <a:rPr lang="en-US" sz="2000" dirty="0" err="1"/>
              <a:t>Time.deltaTime</a:t>
            </a:r>
            <a:r>
              <a:rPr lang="en-US" sz="2000" dirty="0"/>
              <a:t> * </a:t>
            </a:r>
            <a:r>
              <a:rPr lang="en-US" sz="2000" dirty="0" err="1"/>
              <a:t>xRotationSpeed</a:t>
            </a:r>
            <a:r>
              <a:rPr lang="en-US" sz="2000" dirty="0"/>
              <a:t>,</a:t>
            </a:r>
          </a:p>
          <a:p>
            <a:pPr marL="0" indent="0">
              <a:buNone/>
            </a:pPr>
            <a:r>
              <a:rPr lang="en-US" sz="2000" dirty="0"/>
              <a:t>                         </a:t>
            </a:r>
            <a:r>
              <a:rPr lang="en-US" sz="2000" dirty="0" err="1"/>
              <a:t>Time.deltaTime</a:t>
            </a:r>
            <a:r>
              <a:rPr lang="en-US" sz="2000" dirty="0"/>
              <a:t> * </a:t>
            </a:r>
            <a:r>
              <a:rPr lang="en-US" sz="2000" dirty="0" err="1"/>
              <a:t>yRotationSpeed</a:t>
            </a:r>
            <a:r>
              <a:rPr lang="en-US" sz="2000" dirty="0"/>
              <a:t>,</a:t>
            </a:r>
          </a:p>
          <a:p>
            <a:pPr marL="0" indent="0">
              <a:buNone/>
            </a:pPr>
            <a:r>
              <a:rPr lang="en-US" sz="2000" dirty="0"/>
              <a:t>                         </a:t>
            </a:r>
            <a:r>
              <a:rPr lang="en-US" sz="2000" dirty="0" err="1"/>
              <a:t>Time.deltaTime</a:t>
            </a:r>
            <a:r>
              <a:rPr lang="en-US" sz="2000" dirty="0"/>
              <a:t> * </a:t>
            </a:r>
            <a:r>
              <a:rPr lang="en-US" sz="2000" dirty="0" err="1"/>
              <a:t>zRotationSpeed</a:t>
            </a:r>
            <a:endParaRPr lang="en-US" sz="2000" dirty="0"/>
          </a:p>
          <a:p>
            <a:pPr marL="0" indent="0">
              <a:buNone/>
            </a:pPr>
            <a:r>
              <a:rPr lang="en-US" sz="2000" dirty="0"/>
              <a:t>                         </a:t>
            </a:r>
            <a:r>
              <a:rPr lang="en-US" sz="2000" dirty="0" smtClean="0"/>
              <a:t>);</a:t>
            </a:r>
          </a:p>
          <a:p>
            <a:pPr marL="0" indent="0">
              <a:buNone/>
            </a:pPr>
            <a:r>
              <a:rPr lang="en-US" sz="2000" dirty="0" smtClean="0"/>
              <a:t>}}</a:t>
            </a:r>
            <a:r>
              <a:rPr lang="en-US" sz="2000" dirty="0"/>
              <a:t>   </a:t>
            </a:r>
          </a:p>
          <a:p>
            <a:pPr marL="0" indent="0">
              <a:buNone/>
            </a:pPr>
            <a:endParaRPr lang="en-US" sz="2000" dirty="0"/>
          </a:p>
        </p:txBody>
      </p:sp>
    </p:spTree>
    <p:extLst>
      <p:ext uri="{BB962C8B-B14F-4D97-AF65-F5344CB8AC3E}">
        <p14:creationId xmlns:p14="http://schemas.microsoft.com/office/powerpoint/2010/main" val="2979136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Multiplying by </a:t>
            </a:r>
            <a:r>
              <a:rPr lang="en-US" dirty="0" err="1" smtClean="0"/>
              <a:t>Time.deltatime</a:t>
            </a:r>
            <a:r>
              <a:rPr lang="en-US" dirty="0" smtClean="0"/>
              <a:t> allows you to rotate the object on a per second basis. </a:t>
            </a:r>
          </a:p>
          <a:p>
            <a:r>
              <a:rPr lang="en-US" dirty="0" smtClean="0"/>
              <a:t>If you did not use this Unity would rotate the object on a per frame basis. </a:t>
            </a:r>
          </a:p>
          <a:p>
            <a:r>
              <a:rPr lang="en-US" dirty="0" smtClean="0"/>
              <a:t>This would lead to different rotation speeds on slower/faster devices. </a:t>
            </a:r>
          </a:p>
          <a:p>
            <a:r>
              <a:rPr lang="en-US" dirty="0" smtClean="0"/>
              <a:t>Use </a:t>
            </a:r>
            <a:r>
              <a:rPr lang="en-US" dirty="0" err="1" smtClean="0"/>
              <a:t>Time.deltatime</a:t>
            </a:r>
            <a:r>
              <a:rPr lang="en-US" dirty="0" smtClean="0"/>
              <a:t> to keep rotation speed consistent on all devices.</a:t>
            </a:r>
            <a:endParaRPr lang="en-US" dirty="0"/>
          </a:p>
        </p:txBody>
      </p:sp>
    </p:spTree>
    <p:extLst>
      <p:ext uri="{BB962C8B-B14F-4D97-AF65-F5344CB8AC3E}">
        <p14:creationId xmlns:p14="http://schemas.microsoft.com/office/powerpoint/2010/main" val="1743559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texture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Go to </a:t>
            </a:r>
            <a:r>
              <a:rPr lang="en-US" dirty="0" err="1"/>
              <a:t>GameObject</a:t>
            </a:r>
            <a:r>
              <a:rPr lang="en-US" dirty="0"/>
              <a:t>&gt;Create Other&gt;Quad.</a:t>
            </a:r>
          </a:p>
          <a:p>
            <a:pPr marL="514350" indent="-514350">
              <a:buFont typeface="+mj-lt"/>
              <a:buAutoNum type="arabicPeriod"/>
            </a:pPr>
            <a:r>
              <a:rPr lang="en-US" dirty="0"/>
              <a:t>And Assets&gt;Create&gt;Material</a:t>
            </a:r>
          </a:p>
          <a:p>
            <a:r>
              <a:rPr lang="en-US" dirty="0" smtClean="0"/>
              <a:t>Grab </a:t>
            </a:r>
            <a:r>
              <a:rPr lang="en-US" dirty="0"/>
              <a:t>a simple grid texture from the Standard Assets package, but you can use any texture you like. (Assets&gt;Import Package&gt;Standard Assets)</a:t>
            </a:r>
          </a:p>
          <a:p>
            <a:r>
              <a:rPr lang="en-US" dirty="0"/>
              <a:t>With the material selected click the select button and choose the texture you want to apply:</a:t>
            </a:r>
          </a:p>
          <a:p>
            <a:endParaRPr lang="en-US" dirty="0"/>
          </a:p>
        </p:txBody>
      </p:sp>
    </p:spTree>
    <p:extLst>
      <p:ext uri="{BB962C8B-B14F-4D97-AF65-F5344CB8AC3E}">
        <p14:creationId xmlns:p14="http://schemas.microsoft.com/office/powerpoint/2010/main" val="2531467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6604117"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843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Click and drag the material on to the </a:t>
            </a:r>
            <a:r>
              <a:rPr lang="en-US" sz="3200" dirty="0" smtClean="0"/>
              <a:t>Quad</a:t>
            </a:r>
            <a:endParaRPr lang="en-US" sz="3200" dirty="0"/>
          </a:p>
        </p:txBody>
      </p:sp>
      <p:sp>
        <p:nvSpPr>
          <p:cNvPr id="3" name="Content Placeholder 2"/>
          <p:cNvSpPr>
            <a:spLocks noGrp="1"/>
          </p:cNvSpPr>
          <p:nvPr>
            <p:ph idx="1"/>
          </p:nvPr>
        </p:nvSpPr>
        <p:spPr>
          <a:ln>
            <a:solidFill>
              <a:schemeClr val="accent1"/>
            </a:solidFill>
          </a:ln>
        </p:spPr>
        <p:txBody>
          <a:bodyPr/>
          <a:lstStyle/>
          <a:p>
            <a:endParaRPr lang="en-US" dirty="0"/>
          </a:p>
        </p:txBody>
      </p:sp>
      <p:pic>
        <p:nvPicPr>
          <p:cNvPr id="7170" name="Picture 2" descr="http://waynelee3d.com/blog/wp-content/uploads/2014/04/Unity-C-scrol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162800" cy="514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00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Each time you attach a script component to a </a:t>
            </a:r>
            <a:r>
              <a:rPr lang="en-US" dirty="0" err="1" smtClean="0"/>
              <a:t>GameObject</a:t>
            </a:r>
            <a:r>
              <a:rPr lang="en-US" dirty="0" smtClean="0"/>
              <a:t>, it creates a new instance of the object.</a:t>
            </a:r>
          </a:p>
          <a:p>
            <a:endParaRPr lang="en-US" dirty="0"/>
          </a:p>
          <a:p>
            <a:r>
              <a:rPr lang="en-US" dirty="0"/>
              <a:t>The name of the class is taken from the name you supplied when the file was created. </a:t>
            </a:r>
            <a:endParaRPr lang="en-US" dirty="0" smtClean="0"/>
          </a:p>
          <a:p>
            <a:pPr lvl="1"/>
            <a:r>
              <a:rPr lang="en-US" dirty="0" smtClean="0"/>
              <a:t>The </a:t>
            </a:r>
            <a:r>
              <a:rPr lang="en-US" dirty="0"/>
              <a:t>class name and file name must be the same to enable the script component to be attached to a </a:t>
            </a:r>
            <a:r>
              <a:rPr lang="en-US" dirty="0" err="1"/>
              <a:t>GameObject</a:t>
            </a:r>
            <a:r>
              <a:rPr lang="en-US" dirty="0"/>
              <a:t>.</a:t>
            </a:r>
          </a:p>
        </p:txBody>
      </p:sp>
    </p:spTree>
    <p:extLst>
      <p:ext uri="{BB962C8B-B14F-4D97-AF65-F5344CB8AC3E}">
        <p14:creationId xmlns:p14="http://schemas.microsoft.com/office/powerpoint/2010/main" val="4010186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the Quad. Click Add Component in the Inspector and choose New Script. </a:t>
            </a:r>
          </a:p>
        </p:txBody>
      </p:sp>
    </p:spTree>
    <p:extLst>
      <p:ext uri="{BB962C8B-B14F-4D97-AF65-F5344CB8AC3E}">
        <p14:creationId xmlns:p14="http://schemas.microsoft.com/office/powerpoint/2010/main" val="80957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2000" dirty="0"/>
              <a:t>using </a:t>
            </a:r>
            <a:r>
              <a:rPr lang="en-US" sz="2000" dirty="0" err="1"/>
              <a:t>UnityEngine</a:t>
            </a:r>
            <a:r>
              <a:rPr lang="en-US" sz="2000" dirty="0"/>
              <a:t>;</a:t>
            </a:r>
          </a:p>
          <a:p>
            <a:pPr marL="0" indent="0">
              <a:buNone/>
            </a:pPr>
            <a:r>
              <a:rPr lang="en-US" sz="2000" dirty="0"/>
              <a:t> </a:t>
            </a:r>
          </a:p>
          <a:p>
            <a:pPr marL="0" indent="0">
              <a:buNone/>
            </a:pPr>
            <a:r>
              <a:rPr lang="en-US" sz="2000" dirty="0"/>
              <a:t>public class </a:t>
            </a:r>
            <a:r>
              <a:rPr lang="en-US" sz="2000" dirty="0" err="1"/>
              <a:t>Scroller</a:t>
            </a:r>
            <a:r>
              <a:rPr lang="en-US" sz="2000" dirty="0"/>
              <a:t> : </a:t>
            </a:r>
            <a:r>
              <a:rPr lang="en-US" sz="2000" dirty="0" err="1" smtClean="0"/>
              <a:t>MonoBehaviour</a:t>
            </a:r>
            <a:r>
              <a:rPr lang="en-US" sz="2000" dirty="0" smtClean="0"/>
              <a:t> {</a:t>
            </a:r>
            <a:endParaRPr lang="en-US" sz="2000" dirty="0"/>
          </a:p>
          <a:p>
            <a:pPr marL="0" indent="0">
              <a:buNone/>
            </a:pPr>
            <a:r>
              <a:rPr lang="en-US" sz="2000" dirty="0"/>
              <a:t>    //these variables will be visible in the Inspector</a:t>
            </a:r>
          </a:p>
          <a:p>
            <a:pPr marL="0" indent="0">
              <a:buNone/>
            </a:pPr>
            <a:r>
              <a:rPr lang="en-US" sz="2000" dirty="0"/>
              <a:t>    public float </a:t>
            </a:r>
            <a:r>
              <a:rPr lang="en-US" sz="2000" dirty="0" err="1"/>
              <a:t>xScrollSpeed</a:t>
            </a:r>
            <a:r>
              <a:rPr lang="en-US" sz="2000" dirty="0" smtClean="0"/>
              <a:t>; </a:t>
            </a:r>
            <a:r>
              <a:rPr lang="en-US" sz="2000" dirty="0"/>
              <a:t>    public float </a:t>
            </a:r>
            <a:r>
              <a:rPr lang="en-US" sz="2000" dirty="0" err="1"/>
              <a:t>yScrollSpeed</a:t>
            </a:r>
            <a:r>
              <a:rPr lang="en-US" sz="2000" dirty="0"/>
              <a:t>;</a:t>
            </a:r>
          </a:p>
          <a:p>
            <a:pPr marL="0" indent="0">
              <a:buNone/>
            </a:pPr>
            <a:r>
              <a:rPr lang="en-US" sz="2000" dirty="0"/>
              <a:t> </a:t>
            </a:r>
          </a:p>
          <a:p>
            <a:pPr marL="0" indent="0">
              <a:buNone/>
            </a:pPr>
            <a:r>
              <a:rPr lang="en-US" sz="2000" dirty="0"/>
              <a:t>    //these variables will hold the offset calculations</a:t>
            </a:r>
          </a:p>
          <a:p>
            <a:pPr marL="0" indent="0">
              <a:buNone/>
            </a:pPr>
            <a:r>
              <a:rPr lang="en-US" sz="2000" dirty="0"/>
              <a:t>    private float </a:t>
            </a:r>
            <a:r>
              <a:rPr lang="en-US" sz="2000" dirty="0" err="1"/>
              <a:t>xOffset</a:t>
            </a:r>
            <a:r>
              <a:rPr lang="en-US" sz="2000" dirty="0" smtClean="0"/>
              <a:t>;</a:t>
            </a:r>
            <a:r>
              <a:rPr lang="en-US" sz="2000" dirty="0"/>
              <a:t>    private float </a:t>
            </a:r>
            <a:r>
              <a:rPr lang="en-US" sz="2000" dirty="0" err="1"/>
              <a:t>yOffset</a:t>
            </a:r>
            <a:r>
              <a:rPr lang="en-US" sz="2000" dirty="0"/>
              <a:t>;</a:t>
            </a:r>
          </a:p>
          <a:p>
            <a:pPr marL="0" indent="0">
              <a:buNone/>
            </a:pPr>
            <a:r>
              <a:rPr lang="en-US" sz="2000" dirty="0"/>
              <a:t> </a:t>
            </a:r>
          </a:p>
          <a:p>
            <a:pPr marL="0" indent="0">
              <a:buNone/>
            </a:pPr>
            <a:r>
              <a:rPr lang="en-US" sz="2000" dirty="0"/>
              <a:t>    // Update is called once per frame</a:t>
            </a:r>
          </a:p>
          <a:p>
            <a:pPr marL="0" indent="0">
              <a:buNone/>
            </a:pPr>
            <a:r>
              <a:rPr lang="en-US" sz="2000" dirty="0"/>
              <a:t>    void Update</a:t>
            </a:r>
            <a:r>
              <a:rPr lang="en-US" sz="2000" dirty="0" smtClean="0"/>
              <a:t>()</a:t>
            </a:r>
            <a:r>
              <a:rPr lang="en-US" sz="2000" dirty="0"/>
              <a:t>    {</a:t>
            </a:r>
          </a:p>
          <a:p>
            <a:pPr marL="0" indent="0">
              <a:buNone/>
            </a:pPr>
            <a:r>
              <a:rPr lang="en-US" sz="2000" dirty="0"/>
              <a:t>        //this section calculates the speed and applies it the </a:t>
            </a:r>
          </a:p>
          <a:p>
            <a:pPr marL="0" indent="0">
              <a:buNone/>
            </a:pPr>
            <a:r>
              <a:rPr lang="en-US" sz="2000" dirty="0"/>
              <a:t>        //offset of the material every frame</a:t>
            </a:r>
          </a:p>
          <a:p>
            <a:pPr marL="0" indent="0">
              <a:buNone/>
            </a:pPr>
            <a:r>
              <a:rPr lang="en-US" sz="2000" dirty="0"/>
              <a:t>        </a:t>
            </a:r>
            <a:r>
              <a:rPr lang="en-US" sz="2000" dirty="0" err="1"/>
              <a:t>xOffset</a:t>
            </a:r>
            <a:r>
              <a:rPr lang="en-US" sz="2000" dirty="0"/>
              <a:t> = </a:t>
            </a:r>
            <a:r>
              <a:rPr lang="en-US" sz="2000" dirty="0" err="1"/>
              <a:t>Time.time</a:t>
            </a:r>
            <a:r>
              <a:rPr lang="en-US" sz="2000" dirty="0"/>
              <a:t> * </a:t>
            </a:r>
            <a:r>
              <a:rPr lang="en-US" sz="2000" dirty="0" err="1"/>
              <a:t>xScrollSpeed</a:t>
            </a:r>
            <a:r>
              <a:rPr lang="en-US" sz="2000" dirty="0"/>
              <a:t>;</a:t>
            </a:r>
          </a:p>
          <a:p>
            <a:pPr marL="0" indent="0">
              <a:buNone/>
            </a:pPr>
            <a:r>
              <a:rPr lang="en-US" sz="2000" dirty="0"/>
              <a:t>        </a:t>
            </a:r>
            <a:r>
              <a:rPr lang="en-US" sz="2000" dirty="0" err="1"/>
              <a:t>yOffset</a:t>
            </a:r>
            <a:r>
              <a:rPr lang="en-US" sz="2000" dirty="0"/>
              <a:t> = </a:t>
            </a:r>
            <a:r>
              <a:rPr lang="en-US" sz="2000" dirty="0" err="1"/>
              <a:t>Time.time</a:t>
            </a:r>
            <a:r>
              <a:rPr lang="en-US" sz="2000" dirty="0"/>
              <a:t> * </a:t>
            </a:r>
            <a:r>
              <a:rPr lang="en-US" sz="2000" dirty="0" err="1"/>
              <a:t>yScrollSpeed</a:t>
            </a:r>
            <a:r>
              <a:rPr lang="en-US" sz="2000" dirty="0"/>
              <a:t>;</a:t>
            </a:r>
          </a:p>
          <a:p>
            <a:pPr marL="0" indent="0">
              <a:buNone/>
            </a:pPr>
            <a:r>
              <a:rPr lang="en-US" sz="2000" dirty="0"/>
              <a:t>        </a:t>
            </a:r>
            <a:r>
              <a:rPr lang="en-US" sz="1800" dirty="0" err="1"/>
              <a:t>GetComponent</a:t>
            </a:r>
            <a:r>
              <a:rPr lang="en-US" sz="1800" dirty="0"/>
              <a:t>&lt;Renderer&gt;().</a:t>
            </a:r>
            <a:r>
              <a:rPr lang="en-US" sz="1800" dirty="0" err="1"/>
              <a:t>material.mainTextureOffset</a:t>
            </a:r>
            <a:r>
              <a:rPr lang="en-US" sz="1800" dirty="0"/>
              <a:t> = new Vector2(</a:t>
            </a:r>
            <a:r>
              <a:rPr lang="en-US" sz="1800" dirty="0" err="1"/>
              <a:t>xOffset</a:t>
            </a:r>
            <a:r>
              <a:rPr lang="en-US" sz="1800" dirty="0"/>
              <a:t>, </a:t>
            </a:r>
            <a:r>
              <a:rPr lang="en-US" sz="1800" dirty="0" err="1"/>
              <a:t>yOffset</a:t>
            </a:r>
            <a:r>
              <a:rPr lang="en-US" sz="1800" dirty="0"/>
              <a:t>);</a:t>
            </a:r>
            <a:r>
              <a:rPr lang="en-US" sz="2000" dirty="0"/>
              <a:t>    </a:t>
            </a:r>
            <a:r>
              <a:rPr lang="en-US" sz="2000" dirty="0" smtClean="0"/>
              <a:t>} }</a:t>
            </a:r>
            <a:endParaRPr lang="en-US" sz="2000" dirty="0"/>
          </a:p>
          <a:p>
            <a:pPr marL="0" indent="0">
              <a:buNone/>
            </a:pPr>
            <a:endParaRPr lang="en-US" sz="2000" dirty="0"/>
          </a:p>
        </p:txBody>
      </p:sp>
    </p:spTree>
    <p:extLst>
      <p:ext uri="{BB962C8B-B14F-4D97-AF65-F5344CB8AC3E}">
        <p14:creationId xmlns:p14="http://schemas.microsoft.com/office/powerpoint/2010/main" val="19036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Time.time</a:t>
            </a:r>
            <a:r>
              <a:rPr lang="en-US" dirty="0" smtClean="0"/>
              <a:t> keeps track of the seconds since the game started and multiplies it by the speed input into the Inspector. This gives our texture its motion.</a:t>
            </a:r>
          </a:p>
          <a:p>
            <a:endParaRPr lang="en-US" dirty="0" smtClean="0"/>
          </a:p>
          <a:p>
            <a:r>
              <a:rPr lang="en-US" dirty="0" smtClean="0"/>
              <a:t>You can now apply this script to any </a:t>
            </a:r>
            <a:r>
              <a:rPr lang="en-US" dirty="0" err="1" smtClean="0"/>
              <a:t>GameObject</a:t>
            </a:r>
            <a:r>
              <a:rPr lang="en-US" dirty="0" smtClean="0"/>
              <a:t> by dragging and dropping. The speed settings will be unique to each object.</a:t>
            </a:r>
          </a:p>
          <a:p>
            <a:endParaRPr lang="en-US" dirty="0"/>
          </a:p>
        </p:txBody>
      </p:sp>
    </p:spTree>
    <p:extLst>
      <p:ext uri="{BB962C8B-B14F-4D97-AF65-F5344CB8AC3E}">
        <p14:creationId xmlns:p14="http://schemas.microsoft.com/office/powerpoint/2010/main" val="1445669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components of Physics for </a:t>
            </a:r>
            <a:br>
              <a:rPr lang="en-US" dirty="0" smtClean="0"/>
            </a:br>
            <a:r>
              <a:rPr lang="en-US" dirty="0" smtClean="0"/>
              <a:t>interactive development</a:t>
            </a:r>
            <a:endParaRPr lang="en-US" dirty="0"/>
          </a:p>
        </p:txBody>
      </p:sp>
      <p:sp>
        <p:nvSpPr>
          <p:cNvPr id="3" name="Content Placeholder 2"/>
          <p:cNvSpPr>
            <a:spLocks noGrp="1"/>
          </p:cNvSpPr>
          <p:nvPr>
            <p:ph idx="1"/>
          </p:nvPr>
        </p:nvSpPr>
        <p:spPr>
          <a:xfrm>
            <a:off x="457200" y="5517232"/>
            <a:ext cx="8229600" cy="608931"/>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584973" cy="402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979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multiple factors that have to be considered when we are talking about the integration of Physics. </a:t>
            </a:r>
          </a:p>
          <a:p>
            <a:r>
              <a:rPr lang="en-US" dirty="0" smtClean="0"/>
              <a:t>To implement Physics in interactive development, we normally track all the objects that are simulating.</a:t>
            </a:r>
          </a:p>
          <a:p>
            <a:r>
              <a:rPr lang="en-US" dirty="0" smtClean="0"/>
              <a:t>To implement Physics for each object, we need to know some important information such as:</a:t>
            </a:r>
          </a:p>
          <a:p>
            <a:pPr lvl="1"/>
            <a:r>
              <a:rPr lang="en-US" dirty="0" smtClean="0"/>
              <a:t>mass, current velocity, current position</a:t>
            </a:r>
          </a:p>
          <a:p>
            <a:pPr lvl="1"/>
            <a:r>
              <a:rPr lang="en-US" dirty="0" smtClean="0"/>
              <a:t>orientation, the external forces acting on the object</a:t>
            </a:r>
          </a:p>
          <a:p>
            <a:pPr lvl="1"/>
            <a:r>
              <a:rPr lang="en-US" dirty="0" smtClean="0"/>
              <a:t>the future time of an object (= the  current time + the time slice for the frame).</a:t>
            </a:r>
            <a:endParaRPr lang="en-US" dirty="0"/>
          </a:p>
        </p:txBody>
      </p:sp>
    </p:spTree>
    <p:extLst>
      <p:ext uri="{BB962C8B-B14F-4D97-AF65-F5344CB8AC3E}">
        <p14:creationId xmlns:p14="http://schemas.microsoft.com/office/powerpoint/2010/main" val="1097441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r>
              <a:rPr lang="en-US" dirty="0" smtClean="0"/>
              <a:t>In order to handle scenarios where collision occurs, the interactive development needs to know that two objects are colliding. </a:t>
            </a:r>
          </a:p>
          <a:p>
            <a:pPr lvl="1"/>
            <a:r>
              <a:rPr lang="en-US" dirty="0" smtClean="0"/>
              <a:t>One of Physics' most important tasks is to identify these scenarios.</a:t>
            </a:r>
            <a:endParaRPr lang="en-US" dirty="0"/>
          </a:p>
        </p:txBody>
      </p:sp>
    </p:spTree>
    <p:extLst>
      <p:ext uri="{BB962C8B-B14F-4D97-AF65-F5344CB8AC3E}">
        <p14:creationId xmlns:p14="http://schemas.microsoft.com/office/powerpoint/2010/main" val="140764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will happen after the collision?</a:t>
            </a:r>
          </a:p>
          <a:p>
            <a:pPr lvl="1"/>
            <a:r>
              <a:rPr lang="en-US" dirty="0" smtClean="0"/>
              <a:t>In many cases, some specific rules are added to the interactive development.</a:t>
            </a:r>
          </a:p>
          <a:p>
            <a:r>
              <a:rPr lang="en-US" dirty="0" smtClean="0"/>
              <a:t>Scripting based on collision</a:t>
            </a:r>
          </a:p>
          <a:p>
            <a:pPr lvl="1"/>
            <a:r>
              <a:rPr lang="en-US" dirty="0" err="1" smtClean="0"/>
              <a:t>OnCollisionEnter</a:t>
            </a:r>
            <a:r>
              <a:rPr lang="en-US" dirty="0" smtClean="0"/>
              <a:t>: This  function indicates that the collision is detected in the first update</a:t>
            </a:r>
          </a:p>
          <a:p>
            <a:pPr lvl="2"/>
            <a:r>
              <a:rPr lang="en-US" dirty="0"/>
              <a:t>void </a:t>
            </a:r>
            <a:r>
              <a:rPr lang="en-US" dirty="0" err="1"/>
              <a:t>OnCollisionEnter</a:t>
            </a:r>
            <a:r>
              <a:rPr lang="en-US" dirty="0"/>
              <a:t>(Collision collision)  </a:t>
            </a:r>
            <a:r>
              <a:rPr lang="en-US" dirty="0" smtClean="0"/>
              <a:t>{</a:t>
            </a:r>
            <a:r>
              <a:rPr lang="en-US" dirty="0" err="1" smtClean="0"/>
              <a:t>Debug.Log</a:t>
            </a:r>
            <a:r>
              <a:rPr lang="en-US" dirty="0" smtClean="0"/>
              <a:t> ("</a:t>
            </a:r>
            <a:r>
              <a:rPr lang="en-US" dirty="0" err="1"/>
              <a:t>OnCollisionEnter</a:t>
            </a:r>
            <a:r>
              <a:rPr lang="en-US" dirty="0" smtClean="0"/>
              <a:t>");}</a:t>
            </a:r>
          </a:p>
          <a:p>
            <a:pPr lvl="1"/>
            <a:r>
              <a:rPr lang="en-US" dirty="0" err="1" smtClean="0"/>
              <a:t>OnCollisionStay</a:t>
            </a:r>
            <a:r>
              <a:rPr lang="en-US" dirty="0" smtClean="0"/>
              <a:t>: This  function indicates that during the updates, the contact is maintained</a:t>
            </a:r>
          </a:p>
          <a:p>
            <a:pPr lvl="2"/>
            <a:r>
              <a:rPr lang="en-US" dirty="0"/>
              <a:t>void </a:t>
            </a:r>
            <a:r>
              <a:rPr lang="en-US" dirty="0" err="1"/>
              <a:t>OnCollisionStay</a:t>
            </a:r>
            <a:r>
              <a:rPr lang="en-US" dirty="0"/>
              <a:t>(Collision </a:t>
            </a:r>
            <a:r>
              <a:rPr lang="en-US" dirty="0" err="1"/>
              <a:t>collisionInfo</a:t>
            </a:r>
            <a:r>
              <a:rPr lang="en-US" dirty="0"/>
              <a:t>) </a:t>
            </a:r>
            <a:r>
              <a:rPr lang="en-US" dirty="0" smtClean="0"/>
              <a:t>{</a:t>
            </a:r>
            <a:r>
              <a:rPr lang="en-US" dirty="0" err="1" smtClean="0"/>
              <a:t>Debug.Log</a:t>
            </a:r>
            <a:r>
              <a:rPr lang="en-US" dirty="0" smtClean="0"/>
              <a:t>("</a:t>
            </a:r>
            <a:r>
              <a:rPr lang="en-US" dirty="0" err="1"/>
              <a:t>OnCollisionStay</a:t>
            </a:r>
            <a:r>
              <a:rPr lang="en-US" dirty="0" smtClean="0"/>
              <a:t>");}</a:t>
            </a:r>
          </a:p>
          <a:p>
            <a:pPr lvl="1"/>
            <a:r>
              <a:rPr lang="en-US" dirty="0" err="1" smtClean="0"/>
              <a:t>OnCollisionExit</a:t>
            </a:r>
            <a:r>
              <a:rPr lang="en-US" dirty="0" smtClean="0"/>
              <a:t>: This  function indicates that the contact has been broken</a:t>
            </a:r>
          </a:p>
          <a:p>
            <a:pPr lvl="2"/>
            <a:r>
              <a:rPr lang="en-US" dirty="0"/>
              <a:t>void </a:t>
            </a:r>
            <a:r>
              <a:rPr lang="en-US" dirty="0" err="1"/>
              <a:t>OnCollisionExit</a:t>
            </a:r>
            <a:r>
              <a:rPr lang="en-US" dirty="0"/>
              <a:t>(Collision </a:t>
            </a:r>
            <a:r>
              <a:rPr lang="en-US" dirty="0" err="1"/>
              <a:t>collisionInfo</a:t>
            </a:r>
            <a:r>
              <a:rPr lang="en-US" dirty="0"/>
              <a:t>) </a:t>
            </a:r>
            <a:r>
              <a:rPr lang="en-US" dirty="0" smtClean="0"/>
              <a:t>{</a:t>
            </a:r>
            <a:r>
              <a:rPr lang="en-US" dirty="0" err="1" smtClean="0"/>
              <a:t>Debug.Log</a:t>
            </a:r>
            <a:r>
              <a:rPr lang="en-US" dirty="0" smtClean="0"/>
              <a:t> </a:t>
            </a:r>
            <a:r>
              <a:rPr lang="en-US" dirty="0"/>
              <a:t>("</a:t>
            </a:r>
            <a:r>
              <a:rPr lang="en-US" dirty="0" err="1"/>
              <a:t>OnCollisionExit</a:t>
            </a:r>
            <a:r>
              <a:rPr lang="en-US" dirty="0" smtClean="0"/>
              <a:t>");</a:t>
            </a:r>
            <a:r>
              <a:rPr lang="en-US" dirty="0"/>
              <a:t>	}</a:t>
            </a:r>
          </a:p>
        </p:txBody>
      </p:sp>
    </p:spTree>
    <p:extLst>
      <p:ext uri="{BB962C8B-B14F-4D97-AF65-F5344CB8AC3E}">
        <p14:creationId xmlns:p14="http://schemas.microsoft.com/office/powerpoint/2010/main" val="2617203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simulation in Unity</a:t>
            </a:r>
            <a:endParaRPr lang="en-US" dirty="0"/>
          </a:p>
        </p:txBody>
      </p:sp>
      <p:sp>
        <p:nvSpPr>
          <p:cNvPr id="3" name="Content Placeholder 2"/>
          <p:cNvSpPr>
            <a:spLocks noGrp="1"/>
          </p:cNvSpPr>
          <p:nvPr>
            <p:ph idx="1"/>
          </p:nvPr>
        </p:nvSpPr>
        <p:spPr/>
        <p:txBody>
          <a:bodyPr/>
          <a:lstStyle/>
          <a:p>
            <a:r>
              <a:rPr lang="en-US" dirty="0" smtClean="0"/>
              <a:t>Unity is a powerful tool. It is able to take care of many problems involved with interactive physical simulations. It embeds a state-of-the-art Physics engine called PhysX.</a:t>
            </a:r>
          </a:p>
          <a:p>
            <a:r>
              <a:rPr lang="en-US" dirty="0" smtClean="0"/>
              <a:t>Unity has two separate Physics engines: one for 3D Physics and one for 2D Physics.</a:t>
            </a:r>
            <a:endParaRPr lang="en-US" dirty="0"/>
          </a:p>
        </p:txBody>
      </p:sp>
    </p:spTree>
    <p:extLst>
      <p:ext uri="{BB962C8B-B14F-4D97-AF65-F5344CB8AC3E}">
        <p14:creationId xmlns:p14="http://schemas.microsoft.com/office/powerpoint/2010/main" val="1723873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smtClean="0"/>
              <a:t>Built-in Physics components in Unity3D</a:t>
            </a:r>
            <a:endParaRPr lang="en-US" dirty="0"/>
          </a:p>
        </p:txBody>
      </p:sp>
      <p:sp>
        <p:nvSpPr>
          <p:cNvPr id="3" name="Content Placeholder 2"/>
          <p:cNvSpPr>
            <a:spLocks noGrp="1"/>
          </p:cNvSpPr>
          <p:nvPr>
            <p:ph idx="1"/>
          </p:nvPr>
        </p:nvSpPr>
        <p:spPr>
          <a:xfrm>
            <a:off x="457200" y="5157192"/>
            <a:ext cx="8229600" cy="968971"/>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1124744"/>
            <a:ext cx="4678015" cy="428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5520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Rigidbodies</a:t>
            </a:r>
            <a:endParaRPr lang="en-US" dirty="0"/>
          </a:p>
        </p:txBody>
      </p:sp>
      <p:sp>
        <p:nvSpPr>
          <p:cNvPr id="3" name="Content Placeholder 2"/>
          <p:cNvSpPr>
            <a:spLocks noGrp="1"/>
          </p:cNvSpPr>
          <p:nvPr>
            <p:ph idx="1"/>
          </p:nvPr>
        </p:nvSpPr>
        <p:spPr/>
        <p:txBody>
          <a:bodyPr/>
          <a:lstStyle/>
          <a:p>
            <a:r>
              <a:rPr lang="en-US" dirty="0" smtClean="0"/>
              <a:t>The object to which a </a:t>
            </a:r>
            <a:r>
              <a:rPr lang="en-US" dirty="0" err="1" smtClean="0"/>
              <a:t>Rigidbody</a:t>
            </a:r>
            <a:r>
              <a:rPr lang="en-US" dirty="0" smtClean="0"/>
              <a:t> is attached can be made to respond to gravity.</a:t>
            </a:r>
          </a:p>
          <a:p>
            <a:pPr lvl="1"/>
            <a:r>
              <a:rPr lang="en-US" dirty="0" smtClean="0"/>
              <a:t>If we want to create a ball and want it to respond to gravity, we need to add a </a:t>
            </a:r>
            <a:r>
              <a:rPr lang="en-US" dirty="0" err="1" smtClean="0"/>
              <a:t>Rigidbody</a:t>
            </a:r>
            <a:r>
              <a:rPr lang="en-US" dirty="0" smtClean="0"/>
              <a:t> component to the object and gravity will be enabled by default.</a:t>
            </a:r>
          </a:p>
          <a:p>
            <a:endParaRPr lang="en-US" dirty="0"/>
          </a:p>
        </p:txBody>
      </p:sp>
    </p:spTree>
    <p:extLst>
      <p:ext uri="{BB962C8B-B14F-4D97-AF65-F5344CB8AC3E}">
        <p14:creationId xmlns:p14="http://schemas.microsoft.com/office/powerpoint/2010/main" val="185548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None of the code will be activated until an instance of the script is attached to a </a:t>
            </a:r>
            <a:r>
              <a:rPr lang="en-US" dirty="0" err="1" smtClean="0"/>
              <a:t>GameObject</a:t>
            </a:r>
            <a:r>
              <a:rPr lang="en-US" dirty="0" smtClean="0"/>
              <a:t>.</a:t>
            </a:r>
          </a:p>
          <a:p>
            <a:endParaRPr lang="en-US" dirty="0"/>
          </a:p>
          <a:p>
            <a:pPr marL="0" indent="0">
              <a:buNone/>
            </a:pPr>
            <a:r>
              <a:rPr lang="en-US" dirty="0" smtClean="0"/>
              <a:t>void Start () {	</a:t>
            </a:r>
          </a:p>
          <a:p>
            <a:pPr marL="457200" lvl="1" indent="0">
              <a:buNone/>
            </a:pPr>
            <a:r>
              <a:rPr lang="en-US" dirty="0" err="1" smtClean="0"/>
              <a:t>Debug.Log</a:t>
            </a:r>
            <a:r>
              <a:rPr lang="en-US" dirty="0" smtClean="0"/>
              <a:t>("I am alive!");</a:t>
            </a:r>
          </a:p>
          <a:p>
            <a:pPr marL="457200" lvl="1" indent="0">
              <a:buNone/>
            </a:pPr>
            <a:r>
              <a:rPr lang="en-US" dirty="0" smtClean="0"/>
              <a:t>}</a:t>
            </a:r>
            <a:endParaRPr lang="en-US" dirty="0"/>
          </a:p>
        </p:txBody>
      </p:sp>
    </p:spTree>
    <p:extLst>
      <p:ext uri="{BB962C8B-B14F-4D97-AF65-F5344CB8AC3E}">
        <p14:creationId xmlns:p14="http://schemas.microsoft.com/office/powerpoint/2010/main" val="1594193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Rigidbody</a:t>
            </a:r>
            <a:r>
              <a:rPr lang="en-US" dirty="0" smtClean="0"/>
              <a:t> dynamics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Rigidbody</a:t>
            </a:r>
            <a:r>
              <a:rPr lang="en-US" dirty="0" smtClean="0"/>
              <a:t> dynamics is the most common component used in interactive development.</a:t>
            </a:r>
          </a:p>
          <a:p>
            <a:r>
              <a:rPr lang="en-US" dirty="0" err="1" smtClean="0"/>
              <a:t>Rigidbody</a:t>
            </a:r>
            <a:r>
              <a:rPr lang="en-US" dirty="0" smtClean="0"/>
              <a:t> dynamics is based on the Newtonian principle of movement and mass.</a:t>
            </a:r>
          </a:p>
          <a:p>
            <a:r>
              <a:rPr lang="en-US" dirty="0" smtClean="0"/>
              <a:t>What is a </a:t>
            </a:r>
            <a:r>
              <a:rPr lang="en-US" dirty="0" err="1" smtClean="0"/>
              <a:t>Rigidbody</a:t>
            </a:r>
            <a:r>
              <a:rPr lang="en-US" dirty="0" smtClean="0"/>
              <a:t>? </a:t>
            </a:r>
          </a:p>
          <a:p>
            <a:pPr lvl="1"/>
            <a:r>
              <a:rPr lang="en-US" dirty="0" smtClean="0"/>
              <a:t>An idealized solid whose size and shape is fixed and remains unaltered when some external forces are applied and is used in Newtonian mechanics to model real objects. </a:t>
            </a:r>
          </a:p>
          <a:p>
            <a:pPr lvl="1"/>
            <a:r>
              <a:rPr lang="en-US" dirty="0" smtClean="0"/>
              <a:t>For example, a box, wall, and so on.</a:t>
            </a:r>
            <a:endParaRPr lang="en-US" dirty="0"/>
          </a:p>
        </p:txBody>
      </p:sp>
    </p:spTree>
    <p:extLst>
      <p:ext uri="{BB962C8B-B14F-4D97-AF65-F5344CB8AC3E}">
        <p14:creationId xmlns:p14="http://schemas.microsoft.com/office/powerpoint/2010/main" val="241423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Kinematic motion and </a:t>
            </a:r>
            <a:r>
              <a:rPr lang="en-US" dirty="0" err="1" smtClean="0"/>
              <a:t>Rigidbodies</a:t>
            </a:r>
            <a:endParaRPr lang="en-US" dirty="0" smtClean="0"/>
          </a:p>
          <a:p>
            <a:pPr lvl="1"/>
            <a:r>
              <a:rPr lang="en-US" dirty="0" smtClean="0"/>
              <a:t>Sometimes, it is desirable for a  </a:t>
            </a:r>
            <a:r>
              <a:rPr lang="en-US" dirty="0" err="1" smtClean="0"/>
              <a:t>Rigidbody</a:t>
            </a:r>
            <a:r>
              <a:rPr lang="en-US" dirty="0" smtClean="0"/>
              <a:t> object's motion to not be controlled by the Physics engine but by the script code instead. This type of motion produced from a script is known as kinematic motion.</a:t>
            </a:r>
          </a:p>
          <a:p>
            <a:pPr lvl="1"/>
            <a:r>
              <a:rPr lang="en-US" dirty="0" smtClean="0"/>
              <a:t>If Kinematic motion enabled, the object will not be driven by the Physics engine and can only be manipulated by its transform, which is more performance consuming.</a:t>
            </a:r>
          </a:p>
          <a:p>
            <a:pPr lvl="1"/>
            <a:endParaRPr lang="en-US" dirty="0"/>
          </a:p>
        </p:txBody>
      </p:sp>
    </p:spTree>
    <p:extLst>
      <p:ext uri="{BB962C8B-B14F-4D97-AF65-F5344CB8AC3E}">
        <p14:creationId xmlns:p14="http://schemas.microsoft.com/office/powerpoint/2010/main" val="1759334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634082"/>
          </a:xfrm>
        </p:spPr>
        <p:txBody>
          <a:bodyPr>
            <a:normAutofit fontScale="90000"/>
          </a:bodyPr>
          <a:lstStyle/>
          <a:p>
            <a:r>
              <a:rPr lang="en-US" dirty="0" smtClean="0"/>
              <a:t>Colliders</a:t>
            </a:r>
            <a:endParaRPr lang="en-US" dirty="0"/>
          </a:p>
        </p:txBody>
      </p:sp>
      <p:sp>
        <p:nvSpPr>
          <p:cNvPr id="3" name="Content Placeholder 2"/>
          <p:cNvSpPr>
            <a:spLocks noGrp="1"/>
          </p:cNvSpPr>
          <p:nvPr>
            <p:ph idx="1"/>
          </p:nvPr>
        </p:nvSpPr>
        <p:spPr>
          <a:xfrm>
            <a:off x="4788024" y="1268760"/>
            <a:ext cx="4032448" cy="4525963"/>
          </a:xfrm>
        </p:spPr>
        <p:txBody>
          <a:bodyPr>
            <a:normAutofit fontScale="92500"/>
          </a:bodyPr>
          <a:lstStyle/>
          <a:p>
            <a:r>
              <a:rPr lang="en-US" dirty="0" smtClean="0"/>
              <a:t>A collider, which is invisible, need not be matched exactly to the shape of the object's mesh.</a:t>
            </a:r>
          </a:p>
          <a:p>
            <a:r>
              <a:rPr lang="en-US" dirty="0" smtClean="0"/>
              <a:t>A collider  component is used to define the shape for the physical collision.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70" y="0"/>
            <a:ext cx="3184706" cy="3203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69" y="3429000"/>
            <a:ext cx="2607307" cy="2917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4031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Static colliders</a:t>
            </a:r>
          </a:p>
          <a:p>
            <a:pPr lvl="1"/>
            <a:r>
              <a:rPr lang="en-US" dirty="0" smtClean="0"/>
              <a:t>Colliders can be added to an object without a </a:t>
            </a:r>
            <a:r>
              <a:rPr lang="en-US" dirty="0" err="1" smtClean="0"/>
              <a:t>Rigidbody</a:t>
            </a:r>
            <a:r>
              <a:rPr lang="en-US" dirty="0" smtClean="0"/>
              <a:t> component in order to create floors, walls, and so on.</a:t>
            </a:r>
          </a:p>
          <a:p>
            <a:pPr lvl="1"/>
            <a:r>
              <a:rPr lang="en-US" dirty="0"/>
              <a:t>T</a:t>
            </a:r>
            <a:r>
              <a:rPr lang="en-US" dirty="0" smtClean="0"/>
              <a:t>o improve the performance, we should not reposition static colliders by changing the transformation position.</a:t>
            </a:r>
            <a:endParaRPr lang="en-US" dirty="0"/>
          </a:p>
        </p:txBody>
      </p:sp>
    </p:spTree>
    <p:extLst>
      <p:ext uri="{BB962C8B-B14F-4D97-AF65-F5344CB8AC3E}">
        <p14:creationId xmlns:p14="http://schemas.microsoft.com/office/powerpoint/2010/main" val="812271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Dynamic colliders</a:t>
            </a:r>
          </a:p>
          <a:p>
            <a:pPr lvl="1"/>
            <a:r>
              <a:rPr lang="en-US" dirty="0" smtClean="0"/>
              <a:t>Colliders attached to a </a:t>
            </a:r>
            <a:r>
              <a:rPr lang="en-US" dirty="0" err="1" smtClean="0"/>
              <a:t>Rigidbody</a:t>
            </a:r>
            <a:r>
              <a:rPr lang="en-US" dirty="0" smtClean="0"/>
              <a:t> object are known as dynamic colliders.</a:t>
            </a:r>
          </a:p>
          <a:p>
            <a:pPr lvl="1"/>
            <a:endParaRPr lang="en-US" dirty="0" smtClean="0"/>
          </a:p>
          <a:p>
            <a:endParaRPr lang="en-US" dirty="0"/>
          </a:p>
          <a:p>
            <a:pPr lvl="1"/>
            <a:endParaRPr lang="en-US" dirty="0" smtClean="0"/>
          </a:p>
          <a:p>
            <a:pPr lvl="1"/>
            <a:endParaRPr lang="en-US" dirty="0"/>
          </a:p>
        </p:txBody>
      </p:sp>
    </p:spTree>
    <p:extLst>
      <p:ext uri="{BB962C8B-B14F-4D97-AF65-F5344CB8AC3E}">
        <p14:creationId xmlns:p14="http://schemas.microsoft.com/office/powerpoint/2010/main" val="1258164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 Materials</a:t>
            </a:r>
            <a:endParaRPr lang="en-US" dirty="0"/>
          </a:p>
        </p:txBody>
      </p:sp>
      <p:sp>
        <p:nvSpPr>
          <p:cNvPr id="3" name="Content Placeholder 2"/>
          <p:cNvSpPr>
            <a:spLocks noGrp="1"/>
          </p:cNvSpPr>
          <p:nvPr>
            <p:ph idx="1"/>
          </p:nvPr>
        </p:nvSpPr>
        <p:spPr>
          <a:xfrm>
            <a:off x="251520" y="1526542"/>
            <a:ext cx="4824536" cy="4525963"/>
          </a:xfrm>
        </p:spPr>
        <p:txBody>
          <a:bodyPr>
            <a:normAutofit fontScale="92500" lnSpcReduction="10000"/>
          </a:bodyPr>
          <a:lstStyle/>
          <a:p>
            <a:r>
              <a:rPr lang="en-US" dirty="0" smtClean="0"/>
              <a:t>We can configure the friction and bounce using Physic Materials.</a:t>
            </a:r>
          </a:p>
          <a:p>
            <a:r>
              <a:rPr lang="en-US" dirty="0" smtClean="0"/>
              <a:t>Frictionless Physic Materials</a:t>
            </a:r>
          </a:p>
          <a:p>
            <a:pPr lvl="1"/>
            <a:r>
              <a:rPr lang="en-US" dirty="0" smtClean="0"/>
              <a:t>In Unity3D, to create a completely frictionless material, we need to create a new Physic Materials asset in the Project view and set its properties as follows: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268760"/>
            <a:ext cx="3730506" cy="504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53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Triggers</a:t>
            </a:r>
          </a:p>
          <a:p>
            <a:pPr lvl="1"/>
            <a:r>
              <a:rPr lang="en-US" dirty="0" smtClean="0"/>
              <a:t>We can configure a collider, which does not behave as a solid object, as a trigger using the “Is Trigger” property  of Unity3D, and we will simply allow other colliders to pass through.</a:t>
            </a:r>
          </a:p>
          <a:p>
            <a:pPr lvl="1"/>
            <a:r>
              <a:rPr lang="en-US" dirty="0" smtClean="0"/>
              <a:t>When a collision occurs, a trigger will call the </a:t>
            </a:r>
            <a:r>
              <a:rPr lang="en-US" dirty="0" err="1" smtClean="0"/>
              <a:t>OnTriggerEnter</a:t>
            </a:r>
            <a:r>
              <a:rPr lang="en-US" dirty="0" smtClean="0"/>
              <a:t> function  on the trigger object's scripts.</a:t>
            </a:r>
          </a:p>
          <a:p>
            <a:pPr lvl="1"/>
            <a:endParaRPr lang="en-US" dirty="0"/>
          </a:p>
        </p:txBody>
      </p:sp>
    </p:spTree>
    <p:extLst>
      <p:ext uri="{BB962C8B-B14F-4D97-AF65-F5344CB8AC3E}">
        <p14:creationId xmlns:p14="http://schemas.microsoft.com/office/powerpoint/2010/main" val="2154111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colliders</a:t>
            </a:r>
          </a:p>
        </p:txBody>
      </p:sp>
      <p:sp>
        <p:nvSpPr>
          <p:cNvPr id="3" name="Content Placeholder 2"/>
          <p:cNvSpPr>
            <a:spLocks noGrp="1"/>
          </p:cNvSpPr>
          <p:nvPr>
            <p:ph idx="1"/>
          </p:nvPr>
        </p:nvSpPr>
        <p:spPr>
          <a:xfrm>
            <a:off x="457200" y="5301208"/>
            <a:ext cx="8229600" cy="824955"/>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804988"/>
            <a:ext cx="83629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11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Box Collider </a:t>
            </a:r>
            <a:r>
              <a:rPr lang="en-US" dirty="0" smtClean="0"/>
              <a:t>3D</a:t>
            </a:r>
          </a:p>
          <a:p>
            <a:pPr lvl="1"/>
            <a:r>
              <a:rPr lang="en-US" dirty="0"/>
              <a:t>Box Collider contains the cube shape and can be implemented for cube-shaped  </a:t>
            </a:r>
            <a:r>
              <a:rPr lang="en-US" dirty="0" smtClean="0"/>
              <a:t>game objects</a:t>
            </a:r>
            <a:r>
              <a:rPr lang="en-US" dirty="0"/>
              <a:t>, such as boxes, walls, and doors, that resemble the shape of a cube</a:t>
            </a:r>
            <a:r>
              <a:rPr lang="en-US" dirty="0" smtClean="0"/>
              <a:t>.</a:t>
            </a:r>
          </a:p>
          <a:p>
            <a:pPr lvl="1"/>
            <a:r>
              <a:rPr lang="en-US" dirty="0"/>
              <a:t>Box Collider has the Material property that determines the friction </a:t>
            </a:r>
            <a:r>
              <a:rPr lang="en-US" dirty="0" smtClean="0"/>
              <a:t>and </a:t>
            </a:r>
            <a:r>
              <a:rPr lang="en-US" dirty="0"/>
              <a:t>bounciness of the game object, but it is irrelevant if we </a:t>
            </a:r>
            <a:r>
              <a:rPr lang="en-US" dirty="0" smtClean="0"/>
              <a:t>choose the </a:t>
            </a:r>
            <a:r>
              <a:rPr lang="en-US" dirty="0"/>
              <a:t>Trigger Collider.</a:t>
            </a:r>
          </a:p>
        </p:txBody>
      </p:sp>
    </p:spTree>
    <p:extLst>
      <p:ext uri="{BB962C8B-B14F-4D97-AF65-F5344CB8AC3E}">
        <p14:creationId xmlns:p14="http://schemas.microsoft.com/office/powerpoint/2010/main" val="3265048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Mesh Collider</a:t>
            </a:r>
          </a:p>
        </p:txBody>
      </p:sp>
      <p:sp>
        <p:nvSpPr>
          <p:cNvPr id="3" name="Content Placeholder 2"/>
          <p:cNvSpPr>
            <a:spLocks noGrp="1"/>
          </p:cNvSpPr>
          <p:nvPr>
            <p:ph idx="1"/>
          </p:nvPr>
        </p:nvSpPr>
        <p:spPr/>
        <p:txBody>
          <a:bodyPr/>
          <a:lstStyle/>
          <a:p>
            <a:r>
              <a:rPr lang="en-US" dirty="0"/>
              <a:t>Mesh Collider </a:t>
            </a:r>
            <a:r>
              <a:rPr lang="en-US" dirty="0" smtClean="0"/>
              <a:t>defines accurate </a:t>
            </a:r>
            <a:r>
              <a:rPr lang="en-US" dirty="0"/>
              <a:t>shape  definition for collision, this is expensive in terms of performance. </a:t>
            </a:r>
          </a:p>
          <a:p>
            <a:r>
              <a:rPr lang="en-US" dirty="0" smtClean="0"/>
              <a:t>Mesh </a:t>
            </a:r>
            <a:r>
              <a:rPr lang="en-US" dirty="0"/>
              <a:t>Collider should be avoided wherever possible by using </a:t>
            </a:r>
            <a:r>
              <a:rPr lang="en-US" dirty="0" smtClean="0"/>
              <a:t>complex colliders </a:t>
            </a:r>
            <a:r>
              <a:rPr lang="en-US" dirty="0"/>
              <a:t>in order to optimize the performance</a:t>
            </a:r>
            <a:r>
              <a:rPr lang="en-US" dirty="0" smtClean="0"/>
              <a:t>.</a:t>
            </a:r>
          </a:p>
          <a:p>
            <a:endParaRPr lang="en-US" dirty="0"/>
          </a:p>
        </p:txBody>
      </p:sp>
    </p:spTree>
    <p:extLst>
      <p:ext uri="{BB962C8B-B14F-4D97-AF65-F5344CB8AC3E}">
        <p14:creationId xmlns:p14="http://schemas.microsoft.com/office/powerpoint/2010/main" val="416925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You </a:t>
            </a:r>
            <a:r>
              <a:rPr lang="en-US" dirty="0"/>
              <a:t>must declare a variable as public to see it in the Inspector. </a:t>
            </a:r>
            <a:endParaRPr lang="en-US" dirty="0" smtClean="0"/>
          </a:p>
          <a:p>
            <a:r>
              <a:rPr lang="en-US" dirty="0" smtClean="0"/>
              <a:t>Unity creates the Inspector label by introducing a space wherever a capital letter occurs in the variable name.</a:t>
            </a:r>
          </a:p>
          <a:p>
            <a:endParaRPr lang="en-US" dirty="0" smtClean="0"/>
          </a:p>
          <a:p>
            <a:pPr marL="0" indent="0">
              <a:buNone/>
            </a:pPr>
            <a:r>
              <a:rPr lang="en-US" sz="2000" dirty="0" smtClean="0"/>
              <a:t>public string </a:t>
            </a:r>
            <a:r>
              <a:rPr lang="en-US" sz="2000" dirty="0" err="1" smtClean="0"/>
              <a:t>myName</a:t>
            </a:r>
            <a:r>
              <a:rPr lang="en-US" sz="2000" dirty="0" smtClean="0"/>
              <a:t>;	</a:t>
            </a:r>
          </a:p>
          <a:p>
            <a:pPr marL="0" indent="0">
              <a:buNone/>
            </a:pPr>
            <a:endParaRPr lang="en-US" sz="2000" dirty="0"/>
          </a:p>
          <a:p>
            <a:pPr marL="0" indent="0">
              <a:buNone/>
            </a:pPr>
            <a:r>
              <a:rPr lang="en-US" sz="2000" dirty="0" smtClean="0"/>
              <a:t>// Use this for initialization	</a:t>
            </a:r>
          </a:p>
          <a:p>
            <a:pPr marL="0" indent="0">
              <a:buNone/>
            </a:pPr>
            <a:r>
              <a:rPr lang="en-US" sz="2000" dirty="0" smtClean="0"/>
              <a:t>void Start () {		</a:t>
            </a:r>
          </a:p>
          <a:p>
            <a:pPr marL="0" indent="0">
              <a:buNone/>
            </a:pPr>
            <a:r>
              <a:rPr lang="en-US" sz="2000" dirty="0" err="1" smtClean="0"/>
              <a:t>Debug.Log</a:t>
            </a:r>
            <a:r>
              <a:rPr lang="en-US" sz="2000" dirty="0" smtClean="0"/>
              <a:t>("I am alive and my name is " + </a:t>
            </a:r>
            <a:r>
              <a:rPr lang="en-US" sz="2000" dirty="0" err="1" smtClean="0"/>
              <a:t>myName</a:t>
            </a:r>
            <a:r>
              <a:rPr lang="en-US" sz="2000" dirty="0" smtClean="0"/>
              <a:t>);	</a:t>
            </a:r>
          </a:p>
          <a:p>
            <a:pPr marL="0" indent="0">
              <a:buNone/>
            </a:pPr>
            <a:r>
              <a:rPr lang="en-US" sz="2000" dirty="0" smtClean="0"/>
              <a:t>}</a:t>
            </a:r>
            <a:endParaRPr lang="en-US" sz="2000" dirty="0"/>
          </a:p>
        </p:txBody>
      </p:sp>
    </p:spTree>
    <p:extLst>
      <p:ext uri="{BB962C8B-B14F-4D97-AF65-F5344CB8AC3E}">
        <p14:creationId xmlns:p14="http://schemas.microsoft.com/office/powerpoint/2010/main" val="691370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Collision Matrix 3D</a:t>
            </a:r>
          </a:p>
        </p:txBody>
      </p:sp>
      <p:sp>
        <p:nvSpPr>
          <p:cNvPr id="3" name="Content Placeholder 2"/>
          <p:cNvSpPr>
            <a:spLocks noGrp="1"/>
          </p:cNvSpPr>
          <p:nvPr>
            <p:ph idx="1"/>
          </p:nvPr>
        </p:nvSpPr>
        <p:spPr>
          <a:xfrm>
            <a:off x="457200" y="5517232"/>
            <a:ext cx="8229600" cy="1008112"/>
          </a:xfrm>
        </p:spPr>
        <p:txBody>
          <a:bodyPr>
            <a:normAutofit fontScale="62500" lnSpcReduction="20000"/>
          </a:bodyPr>
          <a:lstStyle/>
          <a:p>
            <a:r>
              <a:rPr lang="en-US" dirty="0" err="1"/>
              <a:t>OnCollsionEnter</a:t>
            </a:r>
            <a:r>
              <a:rPr lang="en-US" dirty="0"/>
              <a:t>()</a:t>
            </a:r>
          </a:p>
          <a:p>
            <a:r>
              <a:rPr lang="en-US" dirty="0" err="1"/>
              <a:t>OnCollisionStay</a:t>
            </a:r>
            <a:r>
              <a:rPr lang="en-US" dirty="0"/>
              <a:t>()</a:t>
            </a:r>
          </a:p>
          <a:p>
            <a:r>
              <a:rPr lang="en-US" dirty="0" err="1"/>
              <a:t>OnCollisionExit</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65" y="836712"/>
            <a:ext cx="7321046" cy="4459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188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static collider will detect collision with a </a:t>
            </a:r>
            <a:r>
              <a:rPr lang="en-US" dirty="0" err="1"/>
              <a:t>Rigidbody</a:t>
            </a:r>
            <a:endParaRPr lang="en-US" dirty="0"/>
          </a:p>
          <a:p>
            <a:r>
              <a:rPr lang="en-US" dirty="0" smtClean="0"/>
              <a:t>A </a:t>
            </a:r>
            <a:r>
              <a:rPr lang="en-US" dirty="0" err="1"/>
              <a:t>Rigidbody</a:t>
            </a:r>
            <a:r>
              <a:rPr lang="en-US" dirty="0"/>
              <a:t> Collider will detect collision with static, </a:t>
            </a:r>
            <a:r>
              <a:rPr lang="en-US" dirty="0" err="1"/>
              <a:t>Rigidbody</a:t>
            </a:r>
            <a:r>
              <a:rPr lang="en-US" dirty="0"/>
              <a:t>, and </a:t>
            </a:r>
            <a:r>
              <a:rPr lang="en-US" dirty="0" smtClean="0"/>
              <a:t>Kinematic </a:t>
            </a:r>
            <a:r>
              <a:rPr lang="en-US" dirty="0" err="1"/>
              <a:t>Rigidbody</a:t>
            </a:r>
            <a:r>
              <a:rPr lang="en-US" dirty="0"/>
              <a:t> Colliders</a:t>
            </a:r>
          </a:p>
          <a:p>
            <a:r>
              <a:rPr lang="en-US" dirty="0" smtClean="0"/>
              <a:t>A </a:t>
            </a:r>
            <a:r>
              <a:rPr lang="en-US" dirty="0"/>
              <a:t>Kinematic </a:t>
            </a:r>
            <a:r>
              <a:rPr lang="en-US" dirty="0" err="1"/>
              <a:t>Rigidbody</a:t>
            </a:r>
            <a:r>
              <a:rPr lang="en-US" dirty="0"/>
              <a:t> will show reaction on collision with a </a:t>
            </a:r>
            <a:r>
              <a:rPr lang="en-US" dirty="0" err="1" smtClean="0"/>
              <a:t>Rigidbody</a:t>
            </a:r>
            <a:endParaRPr lang="en-US" dirty="0" smtClean="0"/>
          </a:p>
          <a:p>
            <a:r>
              <a:rPr lang="en-US" dirty="0" smtClean="0"/>
              <a:t>In </a:t>
            </a:r>
            <a:r>
              <a:rPr lang="en-US" dirty="0"/>
              <a:t>other conditions, no collision will be detected</a:t>
            </a:r>
          </a:p>
        </p:txBody>
      </p:sp>
    </p:spTree>
    <p:extLst>
      <p:ext uri="{BB962C8B-B14F-4D97-AF65-F5344CB8AC3E}">
        <p14:creationId xmlns:p14="http://schemas.microsoft.com/office/powerpoint/2010/main" val="95697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Matrix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268760"/>
            <a:ext cx="6385829"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228455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static collider will fire trigger events on collision with a </a:t>
            </a:r>
            <a:r>
              <a:rPr lang="en-US" dirty="0" err="1" smtClean="0"/>
              <a:t>Rigidbody</a:t>
            </a:r>
            <a:r>
              <a:rPr lang="en-US" dirty="0" smtClean="0"/>
              <a:t> Trigger </a:t>
            </a:r>
            <a:r>
              <a:rPr lang="en-US" dirty="0"/>
              <a:t>Collider and Kinematic </a:t>
            </a:r>
            <a:r>
              <a:rPr lang="en-US" dirty="0" err="1"/>
              <a:t>Rigidbody</a:t>
            </a:r>
            <a:r>
              <a:rPr lang="en-US" dirty="0"/>
              <a:t> Collider</a:t>
            </a:r>
          </a:p>
          <a:p>
            <a:r>
              <a:rPr lang="en-US" dirty="0" smtClean="0"/>
              <a:t>The </a:t>
            </a:r>
            <a:r>
              <a:rPr lang="en-US" dirty="0" err="1"/>
              <a:t>Rigidbody</a:t>
            </a:r>
            <a:r>
              <a:rPr lang="en-US" dirty="0"/>
              <a:t> Collider will fire trigger events on collision with a static </a:t>
            </a:r>
            <a:r>
              <a:rPr lang="en-US" dirty="0" smtClean="0"/>
              <a:t> Trigger </a:t>
            </a:r>
            <a:r>
              <a:rPr lang="en-US" dirty="0"/>
              <a:t>Collider, </a:t>
            </a:r>
            <a:r>
              <a:rPr lang="en-US" dirty="0" err="1"/>
              <a:t>Rigidbody</a:t>
            </a:r>
            <a:r>
              <a:rPr lang="en-US" dirty="0"/>
              <a:t> Trigger Collider, and Kinematic Trigger Collider</a:t>
            </a:r>
          </a:p>
          <a:p>
            <a:r>
              <a:rPr lang="en-US" dirty="0" smtClean="0"/>
              <a:t>The </a:t>
            </a:r>
            <a:r>
              <a:rPr lang="en-US" dirty="0"/>
              <a:t>Kinematic </a:t>
            </a:r>
            <a:r>
              <a:rPr lang="en-US" dirty="0" err="1"/>
              <a:t>Rigidbody</a:t>
            </a:r>
            <a:r>
              <a:rPr lang="en-US" dirty="0"/>
              <a:t> Collider will fire trigger events on collision  </a:t>
            </a:r>
            <a:r>
              <a:rPr lang="en-US" dirty="0" smtClean="0"/>
              <a:t>with </a:t>
            </a:r>
            <a:r>
              <a:rPr lang="en-US" dirty="0"/>
              <a:t>a static Trigger Collider, </a:t>
            </a:r>
            <a:r>
              <a:rPr lang="en-US" dirty="0" err="1"/>
              <a:t>Rigidbody</a:t>
            </a:r>
            <a:r>
              <a:rPr lang="en-US" dirty="0"/>
              <a:t> Trigger Collider, </a:t>
            </a:r>
            <a:r>
              <a:rPr lang="en-US" dirty="0" smtClean="0"/>
              <a:t>and Kinematic Trigger </a:t>
            </a:r>
            <a:r>
              <a:rPr lang="en-US" dirty="0"/>
              <a:t>Collider</a:t>
            </a:r>
          </a:p>
          <a:p>
            <a:r>
              <a:rPr lang="en-US" dirty="0" smtClean="0"/>
              <a:t>The </a:t>
            </a:r>
            <a:r>
              <a:rPr lang="en-US" dirty="0"/>
              <a:t>static Trigger Collider will fire trigger events on collision with a </a:t>
            </a:r>
            <a:r>
              <a:rPr lang="en-US" dirty="0" smtClean="0"/>
              <a:t> </a:t>
            </a:r>
            <a:r>
              <a:rPr lang="en-US" dirty="0" err="1" smtClean="0"/>
              <a:t>Rigidbody</a:t>
            </a:r>
            <a:r>
              <a:rPr lang="en-US" dirty="0" smtClean="0"/>
              <a:t> </a:t>
            </a:r>
            <a:r>
              <a:rPr lang="en-US" dirty="0"/>
              <a:t>Collider, Kinematic </a:t>
            </a:r>
            <a:r>
              <a:rPr lang="en-US" dirty="0" err="1"/>
              <a:t>Rigidbody</a:t>
            </a:r>
            <a:r>
              <a:rPr lang="en-US" dirty="0"/>
              <a:t> Collider, </a:t>
            </a:r>
            <a:r>
              <a:rPr lang="en-US" dirty="0" err="1"/>
              <a:t>Rigidbody</a:t>
            </a:r>
            <a:r>
              <a:rPr lang="en-US" dirty="0"/>
              <a:t> Trigger  </a:t>
            </a:r>
            <a:r>
              <a:rPr lang="en-US" dirty="0" smtClean="0"/>
              <a:t>and </a:t>
            </a:r>
            <a:r>
              <a:rPr lang="en-US" dirty="0"/>
              <a:t>Kinematic Trigger Collider</a:t>
            </a:r>
          </a:p>
        </p:txBody>
      </p:sp>
    </p:spTree>
    <p:extLst>
      <p:ext uri="{BB962C8B-B14F-4D97-AF65-F5344CB8AC3E}">
        <p14:creationId xmlns:p14="http://schemas.microsoft.com/office/powerpoint/2010/main" val="4013409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void </a:t>
            </a:r>
            <a:r>
              <a:rPr lang="en-US" dirty="0" err="1"/>
              <a:t>OnTiggerEnter</a:t>
            </a:r>
            <a:r>
              <a:rPr lang="en-US" dirty="0"/>
              <a:t>(Collider other)</a:t>
            </a:r>
          </a:p>
          <a:p>
            <a:pPr marL="0" indent="0">
              <a:buNone/>
            </a:pPr>
            <a:r>
              <a:rPr lang="en-US" dirty="0"/>
              <a:t>{</a:t>
            </a:r>
          </a:p>
          <a:p>
            <a:pPr marL="0" indent="0">
              <a:buNone/>
            </a:pPr>
            <a:r>
              <a:rPr lang="en-US" dirty="0" err="1"/>
              <a:t>Debug.Log</a:t>
            </a:r>
            <a:r>
              <a:rPr lang="en-US" dirty="0"/>
              <a:t>("</a:t>
            </a:r>
            <a:r>
              <a:rPr lang="en-US" dirty="0" err="1"/>
              <a:t>OnTiggerEnter</a:t>
            </a:r>
            <a:r>
              <a:rPr lang="en-US" dirty="0"/>
              <a:t>");</a:t>
            </a:r>
          </a:p>
          <a:p>
            <a:pPr marL="0" indent="0">
              <a:buNone/>
            </a:pPr>
            <a:r>
              <a:rPr lang="en-US" dirty="0"/>
              <a:t>}</a:t>
            </a:r>
          </a:p>
          <a:p>
            <a:pPr marL="0" indent="0">
              <a:buNone/>
            </a:pPr>
            <a:endParaRPr lang="en-US" dirty="0" smtClean="0"/>
          </a:p>
          <a:p>
            <a:pPr marL="0" indent="0">
              <a:buNone/>
            </a:pPr>
            <a:r>
              <a:rPr lang="en-US" dirty="0" smtClean="0"/>
              <a:t>void </a:t>
            </a:r>
            <a:r>
              <a:rPr lang="en-US" dirty="0" err="1"/>
              <a:t>OnTriggerStay</a:t>
            </a:r>
            <a:r>
              <a:rPr lang="en-US" dirty="0"/>
              <a:t>(Collider other)</a:t>
            </a:r>
          </a:p>
          <a:p>
            <a:pPr marL="0" indent="0">
              <a:buNone/>
            </a:pPr>
            <a:r>
              <a:rPr lang="en-US" dirty="0"/>
              <a:t>{</a:t>
            </a:r>
          </a:p>
          <a:p>
            <a:pPr marL="0" indent="0">
              <a:buNone/>
            </a:pPr>
            <a:r>
              <a:rPr lang="en-US" dirty="0" err="1"/>
              <a:t>Debug.Log</a:t>
            </a:r>
            <a:r>
              <a:rPr lang="en-US" dirty="0"/>
              <a:t>("</a:t>
            </a:r>
            <a:r>
              <a:rPr lang="en-US" dirty="0" err="1"/>
              <a:t>OnTriggerStay</a:t>
            </a:r>
            <a:r>
              <a:rPr lang="en-US" dirty="0"/>
              <a:t>");</a:t>
            </a:r>
          </a:p>
          <a:p>
            <a:pPr marL="0" indent="0">
              <a:buNone/>
            </a:pPr>
            <a:r>
              <a:rPr lang="en-US" dirty="0"/>
              <a:t>}</a:t>
            </a:r>
          </a:p>
          <a:p>
            <a:pPr marL="0" indent="0">
              <a:buNone/>
            </a:pPr>
            <a:endParaRPr lang="en-US" dirty="0" smtClean="0"/>
          </a:p>
          <a:p>
            <a:pPr marL="0" indent="0">
              <a:buNone/>
            </a:pPr>
            <a:r>
              <a:rPr lang="en-US" dirty="0" smtClean="0"/>
              <a:t>void </a:t>
            </a:r>
            <a:r>
              <a:rPr lang="en-US" dirty="0" err="1"/>
              <a:t>OnTriggerExit</a:t>
            </a:r>
            <a:r>
              <a:rPr lang="en-US" dirty="0"/>
              <a:t>(Collider other)</a:t>
            </a:r>
          </a:p>
          <a:p>
            <a:pPr marL="0" indent="0">
              <a:buNone/>
            </a:pPr>
            <a:r>
              <a:rPr lang="en-US" dirty="0" smtClean="0"/>
              <a:t>{</a:t>
            </a:r>
            <a:endParaRPr lang="en-US" dirty="0"/>
          </a:p>
          <a:p>
            <a:pPr marL="0" indent="0">
              <a:buNone/>
            </a:pPr>
            <a:r>
              <a:rPr lang="en-US" dirty="0" err="1"/>
              <a:t>Debug.Log</a:t>
            </a:r>
            <a:r>
              <a:rPr lang="en-US" dirty="0"/>
              <a:t>("</a:t>
            </a:r>
            <a:r>
              <a:rPr lang="en-US" dirty="0" err="1"/>
              <a:t>OnTriggerExit</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700475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Hovering</a:t>
            </a:r>
            <a:endParaRPr lang="en-US" b="1" dirty="0"/>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r>
              <a:rPr lang="en-US" sz="2400" dirty="0" smtClean="0"/>
              <a:t>public </a:t>
            </a:r>
            <a:r>
              <a:rPr lang="en-US" sz="2400" dirty="0"/>
              <a:t>float </a:t>
            </a:r>
            <a:r>
              <a:rPr lang="en-US" sz="2400" dirty="0" err="1"/>
              <a:t>hoverForce</a:t>
            </a:r>
            <a:r>
              <a:rPr lang="en-US" sz="2400" dirty="0"/>
              <a:t> = 12f;</a:t>
            </a:r>
          </a:p>
          <a:p>
            <a:pPr marL="0" indent="0">
              <a:buNone/>
            </a:pPr>
            <a:r>
              <a:rPr lang="en-US" sz="2400" dirty="0" smtClean="0"/>
              <a:t>void </a:t>
            </a:r>
            <a:r>
              <a:rPr lang="en-US" sz="2400" dirty="0" err="1"/>
              <a:t>OnTriggerStay</a:t>
            </a:r>
            <a:r>
              <a:rPr lang="en-US" sz="2400" dirty="0"/>
              <a:t>(Collider other</a:t>
            </a:r>
            <a:r>
              <a:rPr lang="en-US" sz="2400" dirty="0" smtClean="0"/>
              <a:t>)</a:t>
            </a:r>
            <a:r>
              <a:rPr lang="en-US" sz="2400" dirty="0"/>
              <a:t>	{</a:t>
            </a:r>
          </a:p>
          <a:p>
            <a:pPr marL="0" indent="0">
              <a:buNone/>
            </a:pPr>
            <a:r>
              <a:rPr lang="en-US" sz="2400" dirty="0" err="1" smtClean="0"/>
              <a:t>other.GetComponent</a:t>
            </a:r>
            <a:r>
              <a:rPr lang="en-US" sz="2400" dirty="0" smtClean="0"/>
              <a:t>&lt;</a:t>
            </a:r>
            <a:r>
              <a:rPr lang="en-US" sz="2400" dirty="0" err="1" smtClean="0"/>
              <a:t>Rigidbody</a:t>
            </a:r>
            <a:r>
              <a:rPr lang="en-US" sz="2400" dirty="0" smtClean="0"/>
              <a:t>&gt;().</a:t>
            </a:r>
            <a:r>
              <a:rPr lang="en-US" sz="2400" dirty="0" err="1" smtClean="0"/>
              <a:t>AddForce</a:t>
            </a:r>
            <a:r>
              <a:rPr lang="en-US" sz="2400" dirty="0" smtClean="0"/>
              <a:t>(Vector3.up * </a:t>
            </a:r>
            <a:r>
              <a:rPr lang="en-US" sz="2400" dirty="0" err="1" smtClean="0"/>
              <a:t>hoverForce</a:t>
            </a:r>
            <a:r>
              <a:rPr lang="en-US" sz="2400" dirty="0" smtClean="0"/>
              <a:t>, </a:t>
            </a:r>
            <a:r>
              <a:rPr lang="en-US" sz="2400" dirty="0" err="1" smtClean="0"/>
              <a:t>ForceMode.Acceleration</a:t>
            </a: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1287845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Physics to Move Objects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require a </a:t>
            </a:r>
            <a:r>
              <a:rPr lang="en-US" dirty="0" err="1" smtClean="0"/>
              <a:t>GameObject</a:t>
            </a:r>
            <a:r>
              <a:rPr lang="en-US" dirty="0" smtClean="0"/>
              <a:t> to be travelling at a certain speed and direction when the game starts, or when the </a:t>
            </a:r>
            <a:r>
              <a:rPr lang="en-US" dirty="0" err="1" smtClean="0"/>
              <a:t>GameObject</a:t>
            </a:r>
            <a:r>
              <a:rPr lang="en-US" dirty="0" smtClean="0"/>
              <a:t> is spawned (i.e. meteors, or asteroids) you can use Unity’s physics engine. We’ll use </a:t>
            </a:r>
            <a:r>
              <a:rPr lang="en-US" dirty="0" err="1" smtClean="0"/>
              <a:t>rigidbody.velocity</a:t>
            </a:r>
            <a:r>
              <a:rPr lang="en-US" dirty="0" smtClean="0"/>
              <a:t> to achieve this effect.</a:t>
            </a:r>
          </a:p>
          <a:p>
            <a:endParaRPr lang="en-US" dirty="0" smtClean="0"/>
          </a:p>
          <a:p>
            <a:r>
              <a:rPr lang="en-US" dirty="0" smtClean="0"/>
              <a:t>Before applying the script, attach a </a:t>
            </a:r>
            <a:r>
              <a:rPr lang="en-US" dirty="0" err="1" smtClean="0"/>
              <a:t>rigidbody</a:t>
            </a:r>
            <a:r>
              <a:rPr lang="en-US" dirty="0" smtClean="0"/>
              <a:t> component to your object. In the Inspector click Add Component&gt;Physics&gt;</a:t>
            </a:r>
            <a:r>
              <a:rPr lang="en-US" dirty="0" err="1" smtClean="0"/>
              <a:t>Rigidbody</a:t>
            </a:r>
            <a:r>
              <a:rPr lang="en-US" dirty="0" smtClean="0"/>
              <a:t>:</a:t>
            </a:r>
          </a:p>
          <a:p>
            <a:endParaRPr lang="en-US" dirty="0"/>
          </a:p>
        </p:txBody>
      </p:sp>
    </p:spTree>
    <p:extLst>
      <p:ext uri="{BB962C8B-B14F-4D97-AF65-F5344CB8AC3E}">
        <p14:creationId xmlns:p14="http://schemas.microsoft.com/office/powerpoint/2010/main" val="3744814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you want a constant motion you need to uncheck Use </a:t>
            </a:r>
            <a:r>
              <a:rPr lang="en-US" dirty="0" smtClean="0"/>
              <a:t>Gravity</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480007" cy="401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8127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using </a:t>
            </a:r>
            <a:r>
              <a:rPr lang="en-US" sz="2000" dirty="0" err="1"/>
              <a:t>UnityEngine</a:t>
            </a:r>
            <a:r>
              <a:rPr lang="en-US" sz="2000" dirty="0"/>
              <a:t>;</a:t>
            </a:r>
          </a:p>
          <a:p>
            <a:pPr marL="0" indent="0">
              <a:buNone/>
            </a:pPr>
            <a:r>
              <a:rPr lang="en-US" sz="2000" dirty="0"/>
              <a:t> </a:t>
            </a:r>
          </a:p>
          <a:p>
            <a:pPr marL="0" indent="0">
              <a:buNone/>
            </a:pPr>
            <a:r>
              <a:rPr lang="en-US" sz="2000" dirty="0"/>
              <a:t>public class </a:t>
            </a:r>
            <a:r>
              <a:rPr lang="en-US" sz="2000" dirty="0" err="1"/>
              <a:t>MoveWithPhysics</a:t>
            </a:r>
            <a:r>
              <a:rPr lang="en-US" sz="2000" dirty="0"/>
              <a:t> : </a:t>
            </a:r>
            <a:r>
              <a:rPr lang="en-US" sz="2000" dirty="0" err="1"/>
              <a:t>MonoBehaviour</a:t>
            </a:r>
            <a:r>
              <a:rPr lang="en-US" sz="2000" dirty="0"/>
              <a:t> </a:t>
            </a:r>
            <a:r>
              <a:rPr lang="en-US" sz="2000" dirty="0" smtClean="0"/>
              <a:t> {</a:t>
            </a:r>
            <a:endParaRPr lang="en-US" sz="2000" dirty="0"/>
          </a:p>
          <a:p>
            <a:pPr marL="0" indent="0">
              <a:buNone/>
            </a:pPr>
            <a:r>
              <a:rPr lang="en-US" sz="2000" dirty="0"/>
              <a:t>     //Used to store the initial speed along axes</a:t>
            </a:r>
          </a:p>
          <a:p>
            <a:pPr marL="0" indent="0">
              <a:buNone/>
            </a:pPr>
            <a:r>
              <a:rPr lang="en-US" sz="2000" dirty="0"/>
              <a:t>     public </a:t>
            </a:r>
            <a:r>
              <a:rPr lang="en-US" sz="2000" dirty="0" err="1"/>
              <a:t>Rigidbody</a:t>
            </a:r>
            <a:r>
              <a:rPr lang="en-US" sz="2000" dirty="0"/>
              <a:t> </a:t>
            </a:r>
            <a:r>
              <a:rPr lang="en-US" sz="2000" dirty="0" err="1"/>
              <a:t>rb</a:t>
            </a:r>
            <a:r>
              <a:rPr lang="en-US" sz="2000" dirty="0"/>
              <a:t>;</a:t>
            </a:r>
          </a:p>
          <a:p>
            <a:pPr marL="0" indent="0">
              <a:buNone/>
            </a:pPr>
            <a:r>
              <a:rPr lang="en-US" sz="2000" dirty="0"/>
              <a:t>    void Start() {</a:t>
            </a:r>
          </a:p>
          <a:p>
            <a:pPr marL="0" indent="0">
              <a:buNone/>
            </a:pPr>
            <a:r>
              <a:rPr lang="en-US" sz="2000" dirty="0"/>
              <a:t>        </a:t>
            </a:r>
            <a:r>
              <a:rPr lang="en-US" sz="2000" dirty="0" err="1"/>
              <a:t>rb</a:t>
            </a:r>
            <a:r>
              <a:rPr lang="en-US" sz="2000" dirty="0"/>
              <a:t> = </a:t>
            </a:r>
            <a:r>
              <a:rPr lang="en-US" sz="2000" dirty="0" err="1"/>
              <a:t>GetComponent</a:t>
            </a:r>
            <a:r>
              <a:rPr lang="en-US" sz="2000" dirty="0"/>
              <a:t>&lt;</a:t>
            </a:r>
            <a:r>
              <a:rPr lang="en-US" sz="2000" dirty="0" err="1"/>
              <a:t>Rigidbody</a:t>
            </a:r>
            <a:r>
              <a:rPr lang="en-US" sz="2000" dirty="0"/>
              <a:t>&gt;();</a:t>
            </a:r>
          </a:p>
          <a:p>
            <a:pPr marL="0" indent="0">
              <a:buNone/>
            </a:pPr>
            <a:r>
              <a:rPr lang="en-US" sz="2000" dirty="0"/>
              <a:t>    }</a:t>
            </a:r>
          </a:p>
          <a:p>
            <a:pPr marL="0" indent="0">
              <a:buNone/>
            </a:pPr>
            <a:r>
              <a:rPr lang="en-US" sz="2000" dirty="0"/>
              <a:t>    void </a:t>
            </a:r>
            <a:r>
              <a:rPr lang="en-US" sz="2000" dirty="0" smtClean="0"/>
              <a:t>Update</a:t>
            </a:r>
            <a:r>
              <a:rPr lang="en-US" sz="2000" dirty="0"/>
              <a:t>() {</a:t>
            </a:r>
          </a:p>
          <a:p>
            <a:pPr marL="0" indent="0">
              <a:buNone/>
            </a:pPr>
            <a:r>
              <a:rPr lang="en-US" sz="2000" dirty="0"/>
              <a:t>        if (</a:t>
            </a:r>
            <a:r>
              <a:rPr lang="en-US" sz="2000" dirty="0" err="1"/>
              <a:t>Input.GetButtonDown</a:t>
            </a:r>
            <a:r>
              <a:rPr lang="en-US" sz="2000" dirty="0"/>
              <a:t>("Jump"))</a:t>
            </a:r>
          </a:p>
          <a:p>
            <a:pPr marL="0" indent="0">
              <a:buNone/>
            </a:pPr>
            <a:r>
              <a:rPr lang="en-US" sz="2000" dirty="0"/>
              <a:t>            </a:t>
            </a:r>
            <a:r>
              <a:rPr lang="en-US" sz="2000" dirty="0" err="1"/>
              <a:t>rb.velocity</a:t>
            </a:r>
            <a:r>
              <a:rPr lang="en-US" sz="2000" dirty="0"/>
              <a:t> = new Vector3(0, 10, 0);</a:t>
            </a:r>
          </a:p>
          <a:p>
            <a:pPr marL="0" indent="0">
              <a:buNone/>
            </a:pPr>
            <a:r>
              <a:rPr lang="en-US" sz="2000" dirty="0"/>
              <a:t>        </a:t>
            </a:r>
          </a:p>
          <a:p>
            <a:pPr marL="0" indent="0">
              <a:buNone/>
            </a:pPr>
            <a:r>
              <a:rPr lang="en-US" sz="2000" dirty="0"/>
              <a:t>    } }</a:t>
            </a:r>
          </a:p>
          <a:p>
            <a:pPr marL="0" indent="0">
              <a:buNone/>
            </a:pPr>
            <a:endParaRPr lang="en-US" sz="2000" dirty="0"/>
          </a:p>
        </p:txBody>
      </p:sp>
    </p:spTree>
    <p:extLst>
      <p:ext uri="{BB962C8B-B14F-4D97-AF65-F5344CB8AC3E}">
        <p14:creationId xmlns:p14="http://schemas.microsoft.com/office/powerpoint/2010/main" val="8065009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most cases you should not modify the velocity directly, as this can result in unrealistic </a:t>
            </a:r>
            <a:r>
              <a:rPr lang="en-US" dirty="0" smtClean="0"/>
              <a:t>behavior. </a:t>
            </a:r>
          </a:p>
          <a:p>
            <a:r>
              <a:rPr lang="en-US" dirty="0" smtClean="0"/>
              <a:t>Don't </a:t>
            </a:r>
            <a:r>
              <a:rPr lang="en-US" dirty="0"/>
              <a:t>set the velocity of an object every physics step, this will lead to unrealistic physics simulation. </a:t>
            </a:r>
            <a:endParaRPr lang="en-US" dirty="0" smtClean="0"/>
          </a:p>
        </p:txBody>
      </p:sp>
    </p:spTree>
    <p:extLst>
      <p:ext uri="{BB962C8B-B14F-4D97-AF65-F5344CB8AC3E}">
        <p14:creationId xmlns:p14="http://schemas.microsoft.com/office/powerpoint/2010/main" val="206649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Components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simplest and most common case is where a script needs access to other Components attached to the same </a:t>
            </a:r>
            <a:r>
              <a:rPr lang="en-US" dirty="0" err="1" smtClean="0"/>
              <a:t>GameObject</a:t>
            </a:r>
            <a:r>
              <a:rPr lang="en-US" dirty="0" smtClean="0"/>
              <a:t>.</a:t>
            </a:r>
          </a:p>
          <a:p>
            <a:pPr lvl="1"/>
            <a:r>
              <a:rPr lang="en-US" dirty="0" smtClean="0"/>
              <a:t>This is done with the </a:t>
            </a:r>
            <a:r>
              <a:rPr lang="en-US" b="1" dirty="0" err="1" smtClean="0"/>
              <a:t>GetComponent</a:t>
            </a:r>
            <a:r>
              <a:rPr lang="en-US" dirty="0" smtClean="0"/>
              <a:t> function.</a:t>
            </a:r>
          </a:p>
          <a:p>
            <a:pPr marL="0" indent="0">
              <a:buNone/>
            </a:pPr>
            <a:endParaRPr lang="en-US" dirty="0" smtClean="0"/>
          </a:p>
          <a:p>
            <a:pPr marL="0" indent="0">
              <a:buNone/>
            </a:pPr>
            <a:r>
              <a:rPr lang="en-US" sz="2400" dirty="0" smtClean="0"/>
              <a:t>void Start () { </a:t>
            </a:r>
          </a:p>
          <a:p>
            <a:pPr marL="0" indent="0">
              <a:buNone/>
            </a:pPr>
            <a:r>
              <a:rPr lang="en-US" sz="2400" dirty="0" smtClean="0"/>
              <a:t>	</a:t>
            </a:r>
            <a:r>
              <a:rPr lang="en-US" sz="2400" dirty="0" err="1" smtClean="0"/>
              <a:t>Rigidbody</a:t>
            </a:r>
            <a:r>
              <a:rPr lang="en-US" sz="2400" dirty="0" smtClean="0"/>
              <a:t> </a:t>
            </a:r>
            <a:r>
              <a:rPr lang="en-US" sz="2400" dirty="0" err="1" smtClean="0"/>
              <a:t>rb</a:t>
            </a:r>
            <a:r>
              <a:rPr lang="en-US" sz="2400" dirty="0" smtClean="0"/>
              <a:t> = </a:t>
            </a:r>
            <a:r>
              <a:rPr lang="en-US" sz="2400" dirty="0" err="1" smtClean="0"/>
              <a:t>GetComponent</a:t>
            </a:r>
            <a:r>
              <a:rPr lang="en-US" sz="2400" dirty="0" smtClean="0"/>
              <a:t>&lt;</a:t>
            </a:r>
            <a:r>
              <a:rPr lang="en-US" sz="2400" dirty="0" err="1" smtClean="0"/>
              <a:t>Rigidbody</a:t>
            </a:r>
            <a:r>
              <a:rPr lang="en-US" sz="2400" dirty="0" smtClean="0"/>
              <a:t>&gt;();</a:t>
            </a:r>
          </a:p>
          <a:p>
            <a:pPr marL="0" indent="0">
              <a:buNone/>
            </a:pPr>
            <a:endParaRPr lang="en-US" sz="2400" dirty="0"/>
          </a:p>
          <a:p>
            <a:pPr marL="0" indent="0">
              <a:buNone/>
            </a:pPr>
            <a:r>
              <a:rPr lang="en-US" sz="2400" dirty="0" smtClean="0"/>
              <a:t>	// Change the mass of the object's </a:t>
            </a:r>
            <a:r>
              <a:rPr lang="en-US" sz="2400" dirty="0" err="1" smtClean="0"/>
              <a:t>Rigidbody</a:t>
            </a:r>
            <a:r>
              <a:rPr lang="en-US" sz="2400" dirty="0" smtClean="0"/>
              <a:t>.	</a:t>
            </a:r>
          </a:p>
          <a:p>
            <a:pPr marL="0" indent="0">
              <a:buNone/>
            </a:pPr>
            <a:r>
              <a:rPr lang="en-US" sz="2400" dirty="0" smtClean="0"/>
              <a:t>	</a:t>
            </a:r>
            <a:r>
              <a:rPr lang="en-US" sz="2400" dirty="0" err="1" smtClean="0"/>
              <a:t>rb.mass</a:t>
            </a:r>
            <a:r>
              <a:rPr lang="en-US" sz="2400" dirty="0" smtClean="0"/>
              <a:t> = 10f; </a:t>
            </a:r>
          </a:p>
          <a:p>
            <a:pPr marL="0" indent="0">
              <a:buNone/>
            </a:pPr>
            <a:endParaRPr lang="en-US" sz="2400" dirty="0"/>
          </a:p>
          <a:p>
            <a:pPr marL="0" indent="0">
              <a:buNone/>
            </a:pPr>
            <a:r>
              <a:rPr lang="en-US" sz="2000" dirty="0" smtClean="0"/>
              <a:t>	// Add a force to the </a:t>
            </a:r>
            <a:r>
              <a:rPr lang="en-US" sz="2000" dirty="0" err="1" smtClean="0"/>
              <a:t>Rigidbody</a:t>
            </a:r>
            <a:r>
              <a:rPr lang="en-US" sz="2000" dirty="0" smtClean="0"/>
              <a:t>.</a:t>
            </a:r>
          </a:p>
          <a:p>
            <a:pPr marL="0" indent="0">
              <a:buNone/>
            </a:pPr>
            <a:r>
              <a:rPr lang="en-US" sz="2000" dirty="0"/>
              <a:t>	</a:t>
            </a:r>
            <a:r>
              <a:rPr lang="en-US" sz="2000" dirty="0" smtClean="0"/>
              <a:t> </a:t>
            </a:r>
            <a:r>
              <a:rPr lang="en-US" sz="2000" dirty="0" err="1" smtClean="0"/>
              <a:t>rb.AddForce</a:t>
            </a:r>
            <a:r>
              <a:rPr lang="en-US" sz="2000" dirty="0" smtClean="0"/>
              <a:t>(Vector3.up </a:t>
            </a:r>
            <a:r>
              <a:rPr lang="en-US" sz="2000" smtClean="0"/>
              <a:t>* 10000f</a:t>
            </a:r>
            <a:r>
              <a:rPr lang="en-US" sz="2000" dirty="0" smtClean="0"/>
              <a:t>);</a:t>
            </a:r>
            <a:endParaRPr lang="en-US" sz="2400" dirty="0" smtClean="0"/>
          </a:p>
          <a:p>
            <a:pPr marL="0" indent="0">
              <a:buNone/>
            </a:pPr>
            <a:r>
              <a:rPr lang="en-US" sz="2400" dirty="0" smtClean="0"/>
              <a:t>}</a:t>
            </a:r>
            <a:endParaRPr lang="en-US" sz="2400" dirty="0"/>
          </a:p>
        </p:txBody>
      </p:sp>
    </p:spTree>
    <p:extLst>
      <p:ext uri="{BB962C8B-B14F-4D97-AF65-F5344CB8AC3E}">
        <p14:creationId xmlns:p14="http://schemas.microsoft.com/office/powerpoint/2010/main" val="3554036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public </a:t>
            </a:r>
            <a:r>
              <a:rPr lang="en-US" dirty="0" err="1"/>
              <a:t>Rigidbody</a:t>
            </a:r>
            <a:r>
              <a:rPr lang="en-US" dirty="0"/>
              <a:t> </a:t>
            </a:r>
            <a:r>
              <a:rPr lang="en-US" dirty="0" err="1"/>
              <a:t>rb</a:t>
            </a:r>
            <a:r>
              <a:rPr lang="en-US" dirty="0"/>
              <a:t>;</a:t>
            </a:r>
          </a:p>
          <a:p>
            <a:pPr marL="0" indent="0">
              <a:buNone/>
            </a:pPr>
            <a:r>
              <a:rPr lang="en-US" dirty="0" smtClean="0"/>
              <a:t>public </a:t>
            </a:r>
            <a:r>
              <a:rPr lang="en-US" dirty="0"/>
              <a:t>float amount= </a:t>
            </a:r>
            <a:r>
              <a:rPr lang="en-US" dirty="0" smtClean="0"/>
              <a:t>1000f</a:t>
            </a:r>
            <a:r>
              <a:rPr lang="en-US" dirty="0"/>
              <a:t>;</a:t>
            </a:r>
          </a:p>
          <a:p>
            <a:pPr marL="0" indent="0">
              <a:buNone/>
            </a:pPr>
            <a:r>
              <a:rPr lang="en-US" dirty="0" smtClean="0"/>
              <a:t>void </a:t>
            </a:r>
            <a:r>
              <a:rPr lang="en-US" dirty="0"/>
              <a:t>Start () </a:t>
            </a:r>
            <a:r>
              <a:rPr lang="en-US" dirty="0" smtClean="0"/>
              <a:t>{</a:t>
            </a:r>
            <a:r>
              <a:rPr lang="en-US" dirty="0" err="1" smtClean="0"/>
              <a:t>rb</a:t>
            </a:r>
            <a:r>
              <a:rPr lang="en-US" dirty="0" smtClean="0"/>
              <a:t> </a:t>
            </a:r>
            <a:r>
              <a:rPr lang="en-US" dirty="0"/>
              <a:t>= </a:t>
            </a:r>
            <a:r>
              <a:rPr lang="en-US" dirty="0" err="1"/>
              <a:t>GetComponent</a:t>
            </a:r>
            <a:r>
              <a:rPr lang="en-US" dirty="0"/>
              <a:t>&lt;</a:t>
            </a:r>
            <a:r>
              <a:rPr lang="en-US" dirty="0" err="1"/>
              <a:t>Rigidbody</a:t>
            </a:r>
            <a:r>
              <a:rPr lang="en-US" dirty="0" smtClean="0"/>
              <a:t>&gt;();</a:t>
            </a:r>
            <a:r>
              <a:rPr lang="en-US" dirty="0"/>
              <a:t>	}</a:t>
            </a:r>
          </a:p>
          <a:p>
            <a:pPr marL="0" indent="0">
              <a:buNone/>
            </a:pPr>
            <a:endParaRPr lang="en-US" dirty="0" smtClean="0"/>
          </a:p>
          <a:p>
            <a:pPr marL="0" indent="0">
              <a:buNone/>
            </a:pPr>
            <a:r>
              <a:rPr lang="en-US" dirty="0" smtClean="0"/>
              <a:t>void </a:t>
            </a:r>
            <a:r>
              <a:rPr lang="en-US" dirty="0"/>
              <a:t>Update () {</a:t>
            </a:r>
          </a:p>
          <a:p>
            <a:pPr marL="0" indent="0">
              <a:buNone/>
            </a:pPr>
            <a:r>
              <a:rPr lang="en-US" dirty="0" smtClean="0"/>
              <a:t>float </a:t>
            </a:r>
            <a:r>
              <a:rPr lang="en-US" dirty="0"/>
              <a:t>h = </a:t>
            </a:r>
            <a:r>
              <a:rPr lang="en-US" dirty="0" err="1"/>
              <a:t>Input.GetAxis</a:t>
            </a:r>
            <a:r>
              <a:rPr lang="en-US" dirty="0"/>
              <a:t>("Horizontal")*amount*</a:t>
            </a:r>
            <a:r>
              <a:rPr lang="en-US" dirty="0" err="1"/>
              <a:t>Time.deltaTime</a:t>
            </a:r>
            <a:r>
              <a:rPr lang="en-US" dirty="0"/>
              <a:t>;</a:t>
            </a:r>
          </a:p>
          <a:p>
            <a:pPr marL="0" indent="0">
              <a:buNone/>
            </a:pPr>
            <a:r>
              <a:rPr lang="en-US" dirty="0" smtClean="0"/>
              <a:t>float </a:t>
            </a:r>
            <a:r>
              <a:rPr lang="en-US" dirty="0"/>
              <a:t>v = </a:t>
            </a:r>
            <a:r>
              <a:rPr lang="en-US" dirty="0" err="1"/>
              <a:t>Input.GetAxis</a:t>
            </a:r>
            <a:r>
              <a:rPr lang="en-US" dirty="0"/>
              <a:t>("Vertical")*amount*</a:t>
            </a:r>
            <a:r>
              <a:rPr lang="en-US" dirty="0" err="1"/>
              <a:t>Time.deltaTime</a:t>
            </a:r>
            <a:r>
              <a:rPr lang="en-US" dirty="0"/>
              <a:t>;</a:t>
            </a:r>
          </a:p>
          <a:p>
            <a:pPr marL="0" indent="0">
              <a:buNone/>
            </a:pPr>
            <a:r>
              <a:rPr lang="en-US" dirty="0" err="1" smtClean="0"/>
              <a:t>rb.AddTorque</a:t>
            </a:r>
            <a:r>
              <a:rPr lang="en-US" dirty="0" smtClean="0"/>
              <a:t>(</a:t>
            </a:r>
            <a:r>
              <a:rPr lang="en-US" dirty="0" err="1" smtClean="0"/>
              <a:t>transform.up</a:t>
            </a:r>
            <a:r>
              <a:rPr lang="en-US" dirty="0" smtClean="0"/>
              <a:t> </a:t>
            </a:r>
            <a:r>
              <a:rPr lang="en-US" dirty="0"/>
              <a:t>* h);</a:t>
            </a:r>
          </a:p>
          <a:p>
            <a:pPr marL="0" indent="0">
              <a:buNone/>
            </a:pPr>
            <a:r>
              <a:rPr lang="en-US" dirty="0" err="1" smtClean="0"/>
              <a:t>rb.AddTorque</a:t>
            </a:r>
            <a:r>
              <a:rPr lang="en-US" dirty="0" smtClean="0"/>
              <a:t>(</a:t>
            </a:r>
            <a:r>
              <a:rPr lang="en-US" dirty="0" err="1" smtClean="0"/>
              <a:t>transform.right</a:t>
            </a:r>
            <a:r>
              <a:rPr lang="en-US" dirty="0" smtClean="0"/>
              <a:t> </a:t>
            </a:r>
            <a:r>
              <a:rPr lang="en-US" dirty="0"/>
              <a:t>* v);</a:t>
            </a:r>
          </a:p>
          <a:p>
            <a:pPr marL="0" indent="0">
              <a:buNone/>
            </a:pPr>
            <a:r>
              <a:rPr lang="en-US" dirty="0" smtClean="0"/>
              <a:t>}</a:t>
            </a:r>
          </a:p>
          <a:p>
            <a:pPr marL="0" indent="0">
              <a:buNone/>
            </a:pPr>
            <a:r>
              <a:rPr lang="en-US" dirty="0" smtClean="0"/>
              <a:t>// change the </a:t>
            </a:r>
            <a:r>
              <a:rPr lang="en-US" dirty="0" err="1" smtClean="0"/>
              <a:t>Anglar</a:t>
            </a:r>
            <a:r>
              <a:rPr lang="en-US" dirty="0" smtClean="0"/>
              <a:t> Drag of the </a:t>
            </a:r>
            <a:r>
              <a:rPr lang="en-US" dirty="0" err="1" smtClean="0"/>
              <a:t>rigidbody</a:t>
            </a:r>
            <a:endParaRPr lang="en-US" dirty="0"/>
          </a:p>
          <a:p>
            <a:pPr marL="0" indent="0">
              <a:buNone/>
            </a:pPr>
            <a:endParaRPr lang="en-US" dirty="0"/>
          </a:p>
        </p:txBody>
      </p:sp>
    </p:spTree>
    <p:extLst>
      <p:ext uri="{BB962C8B-B14F-4D97-AF65-F5344CB8AC3E}">
        <p14:creationId xmlns:p14="http://schemas.microsoft.com/office/powerpoint/2010/main" val="120858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Translate Movement</a:t>
            </a:r>
          </a:p>
        </p:txBody>
      </p:sp>
      <p:sp>
        <p:nvSpPr>
          <p:cNvPr id="3" name="Content Placeholder 2"/>
          <p:cNvSpPr>
            <a:spLocks noGrp="1"/>
          </p:cNvSpPr>
          <p:nvPr>
            <p:ph idx="1"/>
          </p:nvPr>
        </p:nvSpPr>
        <p:spPr/>
        <p:txBody>
          <a:bodyPr>
            <a:normAutofit/>
          </a:bodyPr>
          <a:lstStyle/>
          <a:p>
            <a:pPr marL="0" indent="0">
              <a:buNone/>
            </a:pPr>
            <a:r>
              <a:rPr lang="en-US" sz="2400" dirty="0"/>
              <a:t>public float speed =1.0F</a:t>
            </a:r>
            <a:r>
              <a:rPr lang="en-US" sz="2400" dirty="0" smtClean="0"/>
              <a:t>;</a:t>
            </a:r>
          </a:p>
          <a:p>
            <a:pPr marL="0" indent="0">
              <a:buNone/>
            </a:pPr>
            <a:r>
              <a:rPr lang="en-US" sz="2400" dirty="0"/>
              <a:t>void Update () {</a:t>
            </a:r>
          </a:p>
          <a:p>
            <a:pPr marL="0" indent="0">
              <a:buNone/>
            </a:pPr>
            <a:r>
              <a:rPr lang="en-US" sz="2400" dirty="0" err="1" smtClean="0"/>
              <a:t>transform.Translate</a:t>
            </a:r>
            <a:r>
              <a:rPr lang="en-US" sz="2400" dirty="0" smtClean="0"/>
              <a:t>(new </a:t>
            </a:r>
            <a:r>
              <a:rPr lang="en-US" sz="2400" dirty="0"/>
              <a:t>Vector3(0,0,speed) * </a:t>
            </a:r>
            <a:r>
              <a:rPr lang="en-US" sz="2400" dirty="0" err="1"/>
              <a:t>Time.deltaTime</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639098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Brick Shooter</a:t>
            </a:r>
            <a:endParaRPr lang="en-US" dirty="0"/>
          </a:p>
        </p:txBody>
      </p:sp>
      <p:sp>
        <p:nvSpPr>
          <p:cNvPr id="3" name="Content Placeholder 2"/>
          <p:cNvSpPr>
            <a:spLocks noGrp="1"/>
          </p:cNvSpPr>
          <p:nvPr>
            <p:ph idx="1"/>
          </p:nvPr>
        </p:nvSpPr>
        <p:spPr/>
        <p:txBody>
          <a:bodyPr/>
          <a:lstStyle/>
          <a:p>
            <a:r>
              <a:rPr lang="en-US" dirty="0" smtClean="0"/>
              <a:t>Add to the Main Camera</a:t>
            </a:r>
          </a:p>
          <a:p>
            <a:pPr marL="0" indent="0">
              <a:buNone/>
            </a:pPr>
            <a:r>
              <a:rPr lang="en-US" sz="2400" dirty="0"/>
              <a:t>public class Shooter : </a:t>
            </a:r>
            <a:r>
              <a:rPr lang="en-US" sz="2400" dirty="0" err="1"/>
              <a:t>MonoBehaviour</a:t>
            </a:r>
            <a:endParaRPr lang="en-US" sz="2400" dirty="0"/>
          </a:p>
          <a:p>
            <a:pPr marL="0" indent="0">
              <a:buNone/>
            </a:pPr>
            <a:r>
              <a:rPr lang="en-US" sz="2400" dirty="0"/>
              <a:t>{</a:t>
            </a:r>
          </a:p>
          <a:p>
            <a:pPr marL="0" indent="0">
              <a:buNone/>
            </a:pPr>
            <a:r>
              <a:rPr lang="en-US" sz="2400" dirty="0"/>
              <a:t>    public </a:t>
            </a:r>
            <a:r>
              <a:rPr lang="en-US" sz="2400" dirty="0" err="1"/>
              <a:t>Rigidbody</a:t>
            </a:r>
            <a:r>
              <a:rPr lang="en-US" sz="2400" dirty="0"/>
              <a:t> projectile;</a:t>
            </a:r>
          </a:p>
          <a:p>
            <a:pPr marL="0" indent="0">
              <a:buNone/>
            </a:pPr>
            <a:r>
              <a:rPr lang="en-US" sz="2400" dirty="0"/>
              <a:t>    public Transform </a:t>
            </a:r>
            <a:r>
              <a:rPr lang="en-US" sz="2400" dirty="0" err="1"/>
              <a:t>shotPos</a:t>
            </a:r>
            <a:r>
              <a:rPr lang="en-US" sz="2400" dirty="0"/>
              <a:t>;</a:t>
            </a:r>
          </a:p>
          <a:p>
            <a:pPr marL="0" indent="0">
              <a:buNone/>
            </a:pPr>
            <a:r>
              <a:rPr lang="en-US" sz="2400" dirty="0"/>
              <a:t>    public float </a:t>
            </a:r>
            <a:r>
              <a:rPr lang="en-US" sz="2400" dirty="0" err="1"/>
              <a:t>shotForce</a:t>
            </a:r>
            <a:r>
              <a:rPr lang="en-US" sz="2400" dirty="0"/>
              <a:t> = 1000f;</a:t>
            </a:r>
          </a:p>
          <a:p>
            <a:pPr marL="0" indent="0">
              <a:buNone/>
            </a:pPr>
            <a:r>
              <a:rPr lang="en-US" sz="2400" dirty="0"/>
              <a:t>    public float </a:t>
            </a:r>
            <a:r>
              <a:rPr lang="en-US" sz="2400" dirty="0" err="1"/>
              <a:t>moveSpeed</a:t>
            </a:r>
            <a:r>
              <a:rPr lang="en-US" sz="2400" dirty="0"/>
              <a:t> = 10f;</a:t>
            </a:r>
          </a:p>
        </p:txBody>
      </p:sp>
    </p:spTree>
    <p:extLst>
      <p:ext uri="{BB962C8B-B14F-4D97-AF65-F5344CB8AC3E}">
        <p14:creationId xmlns:p14="http://schemas.microsoft.com/office/powerpoint/2010/main" val="1896726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800" dirty="0"/>
              <a:t>void Update </a:t>
            </a:r>
            <a:r>
              <a:rPr lang="en-US" sz="1800" dirty="0" smtClean="0"/>
              <a:t>()    </a:t>
            </a:r>
            <a:r>
              <a:rPr lang="en-US" sz="1800" dirty="0"/>
              <a:t>{</a:t>
            </a:r>
          </a:p>
          <a:p>
            <a:pPr marL="0" indent="0">
              <a:buNone/>
            </a:pPr>
            <a:r>
              <a:rPr lang="en-US" sz="1800" dirty="0"/>
              <a:t>        float h = </a:t>
            </a:r>
            <a:r>
              <a:rPr lang="en-US" sz="1800" dirty="0" err="1"/>
              <a:t>Input.GetAxis</a:t>
            </a:r>
            <a:r>
              <a:rPr lang="en-US" sz="1800" dirty="0"/>
              <a:t>("Horizontal") * </a:t>
            </a:r>
            <a:r>
              <a:rPr lang="en-US" sz="1800" dirty="0" err="1"/>
              <a:t>Time.deltaTime</a:t>
            </a:r>
            <a:r>
              <a:rPr lang="en-US" sz="1800" dirty="0"/>
              <a:t> * </a:t>
            </a:r>
            <a:r>
              <a:rPr lang="en-US" sz="1800" dirty="0" err="1"/>
              <a:t>moveSpeed</a:t>
            </a:r>
            <a:r>
              <a:rPr lang="en-US" sz="1800" dirty="0"/>
              <a:t>;</a:t>
            </a:r>
          </a:p>
          <a:p>
            <a:pPr marL="0" indent="0">
              <a:buNone/>
            </a:pPr>
            <a:r>
              <a:rPr lang="en-US" sz="1800" dirty="0"/>
              <a:t>        float v = </a:t>
            </a:r>
            <a:r>
              <a:rPr lang="en-US" sz="1800" dirty="0" err="1"/>
              <a:t>Input.GetAxis</a:t>
            </a:r>
            <a:r>
              <a:rPr lang="en-US" sz="1800" dirty="0"/>
              <a:t>("Vertical") * </a:t>
            </a:r>
            <a:r>
              <a:rPr lang="en-US" sz="1800" dirty="0" err="1"/>
              <a:t>Time.deltaTime</a:t>
            </a:r>
            <a:r>
              <a:rPr lang="en-US" sz="1800" dirty="0"/>
              <a:t> * </a:t>
            </a:r>
            <a:r>
              <a:rPr lang="en-US" sz="1800" dirty="0" err="1"/>
              <a:t>moveSpeed</a:t>
            </a:r>
            <a:r>
              <a:rPr lang="en-US" sz="1800" dirty="0"/>
              <a:t>;</a:t>
            </a:r>
          </a:p>
          <a:p>
            <a:pPr marL="0" indent="0">
              <a:buNone/>
            </a:pPr>
            <a:r>
              <a:rPr lang="en-US" sz="1800" dirty="0"/>
              <a:t>        </a:t>
            </a:r>
          </a:p>
          <a:p>
            <a:pPr marL="0" indent="0">
              <a:buNone/>
            </a:pPr>
            <a:r>
              <a:rPr lang="en-US" sz="1800" dirty="0"/>
              <a:t>        </a:t>
            </a:r>
            <a:r>
              <a:rPr lang="en-US" sz="1800" dirty="0" err="1"/>
              <a:t>transform.Translate</a:t>
            </a:r>
            <a:r>
              <a:rPr lang="en-US" sz="1800" dirty="0"/>
              <a:t>(new Vector3(h, v, 0f));</a:t>
            </a:r>
          </a:p>
          <a:p>
            <a:pPr marL="0" indent="0">
              <a:buNone/>
            </a:pPr>
            <a:r>
              <a:rPr lang="en-US" sz="1800" dirty="0"/>
              <a:t>        </a:t>
            </a:r>
          </a:p>
          <a:p>
            <a:pPr marL="0" indent="0">
              <a:buNone/>
            </a:pPr>
            <a:r>
              <a:rPr lang="en-US" sz="1800" dirty="0"/>
              <a:t>        if(</a:t>
            </a:r>
            <a:r>
              <a:rPr lang="en-US" sz="1800" dirty="0" err="1"/>
              <a:t>Input.GetButtonUp</a:t>
            </a:r>
            <a:r>
              <a:rPr lang="en-US" sz="1800" dirty="0"/>
              <a:t>("Fire1</a:t>
            </a:r>
            <a:r>
              <a:rPr lang="en-US" sz="1800" dirty="0" smtClean="0"/>
              <a:t>"))  </a:t>
            </a:r>
            <a:r>
              <a:rPr lang="en-US" sz="1800" dirty="0"/>
              <a:t>{</a:t>
            </a:r>
          </a:p>
          <a:p>
            <a:pPr marL="0" indent="0">
              <a:buNone/>
            </a:pPr>
            <a:r>
              <a:rPr lang="en-US" sz="1800" dirty="0"/>
              <a:t>            </a:t>
            </a:r>
            <a:r>
              <a:rPr lang="en-US" sz="1800" dirty="0" err="1"/>
              <a:t>Rigidbody</a:t>
            </a:r>
            <a:r>
              <a:rPr lang="en-US" sz="1800" dirty="0"/>
              <a:t> shot = Instantiate(projectile, </a:t>
            </a:r>
            <a:r>
              <a:rPr lang="en-US" sz="1800" dirty="0" err="1"/>
              <a:t>shotPos.position</a:t>
            </a:r>
            <a:r>
              <a:rPr lang="en-US" sz="1800" dirty="0"/>
              <a:t>, </a:t>
            </a:r>
            <a:r>
              <a:rPr lang="en-US" sz="1800" dirty="0" err="1"/>
              <a:t>shotPos.rotation</a:t>
            </a:r>
            <a:r>
              <a:rPr lang="en-US" sz="1800" dirty="0"/>
              <a:t>) as </a:t>
            </a:r>
            <a:r>
              <a:rPr lang="en-US" sz="1800" dirty="0" err="1" smtClean="0"/>
              <a:t>Rigidbody</a:t>
            </a:r>
            <a:r>
              <a:rPr lang="en-US" sz="1800" dirty="0"/>
              <a:t>;</a:t>
            </a:r>
          </a:p>
          <a:p>
            <a:pPr marL="0" indent="0">
              <a:buNone/>
            </a:pPr>
            <a:r>
              <a:rPr lang="en-US" sz="1800" dirty="0" smtClean="0"/>
              <a:t>            </a:t>
            </a:r>
            <a:r>
              <a:rPr lang="en-US" sz="1800" dirty="0" err="1" smtClean="0"/>
              <a:t>shot.AddForce</a:t>
            </a:r>
            <a:r>
              <a:rPr lang="en-US" sz="1800" dirty="0" smtClean="0"/>
              <a:t>(</a:t>
            </a:r>
            <a:r>
              <a:rPr lang="en-US" sz="1800" dirty="0" err="1" smtClean="0"/>
              <a:t>shotPos.forward</a:t>
            </a:r>
            <a:r>
              <a:rPr lang="en-US" sz="1800" dirty="0" smtClean="0"/>
              <a:t> * </a:t>
            </a:r>
            <a:r>
              <a:rPr lang="en-US" sz="1800" dirty="0" err="1"/>
              <a:t>shotForce</a:t>
            </a:r>
            <a:r>
              <a:rPr lang="en-US" sz="1800" dirty="0"/>
              <a:t>);</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2164516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Turn off the gravity for the cube Prefab</a:t>
            </a:r>
            <a:endParaRPr lang="en-US" dirty="0"/>
          </a:p>
        </p:txBody>
      </p:sp>
    </p:spTree>
    <p:extLst>
      <p:ext uri="{BB962C8B-B14F-4D97-AF65-F5344CB8AC3E}">
        <p14:creationId xmlns:p14="http://schemas.microsoft.com/office/powerpoint/2010/main" val="1749153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Creating a simple explosion of the wall </a:t>
            </a:r>
            <a:r>
              <a:rPr lang="en-US" sz="2400" dirty="0" smtClean="0"/>
              <a:t>using </a:t>
            </a:r>
            <a:r>
              <a:rPr lang="en-US" sz="2400" dirty="0"/>
              <a:t>a particle system instantiated from </a:t>
            </a:r>
            <a:r>
              <a:rPr lang="en-US" sz="2400" dirty="0" smtClean="0"/>
              <a:t>the “Explosion” prefab</a:t>
            </a:r>
          </a:p>
          <a:p>
            <a:pPr marL="0" indent="0">
              <a:buNone/>
            </a:pPr>
            <a:endParaRPr lang="en-US" sz="1800" dirty="0" smtClean="0"/>
          </a:p>
          <a:p>
            <a:pPr marL="0" indent="0">
              <a:buNone/>
            </a:pPr>
            <a:r>
              <a:rPr lang="en-US" sz="1800" dirty="0" smtClean="0"/>
              <a:t>public </a:t>
            </a:r>
            <a:r>
              <a:rPr lang="en-US" sz="1800" dirty="0" err="1"/>
              <a:t>GameObject</a:t>
            </a:r>
            <a:r>
              <a:rPr lang="en-US" sz="1800" dirty="0"/>
              <a:t> Explosion1</a:t>
            </a:r>
            <a:r>
              <a:rPr lang="en-US" sz="1800" dirty="0" smtClean="0"/>
              <a:t>;</a:t>
            </a:r>
          </a:p>
          <a:p>
            <a:pPr marL="0" indent="0">
              <a:buNone/>
            </a:pPr>
            <a:r>
              <a:rPr lang="en-US" sz="1800" dirty="0"/>
              <a:t>void </a:t>
            </a:r>
            <a:r>
              <a:rPr lang="en-US" sz="1800" dirty="0" err="1"/>
              <a:t>OnCollisionEnter</a:t>
            </a:r>
            <a:r>
              <a:rPr lang="en-US" sz="1800" dirty="0"/>
              <a:t>(Collision collision)  {</a:t>
            </a:r>
          </a:p>
          <a:p>
            <a:pPr marL="0" indent="0">
              <a:buNone/>
            </a:pPr>
            <a:r>
              <a:rPr lang="en-US" sz="1800" dirty="0"/>
              <a:t>		Instantiate(Explosion1, </a:t>
            </a:r>
            <a:r>
              <a:rPr lang="en-US" sz="1800" dirty="0" err="1"/>
              <a:t>transform.position</a:t>
            </a:r>
            <a:r>
              <a:rPr lang="en-US" sz="1800" dirty="0"/>
              <a:t>, </a:t>
            </a:r>
            <a:r>
              <a:rPr lang="en-US" sz="1800" dirty="0" err="1"/>
              <a:t>transform.rotation</a:t>
            </a:r>
            <a:r>
              <a:rPr lang="en-US" sz="1800" dirty="0"/>
              <a:t>);</a:t>
            </a:r>
          </a:p>
          <a:p>
            <a:pPr marL="0" indent="0">
              <a:buNone/>
            </a:pPr>
            <a:r>
              <a:rPr lang="en-US" sz="1800" dirty="0"/>
              <a:t>		Destroy (</a:t>
            </a:r>
            <a:r>
              <a:rPr lang="en-US" sz="1800" dirty="0" err="1"/>
              <a:t>gameObject</a:t>
            </a:r>
            <a:r>
              <a:rPr lang="en-US" sz="1800" dirty="0"/>
              <a:t>);</a:t>
            </a:r>
          </a:p>
          <a:p>
            <a:pPr marL="0" indent="0">
              <a:buNone/>
            </a:pPr>
            <a:r>
              <a:rPr lang="en-US" sz="1800" dirty="0"/>
              <a:t>	}</a:t>
            </a:r>
          </a:p>
        </p:txBody>
      </p:sp>
    </p:spTree>
    <p:extLst>
      <p:ext uri="{BB962C8B-B14F-4D97-AF65-F5344CB8AC3E}">
        <p14:creationId xmlns:p14="http://schemas.microsoft.com/office/powerpoint/2010/main" val="2132793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Scatter some cubes on a plane</a:t>
            </a:r>
          </a:p>
          <a:p>
            <a:pPr marL="0" indent="0">
              <a:buNone/>
            </a:pPr>
            <a:r>
              <a:rPr lang="en-US" sz="2000" dirty="0" smtClean="0"/>
              <a:t>public </a:t>
            </a:r>
            <a:r>
              <a:rPr lang="en-US" sz="2000" dirty="0" err="1" smtClean="0"/>
              <a:t>GameObject</a:t>
            </a:r>
            <a:r>
              <a:rPr lang="en-US" sz="2000" dirty="0" smtClean="0"/>
              <a:t> </a:t>
            </a:r>
            <a:r>
              <a:rPr lang="en-US" sz="2000" dirty="0"/>
              <a:t>FireComplex1</a:t>
            </a:r>
            <a:r>
              <a:rPr lang="en-US" sz="2000" dirty="0" smtClean="0"/>
              <a:t>;</a:t>
            </a:r>
          </a:p>
          <a:p>
            <a:pPr marL="0" indent="0">
              <a:buNone/>
            </a:pPr>
            <a:r>
              <a:rPr lang="en-US" sz="2000" dirty="0"/>
              <a:t>void </a:t>
            </a:r>
            <a:r>
              <a:rPr lang="en-US" sz="2000" dirty="0" err="1"/>
              <a:t>OnCollisionEnter</a:t>
            </a:r>
            <a:r>
              <a:rPr lang="en-US" sz="2000" dirty="0"/>
              <a:t>(Collision collision)   {</a:t>
            </a:r>
          </a:p>
          <a:p>
            <a:pPr marL="0" indent="0">
              <a:buNone/>
            </a:pPr>
            <a:r>
              <a:rPr lang="en-US" sz="2000" dirty="0"/>
              <a:t>	</a:t>
            </a:r>
            <a:r>
              <a:rPr lang="en-US" sz="2000" dirty="0" smtClean="0"/>
              <a:t>string </a:t>
            </a:r>
            <a:r>
              <a:rPr lang="en-US" sz="2000" dirty="0"/>
              <a:t>s;</a:t>
            </a:r>
          </a:p>
          <a:p>
            <a:pPr marL="0" indent="0">
              <a:buNone/>
            </a:pPr>
            <a:r>
              <a:rPr lang="en-US" sz="2000" dirty="0"/>
              <a:t>	</a:t>
            </a:r>
            <a:r>
              <a:rPr lang="en-US" sz="2000" dirty="0" smtClean="0"/>
              <a:t>s </a:t>
            </a:r>
            <a:r>
              <a:rPr lang="en-US" sz="2000" dirty="0"/>
              <a:t>= collision.collider.name;</a:t>
            </a:r>
          </a:p>
          <a:p>
            <a:pPr marL="0" indent="0">
              <a:buNone/>
            </a:pPr>
            <a:r>
              <a:rPr lang="en-US" sz="2000" dirty="0"/>
              <a:t>	</a:t>
            </a:r>
            <a:r>
              <a:rPr lang="en-US" sz="2000" dirty="0" smtClean="0"/>
              <a:t>if </a:t>
            </a:r>
            <a:r>
              <a:rPr lang="en-US" sz="2000" dirty="0"/>
              <a:t>(</a:t>
            </a:r>
            <a:r>
              <a:rPr lang="en-US" sz="2000" dirty="0" err="1" smtClean="0"/>
              <a:t>s.Remove</a:t>
            </a:r>
            <a:r>
              <a:rPr lang="en-US" sz="2000" dirty="0" smtClean="0"/>
              <a:t>(3) </a:t>
            </a:r>
            <a:r>
              <a:rPr lang="en-US" sz="2000" dirty="0"/>
              <a:t>== "</a:t>
            </a:r>
            <a:r>
              <a:rPr lang="en-US" sz="2000" dirty="0" smtClean="0"/>
              <a:t>Cub") </a:t>
            </a:r>
            <a:r>
              <a:rPr lang="en-US" sz="2000" dirty="0"/>
              <a:t>{</a:t>
            </a:r>
          </a:p>
          <a:p>
            <a:pPr marL="0" indent="0">
              <a:buNone/>
            </a:pPr>
            <a:r>
              <a:rPr lang="en-US" sz="2000" dirty="0"/>
              <a:t>	</a:t>
            </a:r>
            <a:r>
              <a:rPr lang="en-US" sz="2000" dirty="0" smtClean="0"/>
              <a:t>Instantiate </a:t>
            </a:r>
            <a:r>
              <a:rPr lang="en-US" sz="2000" dirty="0"/>
              <a:t>(FireComplex1, </a:t>
            </a:r>
            <a:r>
              <a:rPr lang="en-US" sz="2000" dirty="0" err="1"/>
              <a:t>transform.position</a:t>
            </a:r>
            <a:r>
              <a:rPr lang="en-US" sz="2000" dirty="0"/>
              <a:t>, </a:t>
            </a:r>
            <a:r>
              <a:rPr lang="en-US" sz="2000" dirty="0" err="1"/>
              <a:t>transform.rotation</a:t>
            </a:r>
            <a:r>
              <a:rPr lang="en-US" sz="2000" dirty="0"/>
              <a:t>);</a:t>
            </a:r>
          </a:p>
          <a:p>
            <a:pPr marL="0" indent="0">
              <a:buNone/>
            </a:pPr>
            <a:r>
              <a:rPr lang="en-US" sz="2000" dirty="0"/>
              <a:t>	</a:t>
            </a:r>
            <a:r>
              <a:rPr lang="en-US" sz="2000" dirty="0" smtClean="0"/>
              <a:t>Destroy </a:t>
            </a:r>
            <a:r>
              <a:rPr lang="en-US" sz="2000" dirty="0"/>
              <a:t>(</a:t>
            </a:r>
            <a:r>
              <a:rPr lang="en-US" sz="2000" dirty="0" err="1"/>
              <a:t>collision.collider</a:t>
            </a:r>
            <a:r>
              <a:rPr lang="en-US" sz="2000" dirty="0"/>
              <a:t>);</a:t>
            </a:r>
          </a:p>
          <a:p>
            <a:pPr marL="0" indent="0">
              <a:buNone/>
            </a:pPr>
            <a:r>
              <a:rPr lang="en-US" sz="2000" dirty="0"/>
              <a:t>		}</a:t>
            </a:r>
          </a:p>
          <a:p>
            <a:pPr marL="0" indent="0">
              <a:buNone/>
            </a:pPr>
            <a:r>
              <a:rPr lang="en-US" sz="2000" dirty="0"/>
              <a:t>	}</a:t>
            </a:r>
          </a:p>
        </p:txBody>
      </p:sp>
    </p:spTree>
    <p:extLst>
      <p:ext uri="{BB962C8B-B14F-4D97-AF65-F5344CB8AC3E}">
        <p14:creationId xmlns:p14="http://schemas.microsoft.com/office/powerpoint/2010/main" val="3747261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4525963"/>
          </a:xfrm>
        </p:spPr>
        <p:txBody>
          <a:bodyPr>
            <a:noAutofit/>
          </a:bodyPr>
          <a:lstStyle/>
          <a:p>
            <a:pPr marL="0" indent="0">
              <a:buNone/>
            </a:pPr>
            <a:r>
              <a:rPr lang="en-US" sz="2000" dirty="0"/>
              <a:t>public </a:t>
            </a:r>
            <a:r>
              <a:rPr lang="en-US" sz="2000" dirty="0" err="1"/>
              <a:t>Rigidbody</a:t>
            </a:r>
            <a:r>
              <a:rPr lang="en-US" sz="2000" dirty="0"/>
              <a:t> </a:t>
            </a:r>
            <a:r>
              <a:rPr lang="en-US" sz="2000" dirty="0" err="1"/>
              <a:t>rb</a:t>
            </a:r>
            <a:r>
              <a:rPr lang="en-US" sz="2000" dirty="0"/>
              <a:t>;</a:t>
            </a:r>
          </a:p>
          <a:p>
            <a:pPr marL="0" indent="0">
              <a:buNone/>
            </a:pPr>
            <a:r>
              <a:rPr lang="en-US" sz="2000" dirty="0" smtClean="0"/>
              <a:t>public </a:t>
            </a:r>
            <a:r>
              <a:rPr lang="en-US" sz="2000" dirty="0"/>
              <a:t>float speed = 3.0f;</a:t>
            </a:r>
          </a:p>
          <a:p>
            <a:pPr marL="0" indent="0">
              <a:buNone/>
            </a:pPr>
            <a:r>
              <a:rPr lang="en-US" sz="2000" dirty="0" smtClean="0"/>
              <a:t>public </a:t>
            </a:r>
            <a:r>
              <a:rPr lang="en-US" sz="2000" dirty="0"/>
              <a:t>float </a:t>
            </a:r>
            <a:r>
              <a:rPr lang="en-US" sz="2000" dirty="0" err="1"/>
              <a:t>jumpSpeed</a:t>
            </a:r>
            <a:r>
              <a:rPr lang="en-US" sz="2000" dirty="0"/>
              <a:t> = 100.0f;</a:t>
            </a:r>
          </a:p>
          <a:p>
            <a:pPr marL="0" indent="0">
              <a:buNone/>
            </a:pPr>
            <a:r>
              <a:rPr lang="en-US" sz="2000" dirty="0" smtClean="0"/>
              <a:t>void </a:t>
            </a:r>
            <a:r>
              <a:rPr lang="en-US" sz="2000" dirty="0"/>
              <a:t>Start() </a:t>
            </a:r>
            <a:r>
              <a:rPr lang="en-US" sz="2000" dirty="0" smtClean="0"/>
              <a:t>{</a:t>
            </a:r>
            <a:r>
              <a:rPr lang="en-US" sz="2000" dirty="0" err="1" smtClean="0"/>
              <a:t>rb</a:t>
            </a:r>
            <a:r>
              <a:rPr lang="en-US" sz="2000" dirty="0" smtClean="0"/>
              <a:t> </a:t>
            </a:r>
            <a:r>
              <a:rPr lang="en-US" sz="2000" dirty="0"/>
              <a:t>= </a:t>
            </a:r>
            <a:r>
              <a:rPr lang="en-US" sz="2000" dirty="0" err="1"/>
              <a:t>GetComponent</a:t>
            </a:r>
            <a:r>
              <a:rPr lang="en-US" sz="2000" dirty="0"/>
              <a:t>&lt;</a:t>
            </a:r>
            <a:r>
              <a:rPr lang="en-US" sz="2000" dirty="0" err="1"/>
              <a:t>Rigidbody</a:t>
            </a:r>
            <a:r>
              <a:rPr lang="en-US" sz="2000" dirty="0" smtClean="0"/>
              <a:t>&gt;();</a:t>
            </a:r>
            <a:r>
              <a:rPr lang="en-US" sz="2000" dirty="0"/>
              <a:t>	}</a:t>
            </a:r>
          </a:p>
          <a:p>
            <a:pPr marL="0" indent="0">
              <a:buNone/>
            </a:pPr>
            <a:r>
              <a:rPr lang="en-US" sz="2000" dirty="0" smtClean="0"/>
              <a:t>void </a:t>
            </a:r>
            <a:r>
              <a:rPr lang="en-US" sz="2000" dirty="0"/>
              <a:t>Update</a:t>
            </a:r>
            <a:r>
              <a:rPr lang="en-US" sz="2000" dirty="0" smtClean="0"/>
              <a:t>(){</a:t>
            </a:r>
            <a:r>
              <a:rPr lang="en-US" sz="2000" dirty="0"/>
              <a:t>		</a:t>
            </a:r>
          </a:p>
          <a:p>
            <a:pPr marL="0" indent="0">
              <a:buNone/>
            </a:pPr>
            <a:r>
              <a:rPr lang="en-US" sz="2000" dirty="0" smtClean="0"/>
              <a:t>Vector3 </a:t>
            </a:r>
            <a:r>
              <a:rPr lang="en-US" sz="2000" dirty="0"/>
              <a:t>x = </a:t>
            </a:r>
            <a:r>
              <a:rPr lang="en-US" sz="2000" dirty="0" err="1"/>
              <a:t>Input.GetAxis</a:t>
            </a:r>
            <a:r>
              <a:rPr lang="en-US" sz="2000" dirty="0"/>
              <a:t>("Horizontal") * </a:t>
            </a:r>
            <a:r>
              <a:rPr lang="en-US" sz="2000" dirty="0" err="1"/>
              <a:t>transform.right</a:t>
            </a:r>
            <a:r>
              <a:rPr lang="en-US" sz="2000" dirty="0"/>
              <a:t> * </a:t>
            </a:r>
            <a:r>
              <a:rPr lang="en-US" sz="2000" dirty="0" err="1"/>
              <a:t>Time.deltaTime</a:t>
            </a:r>
            <a:r>
              <a:rPr lang="en-US" sz="2000" dirty="0"/>
              <a:t> * speed;</a:t>
            </a:r>
          </a:p>
          <a:p>
            <a:pPr marL="0" indent="0">
              <a:buNone/>
            </a:pPr>
            <a:r>
              <a:rPr lang="en-US" sz="2000" dirty="0" smtClean="0"/>
              <a:t>Vector3 </a:t>
            </a:r>
            <a:r>
              <a:rPr lang="en-US" sz="2000" dirty="0"/>
              <a:t>z = </a:t>
            </a:r>
            <a:r>
              <a:rPr lang="en-US" sz="2000" dirty="0" err="1"/>
              <a:t>Input.GetAxis</a:t>
            </a:r>
            <a:r>
              <a:rPr lang="en-US" sz="2000" dirty="0"/>
              <a:t>("Vertical") * </a:t>
            </a:r>
            <a:r>
              <a:rPr lang="en-US" sz="2000" dirty="0" err="1"/>
              <a:t>transform.forward</a:t>
            </a:r>
            <a:r>
              <a:rPr lang="en-US" sz="2000" dirty="0"/>
              <a:t> * </a:t>
            </a:r>
            <a:r>
              <a:rPr lang="en-US" sz="2000" dirty="0" err="1"/>
              <a:t>Time.deltaTime</a:t>
            </a:r>
            <a:r>
              <a:rPr lang="en-US" sz="2000" dirty="0"/>
              <a:t> * speed;</a:t>
            </a:r>
          </a:p>
          <a:p>
            <a:pPr marL="0" indent="0">
              <a:buNone/>
            </a:pPr>
            <a:r>
              <a:rPr lang="en-US" sz="2000" dirty="0" err="1" smtClean="0"/>
              <a:t>transform.Translate</a:t>
            </a:r>
            <a:r>
              <a:rPr lang="en-US" sz="2000" dirty="0" smtClean="0"/>
              <a:t>(</a:t>
            </a:r>
            <a:r>
              <a:rPr lang="en-US" sz="2000" dirty="0" err="1" smtClean="0"/>
              <a:t>x+z</a:t>
            </a:r>
            <a:r>
              <a:rPr lang="en-US" sz="2000" dirty="0"/>
              <a:t>);</a:t>
            </a:r>
          </a:p>
          <a:p>
            <a:pPr marL="0" indent="0">
              <a:buNone/>
            </a:pPr>
            <a:r>
              <a:rPr lang="en-US" sz="2000" dirty="0"/>
              <a:t>		</a:t>
            </a:r>
          </a:p>
          <a:p>
            <a:pPr marL="0" indent="0">
              <a:buNone/>
            </a:pPr>
            <a:r>
              <a:rPr lang="en-US" sz="2000" dirty="0" smtClean="0"/>
              <a:t>if </a:t>
            </a:r>
            <a:r>
              <a:rPr lang="en-US" sz="2000" dirty="0"/>
              <a:t>(</a:t>
            </a:r>
            <a:r>
              <a:rPr lang="en-US" sz="2000" dirty="0" err="1"/>
              <a:t>Input.GetButtonDown</a:t>
            </a:r>
            <a:r>
              <a:rPr lang="en-US" sz="2000" dirty="0"/>
              <a:t>("Jump")){</a:t>
            </a:r>
          </a:p>
          <a:p>
            <a:pPr marL="0" indent="0">
              <a:buNone/>
            </a:pPr>
            <a:r>
              <a:rPr lang="en-US" sz="2000" dirty="0"/>
              <a:t>			</a:t>
            </a:r>
            <a:r>
              <a:rPr lang="en-US" sz="2000" dirty="0" err="1"/>
              <a:t>rb.AddForce</a:t>
            </a:r>
            <a:r>
              <a:rPr lang="en-US" sz="2000" dirty="0"/>
              <a:t>(Vector3.up * </a:t>
            </a:r>
            <a:r>
              <a:rPr lang="en-US" sz="2000" dirty="0" err="1"/>
              <a:t>jumpSpeed</a:t>
            </a:r>
            <a:r>
              <a:rPr lang="en-US" sz="2000" dirty="0"/>
              <a:t>);</a:t>
            </a:r>
          </a:p>
          <a:p>
            <a:pPr marL="0" indent="0">
              <a:buNone/>
            </a:pPr>
            <a:r>
              <a:rPr lang="en-US" sz="2000" dirty="0"/>
              <a:t>		}   </a:t>
            </a:r>
            <a:endParaRPr lang="en-US" sz="2000" dirty="0" smtClean="0"/>
          </a:p>
          <a:p>
            <a:pPr marL="0" indent="0">
              <a:buNone/>
            </a:pPr>
            <a:r>
              <a:rPr lang="en-US" sz="2000" dirty="0" smtClean="0"/>
              <a:t>}</a:t>
            </a:r>
            <a:endParaRPr lang="en-US" sz="2000" dirty="0"/>
          </a:p>
        </p:txBody>
      </p:sp>
    </p:spTree>
    <p:extLst>
      <p:ext uri="{BB962C8B-B14F-4D97-AF65-F5344CB8AC3E}">
        <p14:creationId xmlns:p14="http://schemas.microsoft.com/office/powerpoint/2010/main" val="24613198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Play an instance using attached </a:t>
            </a:r>
            <a:r>
              <a:rPr lang="en-US" dirty="0" err="1"/>
              <a:t>AudioSource</a:t>
            </a:r>
            <a:r>
              <a:rPr lang="en-US" dirty="0"/>
              <a:t> component</a:t>
            </a:r>
          </a:p>
        </p:txBody>
      </p:sp>
      <p:sp>
        <p:nvSpPr>
          <p:cNvPr id="3" name="Content Placeholder 2"/>
          <p:cNvSpPr>
            <a:spLocks noGrp="1"/>
          </p:cNvSpPr>
          <p:nvPr>
            <p:ph idx="1"/>
          </p:nvPr>
        </p:nvSpPr>
        <p:spPr/>
        <p:txBody>
          <a:bodyPr>
            <a:normAutofit/>
          </a:bodyPr>
          <a:lstStyle/>
          <a:p>
            <a:pPr marL="0" indent="0">
              <a:buNone/>
            </a:pPr>
            <a:r>
              <a:rPr lang="en-US" sz="2400" dirty="0"/>
              <a:t>public </a:t>
            </a:r>
            <a:r>
              <a:rPr lang="en-US" sz="2400" dirty="0" err="1"/>
              <a:t>AudioClip</a:t>
            </a:r>
            <a:r>
              <a:rPr lang="en-US" sz="2400" dirty="0"/>
              <a:t> </a:t>
            </a:r>
            <a:r>
              <a:rPr lang="en-US" sz="2400" dirty="0" err="1"/>
              <a:t>myClip</a:t>
            </a:r>
            <a:r>
              <a:rPr lang="en-US" sz="2400" dirty="0"/>
              <a:t>; </a:t>
            </a:r>
          </a:p>
          <a:p>
            <a:pPr marL="0" indent="0">
              <a:buNone/>
            </a:pPr>
            <a:r>
              <a:rPr lang="en-US" sz="2400" dirty="0"/>
              <a:t>	</a:t>
            </a:r>
            <a:r>
              <a:rPr lang="en-US" sz="2400" dirty="0" smtClean="0"/>
              <a:t>void </a:t>
            </a:r>
            <a:r>
              <a:rPr lang="en-US" sz="2400" dirty="0"/>
              <a:t>Start () {</a:t>
            </a:r>
          </a:p>
          <a:p>
            <a:pPr marL="0" indent="0">
              <a:buNone/>
            </a:pPr>
            <a:r>
              <a:rPr lang="en-US" sz="2400" dirty="0"/>
              <a:t>	</a:t>
            </a:r>
            <a:r>
              <a:rPr lang="en-US" sz="2400" dirty="0" smtClean="0"/>
              <a:t> </a:t>
            </a:r>
            <a:r>
              <a:rPr lang="en-US" sz="2400" dirty="0" err="1" smtClean="0"/>
              <a:t>GetComponent</a:t>
            </a:r>
            <a:r>
              <a:rPr lang="en-US" sz="2400" dirty="0" smtClean="0"/>
              <a:t>&lt;</a:t>
            </a:r>
            <a:r>
              <a:rPr lang="en-US" sz="2400" dirty="0" err="1" smtClean="0"/>
              <a:t>AudioSource</a:t>
            </a:r>
            <a:r>
              <a:rPr lang="en-US" sz="2400" dirty="0"/>
              <a:t>&gt;().</a:t>
            </a:r>
            <a:r>
              <a:rPr lang="en-US" sz="2400" dirty="0" err="1"/>
              <a:t>PlayOneShot</a:t>
            </a:r>
            <a:r>
              <a:rPr lang="en-US" sz="2400" dirty="0"/>
              <a:t>(</a:t>
            </a:r>
            <a:r>
              <a:rPr lang="en-US" sz="2400" dirty="0" err="1"/>
              <a:t>myClip</a:t>
            </a: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7553644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Spawning/Destroying </a:t>
            </a:r>
            <a:r>
              <a:rPr lang="en-US" b="1" dirty="0" err="1"/>
              <a:t>GameObjects</a:t>
            </a: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script will spawn a number of spheres at random positions.</a:t>
            </a:r>
          </a:p>
          <a:p>
            <a:endParaRPr lang="en-US" dirty="0" smtClean="0"/>
          </a:p>
          <a:p>
            <a:r>
              <a:rPr lang="en-US" dirty="0" smtClean="0"/>
              <a:t>We’ll be using a sphere, and a Game Manager.</a:t>
            </a:r>
          </a:p>
          <a:p>
            <a:endParaRPr lang="en-US" dirty="0" smtClean="0"/>
          </a:p>
          <a:p>
            <a:r>
              <a:rPr lang="en-US" dirty="0" smtClean="0"/>
              <a:t>Create these from the main menu:</a:t>
            </a:r>
          </a:p>
          <a:p>
            <a:endParaRPr lang="en-US" dirty="0" smtClean="0"/>
          </a:p>
          <a:p>
            <a:r>
              <a:rPr lang="en-US" dirty="0" smtClean="0"/>
              <a:t>Game Object&gt;Create Other&gt;Sphere</a:t>
            </a:r>
          </a:p>
          <a:p>
            <a:r>
              <a:rPr lang="en-US" dirty="0" smtClean="0"/>
              <a:t>Game Object&gt;Create Empty</a:t>
            </a:r>
          </a:p>
          <a:p>
            <a:endParaRPr lang="en-US" dirty="0" smtClean="0"/>
          </a:p>
          <a:p>
            <a:endParaRPr lang="en-US" dirty="0"/>
          </a:p>
        </p:txBody>
      </p:sp>
    </p:spTree>
    <p:extLst>
      <p:ext uri="{BB962C8B-B14F-4D97-AF65-F5344CB8AC3E}">
        <p14:creationId xmlns:p14="http://schemas.microsoft.com/office/powerpoint/2010/main" val="160425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Note also that there is no reason why you can't have more than one custom script attached to the same object.</a:t>
            </a:r>
          </a:p>
          <a:p>
            <a:r>
              <a:rPr lang="en-US" dirty="0"/>
              <a:t>If you need to access one script from another, you can use </a:t>
            </a:r>
            <a:r>
              <a:rPr lang="en-US" dirty="0" err="1"/>
              <a:t>GetComponent</a:t>
            </a:r>
            <a:r>
              <a:rPr lang="en-US" dirty="0"/>
              <a:t> as usual and just use the name of the script class (or the filename) to specify the Component type you want</a:t>
            </a:r>
            <a:r>
              <a:rPr lang="en-US" dirty="0" smtClean="0"/>
              <a:t>.</a:t>
            </a:r>
          </a:p>
          <a:p>
            <a:r>
              <a:rPr lang="en-US" dirty="0"/>
              <a:t>If you attempt to retrieve a Component that hasn't actually been added to the </a:t>
            </a:r>
            <a:r>
              <a:rPr lang="en-US" dirty="0" err="1"/>
              <a:t>GameObject</a:t>
            </a:r>
            <a:r>
              <a:rPr lang="en-US" dirty="0"/>
              <a:t> then </a:t>
            </a:r>
            <a:r>
              <a:rPr lang="en-US" dirty="0" err="1"/>
              <a:t>GetComponent</a:t>
            </a:r>
            <a:r>
              <a:rPr lang="en-US" dirty="0"/>
              <a:t> will return null; </a:t>
            </a:r>
            <a:endParaRPr lang="en-US" dirty="0" smtClean="0"/>
          </a:p>
          <a:p>
            <a:pPr lvl="1"/>
            <a:r>
              <a:rPr lang="en-US" dirty="0" smtClean="0"/>
              <a:t>you </a:t>
            </a:r>
            <a:r>
              <a:rPr lang="en-US" dirty="0"/>
              <a:t>will get a null reference error at runtime if you try to change any values on a null object</a:t>
            </a:r>
            <a:r>
              <a:rPr lang="en-US" dirty="0" smtClean="0"/>
              <a:t>.</a:t>
            </a:r>
          </a:p>
          <a:p>
            <a:pPr lvl="1"/>
            <a:endParaRPr lang="en-US" dirty="0"/>
          </a:p>
        </p:txBody>
      </p:sp>
    </p:spTree>
    <p:extLst>
      <p:ext uri="{BB962C8B-B14F-4D97-AF65-F5344CB8AC3E}">
        <p14:creationId xmlns:p14="http://schemas.microsoft.com/office/powerpoint/2010/main" val="21488545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4400"/>
            <a:ext cx="8229600" cy="1143000"/>
          </a:xfrm>
        </p:spPr>
        <p:txBody>
          <a:bodyPr>
            <a:noAutofit/>
          </a:bodyPr>
          <a:lstStyle/>
          <a:p>
            <a:pPr algn="just"/>
            <a:r>
              <a:rPr lang="en-US" sz="2400" dirty="0" smtClean="0"/>
              <a:t>First, we need to turn the sphere into a Prefab. Click the Create button in the Project panel, choose Prefab and name it Sphere</a:t>
            </a:r>
            <a:br>
              <a:rPr lang="en-US" sz="2400" dirty="0" smtClean="0"/>
            </a:br>
            <a:r>
              <a:rPr lang="en-US" sz="2400" dirty="0"/>
              <a:t/>
            </a:r>
            <a:br>
              <a:rPr lang="en-US" sz="2400" dirty="0"/>
            </a:br>
            <a:r>
              <a:rPr lang="en-US" sz="2400" dirty="0"/>
              <a:t>Now left-click drag the sphere from the Hierarchy panel on to the new prefab. The prefab icon should turn into a blue cube. You can now delete the Sphere from the scene as we will be using a script to spawn them while the game is running.</a:t>
            </a:r>
          </a:p>
        </p:txBody>
      </p:sp>
      <p:sp>
        <p:nvSpPr>
          <p:cNvPr id="3" name="Content Placeholder 2"/>
          <p:cNvSpPr>
            <a:spLocks noGrp="1"/>
          </p:cNvSpPr>
          <p:nvPr>
            <p:ph idx="1"/>
          </p:nvPr>
        </p:nvSpPr>
        <p:spPr>
          <a:xfrm>
            <a:off x="457200" y="609600"/>
            <a:ext cx="8229600" cy="4525963"/>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
            <a:ext cx="3980992" cy="384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8130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Next, we create a script for the sphere prefab. Select the sphere prefab and click the Add Component button in the Inspector panel. Create a new C# script and name it </a:t>
            </a:r>
            <a:r>
              <a:rPr lang="en-US" dirty="0" err="1"/>
              <a:t>RandomPosition</a:t>
            </a:r>
            <a:r>
              <a:rPr lang="en-US" dirty="0" smtClean="0"/>
              <a:t>.</a:t>
            </a:r>
          </a:p>
          <a:p>
            <a:endParaRPr lang="en-US" dirty="0" smtClean="0"/>
          </a:p>
          <a:p>
            <a:pPr marL="0" indent="0">
              <a:buNone/>
            </a:pPr>
            <a:r>
              <a:rPr lang="en-US" dirty="0"/>
              <a:t>using </a:t>
            </a:r>
            <a:r>
              <a:rPr lang="en-US" dirty="0" err="1"/>
              <a:t>UnityEngine</a:t>
            </a:r>
            <a:r>
              <a:rPr lang="en-US" dirty="0"/>
              <a:t>;</a:t>
            </a:r>
          </a:p>
          <a:p>
            <a:pPr marL="0" indent="0">
              <a:buNone/>
            </a:pPr>
            <a:r>
              <a:rPr lang="en-US" dirty="0"/>
              <a:t> </a:t>
            </a:r>
          </a:p>
          <a:p>
            <a:pPr marL="0" indent="0">
              <a:buNone/>
            </a:pPr>
            <a:r>
              <a:rPr lang="en-US" dirty="0"/>
              <a:t>public class </a:t>
            </a:r>
            <a:r>
              <a:rPr lang="en-US" dirty="0" err="1"/>
              <a:t>RandomPosition</a:t>
            </a:r>
            <a:r>
              <a:rPr lang="en-US" dirty="0"/>
              <a:t> : </a:t>
            </a:r>
            <a:r>
              <a:rPr lang="en-US" dirty="0" err="1"/>
              <a:t>MonoBehaviour</a:t>
            </a:r>
            <a:r>
              <a:rPr lang="en-US" dirty="0"/>
              <a:t> </a:t>
            </a:r>
          </a:p>
          <a:p>
            <a:pPr marL="0" indent="0">
              <a:buNone/>
            </a:pPr>
            <a:r>
              <a:rPr lang="en-US" dirty="0"/>
              <a:t>{</a:t>
            </a:r>
          </a:p>
          <a:p>
            <a:pPr marL="0" indent="0">
              <a:buNone/>
            </a:pPr>
            <a:r>
              <a:rPr lang="en-US" dirty="0"/>
              <a:t>    void Start () </a:t>
            </a:r>
          </a:p>
          <a:p>
            <a:pPr marL="0" indent="0">
              <a:buNone/>
            </a:pPr>
            <a:r>
              <a:rPr lang="en-US" dirty="0"/>
              <a:t>    {</a:t>
            </a:r>
          </a:p>
          <a:p>
            <a:pPr marL="0" indent="0">
              <a:buNone/>
            </a:pPr>
            <a:r>
              <a:rPr lang="en-US" dirty="0"/>
              <a:t>        </a:t>
            </a:r>
            <a:r>
              <a:rPr lang="en-US" dirty="0" err="1"/>
              <a:t>transform.position</a:t>
            </a:r>
            <a:r>
              <a:rPr lang="en-US" dirty="0"/>
              <a:t> = </a:t>
            </a:r>
            <a:r>
              <a:rPr lang="en-US" dirty="0" err="1"/>
              <a:t>Random.insideUnitSphere</a:t>
            </a:r>
            <a:r>
              <a:rPr lang="en-US" dirty="0"/>
              <a:t> * 5;</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6759669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4525963"/>
          </a:xfrm>
        </p:spPr>
        <p:txBody>
          <a:bodyPr>
            <a:noAutofit/>
          </a:bodyPr>
          <a:lstStyle/>
          <a:p>
            <a:pPr marL="0" indent="0">
              <a:buNone/>
            </a:pPr>
            <a:r>
              <a:rPr lang="en-US" sz="2400" dirty="0"/>
              <a:t>using </a:t>
            </a:r>
            <a:r>
              <a:rPr lang="en-US" sz="2400" dirty="0" err="1"/>
              <a:t>UnityEngine</a:t>
            </a:r>
            <a:r>
              <a:rPr lang="en-US" sz="2400" dirty="0"/>
              <a:t>;</a:t>
            </a:r>
          </a:p>
          <a:p>
            <a:pPr marL="0" indent="0">
              <a:buNone/>
            </a:pPr>
            <a:r>
              <a:rPr lang="en-US" sz="2400" dirty="0"/>
              <a:t>using </a:t>
            </a:r>
            <a:r>
              <a:rPr lang="en-US" sz="2400" dirty="0" err="1"/>
              <a:t>System.Collections</a:t>
            </a:r>
            <a:r>
              <a:rPr lang="en-US" sz="2400" dirty="0"/>
              <a:t>;</a:t>
            </a:r>
          </a:p>
          <a:p>
            <a:pPr marL="0" indent="0">
              <a:buNone/>
            </a:pPr>
            <a:r>
              <a:rPr lang="en-US" sz="2400" dirty="0"/>
              <a:t> </a:t>
            </a:r>
          </a:p>
          <a:p>
            <a:pPr marL="0" indent="0">
              <a:buNone/>
            </a:pPr>
            <a:r>
              <a:rPr lang="en-US" sz="2400" dirty="0"/>
              <a:t>public class </a:t>
            </a:r>
            <a:r>
              <a:rPr lang="en-US" sz="2400" dirty="0" err="1"/>
              <a:t>GameManager</a:t>
            </a:r>
            <a:r>
              <a:rPr lang="en-US" sz="2400" dirty="0"/>
              <a:t> : </a:t>
            </a:r>
            <a:r>
              <a:rPr lang="en-US" sz="2400" dirty="0" err="1"/>
              <a:t>MonoBehaviour</a:t>
            </a:r>
            <a:r>
              <a:rPr lang="en-US" sz="2400" dirty="0"/>
              <a:t> </a:t>
            </a:r>
            <a:r>
              <a:rPr lang="en-US" sz="2400" dirty="0" smtClean="0"/>
              <a:t> {</a:t>
            </a:r>
            <a:endParaRPr lang="en-US" sz="2400" dirty="0"/>
          </a:p>
          <a:p>
            <a:pPr marL="0" indent="0">
              <a:buNone/>
            </a:pPr>
            <a:r>
              <a:rPr lang="en-US" sz="2400" dirty="0"/>
              <a:t>    public </a:t>
            </a:r>
            <a:r>
              <a:rPr lang="en-US" sz="2400" dirty="0" err="1"/>
              <a:t>GameObject</a:t>
            </a:r>
            <a:r>
              <a:rPr lang="en-US" sz="2400" dirty="0"/>
              <a:t> </a:t>
            </a:r>
            <a:r>
              <a:rPr lang="en-US" sz="2400" dirty="0" err="1"/>
              <a:t>spawnedObject</a:t>
            </a:r>
            <a:r>
              <a:rPr lang="en-US" sz="2400" dirty="0"/>
              <a:t>;</a:t>
            </a:r>
          </a:p>
          <a:p>
            <a:pPr marL="0" indent="0">
              <a:buNone/>
            </a:pPr>
            <a:r>
              <a:rPr lang="en-US" sz="2400" dirty="0"/>
              <a:t> </a:t>
            </a:r>
          </a:p>
          <a:p>
            <a:pPr marL="0" indent="0">
              <a:buNone/>
            </a:pPr>
            <a:r>
              <a:rPr lang="en-US" sz="2400" dirty="0"/>
              <a:t>    void Start ()     </a:t>
            </a:r>
            <a:r>
              <a:rPr lang="en-US" sz="2400" dirty="0" smtClean="0"/>
              <a:t>{</a:t>
            </a:r>
            <a:r>
              <a:rPr lang="en-US" sz="2400" dirty="0"/>
              <a:t>        </a:t>
            </a:r>
            <a:r>
              <a:rPr lang="en-US" sz="2400" dirty="0" err="1"/>
              <a:t>StartCoroutine</a:t>
            </a:r>
            <a:r>
              <a:rPr lang="en-US" sz="2400" dirty="0"/>
              <a:t>(spawn</a:t>
            </a:r>
            <a:r>
              <a:rPr lang="en-US" sz="2400" dirty="0" smtClean="0"/>
              <a:t>());</a:t>
            </a:r>
            <a:r>
              <a:rPr lang="en-US" sz="2400" dirty="0"/>
              <a:t>    }</a:t>
            </a:r>
          </a:p>
          <a:p>
            <a:pPr marL="0" indent="0">
              <a:buNone/>
            </a:pPr>
            <a:r>
              <a:rPr lang="en-US" sz="2400" dirty="0"/>
              <a:t> </a:t>
            </a:r>
          </a:p>
          <a:p>
            <a:pPr marL="0" indent="0">
              <a:buNone/>
            </a:pPr>
            <a:r>
              <a:rPr lang="en-US" sz="2400" dirty="0"/>
              <a:t>    </a:t>
            </a:r>
            <a:r>
              <a:rPr lang="en-US" sz="2400" dirty="0" err="1"/>
              <a:t>IEnumerator</a:t>
            </a:r>
            <a:r>
              <a:rPr lang="en-US" sz="2400" dirty="0"/>
              <a:t> spawn</a:t>
            </a:r>
            <a:r>
              <a:rPr lang="en-US" sz="2400" dirty="0" smtClean="0"/>
              <a:t>()</a:t>
            </a:r>
            <a:r>
              <a:rPr lang="en-US" sz="2400" dirty="0"/>
              <a:t>    {</a:t>
            </a:r>
          </a:p>
          <a:p>
            <a:pPr marL="0" indent="0">
              <a:buNone/>
            </a:pPr>
            <a:r>
              <a:rPr lang="en-US" sz="2400" dirty="0"/>
              <a:t>        for (</a:t>
            </a:r>
            <a:r>
              <a:rPr lang="en-US" sz="2400" dirty="0" err="1"/>
              <a:t>int</a:t>
            </a:r>
            <a:r>
              <a:rPr lang="en-US" sz="2400" dirty="0"/>
              <a:t> i = 0; i &lt; 20; i</a:t>
            </a:r>
            <a:r>
              <a:rPr lang="en-US" sz="2400" dirty="0" smtClean="0"/>
              <a:t>++)</a:t>
            </a:r>
            <a:r>
              <a:rPr lang="en-US" sz="2400" dirty="0"/>
              <a:t>        {</a:t>
            </a:r>
          </a:p>
          <a:p>
            <a:pPr marL="0" indent="0">
              <a:buNone/>
            </a:pPr>
            <a:r>
              <a:rPr lang="en-US" sz="2400" dirty="0"/>
              <a:t>            Instantiate(</a:t>
            </a:r>
            <a:r>
              <a:rPr lang="en-US" sz="2400" dirty="0" err="1"/>
              <a:t>spawnedObject</a:t>
            </a:r>
            <a:r>
              <a:rPr lang="en-US" sz="2400" dirty="0"/>
              <a:t>);</a:t>
            </a:r>
          </a:p>
          <a:p>
            <a:pPr marL="0" indent="0">
              <a:buNone/>
            </a:pPr>
            <a:r>
              <a:rPr lang="en-US" sz="2400" dirty="0"/>
              <a:t>             yield return new </a:t>
            </a:r>
            <a:r>
              <a:rPr lang="en-US" sz="2400" dirty="0" err="1"/>
              <a:t>WaitForSeconds</a:t>
            </a:r>
            <a:r>
              <a:rPr lang="en-US" sz="2400" dirty="0"/>
              <a:t>(1</a:t>
            </a:r>
            <a:r>
              <a:rPr lang="en-US" sz="2400" dirty="0" smtClean="0"/>
              <a:t>);</a:t>
            </a:r>
            <a:r>
              <a:rPr lang="en-US" sz="2400" dirty="0"/>
              <a:t>        </a:t>
            </a:r>
            <a:r>
              <a:rPr lang="en-US" sz="2400" dirty="0" smtClean="0"/>
              <a:t>}</a:t>
            </a:r>
            <a:r>
              <a:rPr lang="en-US" sz="2400" dirty="0"/>
              <a:t>    </a:t>
            </a:r>
            <a:r>
              <a:rPr lang="en-US" sz="2400" dirty="0" smtClean="0"/>
              <a:t>}   }</a:t>
            </a:r>
            <a:endParaRPr lang="en-US" sz="2400" dirty="0"/>
          </a:p>
          <a:p>
            <a:pPr marL="0" indent="0">
              <a:buNone/>
            </a:pPr>
            <a:endParaRPr lang="en-US" sz="2400" dirty="0"/>
          </a:p>
        </p:txBody>
      </p:sp>
    </p:spTree>
    <p:extLst>
      <p:ext uri="{BB962C8B-B14F-4D97-AF65-F5344CB8AC3E}">
        <p14:creationId xmlns:p14="http://schemas.microsoft.com/office/powerpoint/2010/main" val="595401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0"/>
            <a:ext cx="8229600" cy="1143000"/>
          </a:xfrm>
        </p:spPr>
        <p:txBody>
          <a:bodyPr>
            <a:noAutofit/>
          </a:bodyPr>
          <a:lstStyle/>
          <a:p>
            <a:pPr algn="just"/>
            <a:r>
              <a:rPr lang="en-US" sz="2400" dirty="0"/>
              <a:t>We need to provide a connection to the object we wish to spawn. We do this by using a public variable called </a:t>
            </a:r>
            <a:r>
              <a:rPr lang="en-US" sz="2400" dirty="0" err="1"/>
              <a:t>spawnedObject</a:t>
            </a:r>
            <a:r>
              <a:rPr lang="en-US" sz="2400" dirty="0"/>
              <a:t>. This will be visible in the Inspector. To make the connection click-drag the </a:t>
            </a:r>
            <a:r>
              <a:rPr lang="en-US" sz="2400"/>
              <a:t>sphere </a:t>
            </a:r>
            <a:r>
              <a:rPr lang="en-US" sz="2400" smtClean="0"/>
              <a:t>prefab </a:t>
            </a:r>
            <a:endParaRPr lang="en-US" sz="2400" dirty="0"/>
          </a:p>
        </p:txBody>
      </p:sp>
      <p:sp>
        <p:nvSpPr>
          <p:cNvPr id="3" name="Content Placeholder 2"/>
          <p:cNvSpPr>
            <a:spLocks noGrp="1"/>
          </p:cNvSpPr>
          <p:nvPr>
            <p:ph idx="1"/>
          </p:nvPr>
        </p:nvSpPr>
        <p:spPr>
          <a:xfrm>
            <a:off x="457200" y="609600"/>
            <a:ext cx="8229600" cy="4525963"/>
          </a:xfrm>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543800" cy="460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169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55637"/>
            <a:ext cx="8229600" cy="4525963"/>
          </a:xfrm>
        </p:spPr>
        <p:txBody>
          <a:bodyPr>
            <a:noAutofit/>
          </a:bodyPr>
          <a:lstStyle/>
          <a:p>
            <a:r>
              <a:rPr lang="en-US" sz="2000" dirty="0" smtClean="0"/>
              <a:t>We use a special function called a co-routine to control the spawn time of the spheres. If we had used a standard function all spheres would have been spawned in one frame.</a:t>
            </a:r>
          </a:p>
          <a:p>
            <a:endParaRPr lang="en-US" sz="2000" dirty="0" smtClean="0"/>
          </a:p>
          <a:p>
            <a:r>
              <a:rPr lang="en-US" sz="2000" dirty="0" smtClean="0"/>
              <a:t>We use yield to hand back control to Unity so it can continue running the game with no pauses. Unity keeps track of where yield was used and the time passed to </a:t>
            </a:r>
            <a:r>
              <a:rPr lang="en-US" sz="2000" dirty="0" err="1" smtClean="0"/>
              <a:t>WaitForSeconds</a:t>
            </a:r>
            <a:r>
              <a:rPr lang="en-US" sz="2000" dirty="0" smtClean="0"/>
              <a:t>. Once the time has passed, it will hand control back to the co-routine, which will then carry on where it left off.</a:t>
            </a:r>
          </a:p>
          <a:p>
            <a:endParaRPr lang="en-US" sz="2000" dirty="0" smtClean="0"/>
          </a:p>
          <a:p>
            <a:r>
              <a:rPr lang="en-US" sz="2000" dirty="0" smtClean="0"/>
              <a:t>You will notice that the spawn function is of a type called </a:t>
            </a:r>
            <a:r>
              <a:rPr lang="en-US" sz="2000" dirty="0" err="1" smtClean="0"/>
              <a:t>IEnumerator</a:t>
            </a:r>
            <a:r>
              <a:rPr lang="en-US" sz="2000" dirty="0" smtClean="0"/>
              <a:t>. This signals to Unity that this is a co-routine. To start a co-routine in Unity we use the </a:t>
            </a:r>
            <a:r>
              <a:rPr lang="en-US" sz="2000" dirty="0" err="1" smtClean="0"/>
              <a:t>StartCoroutine</a:t>
            </a:r>
            <a:r>
              <a:rPr lang="en-US" sz="2000" dirty="0" smtClean="0"/>
              <a:t> function, which is found in the Start function of this example.</a:t>
            </a:r>
          </a:p>
          <a:p>
            <a:endParaRPr lang="en-US" sz="2000" dirty="0" smtClean="0"/>
          </a:p>
          <a:p>
            <a:r>
              <a:rPr lang="en-US" sz="2000" dirty="0" smtClean="0"/>
              <a:t>The spawn function contains a simple for-loop that creates 20 spheres. Instantiate is the function that deals with creating the object. Note, there’s a yield command here to allow us to pause the for-loop and hence limit the creation of the spheres to one every second.</a:t>
            </a:r>
          </a:p>
          <a:p>
            <a:endParaRPr lang="en-US" sz="2000" dirty="0"/>
          </a:p>
        </p:txBody>
      </p:sp>
    </p:spTree>
    <p:extLst>
      <p:ext uri="{BB962C8B-B14F-4D97-AF65-F5344CB8AC3E}">
        <p14:creationId xmlns:p14="http://schemas.microsoft.com/office/powerpoint/2010/main" val="16166205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We </a:t>
            </a:r>
            <a:r>
              <a:rPr lang="en-US" dirty="0"/>
              <a:t>will modify the script to create random </a:t>
            </a:r>
            <a:r>
              <a:rPr lang="en-US" dirty="0" smtClean="0"/>
              <a:t>colors </a:t>
            </a:r>
            <a:r>
              <a:rPr lang="en-US" dirty="0"/>
              <a:t>and apply them to each sphere. The random </a:t>
            </a:r>
            <a:r>
              <a:rPr lang="en-US" dirty="0" smtClean="0"/>
              <a:t>color function.</a:t>
            </a:r>
          </a:p>
          <a:p>
            <a:endParaRPr lang="en-US" dirty="0" smtClean="0"/>
          </a:p>
          <a:p>
            <a:pPr marL="0" indent="0">
              <a:buNone/>
            </a:pPr>
            <a:r>
              <a:rPr lang="en-US" dirty="0"/>
              <a:t>private Color </a:t>
            </a:r>
            <a:r>
              <a:rPr lang="en-US" dirty="0" err="1"/>
              <a:t>RandomColour</a:t>
            </a:r>
            <a:r>
              <a:rPr lang="en-US" dirty="0" smtClean="0"/>
              <a:t>()</a:t>
            </a:r>
            <a:r>
              <a:rPr lang="en-US" dirty="0"/>
              <a:t>    {</a:t>
            </a:r>
          </a:p>
          <a:p>
            <a:pPr marL="0" indent="0">
              <a:buNone/>
            </a:pPr>
            <a:r>
              <a:rPr lang="en-US" dirty="0"/>
              <a:t>        float r = </a:t>
            </a:r>
            <a:r>
              <a:rPr lang="en-US" dirty="0" err="1"/>
              <a:t>Random.value</a:t>
            </a:r>
            <a:r>
              <a:rPr lang="en-US" dirty="0"/>
              <a:t>;</a:t>
            </a:r>
          </a:p>
          <a:p>
            <a:pPr marL="0" indent="0">
              <a:buNone/>
            </a:pPr>
            <a:r>
              <a:rPr lang="en-US" dirty="0"/>
              <a:t>        float g = </a:t>
            </a:r>
            <a:r>
              <a:rPr lang="en-US" dirty="0" err="1"/>
              <a:t>Random.value</a:t>
            </a:r>
            <a:r>
              <a:rPr lang="en-US" dirty="0"/>
              <a:t>;</a:t>
            </a:r>
          </a:p>
          <a:p>
            <a:pPr marL="0" indent="0">
              <a:buNone/>
            </a:pPr>
            <a:r>
              <a:rPr lang="en-US" dirty="0"/>
              <a:t>        float b = </a:t>
            </a:r>
            <a:r>
              <a:rPr lang="en-US" dirty="0" err="1"/>
              <a:t>Random.value</a:t>
            </a:r>
            <a:r>
              <a:rPr lang="en-US" dirty="0"/>
              <a:t>;</a:t>
            </a:r>
          </a:p>
          <a:p>
            <a:pPr marL="0" indent="0">
              <a:buNone/>
            </a:pPr>
            <a:r>
              <a:rPr lang="en-US" dirty="0"/>
              <a:t> </a:t>
            </a:r>
          </a:p>
          <a:p>
            <a:pPr marL="0" indent="0">
              <a:buNone/>
            </a:pPr>
            <a:r>
              <a:rPr lang="en-US" dirty="0"/>
              <a:t>        return new Color(r, g, b);</a:t>
            </a:r>
          </a:p>
          <a:p>
            <a:pPr marL="0" indent="0">
              <a:buNone/>
            </a:pPr>
            <a:r>
              <a:rPr lang="en-US" dirty="0"/>
              <a:t>    }</a:t>
            </a:r>
          </a:p>
          <a:p>
            <a:endParaRPr lang="en-US" dirty="0"/>
          </a:p>
        </p:txBody>
      </p:sp>
    </p:spTree>
    <p:extLst>
      <p:ext uri="{BB962C8B-B14F-4D97-AF65-F5344CB8AC3E}">
        <p14:creationId xmlns:p14="http://schemas.microsoft.com/office/powerpoint/2010/main" val="35885032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void Start () </a:t>
            </a:r>
          </a:p>
          <a:p>
            <a:pPr marL="0" indent="0">
              <a:buNone/>
            </a:pPr>
            <a:r>
              <a:rPr lang="en-US" sz="2400" dirty="0"/>
              <a:t>    {</a:t>
            </a:r>
          </a:p>
          <a:p>
            <a:pPr marL="0" indent="0">
              <a:buNone/>
            </a:pPr>
            <a:r>
              <a:rPr lang="en-US" sz="2400" dirty="0" err="1" smtClean="0"/>
              <a:t>transform.position</a:t>
            </a:r>
            <a:r>
              <a:rPr lang="en-US" sz="2400" dirty="0" smtClean="0"/>
              <a:t> = </a:t>
            </a:r>
            <a:r>
              <a:rPr lang="en-US" sz="2400" dirty="0" err="1" smtClean="0"/>
              <a:t>Random.insideUnitSphere</a:t>
            </a:r>
            <a:r>
              <a:rPr lang="en-US" sz="2400" dirty="0" smtClean="0"/>
              <a:t> * 5;</a:t>
            </a:r>
          </a:p>
          <a:p>
            <a:pPr marL="0" indent="0">
              <a:buNone/>
            </a:pPr>
            <a:r>
              <a:rPr lang="en-US" sz="2400" dirty="0" err="1"/>
              <a:t>GetComponent</a:t>
            </a:r>
            <a:r>
              <a:rPr lang="en-US" sz="2400" dirty="0"/>
              <a:t>&lt;Renderer&gt;().</a:t>
            </a:r>
            <a:r>
              <a:rPr lang="en-US" sz="2400" dirty="0" err="1"/>
              <a:t>material.color</a:t>
            </a:r>
            <a:r>
              <a:rPr lang="en-US" sz="2400" dirty="0"/>
              <a:t> = </a:t>
            </a:r>
            <a:r>
              <a:rPr lang="en-US" sz="2400" dirty="0" err="1"/>
              <a:t>RandomColour</a:t>
            </a:r>
            <a:r>
              <a:rPr lang="en-US" sz="2400" dirty="0" smtClean="0"/>
              <a:t>();</a:t>
            </a:r>
          </a:p>
          <a:p>
            <a:pPr marL="0" indent="0">
              <a:buNone/>
            </a:pPr>
            <a:r>
              <a:rPr lang="en-US" sz="2400" dirty="0"/>
              <a:t>    } </a:t>
            </a:r>
          </a:p>
          <a:p>
            <a:pPr marL="0" indent="0">
              <a:buNone/>
            </a:pPr>
            <a:endParaRPr lang="en-US" sz="2400" dirty="0"/>
          </a:p>
        </p:txBody>
      </p:sp>
    </p:spTree>
    <p:extLst>
      <p:ext uri="{BB962C8B-B14F-4D97-AF65-F5344CB8AC3E}">
        <p14:creationId xmlns:p14="http://schemas.microsoft.com/office/powerpoint/2010/main" val="35597785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we have learned how to spawn </a:t>
            </a:r>
            <a:r>
              <a:rPr lang="en-US" dirty="0" err="1"/>
              <a:t>GameObjects</a:t>
            </a:r>
            <a:r>
              <a:rPr lang="en-US" dirty="0"/>
              <a:t>, how do we get rid of them when we are finished</a:t>
            </a:r>
            <a:r>
              <a:rPr lang="en-US" dirty="0" smtClean="0"/>
              <a:t>?</a:t>
            </a:r>
          </a:p>
          <a:p>
            <a:r>
              <a:rPr lang="en-US" dirty="0"/>
              <a:t>We are going to write a script that destroys the </a:t>
            </a:r>
            <a:r>
              <a:rPr lang="en-US" dirty="0" err="1"/>
              <a:t>GameObject</a:t>
            </a:r>
            <a:r>
              <a:rPr lang="en-US" dirty="0"/>
              <a:t> after a set amount of time</a:t>
            </a:r>
            <a:r>
              <a:rPr lang="en-US" dirty="0" smtClean="0"/>
              <a:t>.</a:t>
            </a:r>
          </a:p>
          <a:p>
            <a:pPr lvl="1"/>
            <a:r>
              <a:rPr lang="en-US" dirty="0" smtClean="0"/>
              <a:t>Create </a:t>
            </a:r>
            <a:r>
              <a:rPr lang="en-US" dirty="0"/>
              <a:t>a new script file and name it </a:t>
            </a:r>
            <a:r>
              <a:rPr lang="en-US" dirty="0" err="1" smtClean="0"/>
              <a:t>DestructionTimer</a:t>
            </a:r>
            <a:endParaRPr lang="en-US" dirty="0" smtClean="0"/>
          </a:p>
          <a:p>
            <a:pPr lvl="1"/>
            <a:r>
              <a:rPr lang="en-US" dirty="0"/>
              <a:t>Attach the script to the sphere prefab by click-dragging </a:t>
            </a:r>
            <a:r>
              <a:rPr lang="en-US" dirty="0" smtClean="0"/>
              <a:t>it</a:t>
            </a:r>
            <a:endParaRPr lang="en-US" dirty="0"/>
          </a:p>
        </p:txBody>
      </p:sp>
    </p:spTree>
    <p:extLst>
      <p:ext uri="{BB962C8B-B14F-4D97-AF65-F5344CB8AC3E}">
        <p14:creationId xmlns:p14="http://schemas.microsoft.com/office/powerpoint/2010/main" val="31950761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4525963"/>
          </a:xfrm>
        </p:spPr>
        <p:txBody>
          <a:bodyPr>
            <a:noAutofit/>
          </a:bodyPr>
          <a:lstStyle/>
          <a:p>
            <a:pPr marL="0" indent="0">
              <a:buNone/>
            </a:pPr>
            <a:r>
              <a:rPr lang="en-US" sz="2400" dirty="0"/>
              <a:t>using </a:t>
            </a:r>
            <a:r>
              <a:rPr lang="en-US" sz="2400" dirty="0" err="1"/>
              <a:t>UnityEngine</a:t>
            </a:r>
            <a:r>
              <a:rPr lang="en-US" sz="2400" dirty="0"/>
              <a:t>;</a:t>
            </a:r>
          </a:p>
          <a:p>
            <a:pPr marL="0" indent="0">
              <a:buNone/>
            </a:pPr>
            <a:r>
              <a:rPr lang="en-US" sz="2400" dirty="0"/>
              <a:t> </a:t>
            </a:r>
          </a:p>
          <a:p>
            <a:pPr marL="0" indent="0">
              <a:buNone/>
            </a:pPr>
            <a:r>
              <a:rPr lang="en-US" sz="2400" dirty="0"/>
              <a:t>public class </a:t>
            </a:r>
            <a:r>
              <a:rPr lang="en-US" sz="2400" dirty="0" err="1"/>
              <a:t>DestructionTimer</a:t>
            </a:r>
            <a:r>
              <a:rPr lang="en-US" sz="2400" dirty="0"/>
              <a:t> : </a:t>
            </a:r>
            <a:r>
              <a:rPr lang="en-US" sz="2400" dirty="0" err="1"/>
              <a:t>MonoBehaviour</a:t>
            </a:r>
            <a:r>
              <a:rPr lang="en-US" sz="2400" dirty="0"/>
              <a:t> </a:t>
            </a:r>
          </a:p>
          <a:p>
            <a:pPr marL="0" indent="0">
              <a:buNone/>
            </a:pPr>
            <a:r>
              <a:rPr lang="en-US" sz="2400" dirty="0"/>
              <a:t>{</a:t>
            </a:r>
          </a:p>
          <a:p>
            <a:pPr marL="0" indent="0">
              <a:buNone/>
            </a:pPr>
            <a:r>
              <a:rPr lang="en-US" sz="2400" dirty="0"/>
              <a:t>    public float </a:t>
            </a:r>
            <a:r>
              <a:rPr lang="en-US" sz="2400" dirty="0" err="1"/>
              <a:t>timeInSeconds</a:t>
            </a:r>
            <a:r>
              <a:rPr lang="en-US" sz="2400" dirty="0"/>
              <a:t>;</a:t>
            </a:r>
          </a:p>
          <a:p>
            <a:pPr marL="0" indent="0">
              <a:buNone/>
            </a:pPr>
            <a:r>
              <a:rPr lang="en-US" sz="2400" dirty="0"/>
              <a:t> </a:t>
            </a:r>
          </a:p>
          <a:p>
            <a:pPr marL="0" indent="0">
              <a:buNone/>
            </a:pPr>
            <a:r>
              <a:rPr lang="en-US" sz="2400" dirty="0"/>
              <a:t>    void Start () </a:t>
            </a:r>
          </a:p>
          <a:p>
            <a:pPr marL="0" indent="0">
              <a:buNone/>
            </a:pPr>
            <a:r>
              <a:rPr lang="en-US" sz="2400" dirty="0"/>
              <a:t>    {</a:t>
            </a:r>
          </a:p>
          <a:p>
            <a:pPr marL="0" indent="0">
              <a:buNone/>
            </a:pPr>
            <a:r>
              <a:rPr lang="en-US" sz="2400" dirty="0"/>
              <a:t>        Destroy(</a:t>
            </a:r>
            <a:r>
              <a:rPr lang="en-US" sz="2400" dirty="0" err="1"/>
              <a:t>gameObject</a:t>
            </a:r>
            <a:r>
              <a:rPr lang="en-US" sz="2400" dirty="0"/>
              <a:t>, </a:t>
            </a:r>
            <a:r>
              <a:rPr lang="en-US" sz="2400" dirty="0" err="1"/>
              <a:t>timeInSeconds</a:t>
            </a:r>
            <a:r>
              <a:rPr lang="en-US" sz="2400" dirty="0"/>
              <a:t>);</a:t>
            </a:r>
          </a:p>
          <a:p>
            <a:pPr marL="0" indent="0">
              <a:buNone/>
            </a:pPr>
            <a:r>
              <a:rPr lang="en-US" sz="2400" dirty="0"/>
              <a:t>    }</a:t>
            </a:r>
          </a:p>
          <a:p>
            <a:pPr marL="0" indent="0">
              <a:buNone/>
            </a:pPr>
            <a:r>
              <a:rPr lang="en-US" sz="2400" dirty="0" smtClean="0"/>
              <a:t>}</a:t>
            </a:r>
          </a:p>
          <a:p>
            <a:r>
              <a:rPr lang="en-US" sz="2400" dirty="0"/>
              <a:t>Using the </a:t>
            </a:r>
            <a:r>
              <a:rPr lang="en-US" sz="2400" dirty="0" err="1"/>
              <a:t>gameObject</a:t>
            </a:r>
            <a:r>
              <a:rPr lang="en-US" sz="2400" dirty="0"/>
              <a:t> keyword basically says to Unity: destroy the </a:t>
            </a:r>
            <a:r>
              <a:rPr lang="en-US" sz="2400" dirty="0" err="1"/>
              <a:t>GameObject</a:t>
            </a:r>
            <a:r>
              <a:rPr lang="en-US" sz="2400" dirty="0"/>
              <a:t> that this script is attached to.</a:t>
            </a:r>
          </a:p>
          <a:p>
            <a:pPr marL="0" indent="0">
              <a:buNone/>
            </a:pPr>
            <a:endParaRPr lang="en-US" sz="2400" dirty="0"/>
          </a:p>
        </p:txBody>
      </p:sp>
    </p:spTree>
    <p:extLst>
      <p:ext uri="{BB962C8B-B14F-4D97-AF65-F5344CB8AC3E}">
        <p14:creationId xmlns:p14="http://schemas.microsoft.com/office/powerpoint/2010/main" val="12925870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Destroying Objects by Collision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Create a new project. From the </a:t>
            </a:r>
            <a:r>
              <a:rPr lang="en-US" dirty="0" err="1"/>
              <a:t>GameObject</a:t>
            </a:r>
            <a:r>
              <a:rPr lang="en-US" dirty="0"/>
              <a:t>&gt;Create Other menu create some spheres</a:t>
            </a:r>
            <a:r>
              <a:rPr lang="en-US" dirty="0" smtClean="0"/>
              <a:t>, and a cube.</a:t>
            </a:r>
          </a:p>
          <a:p>
            <a:r>
              <a:rPr lang="en-US" dirty="0" smtClean="0"/>
              <a:t>We want the spheres to be destroyed when the cube collides with them.</a:t>
            </a:r>
          </a:p>
          <a:p>
            <a:r>
              <a:rPr lang="en-US" dirty="0" smtClean="0"/>
              <a:t>To achieve this we need to attach a </a:t>
            </a:r>
            <a:r>
              <a:rPr lang="en-US" dirty="0" err="1" smtClean="0"/>
              <a:t>rigidbody</a:t>
            </a:r>
            <a:r>
              <a:rPr lang="en-US" dirty="0" smtClean="0"/>
              <a:t> to the cube.</a:t>
            </a:r>
          </a:p>
          <a:p>
            <a:pPr lvl="1"/>
            <a:r>
              <a:rPr lang="en-US" dirty="0" smtClean="0"/>
              <a:t>Turn off Use Gravity to stop our cube falling away when we start the game.</a:t>
            </a:r>
          </a:p>
          <a:p>
            <a:pPr lvl="1"/>
            <a:r>
              <a:rPr lang="en-US" dirty="0"/>
              <a:t>S</a:t>
            </a:r>
            <a:r>
              <a:rPr lang="en-US" dirty="0" smtClean="0"/>
              <a:t>et the cube’s collider to a trigger.</a:t>
            </a:r>
          </a:p>
          <a:p>
            <a:endParaRPr lang="en-US" dirty="0" smtClean="0"/>
          </a:p>
          <a:p>
            <a:endParaRPr lang="en-US" dirty="0"/>
          </a:p>
        </p:txBody>
      </p:sp>
    </p:spTree>
    <p:extLst>
      <p:ext uri="{BB962C8B-B14F-4D97-AF65-F5344CB8AC3E}">
        <p14:creationId xmlns:p14="http://schemas.microsoft.com/office/powerpoint/2010/main" val="388291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Since some Component types are very commonly used, Unity provides built-in variables to access them in the </a:t>
            </a:r>
            <a:r>
              <a:rPr lang="en-US" dirty="0" err="1"/>
              <a:t>MonoBehaviour</a:t>
            </a:r>
            <a:r>
              <a:rPr lang="en-US" dirty="0"/>
              <a:t> class, so you can use things like</a:t>
            </a:r>
            <a:r>
              <a:rPr lang="en-US" dirty="0" smtClean="0"/>
              <a:t>:</a:t>
            </a:r>
          </a:p>
          <a:p>
            <a:endParaRPr lang="en-US" dirty="0" smtClean="0"/>
          </a:p>
          <a:p>
            <a:pPr marL="0" indent="0">
              <a:buNone/>
            </a:pPr>
            <a:r>
              <a:rPr lang="en-US" sz="2400" dirty="0" smtClean="0"/>
              <a:t>void Start () { </a:t>
            </a:r>
          </a:p>
          <a:p>
            <a:pPr marL="0" indent="0">
              <a:buNone/>
            </a:pPr>
            <a:r>
              <a:rPr lang="en-US" sz="2400" dirty="0" err="1" smtClean="0"/>
              <a:t>transform.position</a:t>
            </a:r>
            <a:r>
              <a:rPr lang="en-US" sz="2400" dirty="0" smtClean="0"/>
              <a:t> = Vector3.zero; </a:t>
            </a:r>
          </a:p>
          <a:p>
            <a:pPr marL="0" indent="0">
              <a:buNone/>
            </a:pPr>
            <a:r>
              <a:rPr lang="en-US" sz="2400" dirty="0" smtClean="0"/>
              <a:t>}</a:t>
            </a:r>
            <a:endParaRPr lang="en-US" sz="2400" dirty="0"/>
          </a:p>
        </p:txBody>
      </p:sp>
    </p:spTree>
    <p:extLst>
      <p:ext uri="{BB962C8B-B14F-4D97-AF65-F5344CB8AC3E}">
        <p14:creationId xmlns:p14="http://schemas.microsoft.com/office/powerpoint/2010/main" val="28188423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Create a C# script, name it </a:t>
            </a:r>
            <a:r>
              <a:rPr lang="en-US" dirty="0" err="1"/>
              <a:t>DestroyByCollision</a:t>
            </a:r>
            <a:r>
              <a:rPr lang="en-US" dirty="0"/>
              <a:t>, and attach it to the cube. Paste this </a:t>
            </a:r>
            <a:r>
              <a:rPr lang="en-US" dirty="0" smtClean="0"/>
              <a:t>code.</a:t>
            </a:r>
          </a:p>
          <a:p>
            <a:endParaRPr lang="en-US" dirty="0" smtClean="0"/>
          </a:p>
          <a:p>
            <a:pPr marL="0" indent="0">
              <a:buNone/>
            </a:pPr>
            <a:r>
              <a:rPr lang="en-US" dirty="0"/>
              <a:t>using </a:t>
            </a:r>
            <a:r>
              <a:rPr lang="en-US" dirty="0" err="1"/>
              <a:t>UnityEngine</a:t>
            </a:r>
            <a:r>
              <a:rPr lang="en-US" dirty="0"/>
              <a:t>;</a:t>
            </a:r>
          </a:p>
          <a:p>
            <a:pPr marL="0" indent="0">
              <a:buNone/>
            </a:pPr>
            <a:r>
              <a:rPr lang="en-US" dirty="0"/>
              <a:t> </a:t>
            </a:r>
          </a:p>
          <a:p>
            <a:pPr marL="0" indent="0">
              <a:buNone/>
            </a:pPr>
            <a:r>
              <a:rPr lang="en-US" dirty="0"/>
              <a:t>public class </a:t>
            </a:r>
            <a:r>
              <a:rPr lang="en-US" dirty="0" err="1"/>
              <a:t>DestroyByCollision</a:t>
            </a:r>
            <a:r>
              <a:rPr lang="en-US" dirty="0"/>
              <a:t> : </a:t>
            </a:r>
            <a:r>
              <a:rPr lang="en-US" dirty="0" err="1"/>
              <a:t>MonoBehaviour</a:t>
            </a:r>
            <a:r>
              <a:rPr lang="en-US" dirty="0"/>
              <a:t> </a:t>
            </a:r>
          </a:p>
          <a:p>
            <a:pPr marL="0" indent="0">
              <a:buNone/>
            </a:pPr>
            <a:r>
              <a:rPr lang="en-US" dirty="0"/>
              <a:t>{</a:t>
            </a:r>
          </a:p>
          <a:p>
            <a:pPr marL="0" indent="0">
              <a:buNone/>
            </a:pPr>
            <a:r>
              <a:rPr lang="en-US" dirty="0"/>
              <a:t>    void </a:t>
            </a:r>
            <a:r>
              <a:rPr lang="en-US" dirty="0" err="1"/>
              <a:t>OnTriggerEnter</a:t>
            </a:r>
            <a:r>
              <a:rPr lang="en-US" dirty="0"/>
              <a:t>(Collider other)</a:t>
            </a:r>
          </a:p>
          <a:p>
            <a:pPr marL="0" indent="0">
              <a:buNone/>
            </a:pPr>
            <a:r>
              <a:rPr lang="en-US" dirty="0"/>
              <a:t>    {</a:t>
            </a:r>
          </a:p>
          <a:p>
            <a:pPr marL="0" indent="0">
              <a:buNone/>
            </a:pPr>
            <a:r>
              <a:rPr lang="en-US" dirty="0"/>
              <a:t>        Destroy(</a:t>
            </a:r>
            <a:r>
              <a:rPr lang="en-US" dirty="0" err="1"/>
              <a:t>other.gameObject</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2016981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Press play then switch to the Scene tab</a:t>
            </a:r>
            <a:r>
              <a:rPr lang="en-US" dirty="0" smtClean="0"/>
              <a:t>.</a:t>
            </a:r>
          </a:p>
          <a:p>
            <a:r>
              <a:rPr lang="en-US" dirty="0"/>
              <a:t>Here we’re are able to move the cube while the game is running. As the cube comes into contact with the sphere they will vanish.</a:t>
            </a:r>
          </a:p>
        </p:txBody>
      </p:sp>
    </p:spTree>
    <p:extLst>
      <p:ext uri="{BB962C8B-B14F-4D97-AF65-F5344CB8AC3E}">
        <p14:creationId xmlns:p14="http://schemas.microsoft.com/office/powerpoint/2010/main" val="1572605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Collision Detection</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800" dirty="0"/>
              <a:t>To achieve this we need to attach a </a:t>
            </a:r>
            <a:r>
              <a:rPr lang="en-US" sz="2800" dirty="0" err="1"/>
              <a:t>rigidbody</a:t>
            </a:r>
            <a:r>
              <a:rPr lang="en-US" sz="2800" dirty="0"/>
              <a:t> to </a:t>
            </a:r>
            <a:r>
              <a:rPr lang="en-US" sz="2800" dirty="0" smtClean="0"/>
              <a:t>the cube.</a:t>
            </a:r>
            <a:endParaRPr lang="en-US" sz="2800" dirty="0"/>
          </a:p>
          <a:p>
            <a:pPr lvl="1"/>
            <a:r>
              <a:rPr lang="en-US" sz="2400" dirty="0"/>
              <a:t>Turn off Use Gravity to stop our cube falling away when we start the game.</a:t>
            </a:r>
          </a:p>
          <a:p>
            <a:pPr lvl="1"/>
            <a:r>
              <a:rPr lang="en-US" sz="2400" dirty="0"/>
              <a:t>Turn off </a:t>
            </a:r>
            <a:r>
              <a:rPr lang="en-US" sz="2400" dirty="0" smtClean="0"/>
              <a:t>the </a:t>
            </a:r>
            <a:r>
              <a:rPr lang="en-US" sz="2400" dirty="0"/>
              <a:t>trigger </a:t>
            </a:r>
            <a:r>
              <a:rPr lang="en-US" sz="2400" dirty="0" smtClean="0"/>
              <a:t>of the cube’s collider (if it is ON).</a:t>
            </a:r>
            <a:endParaRPr lang="en-US" sz="2400" dirty="0"/>
          </a:p>
          <a:p>
            <a:pPr marL="0" indent="0">
              <a:buNone/>
            </a:pPr>
            <a:endParaRPr lang="en-US" sz="2000" dirty="0" smtClean="0"/>
          </a:p>
          <a:p>
            <a:pPr marL="0" indent="0">
              <a:buNone/>
            </a:pPr>
            <a:r>
              <a:rPr lang="en-US" sz="2000" dirty="0" smtClean="0"/>
              <a:t>void </a:t>
            </a:r>
            <a:r>
              <a:rPr lang="en-US" sz="2000" dirty="0" err="1"/>
              <a:t>OnCollisionEnter</a:t>
            </a:r>
            <a:r>
              <a:rPr lang="en-US" sz="2000" dirty="0"/>
              <a:t>(Collision </a:t>
            </a:r>
            <a:r>
              <a:rPr lang="en-US" sz="2000" dirty="0" err="1"/>
              <a:t>theCollision</a:t>
            </a:r>
            <a:r>
              <a:rPr lang="en-US" sz="2000" dirty="0" smtClean="0"/>
              <a:t>)</a:t>
            </a:r>
            <a:r>
              <a:rPr lang="en-US" sz="2000" dirty="0"/>
              <a:t>	{</a:t>
            </a:r>
          </a:p>
          <a:p>
            <a:pPr marL="0" indent="0">
              <a:buNone/>
            </a:pPr>
            <a:r>
              <a:rPr lang="en-US" sz="2000" dirty="0"/>
              <a:t>		</a:t>
            </a:r>
            <a:r>
              <a:rPr lang="en-US" sz="2000" dirty="0" smtClean="0"/>
              <a:t>if(theCollision.gameObject.name </a:t>
            </a:r>
            <a:r>
              <a:rPr lang="en-US" sz="2000" dirty="0"/>
              <a:t>== "Floor"){</a:t>
            </a:r>
          </a:p>
          <a:p>
            <a:pPr marL="0" indent="0">
              <a:buNone/>
            </a:pPr>
            <a:r>
              <a:rPr lang="en-US" sz="2000" dirty="0"/>
              <a:t>			</a:t>
            </a:r>
            <a:r>
              <a:rPr lang="en-US" sz="2000" dirty="0" err="1"/>
              <a:t>Debug.Log</a:t>
            </a:r>
            <a:r>
              <a:rPr lang="en-US" sz="2000" dirty="0"/>
              <a:t>("Hit the floor");</a:t>
            </a:r>
          </a:p>
          <a:p>
            <a:pPr marL="0" indent="0">
              <a:buNone/>
            </a:pPr>
            <a:r>
              <a:rPr lang="en-US" sz="2000" dirty="0"/>
              <a:t>		</a:t>
            </a:r>
            <a:r>
              <a:rPr lang="en-US" sz="2000" dirty="0" smtClean="0"/>
              <a:t>}</a:t>
            </a:r>
          </a:p>
          <a:p>
            <a:pPr marL="0" indent="0">
              <a:buNone/>
            </a:pPr>
            <a:r>
              <a:rPr lang="en-US" sz="2000" dirty="0"/>
              <a:t>	</a:t>
            </a:r>
            <a:r>
              <a:rPr lang="en-US" sz="2000" dirty="0" smtClean="0"/>
              <a:t>	else </a:t>
            </a:r>
            <a:r>
              <a:rPr lang="en-US" sz="2000" dirty="0"/>
              <a:t>if(theCollision.gameObject.name == "Wall"){</a:t>
            </a:r>
          </a:p>
          <a:p>
            <a:pPr marL="0" indent="0">
              <a:buNone/>
            </a:pPr>
            <a:r>
              <a:rPr lang="en-US" sz="2000" dirty="0"/>
              <a:t>			</a:t>
            </a:r>
            <a:r>
              <a:rPr lang="en-US" sz="2000" dirty="0" err="1"/>
              <a:t>Debug.Log</a:t>
            </a:r>
            <a:r>
              <a:rPr lang="en-US" sz="2000" dirty="0"/>
              <a:t>("Hit the wall");</a:t>
            </a:r>
          </a:p>
          <a:p>
            <a:pPr marL="0" indent="0">
              <a:buNone/>
            </a:pPr>
            <a:r>
              <a:rPr lang="en-US" sz="2000" dirty="0"/>
              <a:t>		</a:t>
            </a:r>
            <a:r>
              <a:rPr lang="en-US" sz="2000" dirty="0" smtClean="0"/>
              <a:t>}</a:t>
            </a:r>
            <a:r>
              <a:rPr lang="en-US" sz="2000" dirty="0"/>
              <a:t>	}</a:t>
            </a:r>
          </a:p>
        </p:txBody>
      </p:sp>
    </p:spTree>
    <p:extLst>
      <p:ext uri="{BB962C8B-B14F-4D97-AF65-F5344CB8AC3E}">
        <p14:creationId xmlns:p14="http://schemas.microsoft.com/office/powerpoint/2010/main" val="36880126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Components via Script</a:t>
            </a:r>
          </a:p>
        </p:txBody>
      </p:sp>
      <p:sp>
        <p:nvSpPr>
          <p:cNvPr id="3" name="Content Placeholder 2"/>
          <p:cNvSpPr>
            <a:spLocks noGrp="1"/>
          </p:cNvSpPr>
          <p:nvPr>
            <p:ph idx="1"/>
          </p:nvPr>
        </p:nvSpPr>
        <p:spPr/>
        <p:txBody>
          <a:bodyPr>
            <a:normAutofit/>
          </a:bodyPr>
          <a:lstStyle/>
          <a:p>
            <a:pPr marL="0" indent="0">
              <a:buNone/>
            </a:pPr>
            <a:r>
              <a:rPr lang="en-US" sz="2400" dirty="0"/>
              <a:t>public </a:t>
            </a:r>
            <a:r>
              <a:rPr lang="en-US" sz="2400" dirty="0" err="1"/>
              <a:t>Rigidbody</a:t>
            </a:r>
            <a:r>
              <a:rPr lang="en-US" sz="2400" dirty="0"/>
              <a:t> </a:t>
            </a:r>
            <a:r>
              <a:rPr lang="en-US" sz="2400" dirty="0" err="1"/>
              <a:t>rb</a:t>
            </a:r>
            <a:r>
              <a:rPr lang="en-US" sz="2400" dirty="0"/>
              <a:t>;</a:t>
            </a:r>
          </a:p>
          <a:p>
            <a:pPr marL="0" indent="0">
              <a:buNone/>
            </a:pPr>
            <a:r>
              <a:rPr lang="en-US" sz="2400" dirty="0" smtClean="0"/>
              <a:t>void </a:t>
            </a:r>
            <a:r>
              <a:rPr lang="en-US" sz="2400" dirty="0" err="1"/>
              <a:t>OnCollisionEnter</a:t>
            </a:r>
            <a:r>
              <a:rPr lang="en-US" sz="2400" dirty="0"/>
              <a:t>(Collision </a:t>
            </a:r>
            <a:r>
              <a:rPr lang="en-US" sz="2400" dirty="0" err="1"/>
              <a:t>theCollision</a:t>
            </a:r>
            <a:r>
              <a:rPr lang="en-US" sz="2400" dirty="0"/>
              <a:t>)</a:t>
            </a:r>
            <a:endParaRPr lang="en-US" sz="2400" dirty="0" smtClean="0"/>
          </a:p>
          <a:p>
            <a:pPr marL="0" indent="0">
              <a:buNone/>
            </a:pPr>
            <a:r>
              <a:rPr lang="en-US" sz="2400" dirty="0" smtClean="0"/>
              <a:t>{</a:t>
            </a:r>
          </a:p>
          <a:p>
            <a:pPr marL="0" indent="0">
              <a:buNone/>
            </a:pPr>
            <a:r>
              <a:rPr lang="en-US" sz="2400" dirty="0"/>
              <a:t> if(theCollision.gameObject.name == "Platform"){</a:t>
            </a:r>
          </a:p>
          <a:p>
            <a:pPr marL="0" indent="0">
              <a:buNone/>
            </a:pPr>
            <a:r>
              <a:rPr lang="en-US" sz="2400" dirty="0"/>
              <a:t>  if(! </a:t>
            </a:r>
            <a:r>
              <a:rPr lang="en-US" sz="2400" dirty="0" err="1"/>
              <a:t>theCollision.gameObject.rigidbody</a:t>
            </a:r>
            <a:r>
              <a:rPr lang="en-US" sz="2400" dirty="0"/>
              <a:t>){</a:t>
            </a:r>
          </a:p>
          <a:p>
            <a:pPr marL="0" indent="0">
              <a:buNone/>
            </a:pPr>
            <a:r>
              <a:rPr lang="en-US" sz="2400" dirty="0"/>
              <a:t>   </a:t>
            </a:r>
            <a:r>
              <a:rPr lang="en-US" sz="2400" dirty="0" err="1"/>
              <a:t>theCollision.gameObject.AddComponent</a:t>
            </a:r>
            <a:r>
              <a:rPr lang="en-US" sz="2400" dirty="0"/>
              <a:t>("</a:t>
            </a:r>
            <a:r>
              <a:rPr lang="en-US" sz="2400" dirty="0" err="1"/>
              <a:t>Rigidbody</a:t>
            </a:r>
            <a:r>
              <a:rPr lang="en-US" sz="2400" dirty="0"/>
              <a:t>");</a:t>
            </a:r>
            <a:endParaRPr lang="en-US" sz="2400" dirty="0" smtClean="0"/>
          </a:p>
          <a:p>
            <a:pPr marL="0" indent="0">
              <a:buNone/>
            </a:pPr>
            <a:r>
              <a:rPr lang="en-US" sz="2400" dirty="0"/>
              <a:t>//</a:t>
            </a:r>
            <a:r>
              <a:rPr lang="en-US" sz="2400" dirty="0" err="1"/>
              <a:t>theCollision.gameObject.AddComponent</a:t>
            </a:r>
            <a:r>
              <a:rPr lang="en-US" sz="2400" dirty="0"/>
              <a:t>(</a:t>
            </a:r>
            <a:r>
              <a:rPr lang="en-US" sz="2400" dirty="0" err="1"/>
              <a:t>typeof</a:t>
            </a:r>
            <a:r>
              <a:rPr lang="en-US" sz="2400" dirty="0"/>
              <a:t>(</a:t>
            </a:r>
            <a:r>
              <a:rPr lang="en-US" sz="2400" dirty="0" err="1"/>
              <a:t>Rigidbody</a:t>
            </a:r>
            <a:r>
              <a:rPr lang="en-US" sz="2400" dirty="0" smtClean="0"/>
              <a:t>));</a:t>
            </a:r>
          </a:p>
          <a:p>
            <a:pPr marL="0" indent="0">
              <a:buNone/>
            </a:pPr>
            <a:r>
              <a:rPr lang="en-US" sz="2400" dirty="0" err="1" smtClean="0"/>
              <a:t>rb</a:t>
            </a:r>
            <a:r>
              <a:rPr lang="en-US" sz="2400" dirty="0" smtClean="0"/>
              <a:t> = </a:t>
            </a:r>
            <a:r>
              <a:rPr lang="en-US" sz="2400" dirty="0" err="1" smtClean="0"/>
              <a:t>theCollision.collider.GetComponent</a:t>
            </a:r>
            <a:r>
              <a:rPr lang="en-US" sz="2400" dirty="0" smtClean="0"/>
              <a:t>&lt;</a:t>
            </a:r>
            <a:r>
              <a:rPr lang="en-US" sz="2400" dirty="0" err="1" smtClean="0"/>
              <a:t>Rigidbody</a:t>
            </a:r>
            <a:r>
              <a:rPr lang="en-US" sz="2400" dirty="0" smtClean="0"/>
              <a:t>&gt;();</a:t>
            </a:r>
          </a:p>
          <a:p>
            <a:pPr marL="0" indent="0">
              <a:buNone/>
            </a:pPr>
            <a:r>
              <a:rPr lang="en-US" sz="2400" dirty="0" err="1" smtClean="0"/>
              <a:t>rb.AddForce</a:t>
            </a:r>
            <a:r>
              <a:rPr lang="en-US" sz="2400" dirty="0" smtClean="0"/>
              <a:t>(Vector3.up * 1000);</a:t>
            </a:r>
            <a:endParaRPr lang="en-US" sz="2400" dirty="0"/>
          </a:p>
          <a:p>
            <a:pPr marL="0" indent="0">
              <a:buNone/>
            </a:pPr>
            <a:r>
              <a:rPr lang="en-US" sz="2400" dirty="0"/>
              <a:t>  </a:t>
            </a:r>
            <a:r>
              <a:rPr lang="en-US" sz="2400" dirty="0" smtClean="0"/>
              <a:t>}</a:t>
            </a:r>
            <a:r>
              <a:rPr lang="en-US" sz="2400" dirty="0"/>
              <a:t> </a:t>
            </a:r>
            <a:r>
              <a:rPr lang="en-US" sz="2400" dirty="0" smtClean="0"/>
              <a:t>}</a:t>
            </a:r>
            <a:r>
              <a:rPr lang="en-US" sz="2400" dirty="0"/>
              <a:t>  }</a:t>
            </a:r>
          </a:p>
          <a:p>
            <a:pPr marL="0" indent="0">
              <a:buNone/>
            </a:pPr>
            <a:endParaRPr lang="en-US" sz="2400" dirty="0"/>
          </a:p>
        </p:txBody>
      </p:sp>
    </p:spTree>
    <p:extLst>
      <p:ext uri="{BB962C8B-B14F-4D97-AF65-F5344CB8AC3E}">
        <p14:creationId xmlns:p14="http://schemas.microsoft.com/office/powerpoint/2010/main" val="12642046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Switching Scenes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void </a:t>
            </a:r>
            <a:r>
              <a:rPr lang="en-US" sz="2400" dirty="0" err="1"/>
              <a:t>OnCollisionEnter</a:t>
            </a:r>
            <a:r>
              <a:rPr lang="en-US" sz="2400" dirty="0"/>
              <a:t>(Collision </a:t>
            </a:r>
            <a:r>
              <a:rPr lang="en-US" sz="2400" dirty="0" err="1"/>
              <a:t>myCollision</a:t>
            </a:r>
            <a:r>
              <a:rPr lang="en-US" sz="2400" dirty="0"/>
              <a:t>)</a:t>
            </a:r>
          </a:p>
          <a:p>
            <a:pPr marL="0" indent="0">
              <a:buNone/>
            </a:pPr>
            <a:r>
              <a:rPr lang="en-US" sz="2400" dirty="0"/>
              <a:t>{</a:t>
            </a:r>
          </a:p>
          <a:p>
            <a:pPr marL="0" indent="0">
              <a:buNone/>
            </a:pPr>
            <a:r>
              <a:rPr lang="en-US" sz="2400" dirty="0"/>
              <a:t>if(myCollision.gameObject.name == "Floor"){</a:t>
            </a:r>
          </a:p>
          <a:p>
            <a:pPr marL="0" indent="0">
              <a:buNone/>
            </a:pPr>
            <a:r>
              <a:rPr lang="en-US" sz="2400" dirty="0"/>
              <a:t> </a:t>
            </a:r>
            <a:r>
              <a:rPr lang="en-US" sz="2400" dirty="0" err="1"/>
              <a:t>Application.LoadLevel</a:t>
            </a:r>
            <a:r>
              <a:rPr lang="en-US" sz="2400" dirty="0"/>
              <a:t>("scene1");</a:t>
            </a:r>
          </a:p>
          <a:p>
            <a:pPr marL="0" indent="0">
              <a:buNone/>
            </a:pPr>
            <a:r>
              <a:rPr lang="en-US" sz="2400" dirty="0"/>
              <a:t> }</a:t>
            </a:r>
          </a:p>
          <a:p>
            <a:pPr marL="0" indent="0">
              <a:buNone/>
            </a:pPr>
            <a:r>
              <a:rPr lang="en-US" sz="2400" dirty="0" smtClean="0"/>
              <a:t>}</a:t>
            </a:r>
          </a:p>
          <a:p>
            <a:endParaRPr lang="en-US" sz="2400" dirty="0"/>
          </a:p>
        </p:txBody>
      </p:sp>
    </p:spTree>
    <p:extLst>
      <p:ext uri="{BB962C8B-B14F-4D97-AF65-F5344CB8AC3E}">
        <p14:creationId xmlns:p14="http://schemas.microsoft.com/office/powerpoint/2010/main" val="3092569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Tweaking Components via script</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t>void </a:t>
            </a:r>
            <a:r>
              <a:rPr lang="en-US" sz="2200" dirty="0" err="1"/>
              <a:t>OnCollisionEnter</a:t>
            </a:r>
            <a:r>
              <a:rPr lang="en-US" sz="2200" dirty="0"/>
              <a:t>(Collision </a:t>
            </a:r>
            <a:r>
              <a:rPr lang="en-US" sz="2200" dirty="0" err="1"/>
              <a:t>myCollision</a:t>
            </a:r>
            <a:r>
              <a:rPr lang="en-US" sz="2200" dirty="0"/>
              <a:t>)</a:t>
            </a:r>
          </a:p>
          <a:p>
            <a:pPr marL="0" indent="0">
              <a:buNone/>
            </a:pPr>
            <a:r>
              <a:rPr lang="en-US" sz="2200" dirty="0" smtClean="0"/>
              <a:t>{</a:t>
            </a:r>
          </a:p>
          <a:p>
            <a:pPr marL="0" indent="0">
              <a:buNone/>
            </a:pPr>
            <a:r>
              <a:rPr lang="en-US" sz="2200" dirty="0" smtClean="0"/>
              <a:t>// attach point light to the object</a:t>
            </a:r>
            <a:endParaRPr lang="en-US" sz="2200" dirty="0"/>
          </a:p>
          <a:p>
            <a:pPr marL="0" indent="0">
              <a:buNone/>
            </a:pPr>
            <a:r>
              <a:rPr lang="en-US" sz="2200" dirty="0"/>
              <a:t>if(myCollision.gameObject.name == "Floor"){</a:t>
            </a:r>
          </a:p>
          <a:p>
            <a:pPr marL="0" indent="0">
              <a:buNone/>
            </a:pPr>
            <a:r>
              <a:rPr lang="en-US" sz="2200" dirty="0" smtClean="0"/>
              <a:t> </a:t>
            </a:r>
            <a:r>
              <a:rPr lang="en-US" sz="2200" dirty="0"/>
              <a:t>Light </a:t>
            </a:r>
            <a:r>
              <a:rPr lang="en-US" sz="2200" dirty="0" err="1"/>
              <a:t>myLight</a:t>
            </a:r>
            <a:r>
              <a:rPr lang="en-US" sz="2200" dirty="0"/>
              <a:t> = (Light) </a:t>
            </a:r>
            <a:r>
              <a:rPr lang="en-US" sz="2200" dirty="0" err="1"/>
              <a:t>gameObject.GetComponent</a:t>
            </a:r>
            <a:r>
              <a:rPr lang="en-US" sz="2200" dirty="0"/>
              <a:t>("Light");</a:t>
            </a:r>
          </a:p>
          <a:p>
            <a:pPr marL="0" indent="0">
              <a:buNone/>
            </a:pPr>
            <a:r>
              <a:rPr lang="en-US" sz="2200" dirty="0" smtClean="0"/>
              <a:t>  </a:t>
            </a:r>
            <a:r>
              <a:rPr lang="en-US" sz="2200" dirty="0" err="1"/>
              <a:t>myLight.enabled</a:t>
            </a:r>
            <a:r>
              <a:rPr lang="en-US" sz="2200" dirty="0"/>
              <a:t> = true;</a:t>
            </a:r>
          </a:p>
          <a:p>
            <a:pPr marL="0" indent="0">
              <a:buNone/>
            </a:pPr>
            <a:r>
              <a:rPr lang="en-US" sz="2200" dirty="0" smtClean="0"/>
              <a:t>   </a:t>
            </a:r>
            <a:r>
              <a:rPr lang="en-US" sz="2200" dirty="0" err="1"/>
              <a:t>myLight.intensity</a:t>
            </a:r>
            <a:r>
              <a:rPr lang="en-US" sz="2200" dirty="0"/>
              <a:t> = 5;</a:t>
            </a:r>
          </a:p>
          <a:p>
            <a:pPr marL="0" indent="0">
              <a:buNone/>
            </a:pPr>
            <a:r>
              <a:rPr lang="en-US" sz="2200" dirty="0" smtClean="0"/>
              <a:t> </a:t>
            </a:r>
          </a:p>
          <a:p>
            <a:pPr marL="0" indent="0">
              <a:buNone/>
            </a:pPr>
            <a:r>
              <a:rPr lang="en-US" sz="2200" dirty="0"/>
              <a:t> }</a:t>
            </a:r>
          </a:p>
          <a:p>
            <a:pPr marL="0" indent="0">
              <a:buNone/>
            </a:pPr>
            <a:r>
              <a:rPr lang="en-US" sz="2200" dirty="0"/>
              <a:t>}</a:t>
            </a:r>
          </a:p>
          <a:p>
            <a:endParaRPr lang="en-US" sz="2200" dirty="0"/>
          </a:p>
        </p:txBody>
      </p:sp>
    </p:spTree>
    <p:extLst>
      <p:ext uri="{BB962C8B-B14F-4D97-AF65-F5344CB8AC3E}">
        <p14:creationId xmlns:p14="http://schemas.microsoft.com/office/powerpoint/2010/main" val="35787134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a:t>
            </a:r>
            <a:r>
              <a:rPr lang="en-US" b="1" dirty="0" err="1"/>
              <a:t>vs</a:t>
            </a:r>
            <a:r>
              <a:rPr lang="en-US" b="1" dirty="0"/>
              <a:t> World Direction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void Update () {</a:t>
            </a:r>
          </a:p>
          <a:p>
            <a:pPr marL="0" indent="0">
              <a:buNone/>
            </a:pPr>
            <a:r>
              <a:rPr lang="en-US" sz="2400" dirty="0"/>
              <a:t> </a:t>
            </a:r>
          </a:p>
          <a:p>
            <a:pPr marL="0" indent="0">
              <a:buNone/>
            </a:pPr>
            <a:r>
              <a:rPr lang="en-US" sz="2400" dirty="0" err="1" smtClean="0"/>
              <a:t>GetComponent</a:t>
            </a:r>
            <a:r>
              <a:rPr lang="en-US" sz="2400" dirty="0" smtClean="0"/>
              <a:t>&lt;</a:t>
            </a:r>
            <a:r>
              <a:rPr lang="en-US" sz="2400" dirty="0" err="1" smtClean="0"/>
              <a:t>Rigidbody</a:t>
            </a:r>
            <a:r>
              <a:rPr lang="en-US" sz="2400" dirty="0" smtClean="0"/>
              <a:t>&gt;().</a:t>
            </a:r>
            <a:r>
              <a:rPr lang="en-US" sz="2400" dirty="0" err="1" smtClean="0"/>
              <a:t>AddForce</a:t>
            </a:r>
            <a:r>
              <a:rPr lang="en-US" sz="2400" dirty="0" smtClean="0"/>
              <a:t>(new Vector3(0,0,1</a:t>
            </a:r>
            <a:r>
              <a:rPr lang="en-US" sz="2400" dirty="0"/>
              <a:t>)</a:t>
            </a:r>
            <a:r>
              <a:rPr lang="en-US" sz="2400" dirty="0" smtClean="0"/>
              <a:t> </a:t>
            </a:r>
            <a:r>
              <a:rPr lang="en-US" sz="2400" dirty="0"/>
              <a:t>* </a:t>
            </a:r>
            <a:r>
              <a:rPr lang="en-US" sz="2400" dirty="0" smtClean="0"/>
              <a:t>2); //</a:t>
            </a:r>
            <a:r>
              <a:rPr lang="en-US" sz="2400" dirty="0"/>
              <a:t> </a:t>
            </a:r>
            <a:r>
              <a:rPr lang="en-US" sz="2400" dirty="0" smtClean="0"/>
              <a:t>World</a:t>
            </a:r>
            <a:endParaRPr lang="en-US" sz="2400" dirty="0"/>
          </a:p>
          <a:p>
            <a:pPr marL="0" indent="0">
              <a:buNone/>
            </a:pPr>
            <a:endParaRPr lang="en-US" sz="2400" dirty="0"/>
          </a:p>
          <a:p>
            <a:pPr marL="0" indent="0">
              <a:buNone/>
            </a:pPr>
            <a:r>
              <a:rPr lang="en-US" sz="2400" dirty="0" smtClean="0"/>
              <a:t> //</a:t>
            </a:r>
            <a:r>
              <a:rPr lang="en-US" sz="2400" dirty="0" err="1" smtClean="0"/>
              <a:t>GetComponent</a:t>
            </a:r>
            <a:r>
              <a:rPr lang="en-US" sz="2400" dirty="0" smtClean="0"/>
              <a:t>&lt;</a:t>
            </a:r>
            <a:r>
              <a:rPr lang="en-US" sz="2400" dirty="0" err="1" smtClean="0"/>
              <a:t>Rigidbody</a:t>
            </a:r>
            <a:r>
              <a:rPr lang="en-US" sz="2400" dirty="0" smtClean="0"/>
              <a:t>&gt;().</a:t>
            </a:r>
            <a:r>
              <a:rPr lang="en-US" sz="2400" dirty="0" err="1" smtClean="0"/>
              <a:t>AddForce</a:t>
            </a:r>
            <a:r>
              <a:rPr lang="en-US" sz="2400" dirty="0" smtClean="0"/>
              <a:t> (</a:t>
            </a:r>
            <a:r>
              <a:rPr lang="en-US" sz="2400" dirty="0" err="1" smtClean="0"/>
              <a:t>transform.forward</a:t>
            </a:r>
            <a:r>
              <a:rPr lang="en-US" sz="2400" dirty="0" smtClean="0"/>
              <a:t> </a:t>
            </a:r>
            <a:r>
              <a:rPr lang="en-US" sz="2400" dirty="0"/>
              <a:t>* </a:t>
            </a:r>
            <a:r>
              <a:rPr lang="en-US" sz="2400" dirty="0" smtClean="0"/>
              <a:t>2); //</a:t>
            </a:r>
            <a:r>
              <a:rPr lang="en-US" sz="2400" dirty="0"/>
              <a:t> Local</a:t>
            </a:r>
          </a:p>
          <a:p>
            <a:pPr marL="0" indent="0">
              <a:buNone/>
            </a:pPr>
            <a:endParaRPr lang="en-US" sz="2400" dirty="0"/>
          </a:p>
          <a:p>
            <a:pPr marL="0" indent="0">
              <a:buNone/>
            </a:pPr>
            <a:endParaRPr lang="en-US" sz="2400" dirty="0"/>
          </a:p>
          <a:p>
            <a:pPr marL="0" indent="0">
              <a:buNone/>
            </a:pPr>
            <a:r>
              <a:rPr lang="en-US" sz="2400" dirty="0"/>
              <a:t>}</a:t>
            </a:r>
          </a:p>
          <a:p>
            <a:pPr marL="0" indent="0">
              <a:buNone/>
            </a:pPr>
            <a:endParaRPr lang="en-US" dirty="0"/>
          </a:p>
        </p:txBody>
      </p:sp>
    </p:spTree>
    <p:extLst>
      <p:ext uri="{BB962C8B-B14F-4D97-AF65-F5344CB8AC3E}">
        <p14:creationId xmlns:p14="http://schemas.microsoft.com/office/powerpoint/2010/main" val="4051801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Camera following </a:t>
            </a:r>
            <a:r>
              <a:rPr lang="en-US" b="1" dirty="0"/>
              <a:t>with </a:t>
            </a:r>
            <a:r>
              <a:rPr lang="en-US" b="1" dirty="0" err="1"/>
              <a:t>LookAt</a:t>
            </a:r>
            <a:r>
              <a:rPr lang="en-US" b="1" dirty="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attach to the camera</a:t>
            </a:r>
            <a:endParaRPr lang="ar-EG" sz="2400" dirty="0" smtClean="0"/>
          </a:p>
          <a:p>
            <a:pPr marL="0" indent="0">
              <a:buNone/>
            </a:pPr>
            <a:r>
              <a:rPr lang="en-US" sz="2400" dirty="0" smtClean="0"/>
              <a:t>public </a:t>
            </a:r>
            <a:r>
              <a:rPr lang="en-US" sz="2400" dirty="0"/>
              <a:t>Transform </a:t>
            </a:r>
            <a:r>
              <a:rPr lang="en-US" sz="2400" dirty="0" err="1"/>
              <a:t>myTransform</a:t>
            </a:r>
            <a:r>
              <a:rPr lang="en-US" sz="2400" dirty="0"/>
              <a:t>;</a:t>
            </a:r>
          </a:p>
          <a:p>
            <a:pPr marL="0" indent="0">
              <a:buNone/>
            </a:pPr>
            <a:r>
              <a:rPr lang="en-US" sz="2400" dirty="0" smtClean="0"/>
              <a:t>void </a:t>
            </a:r>
            <a:r>
              <a:rPr lang="en-US" sz="2400" dirty="0"/>
              <a:t>Update () </a:t>
            </a:r>
            <a:r>
              <a:rPr lang="en-US" sz="2400" dirty="0" smtClean="0"/>
              <a:t>{</a:t>
            </a:r>
          </a:p>
          <a:p>
            <a:pPr marL="0" indent="0">
              <a:buNone/>
            </a:pPr>
            <a:r>
              <a:rPr lang="en-US" sz="2400" dirty="0" smtClean="0"/>
              <a:t>	</a:t>
            </a:r>
            <a:r>
              <a:rPr lang="en-US" sz="2400" dirty="0" err="1" smtClean="0"/>
              <a:t>transform.LookAt</a:t>
            </a:r>
            <a:r>
              <a:rPr lang="en-US" sz="2400" dirty="0" smtClean="0"/>
              <a:t>(</a:t>
            </a:r>
            <a:r>
              <a:rPr lang="en-US" sz="2400" dirty="0" err="1" smtClean="0"/>
              <a:t>myTransform</a:t>
            </a:r>
            <a:r>
              <a:rPr lang="en-US" sz="2400" dirty="0" smtClean="0"/>
              <a:t>);</a:t>
            </a:r>
          </a:p>
          <a:p>
            <a:pPr marL="0" indent="0">
              <a:buNone/>
            </a:pPr>
            <a:r>
              <a:rPr lang="en-US" sz="2400" dirty="0"/>
              <a:t>}</a:t>
            </a:r>
          </a:p>
        </p:txBody>
      </p:sp>
    </p:spTree>
    <p:extLst>
      <p:ext uri="{BB962C8B-B14F-4D97-AF65-F5344CB8AC3E}">
        <p14:creationId xmlns:p14="http://schemas.microsoft.com/office/powerpoint/2010/main" val="5808959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Using simple GUI Textures and Mouse Events </a:t>
            </a:r>
          </a:p>
        </p:txBody>
      </p:sp>
      <p:sp>
        <p:nvSpPr>
          <p:cNvPr id="3" name="Content Placeholder 2"/>
          <p:cNvSpPr>
            <a:spLocks noGrp="1"/>
          </p:cNvSpPr>
          <p:nvPr>
            <p:ph idx="1"/>
          </p:nvPr>
        </p:nvSpPr>
        <p:spPr>
          <a:xfrm>
            <a:off x="304800" y="1524000"/>
            <a:ext cx="8229600" cy="4525963"/>
          </a:xfrm>
        </p:spPr>
        <p:txBody>
          <a:bodyPr>
            <a:noAutofit/>
          </a:bodyPr>
          <a:lstStyle/>
          <a:p>
            <a:pPr marL="0" indent="0">
              <a:buNone/>
            </a:pPr>
            <a:endParaRPr lang="en-US" sz="2200" dirty="0" smtClean="0"/>
          </a:p>
          <a:p>
            <a:pPr marL="0" indent="0">
              <a:buNone/>
            </a:pPr>
            <a:r>
              <a:rPr lang="en-US" sz="2200" dirty="0" smtClean="0"/>
              <a:t>void </a:t>
            </a:r>
            <a:r>
              <a:rPr lang="en-US" sz="2200" dirty="0" err="1"/>
              <a:t>OnMouseEnter</a:t>
            </a:r>
            <a:r>
              <a:rPr lang="en-US" sz="2200" dirty="0"/>
              <a:t>() {</a:t>
            </a:r>
          </a:p>
          <a:p>
            <a:pPr marL="0" indent="0">
              <a:buNone/>
            </a:pPr>
            <a:r>
              <a:rPr lang="en-US" sz="2200" dirty="0"/>
              <a:t>	</a:t>
            </a:r>
            <a:r>
              <a:rPr lang="en-US" sz="2200" dirty="0" err="1"/>
              <a:t>Debug.Log</a:t>
            </a:r>
            <a:r>
              <a:rPr lang="en-US" sz="2200" dirty="0"/>
              <a:t>(" </a:t>
            </a:r>
            <a:r>
              <a:rPr lang="en-US" sz="2200" dirty="0" err="1"/>
              <a:t>OnMouseEnter</a:t>
            </a:r>
            <a:r>
              <a:rPr lang="en-US" sz="2200" dirty="0"/>
              <a:t> </a:t>
            </a:r>
            <a:r>
              <a:rPr lang="en-US" sz="2200" dirty="0" smtClean="0"/>
              <a:t>");</a:t>
            </a:r>
            <a:endParaRPr lang="en-US" sz="2200" dirty="0"/>
          </a:p>
          <a:p>
            <a:pPr marL="0" indent="0">
              <a:buNone/>
            </a:pPr>
            <a:r>
              <a:rPr lang="en-US" sz="2200" dirty="0"/>
              <a:t>	}</a:t>
            </a:r>
          </a:p>
          <a:p>
            <a:pPr marL="0" indent="0">
              <a:buNone/>
            </a:pPr>
            <a:r>
              <a:rPr lang="en-US" sz="2200" dirty="0" smtClean="0"/>
              <a:t>void </a:t>
            </a:r>
            <a:r>
              <a:rPr lang="en-US" sz="2200" dirty="0" err="1"/>
              <a:t>OnMouseExit</a:t>
            </a:r>
            <a:r>
              <a:rPr lang="en-US" sz="2200" dirty="0"/>
              <a:t>(){</a:t>
            </a:r>
          </a:p>
          <a:p>
            <a:pPr marL="0" indent="0">
              <a:buNone/>
            </a:pPr>
            <a:r>
              <a:rPr lang="en-US" sz="2200" dirty="0"/>
              <a:t>	</a:t>
            </a:r>
            <a:r>
              <a:rPr lang="en-US" sz="2200" dirty="0" err="1"/>
              <a:t>Debug.Log</a:t>
            </a:r>
            <a:r>
              <a:rPr lang="en-US" sz="2200" dirty="0" smtClean="0"/>
              <a:t>("</a:t>
            </a:r>
            <a:r>
              <a:rPr lang="en-US" sz="2200" dirty="0"/>
              <a:t> </a:t>
            </a:r>
            <a:r>
              <a:rPr lang="en-US" sz="2200" dirty="0" err="1"/>
              <a:t>OnMouseExit</a:t>
            </a:r>
            <a:r>
              <a:rPr lang="en-US" sz="2200" dirty="0"/>
              <a:t> </a:t>
            </a:r>
            <a:r>
              <a:rPr lang="en-US" sz="2200" dirty="0" smtClean="0"/>
              <a:t>");</a:t>
            </a:r>
            <a:endParaRPr lang="en-US" sz="2200" dirty="0"/>
          </a:p>
          <a:p>
            <a:pPr marL="0" indent="0">
              <a:buNone/>
            </a:pPr>
            <a:r>
              <a:rPr lang="en-US" sz="2200" dirty="0"/>
              <a:t>	}</a:t>
            </a:r>
          </a:p>
          <a:p>
            <a:pPr marL="0" indent="0">
              <a:buNone/>
            </a:pPr>
            <a:r>
              <a:rPr lang="en-US" sz="2200" dirty="0" smtClean="0"/>
              <a:t>void  </a:t>
            </a:r>
            <a:r>
              <a:rPr lang="en-US" sz="2200" dirty="0" err="1"/>
              <a:t>OnMouseDown</a:t>
            </a:r>
            <a:r>
              <a:rPr lang="en-US" sz="2200" dirty="0"/>
              <a:t>(){</a:t>
            </a:r>
          </a:p>
          <a:p>
            <a:pPr marL="0" indent="0">
              <a:buNone/>
            </a:pPr>
            <a:r>
              <a:rPr lang="en-US" sz="2200" dirty="0"/>
              <a:t>	</a:t>
            </a:r>
            <a:r>
              <a:rPr lang="en-US" sz="2200" dirty="0" err="1"/>
              <a:t>Debug.Log</a:t>
            </a:r>
            <a:r>
              <a:rPr lang="en-US" sz="2200" dirty="0"/>
              <a:t>("clicked");</a:t>
            </a:r>
          </a:p>
          <a:p>
            <a:pPr marL="0" indent="0">
              <a:buNone/>
            </a:pPr>
            <a:r>
              <a:rPr lang="en-US" sz="2200" dirty="0"/>
              <a:t>	}</a:t>
            </a:r>
          </a:p>
        </p:txBody>
      </p:sp>
    </p:spTree>
    <p:extLst>
      <p:ext uri="{BB962C8B-B14F-4D97-AF65-F5344CB8AC3E}">
        <p14:creationId xmlns:p14="http://schemas.microsoft.com/office/powerpoint/2010/main" val="37990046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err="1"/>
              <a:t>Time.timeScale</a:t>
            </a:r>
            <a:r>
              <a:rPr lang="en-US" b="1" dirty="0"/>
              <a:t> to Pause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public </a:t>
            </a:r>
            <a:r>
              <a:rPr lang="en-US" dirty="0" err="1"/>
              <a:t>bool</a:t>
            </a:r>
            <a:r>
              <a:rPr lang="en-US" dirty="0"/>
              <a:t> paused   = false</a:t>
            </a:r>
            <a:r>
              <a:rPr lang="en-US" dirty="0" smtClean="0"/>
              <a:t>;</a:t>
            </a:r>
          </a:p>
          <a:p>
            <a:pPr marL="0" indent="0">
              <a:buNone/>
            </a:pPr>
            <a:r>
              <a:rPr lang="en-US" dirty="0"/>
              <a:t>void Update () {</a:t>
            </a:r>
          </a:p>
          <a:p>
            <a:pPr marL="0" indent="0">
              <a:buNone/>
            </a:pPr>
            <a:r>
              <a:rPr lang="en-US" dirty="0"/>
              <a:t>		if(</a:t>
            </a:r>
            <a:r>
              <a:rPr lang="en-US" dirty="0" err="1"/>
              <a:t>Input.GetButtonUp</a:t>
            </a:r>
            <a:r>
              <a:rPr lang="en-US" dirty="0"/>
              <a:t>("Jump")){</a:t>
            </a:r>
          </a:p>
          <a:p>
            <a:pPr marL="0" indent="0">
              <a:buNone/>
            </a:pPr>
            <a:r>
              <a:rPr lang="en-US" dirty="0"/>
              <a:t>			if(!paused){</a:t>
            </a:r>
          </a:p>
          <a:p>
            <a:pPr marL="0" indent="0">
              <a:buNone/>
            </a:pPr>
            <a:r>
              <a:rPr lang="en-US" dirty="0"/>
              <a:t>				</a:t>
            </a:r>
            <a:r>
              <a:rPr lang="en-US" dirty="0" err="1" smtClean="0"/>
              <a:t>Time.timeScale</a:t>
            </a:r>
            <a:r>
              <a:rPr lang="en-US" dirty="0" smtClean="0"/>
              <a:t> </a:t>
            </a:r>
            <a:r>
              <a:rPr lang="en-US" dirty="0"/>
              <a:t>= 0; </a:t>
            </a:r>
          </a:p>
          <a:p>
            <a:pPr marL="0" indent="0">
              <a:buNone/>
            </a:pPr>
            <a:r>
              <a:rPr lang="en-US" dirty="0"/>
              <a:t>				</a:t>
            </a:r>
            <a:r>
              <a:rPr lang="en-US" dirty="0" smtClean="0"/>
              <a:t>paused=true</a:t>
            </a:r>
            <a:r>
              <a:rPr lang="en-US" dirty="0"/>
              <a:t>;</a:t>
            </a:r>
          </a:p>
          <a:p>
            <a:pPr marL="0" indent="0">
              <a:buNone/>
            </a:pPr>
            <a:r>
              <a:rPr lang="en-US" dirty="0"/>
              <a:t>			}else{</a:t>
            </a:r>
          </a:p>
          <a:p>
            <a:pPr marL="0" indent="0">
              <a:buNone/>
            </a:pPr>
            <a:r>
              <a:rPr lang="en-US" dirty="0"/>
              <a:t>				</a:t>
            </a:r>
            <a:r>
              <a:rPr lang="en-US" dirty="0" err="1"/>
              <a:t>Time.timeScale</a:t>
            </a:r>
            <a:r>
              <a:rPr lang="en-US" dirty="0"/>
              <a:t> = 1; </a:t>
            </a:r>
          </a:p>
          <a:p>
            <a:pPr marL="0" indent="0">
              <a:buNone/>
            </a:pPr>
            <a:r>
              <a:rPr lang="en-US" dirty="0"/>
              <a:t>				paused=false;</a:t>
            </a:r>
          </a:p>
          <a:p>
            <a:pPr marL="0" indent="0">
              <a:buNone/>
            </a:pPr>
            <a:r>
              <a:rPr lang="en-US" dirty="0"/>
              <a:t>			}</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406814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41282</TotalTime>
  <Words>12321</Words>
  <Application>Microsoft Office PowerPoint</Application>
  <PresentationFormat>On-screen Show (4:3)</PresentationFormat>
  <Paragraphs>2135</Paragraphs>
  <Slides>333</Slides>
  <Notes>2</Notes>
  <HiddenSlides>0</HiddenSlides>
  <MMClips>0</MMClips>
  <ScaleCrop>false</ScaleCrop>
  <HeadingPairs>
    <vt:vector size="4" baseType="variant">
      <vt:variant>
        <vt:lpstr>Theme</vt:lpstr>
      </vt:variant>
      <vt:variant>
        <vt:i4>1</vt:i4>
      </vt:variant>
      <vt:variant>
        <vt:lpstr>Slide Titles</vt:lpstr>
      </vt:variant>
      <vt:variant>
        <vt:i4>333</vt:i4>
      </vt:variant>
    </vt:vector>
  </HeadingPairs>
  <TitlesOfParts>
    <vt:vector size="334" baseType="lpstr">
      <vt:lpstr>Office Theme</vt:lpstr>
      <vt:lpstr>Unity</vt:lpstr>
      <vt:lpstr>Creating and Using Scripts</vt:lpstr>
      <vt:lpstr>PowerPoint Presentation</vt:lpstr>
      <vt:lpstr>PowerPoint Presentation</vt:lpstr>
      <vt:lpstr>PowerPoint Presentation</vt:lpstr>
      <vt:lpstr>PowerPoint Presentation</vt:lpstr>
      <vt:lpstr>Accessing Components</vt:lpstr>
      <vt:lpstr>PowerPoint Presentation</vt:lpstr>
      <vt:lpstr>PowerPoint Presentation</vt:lpstr>
      <vt:lpstr>Linking Objects with Variables</vt:lpstr>
      <vt:lpstr>PowerPoint Presentation</vt:lpstr>
      <vt:lpstr>PowerPoint Presentation</vt:lpstr>
      <vt:lpstr>Finding Child Objects</vt:lpstr>
      <vt:lpstr>PowerPoint Presentation</vt:lpstr>
      <vt:lpstr>PowerPoint Presentation</vt:lpstr>
      <vt:lpstr>Finding Objects by Name or Tag</vt:lpstr>
      <vt:lpstr>PowerPoint Presentation</vt:lpstr>
      <vt:lpstr>Coroutines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Attributes</vt:lpstr>
      <vt:lpstr>Platform Dependent Compilation</vt:lpstr>
      <vt:lpstr>PowerPoint Presentation</vt:lpstr>
      <vt:lpstr>Testing precompiled code</vt:lpstr>
      <vt:lpstr>PowerPoint Presentation</vt:lpstr>
      <vt:lpstr>PowerPoint Presentation</vt:lpstr>
      <vt:lpstr>Creating a Game Over message</vt:lpstr>
      <vt:lpstr>PowerPoint Presentation</vt:lpstr>
      <vt:lpstr>PowerPoint Presentation</vt:lpstr>
      <vt:lpstr>Rotate an object</vt:lpstr>
      <vt:lpstr>PowerPoint Presentation</vt:lpstr>
      <vt:lpstr>Scrolling texture</vt:lpstr>
      <vt:lpstr>PowerPoint Presentation</vt:lpstr>
      <vt:lpstr>Click and drag the material on to the Quad</vt:lpstr>
      <vt:lpstr>PowerPoint Presentation</vt:lpstr>
      <vt:lpstr>PowerPoint Presentation</vt:lpstr>
      <vt:lpstr>PowerPoint Presentation</vt:lpstr>
      <vt:lpstr>Basic components of Physics for  interactive development</vt:lpstr>
      <vt:lpstr>Integration</vt:lpstr>
      <vt:lpstr>Collision detection</vt:lpstr>
      <vt:lpstr>Collision resolution</vt:lpstr>
      <vt:lpstr>Physical simulation in Unity</vt:lpstr>
      <vt:lpstr>Built-in Physics components in Unity3D</vt:lpstr>
      <vt:lpstr>Rigidbodies</vt:lpstr>
      <vt:lpstr>Rigidbody dynamics</vt:lpstr>
      <vt:lpstr>PowerPoint Presentation</vt:lpstr>
      <vt:lpstr>Colliders</vt:lpstr>
      <vt:lpstr>PowerPoint Presentation</vt:lpstr>
      <vt:lpstr>PowerPoint Presentation</vt:lpstr>
      <vt:lpstr>Physic Materials</vt:lpstr>
      <vt:lpstr>PowerPoint Presentation</vt:lpstr>
      <vt:lpstr>Primitive colliders</vt:lpstr>
      <vt:lpstr>PowerPoint Presentation</vt:lpstr>
      <vt:lpstr>Mesh Collider</vt:lpstr>
      <vt:lpstr>Collision Matrix 3D</vt:lpstr>
      <vt:lpstr>PowerPoint Presentation</vt:lpstr>
      <vt:lpstr>Trigger Matrix</vt:lpstr>
      <vt:lpstr>PowerPoint Presentation</vt:lpstr>
      <vt:lpstr>PowerPoint Presentation</vt:lpstr>
      <vt:lpstr>Hovering</vt:lpstr>
      <vt:lpstr>Using Physics to Move Objects</vt:lpstr>
      <vt:lpstr>If you want a constant motion you need to uncheck Use Gravity</vt:lpstr>
      <vt:lpstr>PowerPoint Presentation</vt:lpstr>
      <vt:lpstr>PowerPoint Presentation</vt:lpstr>
      <vt:lpstr>PowerPoint Presentation</vt:lpstr>
      <vt:lpstr> Basic Translate Movement</vt:lpstr>
      <vt:lpstr>Brick Shooter</vt:lpstr>
      <vt:lpstr>PowerPoint Presentation</vt:lpstr>
      <vt:lpstr>PowerPoint Presentation</vt:lpstr>
      <vt:lpstr>PowerPoint Presentation</vt:lpstr>
      <vt:lpstr>PowerPoint Presentation</vt:lpstr>
      <vt:lpstr>PowerPoint Presentation</vt:lpstr>
      <vt:lpstr>Play an instance using attached AudioSource component</vt:lpstr>
      <vt:lpstr>Spawning/Destroying GameObjects </vt:lpstr>
      <vt:lpstr>First, we need to turn the sphere into a Prefab. Click the Create button in the Project panel, choose Prefab and name it Sphere  Now left-click drag the sphere from the Hierarchy panel on to the new prefab. The prefab icon should turn into a blue cube. You can now delete the Sphere from the scene as we will be using a script to spawn them while the game is running.</vt:lpstr>
      <vt:lpstr>PowerPoint Presentation</vt:lpstr>
      <vt:lpstr>PowerPoint Presentation</vt:lpstr>
      <vt:lpstr>We need to provide a connection to the object we wish to spawn. We do this by using a public variable called spawnedObject. This will be visible in the Inspector. To make the connection click-drag the sphere prefab </vt:lpstr>
      <vt:lpstr>PowerPoint Presentation</vt:lpstr>
      <vt:lpstr>PowerPoint Presentation</vt:lpstr>
      <vt:lpstr>PowerPoint Presentation</vt:lpstr>
      <vt:lpstr>PowerPoint Presentation</vt:lpstr>
      <vt:lpstr>PowerPoint Presentation</vt:lpstr>
      <vt:lpstr>Destroying Objects by Collision</vt:lpstr>
      <vt:lpstr>PowerPoint Presentation</vt:lpstr>
      <vt:lpstr>PowerPoint Presentation</vt:lpstr>
      <vt:lpstr>Basic Collision Detection</vt:lpstr>
      <vt:lpstr>Adding Components via Script</vt:lpstr>
      <vt:lpstr>Switching Scenes</vt:lpstr>
      <vt:lpstr>Tweaking Components via script</vt:lpstr>
      <vt:lpstr>Local vs World Direction</vt:lpstr>
      <vt:lpstr>Camera following with LookAt()</vt:lpstr>
      <vt:lpstr>Using simple GUI Textures and Mouse Events </vt:lpstr>
      <vt:lpstr>Using Time.timeScale to Pause</vt:lpstr>
      <vt:lpstr>SendMessage() to Call External Functions</vt:lpstr>
      <vt:lpstr>Countdown Timer</vt:lpstr>
      <vt:lpstr>PowerPoint Presentation</vt:lpstr>
      <vt:lpstr>PowerPoint Presentation</vt:lpstr>
      <vt:lpstr>PowerPoint Presentation</vt:lpstr>
      <vt:lpstr>Displaying an in-game fps counter </vt:lpstr>
      <vt:lpstr>PowerPoint Presentation</vt:lpstr>
      <vt:lpstr>PowerPoint Presentation</vt:lpstr>
      <vt:lpstr>PowerPoint Presentation</vt:lpstr>
      <vt:lpstr>PowerPoint Presentation</vt:lpstr>
      <vt:lpstr>Sliding Door</vt:lpstr>
      <vt:lpstr>PowerPoint Presentation</vt:lpstr>
      <vt:lpstr>Creating the clock</vt:lpstr>
      <vt:lpstr>Animating the clock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Improving the clock</vt:lpstr>
      <vt:lpstr>PowerPoint Presentation</vt:lpstr>
      <vt:lpstr>PowerPoint Presentation</vt:lpstr>
      <vt:lpstr>Navigation System in Unity</vt:lpstr>
      <vt:lpstr>PowerPoint Presentation</vt:lpstr>
      <vt:lpstr>PowerPoint Presentation</vt:lpstr>
      <vt:lpstr>Using Cameras</vt:lpstr>
      <vt:lpstr>Creating a picture-in-picture effect</vt:lpstr>
      <vt:lpstr>PowerPoint Presentation</vt:lpstr>
      <vt:lpstr>PowerPoint Presentation</vt:lpstr>
      <vt:lpstr>PowerPoint Presentation</vt:lpstr>
      <vt:lpstr>PowerPoint Presentation</vt:lpstr>
      <vt:lpstr>PowerPoint Presentation</vt:lpstr>
      <vt:lpstr>PowerPoint Presentation</vt:lpstr>
      <vt:lpstr>Switching between multiple cameras</vt:lpstr>
      <vt:lpstr>PowerPoint Presentation</vt:lpstr>
      <vt:lpstr>PowerPoint Presentation</vt:lpstr>
      <vt:lpstr>PowerPoint Presentation</vt:lpstr>
      <vt:lpstr>PowerPoint Presentation</vt:lpstr>
      <vt:lpstr>Zooming a telescopic camera</vt:lpstr>
      <vt:lpstr>PowerPoint Presentation</vt:lpstr>
      <vt:lpstr>PowerPoint Presentation</vt:lpstr>
      <vt:lpstr>PowerPoint Presentation</vt:lpstr>
      <vt:lpstr>PowerPoint Presentation</vt:lpstr>
      <vt:lpstr>PowerPoint Presentation</vt:lpstr>
      <vt:lpstr>Making an inspect camera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Controlling Animations</vt:lpstr>
      <vt:lpstr>Animation System Overview</vt:lpstr>
      <vt:lpstr>Animation Clips</vt:lpstr>
      <vt:lpstr> Animator Controller</vt:lpstr>
      <vt:lpstr>Avatar system</vt:lpstr>
      <vt:lpstr>Moving your character with Root Motion and Blend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Scripting Root Motion  for “in-place” humanoid animations</vt:lpstr>
      <vt:lpstr>PowerPoint Presentation</vt:lpstr>
      <vt:lpstr>PowerPoint Presentation</vt:lpstr>
      <vt:lpstr>PowerPoint Presentation</vt:lpstr>
      <vt:lpstr>PowerPoint Presentation</vt:lpstr>
      <vt:lpstr>PowerPoint Presentation</vt:lpstr>
      <vt:lpstr>AnimationHelper</vt:lpstr>
      <vt:lpstr>PowerPoint Presentation</vt:lpstr>
      <vt:lpstr>PowerPoint Presentation</vt:lpstr>
      <vt:lpstr>PowerPoint Presentation</vt:lpstr>
      <vt:lpstr>PowerPoint Presentation</vt:lpstr>
      <vt:lpstr>PowerPoint Presentation</vt:lpstr>
      <vt:lpstr>PowerPoint Presentation</vt:lpstr>
      <vt:lpstr>Applying ragdoll physics to a character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Rotating the character's torso to 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Simple Tank Sprite With 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Graphs, visualizing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Showing multiple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an extra dimension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Volumetric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Constructing a Fractal</vt:lpstr>
      <vt:lpstr>PowerPoint Presentation</vt:lpstr>
      <vt:lpstr>Making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Multiple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Better Code For More Children</vt:lpstr>
      <vt:lpstr>PowerPoint Presentation</vt:lpstr>
      <vt:lpstr>PowerPoint Presentation</vt:lpstr>
      <vt:lpstr>PowerPoint Presentation</vt:lpstr>
      <vt:lpstr>PowerPoint Presentation</vt:lpstr>
      <vt:lpstr>PowerPoint Presentation</vt:lpstr>
      <vt:lpstr>Adding Color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dc:creator>
  <cp:lastModifiedBy>Khaled</cp:lastModifiedBy>
  <cp:revision>252</cp:revision>
  <dcterms:created xsi:type="dcterms:W3CDTF">2014-07-21T23:25:12Z</dcterms:created>
  <dcterms:modified xsi:type="dcterms:W3CDTF">2017-11-01T09:41:31Z</dcterms:modified>
</cp:coreProperties>
</file>