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5C"/>
    <a:srgbClr val="737491"/>
    <a:srgbClr val="535579"/>
    <a:srgbClr val="EE8374"/>
    <a:srgbClr val="F29B8F"/>
    <a:srgbClr val="F2DCDB"/>
    <a:srgbClr val="CDCDD7"/>
    <a:srgbClr val="D60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E7EC7-3C6C-4E9F-BC2E-8F950C72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FCB8-EDEC-4F65-BCC0-55878247AF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60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r">
              <a:defRPr sz="1800"/>
            </a:lvl1pPr>
          </a:lstStyle>
          <a:p>
            <a:fld id="{09BD7DD8-9D38-41F6-8EE7-376875D7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r">
              <a:defRPr sz="1800"/>
            </a:lvl1pPr>
          </a:lstStyle>
          <a:p>
            <a:fld id="{390985A2-4F86-48F2-A857-B10F15BF03B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66" tIns="70533" rIns="141066" bIns="70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9"/>
            <a:ext cx="7680960" cy="5940742"/>
          </a:xfrm>
          <a:prstGeom prst="rect">
            <a:avLst/>
          </a:prstGeom>
        </p:spPr>
        <p:txBody>
          <a:bodyPr vert="horz" lIns="141066" tIns="70533" rIns="141066" bIns="70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0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r">
              <a:defRPr sz="1800"/>
            </a:lvl1pPr>
          </a:lstStyle>
          <a:p>
            <a:fld id="{C0FAAD3F-83FF-4E8F-AA0C-46EF92AC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AD3F-83FF-4E8F-AA0C-46EF92ACE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8F0B5A-A9C2-4FE4-ACD7-E115741E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977" y="431172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0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FAD8-851A-49CC-A1DA-9C40B16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1951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092B-AD67-47F7-97F0-D6F57ADD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BCE22-A7D5-4BD3-9F36-57EDBA04A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9188" y="2238375"/>
            <a:ext cx="9702800" cy="356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68215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CF53-41C6-43BF-9F04-59EFD68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58DA8-AAED-4867-A7EE-5F8D7D0A4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639425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8440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E4C0-4E4A-4CA0-AD73-B7CDB856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6CF-AC1F-4F84-AC1B-F0862AABE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960-F673-407B-B156-DD6CBC8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4D112-D90E-4383-89FF-1EA8E0F09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118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7498-3767-43A4-9C61-6C9407BC2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6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BDFD77-8741-429D-A4B5-09D1EB831FE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18" y="5529618"/>
            <a:ext cx="1328382" cy="1328382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8DC85B9B-F851-4B91-9A76-E351B2C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18FD1D-E483-45D3-9124-EEF5E8D1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15480E7-9612-4386-B43A-5F5311B5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B94E68-9295-4315-94FB-9E949726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Google Shape;33;p5">
            <a:extLst>
              <a:ext uri="{FF2B5EF4-FFF2-40B4-BE49-F238E27FC236}">
                <a16:creationId xmlns:a16="http://schemas.microsoft.com/office/drawing/2014/main" id="{5752ED0F-8809-486E-AC65-D17251CA2330}"/>
              </a:ext>
            </a:extLst>
          </p:cNvPr>
          <p:cNvSpPr/>
          <p:nvPr userDrawn="1"/>
        </p:nvSpPr>
        <p:spPr>
          <a:xfrm>
            <a:off x="0" y="0"/>
            <a:ext cx="329600" cy="1064392"/>
          </a:xfrm>
          <a:prstGeom prst="rect">
            <a:avLst/>
          </a:prstGeom>
          <a:solidFill>
            <a:srgbClr val="535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  <p:sp>
        <p:nvSpPr>
          <p:cNvPr id="15" name="Google Shape;35;p5">
            <a:extLst>
              <a:ext uri="{FF2B5EF4-FFF2-40B4-BE49-F238E27FC236}">
                <a16:creationId xmlns:a16="http://schemas.microsoft.com/office/drawing/2014/main" id="{52099514-9568-40EC-9EF2-22D5AC87AB61}"/>
              </a:ext>
            </a:extLst>
          </p:cNvPr>
          <p:cNvSpPr/>
          <p:nvPr userDrawn="1"/>
        </p:nvSpPr>
        <p:spPr>
          <a:xfrm>
            <a:off x="-67" y="3234519"/>
            <a:ext cx="329600" cy="1213050"/>
          </a:xfrm>
          <a:prstGeom prst="rect">
            <a:avLst/>
          </a:prstGeom>
          <a:solidFill>
            <a:srgbClr val="F2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9B8F"/>
              </a:solidFill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47A93596-E3ED-4EB8-8BF2-346E9F4AC3A9}"/>
              </a:ext>
            </a:extLst>
          </p:cNvPr>
          <p:cNvSpPr/>
          <p:nvPr userDrawn="1"/>
        </p:nvSpPr>
        <p:spPr>
          <a:xfrm>
            <a:off x="0" y="4447702"/>
            <a:ext cx="329600" cy="1197115"/>
          </a:xfrm>
          <a:prstGeom prst="rect">
            <a:avLst/>
          </a:prstGeom>
          <a:solidFill>
            <a:srgbClr val="F29B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37;p5">
            <a:extLst>
              <a:ext uri="{FF2B5EF4-FFF2-40B4-BE49-F238E27FC236}">
                <a16:creationId xmlns:a16="http://schemas.microsoft.com/office/drawing/2014/main" id="{29EAD4C1-818D-40E3-984B-D007625FA05C}"/>
              </a:ext>
            </a:extLst>
          </p:cNvPr>
          <p:cNvSpPr/>
          <p:nvPr userDrawn="1"/>
        </p:nvSpPr>
        <p:spPr>
          <a:xfrm>
            <a:off x="0" y="5644818"/>
            <a:ext cx="329600" cy="1213182"/>
          </a:xfrm>
          <a:prstGeom prst="rect">
            <a:avLst/>
          </a:prstGeom>
          <a:solidFill>
            <a:srgbClr val="EE83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35;p5">
            <a:extLst>
              <a:ext uri="{FF2B5EF4-FFF2-40B4-BE49-F238E27FC236}">
                <a16:creationId xmlns:a16="http://schemas.microsoft.com/office/drawing/2014/main" id="{E43D5034-D771-435E-8370-6511EA69A2FD}"/>
              </a:ext>
            </a:extLst>
          </p:cNvPr>
          <p:cNvSpPr/>
          <p:nvPr userDrawn="1"/>
        </p:nvSpPr>
        <p:spPr>
          <a:xfrm>
            <a:off x="-67" y="2209336"/>
            <a:ext cx="329600" cy="1025050"/>
          </a:xfrm>
          <a:prstGeom prst="rect">
            <a:avLst/>
          </a:prstGeom>
          <a:solidFill>
            <a:srgbClr val="CDCD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9B8F"/>
              </a:solidFill>
            </a:endParaRPr>
          </a:p>
        </p:txBody>
      </p:sp>
      <p:sp>
        <p:nvSpPr>
          <p:cNvPr id="19" name="Google Shape;33;p5">
            <a:extLst>
              <a:ext uri="{FF2B5EF4-FFF2-40B4-BE49-F238E27FC236}">
                <a16:creationId xmlns:a16="http://schemas.microsoft.com/office/drawing/2014/main" id="{F2DD38BF-14F4-4A99-B044-4208C07B7021}"/>
              </a:ext>
            </a:extLst>
          </p:cNvPr>
          <p:cNvSpPr/>
          <p:nvPr userDrawn="1"/>
        </p:nvSpPr>
        <p:spPr>
          <a:xfrm>
            <a:off x="-67" y="1064525"/>
            <a:ext cx="329600" cy="1144678"/>
          </a:xfrm>
          <a:prstGeom prst="rect">
            <a:avLst/>
          </a:prstGeom>
          <a:solidFill>
            <a:srgbClr val="737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31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9" r:id="rId2"/>
    <p:sldLayoutId id="2147483681" r:id="rId3"/>
    <p:sldLayoutId id="2147483680" r:id="rId4"/>
    <p:sldLayoutId id="2147483682" r:id="rId5"/>
    <p:sldLayoutId id="2147483683" r:id="rId6"/>
    <p:sldLayoutId id="2147483684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-adel-Hosn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mohamed-adel-hosny-692283a3/" TargetMode="External"/><Relationship Id="rId4" Type="http://schemas.openxmlformats.org/officeDocument/2006/relationships/hyperlink" Target="https://www.kaggle.com/mohamedadelhosn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fif"/><Relationship Id="rId2" Type="http://schemas.openxmlformats.org/officeDocument/2006/relationships/hyperlink" Target="mailto:m_adel_hosny@hot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79E84A-5993-4D81-84E3-B3A968AD9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300" b="1" dirty="0"/>
              <a:t>Data Scientist /   </a:t>
            </a:r>
            <a:r>
              <a:rPr lang="en-US" sz="3600" b="1" dirty="0"/>
              <a:t>Mohamed Adel Hosny   </a:t>
            </a:r>
            <a:endParaRPr lang="en-US" sz="2300" b="1" dirty="0"/>
          </a:p>
          <a:p>
            <a:pPr algn="l"/>
            <a:r>
              <a:rPr lang="en-US" sz="2300" dirty="0"/>
              <a:t>                       </a:t>
            </a:r>
          </a:p>
          <a:p>
            <a:pPr algn="l"/>
            <a:r>
              <a:rPr lang="en-US" sz="2100" b="1" dirty="0"/>
              <a:t>Supervisor /   </a:t>
            </a:r>
            <a:r>
              <a:rPr lang="en-US" sz="2100" dirty="0" err="1"/>
              <a:t>Doaa</a:t>
            </a:r>
            <a:r>
              <a:rPr lang="en-US" sz="2100" dirty="0"/>
              <a:t> Mahmoud Abdel-</a:t>
            </a:r>
            <a:r>
              <a:rPr lang="en-US" sz="2100" dirty="0" err="1"/>
              <a:t>Aty</a:t>
            </a:r>
            <a:endParaRPr lang="en-US" sz="2100" dirty="0"/>
          </a:p>
          <a:p>
            <a:pPr algn="l"/>
            <a:endParaRPr lang="en-US" sz="21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Git hub/  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https://github.com/Mohamed-adel-Hosny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Kaggle/    </a:t>
            </a:r>
            <a:r>
              <a:rPr lang="en-US" dirty="0">
                <a:hlinkClick r:id="rId4"/>
              </a:rPr>
              <a:t>https://www.kaggle.com/mohamedadelhosny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Linkdin/   </a:t>
            </a:r>
            <a:r>
              <a:rPr lang="en-US" dirty="0">
                <a:hlinkClick r:id="rId5"/>
              </a:rPr>
              <a:t>https://www.linkedin.com/in/mohamed-adel-hosny-692283a3/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52771-3652-463F-AF5B-B5182B6C34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5541" y="1748449"/>
            <a:ext cx="6858000" cy="1790700"/>
          </a:xfrm>
        </p:spPr>
        <p:txBody>
          <a:bodyPr/>
          <a:lstStyle/>
          <a:p>
            <a:r>
              <a:rPr lang="en-US" sz="4800" b="1" dirty="0"/>
              <a:t>STROKE  </a:t>
            </a:r>
            <a:r>
              <a:rPr lang="en-US" dirty="0"/>
              <a:t> </a:t>
            </a:r>
            <a:r>
              <a:rPr lang="en-US" sz="4800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Age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Recommendation for people with age more than 40 to check up with a doctor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A53D-31EF-4DC7-870D-63979CC8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052375"/>
            <a:ext cx="4479682" cy="3646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C57B0-8FB9-4170-9A7F-0E264666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936156"/>
            <a:ext cx="4622800" cy="1939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AFAE0-FBB0-4219-8F30-FF4BC0A0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67" y="3052375"/>
            <a:ext cx="5209458" cy="35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746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Work type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Self employment job have the most effect on people to get a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9D053-DAB2-43F8-AEB3-EB493509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1" y="2964798"/>
            <a:ext cx="4560929" cy="375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2242F-C4E5-4516-A879-AFC0527E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0" y="177935"/>
            <a:ext cx="4202870" cy="338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97435-6E57-4E46-9399-071215A3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613304"/>
            <a:ext cx="3773529" cy="30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486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Ever Married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most of people get a stroke are the married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4E03E-93A9-4B2E-A73D-B817047B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97" y="2927331"/>
            <a:ext cx="6224472" cy="284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71E80-2D7C-4401-8CDD-96FF8AA9D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7" y="3025525"/>
            <a:ext cx="4492013" cy="369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2705B-0DEC-4E84-8A6D-830ADC1B7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38" y="539118"/>
            <a:ext cx="4274024" cy="22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18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Residence type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Residence type not affects the reasons to get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A10F-3F2E-46FF-BC4F-31F258C54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2" y="2870660"/>
            <a:ext cx="4692168" cy="386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35F31-E489-49F8-9B00-B01767FC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57" y="850728"/>
            <a:ext cx="2997689" cy="1563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A747-869A-4ED3-9462-8323DAFF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12" y="2484465"/>
            <a:ext cx="4392195" cy="2008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9088F-4315-426D-B3F6-33FF7025D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42" y="4727188"/>
            <a:ext cx="4392195" cy="20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6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BMI (Body Mass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 can be split into four category :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Under_weight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Normal_weight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Over_weight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Obese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24C7F-6964-4888-9EAC-2891E1CA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69" y="497283"/>
            <a:ext cx="6478031" cy="3162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4FB91-78B0-482A-809C-BD080A25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169296" cy="2825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D5D445-B927-476A-BCF7-56B840294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63" y="3735388"/>
            <a:ext cx="5196662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848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Hypertension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most of people get a stroke are the married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61538-73A6-4E46-8729-8946AF82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95" y="2907293"/>
            <a:ext cx="4659647" cy="3793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4A7BC-6EF3-4E02-8800-1EA191E9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2" y="749005"/>
            <a:ext cx="5639788" cy="2600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8F62C-9E6D-41D9-9487-15E8AC26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1" y="3150892"/>
            <a:ext cx="5163810" cy="25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616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Patient with heart disease have to quit smoking as they are most likely to have a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7BE2D-1C1F-4D71-8562-F035EB4B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242470"/>
            <a:ext cx="4182080" cy="3404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438DA-A6E7-4027-8B5A-4B85D860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623"/>
            <a:ext cx="5498695" cy="2490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8970A-CB05-4856-824A-50786E5E9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717382"/>
            <a:ext cx="6676520" cy="30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332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 &amp; Hypertension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People who has hypertension and heart diseases </a:t>
            </a:r>
          </a:p>
          <a:p>
            <a:r>
              <a:rPr lang="en-US" dirty="0"/>
              <a:t>      are the most to get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3F528-6185-4AFA-82B4-2BD24845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48" y="1241727"/>
            <a:ext cx="5880752" cy="4993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F47B20-761C-4506-8611-F57119F3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0" y="4893685"/>
            <a:ext cx="2324431" cy="1732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BE61E6-2FB7-4DE4-A6AF-ECDE5E91F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0" y="3029968"/>
            <a:ext cx="2324431" cy="17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542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 &amp; Hypertension </a:t>
            </a:r>
          </a:p>
          <a:p>
            <a:r>
              <a:rPr lang="en-US" sz="1800" b="1" dirty="0"/>
              <a:t>     </a:t>
            </a:r>
            <a:r>
              <a:rPr lang="en-US" sz="1800" b="1" u="sng" dirty="0"/>
              <a:t>with Diabetes patients</a:t>
            </a:r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More than </a:t>
            </a:r>
            <a:r>
              <a:rPr lang="en-US" b="1" u="sng" dirty="0"/>
              <a:t>Half</a:t>
            </a:r>
            <a:r>
              <a:rPr lang="en-US" dirty="0"/>
              <a:t> of patient with sugar disease </a:t>
            </a:r>
          </a:p>
          <a:p>
            <a:r>
              <a:rPr lang="en-US" dirty="0"/>
              <a:t>      who have stroke are also heart disease.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8E20E-5ADB-4BEA-8F0E-66CFE3C6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78" y="1355880"/>
            <a:ext cx="6073847" cy="50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657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Smoking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smoking people who have quite smoking or still smoking are more probably to get stroke than who don't never smoked.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B3EAC-5D77-434F-A0D6-FB18260B4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91" y="2997200"/>
            <a:ext cx="4397370" cy="372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81ADD-D830-49BF-ADA9-12C922B1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44" y="723472"/>
            <a:ext cx="3771847" cy="3035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556D9-F575-491B-9054-C323936C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99" y="3936207"/>
            <a:ext cx="3334090" cy="27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681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DC96-A6E5-459C-B560-B3215070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Agenda</a:t>
            </a:r>
            <a:r>
              <a:rPr lang="en-US" sz="3600" b="1" dirty="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8BB4-C8A0-417C-995B-6D92A398B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Case of study ( Data – parameters – Goal ).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Libraries used on Data.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cleaning and preprocessing.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Modeling selection and accuracy.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11BF-16D8-4A66-9E59-151C24CB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0" y="2798467"/>
            <a:ext cx="4796484" cy="270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1858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Feature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Linear correlation between features</a:t>
            </a:r>
          </a:p>
          <a:p>
            <a:r>
              <a:rPr lang="en-US" sz="1600" dirty="0"/>
              <a:t>     and target prediction value is very low.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ID &amp; gender features are not effecting the </a:t>
            </a:r>
          </a:p>
          <a:p>
            <a:r>
              <a:rPr lang="en-US" dirty="0"/>
              <a:t>      probability of patients to have a stroke, </a:t>
            </a:r>
          </a:p>
          <a:p>
            <a:r>
              <a:rPr lang="en-US" dirty="0"/>
              <a:t>      So they eliminated from selection.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2A94E-56A6-4271-807B-2205C0B1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1333500"/>
            <a:ext cx="6225313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739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Model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Different model have been tested with Data</a:t>
            </a:r>
          </a:p>
          <a:p>
            <a:r>
              <a:rPr lang="en-US" sz="1600" dirty="0"/>
              <a:t>      as showing in the graph the accuracy</a:t>
            </a:r>
          </a:p>
          <a:p>
            <a:r>
              <a:rPr lang="en-US" sz="1600" dirty="0"/>
              <a:t>      for XGB classifier model is the best </a:t>
            </a:r>
          </a:p>
          <a:p>
            <a:r>
              <a:rPr lang="en-US" sz="1600" dirty="0"/>
              <a:t>      accuracy </a:t>
            </a:r>
            <a:r>
              <a:rPr lang="en-US" sz="1600" b="1" dirty="0"/>
              <a:t>( 99.9% ) .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KNN model and SVC have also good accuracy.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C19C9-6547-4E16-9A2B-686593A5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9" y="1409700"/>
            <a:ext cx="5681511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6524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Model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Recall for XGB classifier is  good beside </a:t>
            </a:r>
          </a:p>
          <a:p>
            <a:r>
              <a:rPr lang="en-US" sz="1600" dirty="0"/>
              <a:t>      the score of train and test data which make </a:t>
            </a:r>
          </a:p>
          <a:p>
            <a:r>
              <a:rPr lang="en-US" sz="1600" dirty="0"/>
              <a:t>      best model to select is </a:t>
            </a:r>
            <a:r>
              <a:rPr lang="en-US" sz="1600" b="1" u="sng" dirty="0"/>
              <a:t>XGB Classifier</a:t>
            </a:r>
            <a:r>
              <a:rPr lang="en-US" sz="1600" dirty="0"/>
              <a:t>. </a:t>
            </a:r>
          </a:p>
          <a:p>
            <a:r>
              <a:rPr lang="en-US" sz="1600" dirty="0"/>
              <a:t>      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C3B1A-DFA4-4E31-8266-CA43B6A2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72" y="1564785"/>
            <a:ext cx="5749728" cy="52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01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3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XGB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KNN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SVC</a:t>
            </a:r>
          </a:p>
          <a:p>
            <a:endParaRPr lang="en-US" dirty="0"/>
          </a:p>
          <a:p>
            <a:r>
              <a:rPr lang="en-US" sz="1600" dirty="0"/>
              <a:t>      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828D6-A432-4EAA-8795-F2A5D0D3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5" y="4622799"/>
            <a:ext cx="2824981" cy="2000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0727C-F7B7-49CA-BD19-64E3876E6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3966"/>
            <a:ext cx="2528286" cy="208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BE247-65CC-4248-A9F6-F1C91EE1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59" y="2363966"/>
            <a:ext cx="2547367" cy="2089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67C4B-0EEB-4A66-BAD6-5283E94C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9" y="4622799"/>
            <a:ext cx="2781962" cy="2000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5DDA-D856-4994-93BE-84D51A2D4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1" y="4622799"/>
            <a:ext cx="2824982" cy="2000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FCAD5-A739-4EDE-B3FA-B29FE7BD7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92" y="2363965"/>
            <a:ext cx="2547368" cy="20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9571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639425" cy="4235450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XGB Classifier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Feature Importance represents </a:t>
            </a:r>
          </a:p>
          <a:p>
            <a:r>
              <a:rPr lang="en-US" sz="1600" dirty="0"/>
              <a:t>      </a:t>
            </a:r>
            <a:r>
              <a:rPr lang="en-US" sz="1600" u="sng" dirty="0"/>
              <a:t>Three category for importance :</a:t>
            </a:r>
          </a:p>
          <a:p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Strong effect</a:t>
            </a:r>
          </a:p>
          <a:p>
            <a:pPr lvl="3"/>
            <a:r>
              <a:rPr lang="en-US" sz="1600" dirty="0"/>
              <a:t>      (age – work state </a:t>
            </a:r>
          </a:p>
          <a:p>
            <a:pPr lvl="3"/>
            <a:r>
              <a:rPr lang="en-US" sz="1600" dirty="0"/>
              <a:t>       – smoking state )</a:t>
            </a:r>
          </a:p>
          <a:p>
            <a:pPr marL="400050" lvl="3" indent="-400050">
              <a:buFont typeface="+mj-lt"/>
              <a:buAutoNum type="romanUcPeriod"/>
            </a:pPr>
            <a:endParaRPr lang="en-US" sz="1600" b="1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 Moderate effect</a:t>
            </a:r>
          </a:p>
          <a:p>
            <a:pPr lvl="1"/>
            <a:r>
              <a:rPr lang="en-US" sz="1600" dirty="0"/>
              <a:t>       (hypertension – heart disease</a:t>
            </a:r>
          </a:p>
          <a:p>
            <a:pPr lvl="1"/>
            <a:r>
              <a:rPr lang="en-US" sz="1600" dirty="0"/>
              <a:t>        – ever married)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Weak effect</a:t>
            </a:r>
          </a:p>
          <a:p>
            <a:r>
              <a:rPr lang="en-US" sz="1600" b="1" dirty="0"/>
              <a:t>       </a:t>
            </a:r>
            <a:r>
              <a:rPr lang="en-US" sz="1600" dirty="0"/>
              <a:t>(Residence type – BMI</a:t>
            </a:r>
          </a:p>
          <a:p>
            <a:r>
              <a:rPr lang="en-US" sz="1600" dirty="0"/>
              <a:t>        – avg. glucose level )</a:t>
            </a:r>
          </a:p>
          <a:p>
            <a:endParaRPr lang="en-US" sz="1600" b="1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77C17-CBC7-4978-BD5E-637BED4D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2" y="1645443"/>
            <a:ext cx="7684538" cy="41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454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6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Recommendations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smoking people try to quite smoking.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If you work as self employed, try to make a frequent medical check up for any of heart disease or hypertension.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smoking people who have quite smoking or still smoking are more probably to get stroke than who don't never smoked.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People with Overweight need to try health food and daily exercises.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Patient with heart disease have to quit smoking as they are most likely to have a stroke.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If you feel of weakness in your face or arm and have a speech problems, go immediately to nearest hospital for medical 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17BE7-24A9-4D7E-BE2F-D2F8C126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12" y="1154906"/>
            <a:ext cx="3417888" cy="13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586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B0F7D1-262A-42AE-BA24-775687FB7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643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</a:t>
            </a:r>
          </a:p>
          <a:p>
            <a:r>
              <a:rPr lang="en-US" sz="1400" b="1" dirty="0"/>
              <a:t>Tele: 01118669802</a:t>
            </a:r>
          </a:p>
          <a:p>
            <a:r>
              <a:rPr lang="en-US" sz="1400" b="1" dirty="0"/>
              <a:t>Mail: </a:t>
            </a:r>
            <a:r>
              <a:rPr lang="en-US" sz="1400" b="1" dirty="0">
                <a:hlinkClick r:id="rId2"/>
              </a:rPr>
              <a:t>m_adel_hosny@hotmail.com</a:t>
            </a:r>
            <a:endParaRPr lang="en-US" sz="1400" b="1" dirty="0"/>
          </a:p>
          <a:p>
            <a:r>
              <a:rPr lang="en-US" sz="1400" b="1" dirty="0"/>
              <a:t>3/8/2021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2B16B-6C5B-4A87-9D17-34151BF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4" y="1096134"/>
            <a:ext cx="3896112" cy="33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FC37-E788-41E3-9823-D306D780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4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Case of study :</a:t>
            </a:r>
          </a:p>
        </p:txBody>
      </p:sp>
      <p:sp>
        <p:nvSpPr>
          <p:cNvPr id="4" name="AutoShape 2" descr="What Are the Different Types of Stroke and How Do They Affect the Brain?">
            <a:extLst>
              <a:ext uri="{FF2B5EF4-FFF2-40B4-BE49-F238E27FC236}">
                <a16:creationId xmlns:a16="http://schemas.microsoft.com/office/drawing/2014/main" id="{211E026D-051C-4353-B020-EF4679E48DC2}"/>
              </a:ext>
            </a:extLst>
          </p:cNvPr>
          <p:cNvSpPr>
            <a:spLocks noGrp="1" noChangeAspect="1" noChangeArrowheads="1"/>
          </p:cNvSpPr>
          <p:nvPr>
            <p:ph type="body" sz="quarter" idx="12"/>
          </p:nvPr>
        </p:nvSpPr>
        <p:spPr bwMode="auto">
          <a:xfrm>
            <a:off x="793287" y="1700857"/>
            <a:ext cx="11650344" cy="48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 stroke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is the 2nd leading cause of death globally.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It responsible for approximately 11% of total deaths.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 data consists of 12 parameter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lvl="1"/>
            <a:r>
              <a:rPr lang="en-US" dirty="0">
                <a:latin typeface="Helvetica Neue"/>
              </a:rPr>
              <a:t> </a:t>
            </a:r>
            <a:r>
              <a:rPr lang="en-US" i="1" dirty="0">
                <a:latin typeface="Helvetica Neue"/>
              </a:rPr>
              <a:t>	ID</a:t>
            </a:r>
          </a:p>
          <a:p>
            <a:pPr lvl="1"/>
            <a:r>
              <a:rPr lang="en-US" i="1" dirty="0">
                <a:latin typeface="Helvetica Neue"/>
              </a:rPr>
              <a:t>	Gender</a:t>
            </a:r>
          </a:p>
          <a:p>
            <a:pPr lvl="1"/>
            <a:r>
              <a:rPr lang="en-US" i="1" dirty="0">
                <a:latin typeface="Helvetica Neue"/>
              </a:rPr>
              <a:t>	Age</a:t>
            </a:r>
          </a:p>
          <a:p>
            <a:pPr lvl="1"/>
            <a:r>
              <a:rPr lang="en-US" i="1" dirty="0">
                <a:latin typeface="Helvetica Neue"/>
              </a:rPr>
              <a:t>	Hypertension</a:t>
            </a: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heart_disease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ever_married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work_type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Residence_type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avg_glucose_level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Bmi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</a:t>
            </a:r>
            <a:r>
              <a:rPr lang="en-US" i="1" dirty="0" err="1">
                <a:latin typeface="Helvetica Neue"/>
              </a:rPr>
              <a:t>smoking_status</a:t>
            </a:r>
            <a:endParaRPr lang="en-US" i="1" dirty="0">
              <a:latin typeface="Helvetica Neue"/>
            </a:endParaRPr>
          </a:p>
          <a:p>
            <a:pPr lvl="1"/>
            <a:r>
              <a:rPr lang="en-US" i="1" dirty="0">
                <a:latin typeface="Helvetica Neue"/>
              </a:rPr>
              <a:t>	Stroke</a:t>
            </a:r>
          </a:p>
          <a:p>
            <a:pPr lvl="3"/>
            <a:endParaRPr lang="en-US" dirty="0"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 Neue"/>
              </a:rPr>
              <a:t>Stroke patients percentage is </a:t>
            </a:r>
            <a:r>
              <a:rPr lang="en-US" sz="2000" b="1" u="sng" dirty="0">
                <a:solidFill>
                  <a:srgbClr val="FF0000"/>
                </a:solidFill>
                <a:latin typeface="Helvetica Neue"/>
              </a:rPr>
              <a:t>4.9%</a:t>
            </a:r>
            <a:r>
              <a:rPr lang="en-US" sz="1800" dirty="0">
                <a:latin typeface="Helvetica Neue"/>
              </a:rPr>
              <a:t> of the Total Data.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Helvetica Neue"/>
            </a:endParaRPr>
          </a:p>
          <a:p>
            <a:pPr marL="342900" lvl="8" indent="-342900">
              <a:buFont typeface="+mj-lt"/>
              <a:buAutoNum type="arabicParenR"/>
            </a:pPr>
            <a:endParaRPr lang="en-US" dirty="0">
              <a:latin typeface="Helvetica Neue"/>
            </a:endParaRPr>
          </a:p>
          <a:p>
            <a:pPr lvl="7"/>
            <a:endParaRPr lang="en-US" dirty="0">
              <a:latin typeface="Helvetica Neue"/>
            </a:endParaRPr>
          </a:p>
          <a:p>
            <a:pPr lvl="7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E48B3-D5A0-4C66-8EFA-A2405D49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6444"/>
            <a:ext cx="5677522" cy="32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81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35C3-AB53-47A2-99D1-3BB91DA3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995"/>
            <a:ext cx="10515600" cy="1325563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Libraries used on Data :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DDD2-C367-437E-AFE0-C722970C73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 libraries used in analysis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Numpy</a:t>
            </a:r>
            <a:endParaRPr lang="en-US" sz="16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seaborn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Sklearn</a:t>
            </a:r>
            <a:endParaRPr lang="en-US" sz="16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Imblearn</a:t>
            </a:r>
            <a:endParaRPr lang="en-US" sz="16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6FA0-31F3-4538-BAE2-54040137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89" y="1340134"/>
            <a:ext cx="5214552" cy="53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33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820400" cy="3849688"/>
          </a:xfrm>
        </p:spPr>
        <p:txBody>
          <a:bodyPr numCol="2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Missing Value are </a:t>
            </a:r>
            <a:r>
              <a:rPr lang="en-US" sz="1800" b="1" u="sng" dirty="0"/>
              <a:t>3.9%</a:t>
            </a:r>
            <a:r>
              <a:rPr lang="en-US" sz="1800" dirty="0"/>
              <a:t> of the data.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All </a:t>
            </a:r>
            <a:r>
              <a:rPr lang="en-US" sz="1800" dirty="0" err="1"/>
              <a:t>NaN</a:t>
            </a:r>
            <a:r>
              <a:rPr lang="en-US" sz="1800" dirty="0"/>
              <a:t> values exist in </a:t>
            </a:r>
            <a:r>
              <a:rPr lang="en-US" sz="1800" b="1" dirty="0"/>
              <a:t>BMI</a:t>
            </a:r>
            <a:r>
              <a:rPr lang="en-US" sz="1800" dirty="0"/>
              <a:t> parameter</a:t>
            </a:r>
          </a:p>
          <a:p>
            <a:r>
              <a:rPr lang="en-US" sz="1800" dirty="0"/>
              <a:t>     ( </a:t>
            </a:r>
            <a:r>
              <a:rPr lang="en-US" sz="1800" i="1" u="sng" dirty="0"/>
              <a:t>201  values</a:t>
            </a:r>
            <a:r>
              <a:rPr lang="en-US" sz="1800" i="1" dirty="0"/>
              <a:t>  </a:t>
            </a:r>
            <a:r>
              <a:rPr lang="en-US" sz="1800" dirty="0"/>
              <a:t>)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5853-C733-488D-AA00-5627CDE3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48" y="2534810"/>
            <a:ext cx="4607817" cy="295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9BF14-CF94-4A7C-8300-F09EF681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2336811"/>
            <a:ext cx="3823438" cy="36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003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No. of unique values in Data for each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 of the data is classified into categories type with two or more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F374D-DC28-4F6F-AB49-BADB5ADA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3545044"/>
            <a:ext cx="2974884" cy="289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276F7-5808-40CA-99EC-39506A72F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543585"/>
            <a:ext cx="4921780" cy="4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478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is 4 readings outliers in </a:t>
            </a:r>
            <a:r>
              <a:rPr lang="en-US" sz="1800" b="1" dirty="0"/>
              <a:t>BMI (Body Mass Index)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 number of outliers is very small, we can drop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54AF-AE3C-4FC0-B0DC-641C57EE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99" y="3022967"/>
            <a:ext cx="9679401" cy="34135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74417F-9F2F-4507-BB99-2146A5EB641A}"/>
              </a:ext>
            </a:extLst>
          </p:cNvPr>
          <p:cNvCxnSpPr/>
          <p:nvPr/>
        </p:nvCxnSpPr>
        <p:spPr>
          <a:xfrm>
            <a:off x="4889500" y="4076700"/>
            <a:ext cx="2743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5745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has no interference to can predict the probability for person to get a stroke or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25B10-18B0-4F37-A0C9-D8B1BE71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87" y="1574923"/>
            <a:ext cx="4730038" cy="454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26416-8FBA-4118-B6B2-B748B3A0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264448"/>
            <a:ext cx="3369862" cy="223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82548A-9393-4FAF-A722-7210E1C83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4" y="3264448"/>
            <a:ext cx="3318674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2601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Avg Glucose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 can be split into two category : </a:t>
            </a:r>
          </a:p>
          <a:p>
            <a:endParaRPr lang="en-US" dirty="0"/>
          </a:p>
          <a:p>
            <a:r>
              <a:rPr lang="en-US" dirty="0"/>
              <a:t>	( </a:t>
            </a:r>
            <a:r>
              <a:rPr lang="en-US" b="1" u="sng" dirty="0"/>
              <a:t>Normal patient</a:t>
            </a:r>
            <a:r>
              <a:rPr lang="en-US" b="1" dirty="0"/>
              <a:t>  </a:t>
            </a:r>
            <a:r>
              <a:rPr lang="en-US" dirty="0"/>
              <a:t>and  </a:t>
            </a:r>
            <a:r>
              <a:rPr lang="en-US" b="1" u="sng" dirty="0"/>
              <a:t>Diabetes patients </a:t>
            </a:r>
            <a:r>
              <a:rPr lang="en-US" dirty="0"/>
              <a:t>)</a:t>
            </a:r>
          </a:p>
          <a:p>
            <a:pPr lvl="7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C938-E5CB-418E-BD35-87CBBA5D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8022"/>
            <a:ext cx="6032500" cy="248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D9380-5083-47D9-B913-1828F001F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8668"/>
            <a:ext cx="6032500" cy="2483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1CF00-3A4E-4338-9630-F170B4630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29" y="3429000"/>
            <a:ext cx="3055571" cy="2890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F31CA-185E-4E36-9B87-12567E702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1" y="3362325"/>
            <a:ext cx="2965159" cy="29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81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F9B459"/>
      </a:accent5>
      <a:accent6>
        <a:srgbClr val="D54773"/>
      </a:accent6>
      <a:hlink>
        <a:srgbClr val="E16DE4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Warwick · SlidesCarnival</Template>
  <TotalTime>770</TotalTime>
  <Words>903</Words>
  <Application>Microsoft Office PowerPoint</Application>
  <PresentationFormat>Widescreen</PresentationFormat>
  <Paragraphs>469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 Neue</vt:lpstr>
      <vt:lpstr>Wingdings</vt:lpstr>
      <vt:lpstr>Warwick template</vt:lpstr>
      <vt:lpstr>STROKE   PREDICTION</vt:lpstr>
      <vt:lpstr>Agenda :</vt:lpstr>
      <vt:lpstr>1. Case of study :</vt:lpstr>
      <vt:lpstr>2. Libraries used on Data : </vt:lpstr>
      <vt:lpstr>3. Data cleaning and preprocessing :</vt:lpstr>
      <vt:lpstr>3. Data cleaning and preprocessing :</vt:lpstr>
      <vt:lpstr>3. Data cleaning and preprocessing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5. Modeling selection and accuracy :</vt:lpstr>
      <vt:lpstr>5. Modeling selection and accuracy :</vt:lpstr>
      <vt:lpstr>5. Modeling selection and accuracy :</vt:lpstr>
      <vt:lpstr>5. Modeling selection and accuracy :</vt:lpstr>
      <vt:lpstr>5. Modeling selection and accuracy :</vt:lpstr>
      <vt:lpstr>6. Recommendations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Doaa Mahmoud</dc:creator>
  <cp:lastModifiedBy>Mohamed Adel</cp:lastModifiedBy>
  <cp:revision>145</cp:revision>
  <cp:lastPrinted>2021-08-03T20:11:50Z</cp:lastPrinted>
  <dcterms:created xsi:type="dcterms:W3CDTF">2021-07-29T18:00:15Z</dcterms:created>
  <dcterms:modified xsi:type="dcterms:W3CDTF">2021-08-03T20:13:54Z</dcterms:modified>
</cp:coreProperties>
</file>