
<file path=[Content_Types].xml><?xml version="1.0" encoding="utf-8"?>
<Types xmlns="http://schemas.openxmlformats.org/package/2006/content-types">
  <Default Extension="emf" ContentType="image/x-emf"/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handoutMasterIdLst>
    <p:handoutMasterId r:id="rId29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65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9" r:id="rId24"/>
    <p:sldId id="278" r:id="rId25"/>
    <p:sldId id="280" r:id="rId26"/>
    <p:sldId id="281" r:id="rId27"/>
  </p:sldIdLst>
  <p:sldSz cx="12192000" cy="6858000"/>
  <p:notesSz cx="9601200" cy="150876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2A5C"/>
    <a:srgbClr val="737491"/>
    <a:srgbClr val="535579"/>
    <a:srgbClr val="EE8374"/>
    <a:srgbClr val="F29B8F"/>
    <a:srgbClr val="F2DCDB"/>
    <a:srgbClr val="CDCDD7"/>
    <a:srgbClr val="D60C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 autoAdjust="0"/>
  </p:normalViewPr>
  <p:slideViewPr>
    <p:cSldViewPr snapToGrid="0">
      <p:cViewPr varScale="1">
        <p:scale>
          <a:sx n="48" d="100"/>
          <a:sy n="48" d="100"/>
        </p:scale>
        <p:origin x="48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288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80E7EC7-3C6C-4E9F-BC2E-8F950C726FC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2" y="1"/>
            <a:ext cx="4160520" cy="757000"/>
          </a:xfrm>
          <a:prstGeom prst="rect">
            <a:avLst/>
          </a:prstGeom>
        </p:spPr>
        <p:txBody>
          <a:bodyPr vert="horz" lIns="141066" tIns="70533" rIns="141066" bIns="70533" rtlCol="0"/>
          <a:lstStyle>
            <a:lvl1pPr algn="l">
              <a:defRPr sz="18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FBFCB8-EDEC-4F65-BCC0-55878247AF7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438460" y="14330604"/>
            <a:ext cx="4160520" cy="756998"/>
          </a:xfrm>
          <a:prstGeom prst="rect">
            <a:avLst/>
          </a:prstGeom>
        </p:spPr>
        <p:txBody>
          <a:bodyPr vert="horz" lIns="141066" tIns="70533" rIns="141066" bIns="70533" rtlCol="0" anchor="b"/>
          <a:lstStyle>
            <a:lvl1pPr algn="r">
              <a:defRPr sz="1800"/>
            </a:lvl1pPr>
          </a:lstStyle>
          <a:p>
            <a:fld id="{09BD7DD8-9D38-41F6-8EE7-376875D78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9619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4160520" cy="757000"/>
          </a:xfrm>
          <a:prstGeom prst="rect">
            <a:avLst/>
          </a:prstGeom>
        </p:spPr>
        <p:txBody>
          <a:bodyPr vert="horz" lIns="141066" tIns="70533" rIns="141066" bIns="70533" rtlCol="0"/>
          <a:lstStyle>
            <a:lvl1pPr algn="l">
              <a:defRPr sz="18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438460" y="1"/>
            <a:ext cx="4160520" cy="757000"/>
          </a:xfrm>
          <a:prstGeom prst="rect">
            <a:avLst/>
          </a:prstGeom>
        </p:spPr>
        <p:txBody>
          <a:bodyPr vert="horz" lIns="141066" tIns="70533" rIns="141066" bIns="70533" rtlCol="0"/>
          <a:lstStyle>
            <a:lvl1pPr algn="r">
              <a:defRPr sz="1800"/>
            </a:lvl1pPr>
          </a:lstStyle>
          <a:p>
            <a:fld id="{390985A2-4F86-48F2-A857-B10F15BF03BF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74638" y="1885950"/>
            <a:ext cx="9051925" cy="5092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41066" tIns="70533" rIns="141066" bIns="7053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60120" y="7260909"/>
            <a:ext cx="7680960" cy="5940742"/>
          </a:xfrm>
          <a:prstGeom prst="rect">
            <a:avLst/>
          </a:prstGeom>
        </p:spPr>
        <p:txBody>
          <a:bodyPr vert="horz" lIns="141066" tIns="70533" rIns="141066" bIns="70533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14330604"/>
            <a:ext cx="4160520" cy="756998"/>
          </a:xfrm>
          <a:prstGeom prst="rect">
            <a:avLst/>
          </a:prstGeom>
        </p:spPr>
        <p:txBody>
          <a:bodyPr vert="horz" lIns="141066" tIns="70533" rIns="141066" bIns="70533" rtlCol="0" anchor="b"/>
          <a:lstStyle>
            <a:lvl1pPr algn="l">
              <a:defRPr sz="18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438460" y="14330604"/>
            <a:ext cx="4160520" cy="756998"/>
          </a:xfrm>
          <a:prstGeom prst="rect">
            <a:avLst/>
          </a:prstGeom>
        </p:spPr>
        <p:txBody>
          <a:bodyPr vert="horz" lIns="141066" tIns="70533" rIns="141066" bIns="70533" rtlCol="0" anchor="b"/>
          <a:lstStyle>
            <a:lvl1pPr algn="r">
              <a:defRPr sz="1800"/>
            </a:lvl1pPr>
          </a:lstStyle>
          <a:p>
            <a:fld id="{C0FAAD3F-83FF-4E8F-AA0C-46EF92ACE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9351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FAAD3F-83FF-4E8F-AA0C-46EF92ACE10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915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E8F0B5A-A9C2-4FE4-ACD7-E115741EA0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9977" y="4311723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272003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DFAD8-851A-49CC-A1DA-9C40B1665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76195153"/>
      </p:ext>
    </p:extLst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1092B-AD67-47F7-97F0-D6F57ADD7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77BCE22-A7D5-4BD3-9F36-57EDBA04ACF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119188" y="2238375"/>
            <a:ext cx="9702800" cy="356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04682158"/>
      </p:ext>
    </p:extLst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DCF53-41C6-43BF-9F04-59EFD68A2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B058DA8-AAED-4867-A7EE-5F8D7D0A45E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8200" y="1924050"/>
            <a:ext cx="10639425" cy="38496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5884409"/>
      </p:ext>
    </p:extLst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4E4C0-4E4A-4CA0-AD73-B7CDB8563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3EF6CF-AC1F-4F84-AC1B-F0862AABE95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068093F-9E17-4EFA-B781-E663DF26D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01718"/>
      </p:ext>
    </p:extLst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F6960-F673-407B-B156-DD6CBC83B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44D112-D90E-4383-89FF-1EA8E0F0950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068093F-9E17-4EFA-B781-E663DF26D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031185"/>
      </p:ext>
    </p:extLst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8D7498-3767-43A4-9C61-6C9407BC22C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068093F-9E17-4EFA-B781-E663DF26D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165696"/>
      </p:ext>
    </p:extLst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7BDFD77-8741-429D-A4B5-09D1EB831FE4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618" y="5529618"/>
            <a:ext cx="1328382" cy="1328382"/>
          </a:xfrm>
          <a:prstGeom prst="rect">
            <a:avLst/>
          </a:prstGeom>
        </p:spPr>
      </p:pic>
      <p:sp>
        <p:nvSpPr>
          <p:cNvPr id="10" name="Title Placeholder 9">
            <a:extLst>
              <a:ext uri="{FF2B5EF4-FFF2-40B4-BE49-F238E27FC236}">
                <a16:creationId xmlns:a16="http://schemas.microsoft.com/office/drawing/2014/main" id="{8DC85B9B-F851-4B91-9A76-E351B2C8D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318FD1D-E483-45D3-9124-EEF5E8D110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315480E7-9612-4386-B43A-5F5311B5EB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A2B94E68-9295-4315-94FB-9E949726FF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68093F-9E17-4EFA-B781-E663DF26D7E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Google Shape;33;p5">
            <a:extLst>
              <a:ext uri="{FF2B5EF4-FFF2-40B4-BE49-F238E27FC236}">
                <a16:creationId xmlns:a16="http://schemas.microsoft.com/office/drawing/2014/main" id="{5752ED0F-8809-486E-AC65-D17251CA2330}"/>
              </a:ext>
            </a:extLst>
          </p:cNvPr>
          <p:cNvSpPr/>
          <p:nvPr userDrawn="1"/>
        </p:nvSpPr>
        <p:spPr>
          <a:xfrm>
            <a:off x="0" y="0"/>
            <a:ext cx="329600" cy="1064392"/>
          </a:xfrm>
          <a:prstGeom prst="rect">
            <a:avLst/>
          </a:prstGeom>
          <a:solidFill>
            <a:srgbClr val="53557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114454"/>
              </a:solidFill>
            </a:endParaRPr>
          </a:p>
        </p:txBody>
      </p:sp>
      <p:sp>
        <p:nvSpPr>
          <p:cNvPr id="15" name="Google Shape;35;p5">
            <a:extLst>
              <a:ext uri="{FF2B5EF4-FFF2-40B4-BE49-F238E27FC236}">
                <a16:creationId xmlns:a16="http://schemas.microsoft.com/office/drawing/2014/main" id="{52099514-9568-40EC-9EF2-22D5AC87AB61}"/>
              </a:ext>
            </a:extLst>
          </p:cNvPr>
          <p:cNvSpPr/>
          <p:nvPr userDrawn="1"/>
        </p:nvSpPr>
        <p:spPr>
          <a:xfrm>
            <a:off x="-67" y="3234519"/>
            <a:ext cx="329600" cy="1213050"/>
          </a:xfrm>
          <a:prstGeom prst="rect">
            <a:avLst/>
          </a:prstGeom>
          <a:solidFill>
            <a:srgbClr val="F2DC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F29B8F"/>
              </a:solidFill>
            </a:endParaRPr>
          </a:p>
        </p:txBody>
      </p:sp>
      <p:sp>
        <p:nvSpPr>
          <p:cNvPr id="16" name="Google Shape;36;p5">
            <a:extLst>
              <a:ext uri="{FF2B5EF4-FFF2-40B4-BE49-F238E27FC236}">
                <a16:creationId xmlns:a16="http://schemas.microsoft.com/office/drawing/2014/main" id="{47A93596-E3ED-4EB8-8BF2-346E9F4AC3A9}"/>
              </a:ext>
            </a:extLst>
          </p:cNvPr>
          <p:cNvSpPr/>
          <p:nvPr userDrawn="1"/>
        </p:nvSpPr>
        <p:spPr>
          <a:xfrm>
            <a:off x="0" y="4447702"/>
            <a:ext cx="329600" cy="1197115"/>
          </a:xfrm>
          <a:prstGeom prst="rect">
            <a:avLst/>
          </a:prstGeom>
          <a:solidFill>
            <a:srgbClr val="F29B8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7" name="Google Shape;37;p5">
            <a:extLst>
              <a:ext uri="{FF2B5EF4-FFF2-40B4-BE49-F238E27FC236}">
                <a16:creationId xmlns:a16="http://schemas.microsoft.com/office/drawing/2014/main" id="{29EAD4C1-818D-40E3-984B-D007625FA05C}"/>
              </a:ext>
            </a:extLst>
          </p:cNvPr>
          <p:cNvSpPr/>
          <p:nvPr userDrawn="1"/>
        </p:nvSpPr>
        <p:spPr>
          <a:xfrm>
            <a:off x="0" y="5644818"/>
            <a:ext cx="329600" cy="1213182"/>
          </a:xfrm>
          <a:prstGeom prst="rect">
            <a:avLst/>
          </a:prstGeom>
          <a:solidFill>
            <a:srgbClr val="EE837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8" name="Google Shape;35;p5">
            <a:extLst>
              <a:ext uri="{FF2B5EF4-FFF2-40B4-BE49-F238E27FC236}">
                <a16:creationId xmlns:a16="http://schemas.microsoft.com/office/drawing/2014/main" id="{E43D5034-D771-435E-8370-6511EA69A2FD}"/>
              </a:ext>
            </a:extLst>
          </p:cNvPr>
          <p:cNvSpPr/>
          <p:nvPr userDrawn="1"/>
        </p:nvSpPr>
        <p:spPr>
          <a:xfrm>
            <a:off x="-67" y="2209336"/>
            <a:ext cx="329600" cy="1025050"/>
          </a:xfrm>
          <a:prstGeom prst="rect">
            <a:avLst/>
          </a:prstGeom>
          <a:solidFill>
            <a:srgbClr val="CDCDD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29B8F"/>
              </a:solidFill>
            </a:endParaRPr>
          </a:p>
        </p:txBody>
      </p:sp>
      <p:sp>
        <p:nvSpPr>
          <p:cNvPr id="19" name="Google Shape;33;p5">
            <a:extLst>
              <a:ext uri="{FF2B5EF4-FFF2-40B4-BE49-F238E27FC236}">
                <a16:creationId xmlns:a16="http://schemas.microsoft.com/office/drawing/2014/main" id="{F2DD38BF-14F4-4A99-B044-4208C07B7021}"/>
              </a:ext>
            </a:extLst>
          </p:cNvPr>
          <p:cNvSpPr/>
          <p:nvPr userDrawn="1"/>
        </p:nvSpPr>
        <p:spPr>
          <a:xfrm>
            <a:off x="-67" y="1064525"/>
            <a:ext cx="329600" cy="1144678"/>
          </a:xfrm>
          <a:prstGeom prst="rect">
            <a:avLst/>
          </a:prstGeom>
          <a:solidFill>
            <a:srgbClr val="7374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11445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753126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2" r:id="rId1"/>
    <p:sldLayoutId id="2147483679" r:id="rId2"/>
    <p:sldLayoutId id="2147483681" r:id="rId3"/>
    <p:sldLayoutId id="2147483680" r:id="rId4"/>
    <p:sldLayoutId id="2147483682" r:id="rId5"/>
    <p:sldLayoutId id="2147483683" r:id="rId6"/>
    <p:sldLayoutId id="2147483684" r:id="rId7"/>
  </p:sldLayoutIdLst>
  <p:transition>
    <p:fade thruBlk="1"/>
  </p:transition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linkedin.com/in/mohamed-adel-hosny-692283a3/" TargetMode="External"/><Relationship Id="rId5" Type="http://schemas.openxmlformats.org/officeDocument/2006/relationships/hyperlink" Target="https://www.kaggle.com/mohamedadelhosny" TargetMode="External"/><Relationship Id="rId4" Type="http://schemas.openxmlformats.org/officeDocument/2006/relationships/hyperlink" Target="https://github.com/Mohamed-adel-Hosny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jfif"/><Relationship Id="rId2" Type="http://schemas.openxmlformats.org/officeDocument/2006/relationships/hyperlink" Target="mailto:m_adel_hosny@hotmail.com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F655DC7-F3D4-4C6A-AE21-81464A789D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0724" y="790832"/>
            <a:ext cx="7419912" cy="4946608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6179E84A-5993-4D81-84E3-B3A968AD95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8265" y="3559905"/>
            <a:ext cx="3831240" cy="1910913"/>
          </a:xfrm>
        </p:spPr>
        <p:txBody>
          <a:bodyPr>
            <a:normAutofit fontScale="47500" lnSpcReduction="20000"/>
          </a:bodyPr>
          <a:lstStyle/>
          <a:p>
            <a:pPr algn="l"/>
            <a:r>
              <a:rPr lang="en-US" sz="2900" b="1" dirty="0"/>
              <a:t>By /   </a:t>
            </a:r>
            <a:r>
              <a:rPr lang="en-US" sz="4200" b="1" dirty="0"/>
              <a:t>Mohamed Adel Hosny  </a:t>
            </a:r>
            <a:r>
              <a:rPr lang="en-US" sz="3600" b="1" dirty="0"/>
              <a:t> </a:t>
            </a:r>
            <a:endParaRPr lang="en-US" sz="2300" b="1" dirty="0"/>
          </a:p>
          <a:p>
            <a:pPr algn="l"/>
            <a:r>
              <a:rPr lang="en-US" sz="2300" dirty="0"/>
              <a:t>                       </a:t>
            </a:r>
          </a:p>
          <a:p>
            <a:pPr algn="l"/>
            <a:r>
              <a:rPr lang="en-US" sz="2300" b="1" dirty="0"/>
              <a:t>Supervisor</a:t>
            </a:r>
            <a:r>
              <a:rPr lang="en-US" sz="2100" b="1" dirty="0"/>
              <a:t> /   </a:t>
            </a:r>
            <a:r>
              <a:rPr lang="en-US" sz="3400" dirty="0" err="1"/>
              <a:t>Doaa</a:t>
            </a:r>
            <a:r>
              <a:rPr lang="en-US" sz="3400" dirty="0"/>
              <a:t> Mahmoud Abdel-</a:t>
            </a:r>
            <a:r>
              <a:rPr lang="en-US" sz="3400" dirty="0" err="1"/>
              <a:t>Aty</a:t>
            </a:r>
            <a:endParaRPr lang="en-US" sz="2100" dirty="0"/>
          </a:p>
          <a:p>
            <a:pPr algn="l"/>
            <a:endParaRPr lang="en-US" sz="2100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r>
              <a:rPr lang="en-US" sz="2300" b="1" dirty="0"/>
              <a:t>Git hub/  </a:t>
            </a:r>
            <a:r>
              <a:rPr lang="en-US" sz="2300" dirty="0"/>
              <a:t> </a:t>
            </a:r>
            <a:r>
              <a:rPr lang="en-US" sz="2300" dirty="0">
                <a:solidFill>
                  <a:schemeClr val="accent6">
                    <a:lumMod val="60000"/>
                    <a:lumOff val="4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https://github.com/Mohamed-adel-Hosny</a:t>
            </a:r>
            <a:endParaRPr lang="en-US" sz="23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algn="l"/>
            <a:endParaRPr lang="en-US" sz="2300" dirty="0"/>
          </a:p>
          <a:p>
            <a:pPr algn="l"/>
            <a:r>
              <a:rPr lang="en-US" sz="2300" b="1" dirty="0"/>
              <a:t>Kaggle/    </a:t>
            </a:r>
            <a:r>
              <a:rPr lang="en-US" sz="2300" dirty="0">
                <a:solidFill>
                  <a:schemeClr val="accent6">
                    <a:lumMod val="60000"/>
                    <a:lumOff val="40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https://www.kaggle.com/mohamedadelhosny</a:t>
            </a:r>
            <a:endParaRPr lang="en-US" sz="23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algn="l"/>
            <a:endParaRPr lang="en-US" sz="2300" dirty="0"/>
          </a:p>
          <a:p>
            <a:pPr algn="l"/>
            <a:r>
              <a:rPr lang="en-US" sz="2300" b="1" dirty="0"/>
              <a:t>Linkdin/   </a:t>
            </a:r>
            <a:r>
              <a:rPr lang="en-US" sz="2300" dirty="0">
                <a:solidFill>
                  <a:schemeClr val="accent6">
                    <a:lumMod val="60000"/>
                    <a:lumOff val="40000"/>
                  </a:schemeClr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https://www.linkedin.com/in/mohamed-adel-hosny-692283a3/</a:t>
            </a:r>
            <a:endParaRPr lang="en-US" sz="23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algn="l"/>
            <a:endParaRPr lang="en-US" sz="2300" dirty="0"/>
          </a:p>
          <a:p>
            <a:pPr algn="l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652771-3652-463F-AF5B-B5182B6C34C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38265" y="324444"/>
            <a:ext cx="4103087" cy="2696729"/>
          </a:xfrm>
        </p:spPr>
        <p:txBody>
          <a:bodyPr/>
          <a:lstStyle/>
          <a:p>
            <a:r>
              <a:rPr lang="en-US" sz="4800" b="1" dirty="0">
                <a:solidFill>
                  <a:srgbClr val="242A5C"/>
                </a:solidFill>
              </a:rPr>
              <a:t>STROKE PREDICTION</a:t>
            </a:r>
            <a:endParaRPr lang="en-US" b="1" dirty="0">
              <a:solidFill>
                <a:srgbClr val="242A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26555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75A48-7316-48F7-B3CA-F998EC0C7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1480"/>
            <a:ext cx="10515600" cy="1325563"/>
          </a:xfrm>
        </p:spPr>
        <p:txBody>
          <a:bodyPr>
            <a:normAutofit/>
          </a:bodyPr>
          <a:lstStyle/>
          <a:p>
            <a:pPr marL="342900" indent="-342900">
              <a:defRPr/>
            </a:pPr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4. </a:t>
            </a:r>
            <a:r>
              <a:rPr lang="en-US" sz="3600" b="1" dirty="0"/>
              <a:t>Exploratory Data </a:t>
            </a:r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:</a:t>
            </a:r>
            <a:endParaRPr lang="en-US" sz="3600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C27287-891E-421B-B06A-C95733DB538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numCol="2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u="sng" dirty="0"/>
              <a:t>Age</a:t>
            </a:r>
          </a:p>
          <a:p>
            <a:endParaRPr lang="en-US" sz="1800" b="1" u="sng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Recommendation for people with age more than 70-90  to check up with a doctor.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81A53D-31EF-4DC7-870D-63979CC86E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175" y="3052375"/>
            <a:ext cx="4479682" cy="364659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28C57B0-8FB9-4170-9A7F-0E264666E1F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5400" y="936156"/>
            <a:ext cx="4622800" cy="193921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6AAFAE0-FBB0-4219-8F30-FF4BC0A046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3367" y="3052375"/>
            <a:ext cx="5209458" cy="3546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297469"/>
      </p:ext>
    </p:extLst>
  </p:cSld>
  <p:clrMapOvr>
    <a:masterClrMapping/>
  </p:clrMapOvr>
  <p:transition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75A48-7316-48F7-B3CA-F998EC0C7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1480"/>
            <a:ext cx="10515600" cy="1325563"/>
          </a:xfrm>
        </p:spPr>
        <p:txBody>
          <a:bodyPr>
            <a:normAutofit/>
          </a:bodyPr>
          <a:lstStyle/>
          <a:p>
            <a:pPr marL="342900" indent="-342900">
              <a:defRPr/>
            </a:pPr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4. </a:t>
            </a:r>
            <a:r>
              <a:rPr lang="en-US" sz="3600" b="1" dirty="0"/>
              <a:t>Exploratory Data </a:t>
            </a:r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:</a:t>
            </a:r>
            <a:endParaRPr lang="en-US" sz="3600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C27287-891E-421B-B06A-C95733DB538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numCol="2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u="sng" dirty="0"/>
              <a:t>Work type</a:t>
            </a:r>
          </a:p>
          <a:p>
            <a:endParaRPr lang="en-US" sz="1800" b="1" u="sng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Self employment job have the most effect on people to get a stroke.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539D053-DAB2-43F8-AEB3-EB49350995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471" y="2964798"/>
            <a:ext cx="4560929" cy="37569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4D2242F-C4E5-4516-A879-AFC0527EDC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3130" y="177935"/>
            <a:ext cx="4202870" cy="338263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7597435-6E57-4E46-9399-071215A34F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3613304"/>
            <a:ext cx="3773529" cy="3066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174864"/>
      </p:ext>
    </p:extLst>
  </p:cSld>
  <p:clrMapOvr>
    <a:masterClrMapping/>
  </p:clrMapOvr>
  <p:transition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75A48-7316-48F7-B3CA-F998EC0C7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1480"/>
            <a:ext cx="10515600" cy="1325563"/>
          </a:xfrm>
        </p:spPr>
        <p:txBody>
          <a:bodyPr>
            <a:normAutofit/>
          </a:bodyPr>
          <a:lstStyle/>
          <a:p>
            <a:pPr marL="342900" indent="-342900">
              <a:defRPr/>
            </a:pPr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4. </a:t>
            </a:r>
            <a:r>
              <a:rPr lang="en-US" sz="3600" b="1" dirty="0"/>
              <a:t>Exploratory Data </a:t>
            </a:r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:</a:t>
            </a:r>
            <a:endParaRPr lang="en-US" sz="3600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C27287-891E-421B-B06A-C95733DB538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numCol="2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u="sng" dirty="0"/>
              <a:t>Ever Married</a:t>
            </a:r>
          </a:p>
          <a:p>
            <a:endParaRPr lang="en-US" sz="1800" b="1" u="sng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The most of people get a stroke are the married one.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24E03E-93A9-4B2E-A73D-B817047BAC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2597" y="2927331"/>
            <a:ext cx="6224472" cy="284640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ED71E80-2D7C-4401-8CDD-96FF8AA9DF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287" y="3025525"/>
            <a:ext cx="4492013" cy="36927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172705B-0DEC-4E84-8A6D-830ADC1B70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5238" y="539118"/>
            <a:ext cx="4274024" cy="2228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391863"/>
      </p:ext>
    </p:extLst>
  </p:cSld>
  <p:clrMapOvr>
    <a:masterClrMapping/>
  </p:clrMapOvr>
  <p:transition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75A48-7316-48F7-B3CA-F998EC0C7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1480"/>
            <a:ext cx="10515600" cy="1325563"/>
          </a:xfrm>
        </p:spPr>
        <p:txBody>
          <a:bodyPr>
            <a:normAutofit/>
          </a:bodyPr>
          <a:lstStyle/>
          <a:p>
            <a:pPr marL="342900" indent="-342900">
              <a:defRPr/>
            </a:pPr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4. </a:t>
            </a:r>
            <a:r>
              <a:rPr lang="en-US" sz="3600" b="1" dirty="0"/>
              <a:t>Exploratory Data </a:t>
            </a:r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:</a:t>
            </a:r>
            <a:endParaRPr lang="en-US" sz="3600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C27287-891E-421B-B06A-C95733DB538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numCol="2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u="sng" dirty="0"/>
              <a:t>Residence type</a:t>
            </a:r>
          </a:p>
          <a:p>
            <a:endParaRPr lang="en-US" sz="1800" b="1" u="sng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The Residence type not affects the reasons to get stroke.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182A10F-3F2E-46FF-BC4F-31F258C547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122" y="2870660"/>
            <a:ext cx="4692168" cy="386504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2A35F31-E489-49F8-9B00-B01767FC8D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557" y="850728"/>
            <a:ext cx="2997689" cy="156312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814A747-869A-4ED3-9462-8323DAFF76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2712" y="2484465"/>
            <a:ext cx="4392195" cy="200852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199088F-4315-426D-B3F6-33FF7025D08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1642" y="4727188"/>
            <a:ext cx="4392195" cy="2008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3268"/>
      </p:ext>
    </p:extLst>
  </p:cSld>
  <p:clrMapOvr>
    <a:masterClrMapping/>
  </p:clrMapOvr>
  <p:transition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75A48-7316-48F7-B3CA-F998EC0C7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1480"/>
            <a:ext cx="10515600" cy="1325563"/>
          </a:xfrm>
        </p:spPr>
        <p:txBody>
          <a:bodyPr>
            <a:normAutofit/>
          </a:bodyPr>
          <a:lstStyle/>
          <a:p>
            <a:pPr marL="342900" indent="-342900">
              <a:defRPr/>
            </a:pPr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4. </a:t>
            </a:r>
            <a:r>
              <a:rPr lang="en-US" sz="3600" b="1" dirty="0"/>
              <a:t>Exploratory Data </a:t>
            </a:r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:</a:t>
            </a:r>
            <a:endParaRPr lang="en-US" sz="3600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C27287-891E-421B-B06A-C95733DB538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numCol="2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u="sng" dirty="0"/>
              <a:t>BMI (Body Mass Index)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The data can be split into four category : </a:t>
            </a:r>
          </a:p>
          <a:p>
            <a:endParaRPr lang="en-US" dirty="0"/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[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Helvetica Neue"/>
              </a:rPr>
              <a:t>Under_weight</a:t>
            </a:r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-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Helvetica Neue"/>
              </a:rPr>
              <a:t>Normal_weight</a:t>
            </a:r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-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Helvetica Neue"/>
              </a:rPr>
              <a:t>Over_weight</a:t>
            </a:r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- </a:t>
            </a:r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Obese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 ]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0E24C7F-6964-4888-9EAC-2891E1CA6C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3969" y="497283"/>
            <a:ext cx="6478031" cy="316230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284FB91-78B0-482A-809C-BD080A2501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29000"/>
            <a:ext cx="6169296" cy="282507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6D5D445-B927-476A-BCF7-56B840294A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0963" y="3735388"/>
            <a:ext cx="5196662" cy="2344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048484"/>
      </p:ext>
    </p:extLst>
  </p:cSld>
  <p:clrMapOvr>
    <a:masterClrMapping/>
  </p:clrMapOvr>
  <p:transition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75A48-7316-48F7-B3CA-F998EC0C7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1480"/>
            <a:ext cx="10515600" cy="1325563"/>
          </a:xfrm>
        </p:spPr>
        <p:txBody>
          <a:bodyPr>
            <a:normAutofit/>
          </a:bodyPr>
          <a:lstStyle/>
          <a:p>
            <a:pPr marL="342900" indent="-342900">
              <a:defRPr/>
            </a:pPr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4. </a:t>
            </a:r>
            <a:r>
              <a:rPr lang="en-US" sz="3600" b="1" dirty="0"/>
              <a:t>Exploratory Data </a:t>
            </a:r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:</a:t>
            </a:r>
            <a:endParaRPr lang="en-US" sz="3600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C27287-891E-421B-B06A-C95733DB538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numCol="2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u="sng" dirty="0"/>
              <a:t>Hypertension</a:t>
            </a:r>
          </a:p>
          <a:p>
            <a:endParaRPr lang="en-US" sz="1800" b="1" u="sng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Most of stroke patients are who have a hypertension.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661538-73A6-4E46-8729-8946AF82E9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895" y="2907293"/>
            <a:ext cx="4659647" cy="379309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064A7BC-6EF3-4E02-8800-1EA191E996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6312" y="749005"/>
            <a:ext cx="5639788" cy="260038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AE8F62C-9E6D-41D9-9487-15E8AC26C0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4301" y="3150892"/>
            <a:ext cx="5163810" cy="2516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836169"/>
      </p:ext>
    </p:extLst>
  </p:cSld>
  <p:clrMapOvr>
    <a:masterClrMapping/>
  </p:clrMapOvr>
  <p:transition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75A48-7316-48F7-B3CA-F998EC0C7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1480"/>
            <a:ext cx="10515600" cy="1325563"/>
          </a:xfrm>
        </p:spPr>
        <p:txBody>
          <a:bodyPr>
            <a:normAutofit/>
          </a:bodyPr>
          <a:lstStyle/>
          <a:p>
            <a:pPr marL="342900" indent="-342900">
              <a:defRPr/>
            </a:pPr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4. </a:t>
            </a:r>
            <a:r>
              <a:rPr lang="en-US" sz="3600" b="1" dirty="0"/>
              <a:t>Exploratory Data </a:t>
            </a:r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:</a:t>
            </a:r>
            <a:endParaRPr lang="en-US" sz="3600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C27287-891E-421B-B06A-C95733DB538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numCol="2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u="sng" dirty="0"/>
              <a:t>Heart Disease</a:t>
            </a:r>
          </a:p>
          <a:p>
            <a:endParaRPr lang="en-US" sz="1800" b="1" u="sng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Patient with heart disease have to quit smoking as they are most likely to have a stroke.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6D7BE2D-1C1F-4D71-8562-F035EB4B9A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900" y="3242470"/>
            <a:ext cx="4182080" cy="340433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F1438DA-A6E7-4027-8B5A-4B85D86080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28623"/>
            <a:ext cx="5498695" cy="249058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BC8970A-CB05-4856-824A-50786E5E99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5600" y="2717382"/>
            <a:ext cx="6676520" cy="3053126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9989389" y="4804913"/>
            <a:ext cx="845388" cy="370936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863328"/>
      </p:ext>
    </p:extLst>
  </p:cSld>
  <p:clrMapOvr>
    <a:masterClrMapping/>
  </p:clrMapOvr>
  <p:transition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75A48-7316-48F7-B3CA-F998EC0C7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1480"/>
            <a:ext cx="10515600" cy="1325563"/>
          </a:xfrm>
        </p:spPr>
        <p:txBody>
          <a:bodyPr>
            <a:normAutofit/>
          </a:bodyPr>
          <a:lstStyle/>
          <a:p>
            <a:pPr marL="342900" indent="-342900">
              <a:defRPr/>
            </a:pPr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4. </a:t>
            </a:r>
            <a:r>
              <a:rPr lang="en-US" sz="3600" b="1" dirty="0"/>
              <a:t>Exploratory Data </a:t>
            </a:r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:</a:t>
            </a:r>
            <a:endParaRPr lang="en-US" sz="3600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C27287-891E-421B-B06A-C95733DB538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numCol="2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u="sng" dirty="0"/>
              <a:t>Heart Disease &amp; Hypertension</a:t>
            </a:r>
          </a:p>
          <a:p>
            <a:endParaRPr lang="en-US" sz="1800" b="1" u="sng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People who has hypertension and heart diseases </a:t>
            </a:r>
          </a:p>
          <a:p>
            <a:r>
              <a:rPr lang="en-US" dirty="0"/>
              <a:t>      are the most to get stroke.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43F528-6185-4AFA-82B4-2BD248455C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3048" y="1241727"/>
            <a:ext cx="5880752" cy="499397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FF47B20-761C-4506-8611-F57119F3CE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700" y="4893685"/>
            <a:ext cx="2324431" cy="173253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CBE61E6-2FB7-4DE4-A6AF-ECDE5E91F7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700" y="3029968"/>
            <a:ext cx="2324431" cy="1705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645425"/>
      </p:ext>
    </p:extLst>
  </p:cSld>
  <p:clrMapOvr>
    <a:masterClrMapping/>
  </p:clrMapOvr>
  <p:transition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75A48-7316-48F7-B3CA-F998EC0C7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1480"/>
            <a:ext cx="10515600" cy="1325563"/>
          </a:xfrm>
        </p:spPr>
        <p:txBody>
          <a:bodyPr>
            <a:normAutofit/>
          </a:bodyPr>
          <a:lstStyle/>
          <a:p>
            <a:pPr marL="342900" indent="-342900">
              <a:defRPr/>
            </a:pPr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4. </a:t>
            </a:r>
            <a:r>
              <a:rPr lang="en-US" sz="3600" b="1" dirty="0"/>
              <a:t>Exploratory Data </a:t>
            </a:r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:</a:t>
            </a:r>
            <a:endParaRPr lang="en-US" sz="3600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C27287-891E-421B-B06A-C95733DB538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numCol="2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u="sng" dirty="0"/>
              <a:t>Heart Disease &amp; Hypertension </a:t>
            </a:r>
          </a:p>
          <a:p>
            <a:r>
              <a:rPr lang="en-US" sz="1800" b="1" dirty="0"/>
              <a:t>     </a:t>
            </a:r>
            <a:r>
              <a:rPr lang="en-US" sz="1800" b="1" u="sng" dirty="0"/>
              <a:t>with Diabetes patients</a:t>
            </a:r>
          </a:p>
          <a:p>
            <a:endParaRPr lang="en-US" sz="1800" b="1" u="sng" dirty="0"/>
          </a:p>
          <a:p>
            <a:endParaRPr lang="en-US" sz="1800" b="1" u="sng" dirty="0"/>
          </a:p>
          <a:p>
            <a:endParaRPr lang="en-US" sz="1800" b="1" u="sng" dirty="0"/>
          </a:p>
          <a:p>
            <a:endParaRPr lang="en-US" sz="1800" b="1" u="sng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Patients with Diabetes and heart diseases are</a:t>
            </a:r>
          </a:p>
          <a:p>
            <a:r>
              <a:rPr lang="en-US" dirty="0"/>
              <a:t>      the most probably to get a stroke.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E8E20E-5ADB-4BEA-8F0E-66CFE3C6B2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5778" y="1355880"/>
            <a:ext cx="6073847" cy="508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426579"/>
      </p:ext>
    </p:extLst>
  </p:cSld>
  <p:clrMapOvr>
    <a:masterClrMapping/>
  </p:clrMapOvr>
  <p:transition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75A48-7316-48F7-B3CA-F998EC0C7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1480"/>
            <a:ext cx="10515600" cy="1325563"/>
          </a:xfrm>
        </p:spPr>
        <p:txBody>
          <a:bodyPr>
            <a:normAutofit/>
          </a:bodyPr>
          <a:lstStyle/>
          <a:p>
            <a:pPr marL="342900" indent="-342900">
              <a:defRPr/>
            </a:pPr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4. </a:t>
            </a:r>
            <a:r>
              <a:rPr lang="en-US" sz="3600" b="1" dirty="0"/>
              <a:t>Exploratory Data </a:t>
            </a:r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:</a:t>
            </a:r>
            <a:endParaRPr lang="en-US" sz="3600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C27287-891E-421B-B06A-C95733DB538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numCol="2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u="sng" dirty="0"/>
              <a:t>Smoking state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The smoking people who have quite smoking or still smoking are more probably to get stroke than who don't never smoked.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CB3EAC-5D77-434F-A0D6-FB18260B44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691" y="2997200"/>
            <a:ext cx="4397370" cy="372363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3281ADD-D830-49BF-ADA9-12C922B174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7844" y="723472"/>
            <a:ext cx="3771847" cy="303572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1B556D9-F575-491B-9054-C323936CC2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2999" y="3936207"/>
            <a:ext cx="3334090" cy="2736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756811"/>
      </p:ext>
    </p:extLst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9DC96-A6E5-459C-B560-B3215070C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u="sng" dirty="0"/>
              <a:t>Agenda</a:t>
            </a:r>
            <a:r>
              <a:rPr lang="en-US" sz="3600" b="1" dirty="0"/>
              <a:t> 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D28BB4-C8A0-417C-995B-6D92A398B1A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800" dirty="0"/>
              <a:t>Case of study ( Data – parameters – Goal ).</a:t>
            </a:r>
          </a:p>
          <a:p>
            <a:pPr marL="342900" indent="-342900">
              <a:buFont typeface="+mj-lt"/>
              <a:buAutoNum type="arabicPeriod"/>
            </a:pPr>
            <a:endParaRPr lang="en-US" sz="2800" dirty="0"/>
          </a:p>
          <a:p>
            <a:pPr marL="342900" indent="-342900">
              <a:buFont typeface="+mj-lt"/>
              <a:buAutoNum type="arabicPeriod"/>
            </a:pPr>
            <a:r>
              <a:rPr lang="en-US" sz="2800" dirty="0"/>
              <a:t>Libraries used on Data.</a:t>
            </a:r>
          </a:p>
          <a:p>
            <a:pPr marL="342900" indent="-342900">
              <a:buFont typeface="+mj-lt"/>
              <a:buAutoNum type="arabicPeriod"/>
            </a:pPr>
            <a:endParaRPr lang="en-US" sz="2800" dirty="0"/>
          </a:p>
          <a:p>
            <a:pPr marL="342900" indent="-342900">
              <a:buFont typeface="+mj-lt"/>
              <a:buAutoNum type="arabicPeriod"/>
            </a:pPr>
            <a:r>
              <a:rPr lang="en-US" sz="2800" dirty="0"/>
              <a:t>Data cleaning and preprocessing.</a:t>
            </a:r>
          </a:p>
          <a:p>
            <a:pPr marL="342900" indent="-342900">
              <a:buFont typeface="+mj-lt"/>
              <a:buAutoNum type="arabicPeriod"/>
            </a:pPr>
            <a:endParaRPr lang="en-US" sz="2800" dirty="0"/>
          </a:p>
          <a:p>
            <a:pPr marL="342900" indent="-342900">
              <a:buFont typeface="+mj-lt"/>
              <a:buAutoNum type="arabicPeriod"/>
            </a:pPr>
            <a:r>
              <a:rPr lang="en-US" sz="2800" dirty="0"/>
              <a:t>Exploratory Data.</a:t>
            </a:r>
          </a:p>
          <a:p>
            <a:pPr marL="342900" indent="-342900">
              <a:buFont typeface="+mj-lt"/>
              <a:buAutoNum type="arabicPeriod"/>
            </a:pPr>
            <a:endParaRPr lang="en-US" sz="2800" dirty="0"/>
          </a:p>
          <a:p>
            <a:pPr marL="342900" indent="-342900">
              <a:buFont typeface="+mj-lt"/>
              <a:buAutoNum type="arabicPeriod"/>
            </a:pPr>
            <a:r>
              <a:rPr lang="en-US" sz="2800" dirty="0"/>
              <a:t>Modeling selection and accuracy.</a:t>
            </a:r>
          </a:p>
          <a:p>
            <a:pPr marL="342900" indent="-342900">
              <a:buFont typeface="+mj-lt"/>
              <a:buAutoNum type="arabicPeriod"/>
            </a:pPr>
            <a:endParaRPr lang="en-US" sz="2800" dirty="0"/>
          </a:p>
          <a:p>
            <a:pPr marL="342900" indent="-342900">
              <a:buFont typeface="+mj-lt"/>
              <a:buAutoNum type="arabicPeriod"/>
            </a:pPr>
            <a:r>
              <a:rPr lang="en-US" sz="2800" dirty="0"/>
              <a:t>Recommendations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6211BF-16D8-4A66-9E59-151C24CBBC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8390" y="2773753"/>
            <a:ext cx="4796484" cy="270521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26FB22A-9383-4B7C-8C31-5ED863EF3773}"/>
              </a:ext>
            </a:extLst>
          </p:cNvPr>
          <p:cNvSpPr txBox="1"/>
          <p:nvPr/>
        </p:nvSpPr>
        <p:spPr>
          <a:xfrm>
            <a:off x="880332" y="6007100"/>
            <a:ext cx="609805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</a:rPr>
              <a:t>Data link in Kaggle : </a:t>
            </a:r>
          </a:p>
          <a:p>
            <a:r>
              <a:rPr lang="en-US" dirty="0">
                <a:solidFill>
                  <a:srgbClr val="242A5C"/>
                </a:solidFill>
              </a:rPr>
              <a:t>https://www.kaggle.com/fedesoriano/stroke-prediction-dataset</a:t>
            </a:r>
          </a:p>
        </p:txBody>
      </p:sp>
    </p:spTree>
    <p:extLst>
      <p:ext uri="{BB962C8B-B14F-4D97-AF65-F5344CB8AC3E}">
        <p14:creationId xmlns:p14="http://schemas.microsoft.com/office/powerpoint/2010/main" val="4048518581"/>
      </p:ext>
    </p:extLst>
  </p:cSld>
  <p:clrMapOvr>
    <a:masterClrMapping/>
  </p:clrMapOvr>
  <p:transition>
    <p:fade thruBlk="1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E67C5F-12D3-4FF8-BB85-60BE20C64A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6656" y="1450480"/>
            <a:ext cx="6269207" cy="54075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1375A48-7316-48F7-B3CA-F998EC0C7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1480"/>
            <a:ext cx="10515600" cy="1325563"/>
          </a:xfrm>
        </p:spPr>
        <p:txBody>
          <a:bodyPr>
            <a:normAutofit/>
          </a:bodyPr>
          <a:lstStyle/>
          <a:p>
            <a:pPr marL="342900" indent="-342900">
              <a:defRPr/>
            </a:pPr>
            <a:r>
              <a:rPr lang="en-US" sz="3600" b="1" dirty="0"/>
              <a:t>5</a:t>
            </a:r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. </a:t>
            </a:r>
            <a:r>
              <a:rPr lang="en-US" sz="3600" b="1" dirty="0"/>
              <a:t>Modeling selection and accuracy 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C27287-891E-421B-B06A-C95733DB538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numCol="2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u="sng" dirty="0"/>
              <a:t>Feature Selection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Linear correlation between features</a:t>
            </a:r>
          </a:p>
          <a:p>
            <a:r>
              <a:rPr lang="en-US" sz="1600" dirty="0"/>
              <a:t>     and target prediction value is very low.</a:t>
            </a:r>
          </a:p>
          <a:p>
            <a:endParaRPr lang="en-US" sz="1600" dirty="0"/>
          </a:p>
          <a:p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ID &amp; gender features are not effecting the </a:t>
            </a:r>
          </a:p>
          <a:p>
            <a:r>
              <a:rPr lang="en-US" dirty="0"/>
              <a:t>      probability of patients to have a stroke, </a:t>
            </a:r>
          </a:p>
          <a:p>
            <a:r>
              <a:rPr lang="en-US" dirty="0"/>
              <a:t>      So they eliminated from selection.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847390"/>
      </p:ext>
    </p:extLst>
  </p:cSld>
  <p:clrMapOvr>
    <a:masterClrMapping/>
  </p:clrMapOvr>
  <p:transition>
    <p:fade thruBlk="1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75A48-7316-48F7-B3CA-F998EC0C7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1480"/>
            <a:ext cx="10515600" cy="1325563"/>
          </a:xfrm>
        </p:spPr>
        <p:txBody>
          <a:bodyPr>
            <a:normAutofit/>
          </a:bodyPr>
          <a:lstStyle/>
          <a:p>
            <a:pPr marL="342900" indent="-342900">
              <a:defRPr/>
            </a:pPr>
            <a:r>
              <a:rPr lang="en-US" sz="3600" b="1" dirty="0"/>
              <a:t>5</a:t>
            </a:r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. </a:t>
            </a:r>
            <a:r>
              <a:rPr lang="en-US" sz="3600" b="1" dirty="0"/>
              <a:t>Modeling selection and accuracy 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C27287-891E-421B-B06A-C95733DB538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numCol="2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u="sng" dirty="0"/>
              <a:t>Model Selection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Different model have been tested with Data</a:t>
            </a:r>
          </a:p>
          <a:p>
            <a:r>
              <a:rPr lang="en-US" sz="1600" dirty="0"/>
              <a:t>      as showing in the graph the accuracy</a:t>
            </a:r>
          </a:p>
          <a:p>
            <a:r>
              <a:rPr lang="en-US" sz="1600" dirty="0"/>
              <a:t>      for XGB classifier model is the best </a:t>
            </a:r>
          </a:p>
          <a:p>
            <a:r>
              <a:rPr lang="en-US" sz="1600" dirty="0"/>
              <a:t>      accuracy </a:t>
            </a:r>
            <a:r>
              <a:rPr lang="en-US" sz="1600" b="1" dirty="0"/>
              <a:t>( 99.9% ) .</a:t>
            </a:r>
          </a:p>
          <a:p>
            <a:endParaRPr lang="en-US" sz="1600" dirty="0"/>
          </a:p>
          <a:p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KNN model and SVC have also good accuracy.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CEC19C9-6547-4E16-9A2B-686593A5B3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4909" y="1409700"/>
            <a:ext cx="5681511" cy="532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965249"/>
      </p:ext>
    </p:extLst>
  </p:cSld>
  <p:clrMapOvr>
    <a:masterClrMapping/>
  </p:clrMapOvr>
  <p:transition>
    <p:fade thruBlk="1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75A48-7316-48F7-B3CA-F998EC0C7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1480"/>
            <a:ext cx="10515600" cy="1325563"/>
          </a:xfrm>
        </p:spPr>
        <p:txBody>
          <a:bodyPr>
            <a:normAutofit/>
          </a:bodyPr>
          <a:lstStyle/>
          <a:p>
            <a:pPr marL="342900" indent="-342900">
              <a:defRPr/>
            </a:pPr>
            <a:r>
              <a:rPr lang="en-US" sz="3600" b="1" dirty="0"/>
              <a:t>5</a:t>
            </a:r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. </a:t>
            </a:r>
            <a:r>
              <a:rPr lang="en-US" sz="3600" b="1" dirty="0"/>
              <a:t>Modeling selection and accuracy 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C27287-891E-421B-B06A-C95733DB538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numCol="2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u="sng" dirty="0"/>
              <a:t>Model Selection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Recall for XGB classifier is  good beside </a:t>
            </a:r>
          </a:p>
          <a:p>
            <a:r>
              <a:rPr lang="en-US" sz="1600" dirty="0"/>
              <a:t>      the score of train and test data which make </a:t>
            </a:r>
          </a:p>
          <a:p>
            <a:r>
              <a:rPr lang="en-US" sz="1600" dirty="0"/>
              <a:t>      best model to select is </a:t>
            </a:r>
            <a:r>
              <a:rPr lang="en-US" sz="1600" b="1" u="sng" dirty="0"/>
              <a:t>XGB Classifier</a:t>
            </a:r>
            <a:r>
              <a:rPr lang="en-US" sz="1600" dirty="0"/>
              <a:t>. </a:t>
            </a:r>
          </a:p>
          <a:p>
            <a:r>
              <a:rPr lang="en-US" sz="1600" dirty="0"/>
              <a:t>      </a:t>
            </a:r>
          </a:p>
          <a:p>
            <a:endParaRPr lang="en-US" sz="16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3C3B1A-DFA4-4E31-8266-CA43B6A2BD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7672" y="1564785"/>
            <a:ext cx="5749728" cy="5267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730186"/>
      </p:ext>
    </p:extLst>
  </p:cSld>
  <p:clrMapOvr>
    <a:masterClrMapping/>
  </p:clrMapOvr>
  <p:transition>
    <p:fade thruBlk="1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75A48-7316-48F7-B3CA-F998EC0C7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1480"/>
            <a:ext cx="10515600" cy="1325563"/>
          </a:xfrm>
        </p:spPr>
        <p:txBody>
          <a:bodyPr>
            <a:normAutofit/>
          </a:bodyPr>
          <a:lstStyle/>
          <a:p>
            <a:pPr marL="342900" indent="-342900">
              <a:defRPr/>
            </a:pPr>
            <a:r>
              <a:rPr lang="en-US" sz="3600" b="1" dirty="0"/>
              <a:t>5</a:t>
            </a:r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. </a:t>
            </a:r>
            <a:r>
              <a:rPr lang="en-US" sz="3600" b="1" dirty="0"/>
              <a:t>Modeling selection and accuracy 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C27287-891E-421B-B06A-C95733DB538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numCol="3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u="sng" dirty="0"/>
              <a:t>XGB Classifier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b="1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b="1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b="1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b="1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b="1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b="1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b="1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b="1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b="1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b="1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b="1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b="1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u="sng" dirty="0"/>
              <a:t>KNN classifier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b="1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b="1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b="1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b="1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b="1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b="1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b="1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b="1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b="1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b="1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b="1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b="1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u="sng" dirty="0"/>
              <a:t>SVC</a:t>
            </a:r>
          </a:p>
          <a:p>
            <a:endParaRPr lang="en-US" dirty="0"/>
          </a:p>
          <a:p>
            <a:r>
              <a:rPr lang="en-US" sz="1600" dirty="0"/>
              <a:t>      </a:t>
            </a:r>
          </a:p>
          <a:p>
            <a:endParaRPr lang="en-US" sz="16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F8828D6-A432-4EAA-8795-F2A5D0D330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105" y="4622799"/>
            <a:ext cx="2824981" cy="200043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580727C-F7B7-49CA-BD19-64E3876E61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363966"/>
            <a:ext cx="2528286" cy="208994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66BE247-65CC-4248-A9F6-F1C91EE122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3559" y="2363966"/>
            <a:ext cx="2547367" cy="208994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5F67C4B-0EEB-4A66-BAD6-5283E94C6A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359" y="4622799"/>
            <a:ext cx="2781962" cy="200043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0425DDA-D856-4994-93BE-84D51A2D4DE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911" y="4622799"/>
            <a:ext cx="2824982" cy="200043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E2FCAD5-A739-4EDE-B3FA-B29FE7BD7A6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0992" y="2363965"/>
            <a:ext cx="2547368" cy="2089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995710"/>
      </p:ext>
    </p:extLst>
  </p:cSld>
  <p:clrMapOvr>
    <a:masterClrMapping/>
  </p:clrMapOvr>
  <p:transition>
    <p:fade thruBlk="1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75A48-7316-48F7-B3CA-F998EC0C7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1480"/>
            <a:ext cx="10515600" cy="1325563"/>
          </a:xfrm>
        </p:spPr>
        <p:txBody>
          <a:bodyPr>
            <a:normAutofit/>
          </a:bodyPr>
          <a:lstStyle/>
          <a:p>
            <a:pPr marL="342900" indent="-342900">
              <a:defRPr/>
            </a:pPr>
            <a:r>
              <a:rPr lang="en-US" sz="3600" b="1" dirty="0"/>
              <a:t>5</a:t>
            </a:r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. </a:t>
            </a:r>
            <a:r>
              <a:rPr lang="en-US" sz="3600" b="1" dirty="0"/>
              <a:t>Modeling selection and accuracy 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C27287-891E-421B-B06A-C95733DB538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8200" y="1924050"/>
            <a:ext cx="10639425" cy="4235450"/>
          </a:xfrm>
        </p:spPr>
        <p:txBody>
          <a:bodyPr numCol="2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u="sng" dirty="0"/>
              <a:t>XGB Classifier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The Feature Importance represents </a:t>
            </a:r>
          </a:p>
          <a:p>
            <a:r>
              <a:rPr lang="en-US" sz="1600" dirty="0"/>
              <a:t>      </a:t>
            </a:r>
            <a:r>
              <a:rPr lang="en-US" sz="1600" u="sng" dirty="0"/>
              <a:t>Three category for importance :</a:t>
            </a:r>
          </a:p>
          <a:p>
            <a:endParaRPr lang="en-US" sz="1600" dirty="0"/>
          </a:p>
          <a:p>
            <a:pPr marL="400050" indent="-400050">
              <a:buFont typeface="+mj-lt"/>
              <a:buAutoNum type="romanUcPeriod"/>
            </a:pPr>
            <a:r>
              <a:rPr lang="en-US" sz="1600" b="1" dirty="0"/>
              <a:t>Strong effect</a:t>
            </a:r>
          </a:p>
          <a:p>
            <a:pPr lvl="3"/>
            <a:r>
              <a:rPr lang="en-US" sz="1600" dirty="0"/>
              <a:t>      (age – work state </a:t>
            </a:r>
          </a:p>
          <a:p>
            <a:pPr lvl="3"/>
            <a:r>
              <a:rPr lang="en-US" sz="1600" dirty="0"/>
              <a:t>       – smoking state )</a:t>
            </a:r>
          </a:p>
          <a:p>
            <a:pPr marL="400050" lvl="3" indent="-400050">
              <a:buFont typeface="+mj-lt"/>
              <a:buAutoNum type="romanUcPeriod"/>
            </a:pPr>
            <a:endParaRPr lang="en-US" sz="1600" b="1" dirty="0"/>
          </a:p>
          <a:p>
            <a:pPr marL="400050" indent="-400050">
              <a:buFont typeface="+mj-lt"/>
              <a:buAutoNum type="romanUcPeriod"/>
            </a:pPr>
            <a:r>
              <a:rPr lang="en-US" sz="1600" b="1" dirty="0"/>
              <a:t> Moderate effect</a:t>
            </a:r>
          </a:p>
          <a:p>
            <a:pPr lvl="1"/>
            <a:r>
              <a:rPr lang="en-US" sz="1600" dirty="0"/>
              <a:t>       (hypertension – heart disease</a:t>
            </a:r>
          </a:p>
          <a:p>
            <a:pPr lvl="1"/>
            <a:r>
              <a:rPr lang="en-US" sz="1600" dirty="0"/>
              <a:t>        – ever married)</a:t>
            </a:r>
          </a:p>
          <a:p>
            <a:pPr marL="400050" indent="-400050">
              <a:buFont typeface="+mj-lt"/>
              <a:buAutoNum type="romanUcPeriod"/>
            </a:pPr>
            <a:endParaRPr lang="en-US" sz="1600" dirty="0"/>
          </a:p>
          <a:p>
            <a:pPr marL="400050" indent="-400050">
              <a:buFont typeface="+mj-lt"/>
              <a:buAutoNum type="romanUcPeriod"/>
            </a:pPr>
            <a:r>
              <a:rPr lang="en-US" sz="1600" b="1" dirty="0"/>
              <a:t>Weak effect</a:t>
            </a:r>
          </a:p>
          <a:p>
            <a:r>
              <a:rPr lang="en-US" sz="1600" b="1" dirty="0"/>
              <a:t>       </a:t>
            </a:r>
            <a:r>
              <a:rPr lang="en-US" sz="1600" dirty="0"/>
              <a:t>(Residence type – BMI</a:t>
            </a:r>
          </a:p>
          <a:p>
            <a:r>
              <a:rPr lang="en-US" sz="1600" dirty="0"/>
              <a:t>        – avg. glucose level )</a:t>
            </a:r>
          </a:p>
          <a:p>
            <a:endParaRPr lang="en-US" sz="1600" b="1" dirty="0"/>
          </a:p>
          <a:p>
            <a:endParaRPr lang="en-US" sz="16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C977C17-CBC7-4978-BD5E-637BED4DAE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3962" y="1645443"/>
            <a:ext cx="7684538" cy="4123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444540"/>
      </p:ext>
    </p:extLst>
  </p:cSld>
  <p:clrMapOvr>
    <a:masterClrMapping/>
  </p:clrMapOvr>
  <p:transition>
    <p:fade thruBlk="1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75A48-7316-48F7-B3CA-F998EC0C7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1480"/>
            <a:ext cx="10515600" cy="1325563"/>
          </a:xfrm>
        </p:spPr>
        <p:txBody>
          <a:bodyPr>
            <a:normAutofit/>
          </a:bodyPr>
          <a:lstStyle/>
          <a:p>
            <a:pPr marL="342900" indent="-342900">
              <a:defRPr/>
            </a:pPr>
            <a:r>
              <a:rPr lang="en-US" sz="3600" b="1" dirty="0"/>
              <a:t>6</a:t>
            </a:r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. </a:t>
            </a:r>
            <a:r>
              <a:rPr lang="en-US" sz="3600" b="1" dirty="0"/>
              <a:t>Recommendations 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C27287-891E-421B-B06A-C95733DB538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8200" y="2146472"/>
            <a:ext cx="10639425" cy="3849688"/>
          </a:xfrm>
        </p:spPr>
        <p:txBody>
          <a:bodyPr numCol="1"/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If you work as self employed, try to make a frequent medical check up for any of heart disease or hypertension.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The smoking people who have quite smoking or still smoking are more probably to get stroke than who don't never smoked.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People with Overweight need to try health food and daily exercises.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Patient with heart disease have to quit smoking as they are most likely to have a stroke.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People over age of 70 with heart disease need a special care as they are most probable to have a stroke. </a:t>
            </a:r>
          </a:p>
          <a:p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If you feel of weakness in your face or arm and have a speech problems, go immediately to nearest hospital for medical care.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dirty="0"/>
          </a:p>
          <a:p>
            <a:endParaRPr lang="en-US" sz="16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9717BE7-24A9-4D7E-BE2F-D2F8C126D6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2205" y="846243"/>
            <a:ext cx="4211595" cy="163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445869"/>
      </p:ext>
    </p:extLst>
  </p:cSld>
  <p:clrMapOvr>
    <a:masterClrMapping/>
  </p:clrMapOvr>
  <p:transition>
    <p:fade thruBlk="1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D7B0F7D1-262A-42AE-BA24-775687FB71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36436"/>
            <a:ext cx="9144000" cy="1655762"/>
          </a:xfrm>
        </p:spPr>
        <p:txBody>
          <a:bodyPr>
            <a:normAutofit/>
          </a:bodyPr>
          <a:lstStyle/>
          <a:p>
            <a:r>
              <a:rPr lang="en-US" sz="4000" b="1" dirty="0"/>
              <a:t>Thank You</a:t>
            </a:r>
          </a:p>
          <a:p>
            <a:r>
              <a:rPr lang="en-US" sz="1400" b="1" dirty="0"/>
              <a:t>Tele: 01118669802</a:t>
            </a:r>
          </a:p>
          <a:p>
            <a:r>
              <a:rPr lang="en-US" sz="1400" b="1" dirty="0"/>
              <a:t>Mail: </a:t>
            </a:r>
            <a:r>
              <a:rPr lang="en-US" sz="1400" b="1" dirty="0">
                <a:hlinkClick r:id="rId2"/>
              </a:rPr>
              <a:t>m_adel_hosny@hotmail.com</a:t>
            </a:r>
            <a:endParaRPr lang="en-US" sz="1400" b="1" dirty="0"/>
          </a:p>
          <a:p>
            <a:r>
              <a:rPr lang="en-US" sz="1400" b="1" dirty="0"/>
              <a:t>3/8/2021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A2B16B-6C5B-4A87-9D17-34151BF030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7944" y="1096134"/>
            <a:ext cx="3896112" cy="3329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652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FFC37-E788-41E3-9823-D306D780C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2421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/>
              <a:t>1. Case of study :</a:t>
            </a:r>
          </a:p>
        </p:txBody>
      </p:sp>
      <p:sp>
        <p:nvSpPr>
          <p:cNvPr id="4" name="AutoShape 2" descr="What Are the Different Types of Stroke and How Do They Affect the Brain?">
            <a:extLst>
              <a:ext uri="{FF2B5EF4-FFF2-40B4-BE49-F238E27FC236}">
                <a16:creationId xmlns:a16="http://schemas.microsoft.com/office/drawing/2014/main" id="{211E026D-051C-4353-B020-EF4679E48DC2}"/>
              </a:ext>
            </a:extLst>
          </p:cNvPr>
          <p:cNvSpPr>
            <a:spLocks noGrp="1" noChangeAspect="1" noChangeArrowheads="1"/>
          </p:cNvSpPr>
          <p:nvPr>
            <p:ph type="body" sz="quarter" idx="12"/>
          </p:nvPr>
        </p:nvSpPr>
        <p:spPr bwMode="auto">
          <a:xfrm>
            <a:off x="793287" y="1700857"/>
            <a:ext cx="11650344" cy="4866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2" anchor="t" anchorCtr="0" compatLnSpc="1">
            <a:prstTxWarp prst="textNoShape">
              <a:avLst/>
            </a:prstTxWarp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>
                <a:latin typeface="+mn-lt"/>
              </a:rPr>
              <a:t>The stroke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+mn-lt"/>
              </a:rPr>
              <a:t>is the 2nd leading cause of death globally.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800" b="0" i="0" dirty="0">
              <a:solidFill>
                <a:srgbClr val="000000"/>
              </a:solidFill>
              <a:effectLst/>
              <a:latin typeface="+mn-lt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+mn-lt"/>
              </a:rPr>
              <a:t>It responsible for approximately 11% of total deaths.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800" b="0" i="0" dirty="0">
              <a:solidFill>
                <a:srgbClr val="000000"/>
              </a:solidFill>
              <a:effectLst/>
              <a:latin typeface="+mn-lt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>
                <a:latin typeface="+mn-lt"/>
              </a:rPr>
              <a:t>The data consists of 12 parameter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Helvetica Neue"/>
            </a:endParaRPr>
          </a:p>
          <a:p>
            <a:pPr lvl="1"/>
            <a:r>
              <a:rPr lang="en-US" dirty="0">
                <a:latin typeface="Helvetica Neue"/>
              </a:rPr>
              <a:t> </a:t>
            </a:r>
            <a:r>
              <a:rPr lang="en-US" i="1" dirty="0">
                <a:latin typeface="Helvetica Neue"/>
              </a:rPr>
              <a:t>	</a:t>
            </a:r>
            <a:r>
              <a:rPr lang="en-US" dirty="0">
                <a:latin typeface="Helvetica Neue"/>
              </a:rPr>
              <a:t>ID</a:t>
            </a:r>
          </a:p>
          <a:p>
            <a:pPr lvl="1"/>
            <a:r>
              <a:rPr lang="en-US" dirty="0">
                <a:latin typeface="Helvetica Neue"/>
              </a:rPr>
              <a:t>	Gender</a:t>
            </a:r>
          </a:p>
          <a:p>
            <a:pPr lvl="1"/>
            <a:r>
              <a:rPr lang="en-US" dirty="0">
                <a:latin typeface="Helvetica Neue"/>
              </a:rPr>
              <a:t>	Age</a:t>
            </a:r>
          </a:p>
          <a:p>
            <a:pPr lvl="1"/>
            <a:r>
              <a:rPr lang="en-US" dirty="0">
                <a:latin typeface="Helvetica Neue"/>
              </a:rPr>
              <a:t>	Hypertension</a:t>
            </a:r>
          </a:p>
          <a:p>
            <a:pPr lvl="1"/>
            <a:r>
              <a:rPr lang="en-US" dirty="0">
                <a:latin typeface="Helvetica Neue"/>
              </a:rPr>
              <a:t>	heart disease</a:t>
            </a:r>
          </a:p>
          <a:p>
            <a:pPr lvl="1"/>
            <a:r>
              <a:rPr lang="en-US" dirty="0">
                <a:latin typeface="Helvetica Neue"/>
              </a:rPr>
              <a:t>	ever married</a:t>
            </a:r>
          </a:p>
          <a:p>
            <a:pPr lvl="1"/>
            <a:r>
              <a:rPr lang="en-US" dirty="0">
                <a:latin typeface="Helvetica Neue"/>
              </a:rPr>
              <a:t>	work type</a:t>
            </a:r>
          </a:p>
          <a:p>
            <a:pPr lvl="1"/>
            <a:r>
              <a:rPr lang="en-US" dirty="0">
                <a:latin typeface="Helvetica Neue"/>
              </a:rPr>
              <a:t>	Residence type</a:t>
            </a:r>
          </a:p>
          <a:p>
            <a:pPr lvl="1"/>
            <a:r>
              <a:rPr lang="en-US" dirty="0">
                <a:latin typeface="Helvetica Neue"/>
              </a:rPr>
              <a:t>	avg glucose level</a:t>
            </a:r>
          </a:p>
          <a:p>
            <a:pPr lvl="1"/>
            <a:r>
              <a:rPr lang="en-US" dirty="0">
                <a:latin typeface="Helvetica Neue"/>
              </a:rPr>
              <a:t>	</a:t>
            </a:r>
            <a:r>
              <a:rPr lang="en-US" dirty="0" err="1">
                <a:latin typeface="Helvetica Neue"/>
              </a:rPr>
              <a:t>Bmi</a:t>
            </a:r>
            <a:endParaRPr lang="en-US" dirty="0">
              <a:latin typeface="Helvetica Neue"/>
            </a:endParaRPr>
          </a:p>
          <a:p>
            <a:pPr lvl="1"/>
            <a:r>
              <a:rPr lang="en-US" dirty="0">
                <a:latin typeface="Helvetica Neue"/>
              </a:rPr>
              <a:t>	smoking status</a:t>
            </a:r>
          </a:p>
          <a:p>
            <a:pPr lvl="1"/>
            <a:r>
              <a:rPr lang="en-US" dirty="0">
                <a:latin typeface="Helvetica Neue"/>
              </a:rPr>
              <a:t>	Stroke</a:t>
            </a:r>
          </a:p>
          <a:p>
            <a:pPr lvl="3"/>
            <a:endParaRPr lang="en-US" dirty="0">
              <a:latin typeface="Helvetica Neue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>
                <a:latin typeface="Helvetica Neue"/>
              </a:rPr>
              <a:t>Stroke patients percentage is </a:t>
            </a:r>
            <a:r>
              <a:rPr lang="en-US" sz="2000" b="1" u="sng" dirty="0">
                <a:solidFill>
                  <a:srgbClr val="FF0000"/>
                </a:solidFill>
                <a:latin typeface="Helvetica Neue"/>
              </a:rPr>
              <a:t>4.9%</a:t>
            </a:r>
            <a:r>
              <a:rPr lang="en-US" sz="1800" dirty="0">
                <a:latin typeface="Helvetica Neue"/>
              </a:rPr>
              <a:t> of the Total Data.</a:t>
            </a:r>
          </a:p>
          <a:p>
            <a:pPr marL="342900" indent="-342900">
              <a:buFont typeface="+mj-lt"/>
              <a:buAutoNum type="arabicParenR"/>
            </a:pPr>
            <a:endParaRPr lang="en-US" dirty="0">
              <a:latin typeface="Helvetica Neue"/>
            </a:endParaRPr>
          </a:p>
          <a:p>
            <a:pPr marL="342900" lvl="8" indent="-342900">
              <a:buFont typeface="+mj-lt"/>
              <a:buAutoNum type="arabicParenR"/>
            </a:pPr>
            <a:endParaRPr lang="en-US" dirty="0">
              <a:latin typeface="Helvetica Neue"/>
            </a:endParaRPr>
          </a:p>
          <a:p>
            <a:pPr lvl="7"/>
            <a:endParaRPr lang="en-US" dirty="0">
              <a:latin typeface="Helvetica Neue"/>
            </a:endParaRPr>
          </a:p>
          <a:p>
            <a:pPr lvl="7"/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	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76E48B3-D5A0-4C66-8EFA-A2405D4916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376444"/>
            <a:ext cx="5677522" cy="3270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268814"/>
      </p:ext>
    </p:extLst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735C3-AB53-47A2-99D1-3BB91DA32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7995"/>
            <a:ext cx="10515600" cy="1325563"/>
          </a:xfrm>
        </p:spPr>
        <p:txBody>
          <a:bodyPr/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2. Libraries used on Data :</a:t>
            </a:r>
            <a:b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8EDDD2-C367-437E-AFE0-C722970C731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Python libraries used in analysis :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b="1" i="1" dirty="0"/>
              <a:t>Pandas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b="1" i="1" dirty="0" err="1"/>
              <a:t>Numpy</a:t>
            </a:r>
            <a:endParaRPr lang="en-US" sz="1600" b="1" i="1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b="1" i="1" dirty="0"/>
              <a:t>Matplotlib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b="1" i="1" dirty="0"/>
              <a:t>seaborn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b="1" i="1" dirty="0" err="1"/>
              <a:t>Sklearn</a:t>
            </a:r>
            <a:endParaRPr lang="en-US" sz="1600" b="1" i="1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b="1" i="1" dirty="0" err="1"/>
              <a:t>Imblearn</a:t>
            </a:r>
            <a:endParaRPr lang="en-US" sz="1600" b="1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126FA0-31F3-4538-BAE2-54040137B6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7989" y="1340134"/>
            <a:ext cx="5214552" cy="5393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823323"/>
      </p:ext>
    </p:extLst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75A48-7316-48F7-B3CA-F998EC0C7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1480"/>
            <a:ext cx="10515600" cy="1325563"/>
          </a:xfrm>
        </p:spPr>
        <p:txBody>
          <a:bodyPr>
            <a:normAutofit/>
          </a:bodyPr>
          <a:lstStyle/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/>
            </a:pPr>
            <a:r>
              <a:rPr lang="en-US" sz="3600" b="1" dirty="0"/>
              <a:t>3</a:t>
            </a:r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. Data cleaning and preprocessing :</a:t>
            </a:r>
            <a:endParaRPr lang="en-US" sz="3600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C27287-891E-421B-B06A-C95733DB538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8200" y="1924050"/>
            <a:ext cx="10820400" cy="3849688"/>
          </a:xfrm>
        </p:spPr>
        <p:txBody>
          <a:bodyPr numCol="2"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Missing Value are </a:t>
            </a:r>
            <a:r>
              <a:rPr lang="en-US" sz="1800" b="1" u="sng" dirty="0"/>
              <a:t>3.9%</a:t>
            </a:r>
            <a:r>
              <a:rPr lang="en-US" sz="1800" dirty="0"/>
              <a:t> of the data.  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All </a:t>
            </a:r>
            <a:r>
              <a:rPr lang="en-US" sz="1800" dirty="0" err="1"/>
              <a:t>NaN</a:t>
            </a:r>
            <a:r>
              <a:rPr lang="en-US" sz="1800" dirty="0"/>
              <a:t> values exist in </a:t>
            </a:r>
            <a:r>
              <a:rPr lang="en-US" sz="1800" b="1" dirty="0"/>
              <a:t>BMI</a:t>
            </a:r>
            <a:r>
              <a:rPr lang="en-US" sz="1800" dirty="0"/>
              <a:t> parameter</a:t>
            </a:r>
          </a:p>
          <a:p>
            <a:r>
              <a:rPr lang="en-US" sz="1800" dirty="0"/>
              <a:t>     ( </a:t>
            </a:r>
            <a:r>
              <a:rPr lang="en-US" sz="1800" i="1" u="sng" dirty="0"/>
              <a:t>201  values</a:t>
            </a:r>
            <a:r>
              <a:rPr lang="en-US" sz="1800" i="1" dirty="0"/>
              <a:t>  </a:t>
            </a:r>
            <a:r>
              <a:rPr lang="en-US" sz="1800" dirty="0"/>
              <a:t>) 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EA5853-C733-488D-AA00-5627CDE395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2748" y="2534810"/>
            <a:ext cx="4607817" cy="29583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79BF14-CF94-4A7C-8300-F09EF6812B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275" y="2336811"/>
            <a:ext cx="3823438" cy="3613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560035"/>
      </p:ext>
    </p:extLst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75A48-7316-48F7-B3CA-F998EC0C7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1480"/>
            <a:ext cx="10515600" cy="1325563"/>
          </a:xfrm>
        </p:spPr>
        <p:txBody>
          <a:bodyPr>
            <a:normAutofit/>
          </a:bodyPr>
          <a:lstStyle/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/>
            </a:pPr>
            <a:r>
              <a:rPr lang="en-US" sz="3600" b="1" dirty="0"/>
              <a:t>3</a:t>
            </a:r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. Data cleaning and preprocessing :</a:t>
            </a:r>
            <a:endParaRPr lang="en-US" sz="3600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C27287-891E-421B-B06A-C95733DB538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numCol="2"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No. of unique values in Data for each parameters.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8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Most of the data is classified into categories type with two or more category.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AF374D-DC28-4F6F-AB49-BADB5ADACB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501" y="3545044"/>
            <a:ext cx="2974884" cy="28914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28276F7-5808-40CA-99EC-39506A72F6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7300" y="1543585"/>
            <a:ext cx="4921780" cy="4653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244782"/>
      </p:ext>
    </p:extLst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75A48-7316-48F7-B3CA-F998EC0C7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1480"/>
            <a:ext cx="10515600" cy="1325563"/>
          </a:xfrm>
        </p:spPr>
        <p:txBody>
          <a:bodyPr>
            <a:normAutofit/>
          </a:bodyPr>
          <a:lstStyle/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/>
            </a:pPr>
            <a:r>
              <a:rPr lang="en-US" sz="3600" b="1" dirty="0"/>
              <a:t>3</a:t>
            </a:r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. Data cleaning and preprocessing :</a:t>
            </a:r>
            <a:endParaRPr lang="en-US" sz="3600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C27287-891E-421B-B06A-C95733DB538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numCol="1"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There is 4 readings outliers in </a:t>
            </a:r>
            <a:r>
              <a:rPr lang="en-US" sz="1800" b="1" dirty="0"/>
              <a:t>BMI (Body Mass Index)</a:t>
            </a:r>
            <a:r>
              <a:rPr lang="en-US" sz="1800" dirty="0"/>
              <a:t>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8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As number of outliers is very small, we can drop it.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9954AF-AE3C-4FC0-B0DC-641C57EECE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299" y="3022967"/>
            <a:ext cx="9679401" cy="3413553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574417F-9F2F-4507-BB99-2146A5EB641A}"/>
              </a:ext>
            </a:extLst>
          </p:cNvPr>
          <p:cNvCxnSpPr/>
          <p:nvPr/>
        </p:nvCxnSpPr>
        <p:spPr>
          <a:xfrm>
            <a:off x="4889500" y="4076700"/>
            <a:ext cx="2743200" cy="0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9257456"/>
      </p:ext>
    </p:extLst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75A48-7316-48F7-B3CA-F998EC0C7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1480"/>
            <a:ext cx="10515600" cy="1325563"/>
          </a:xfrm>
        </p:spPr>
        <p:txBody>
          <a:bodyPr>
            <a:normAutofit/>
          </a:bodyPr>
          <a:lstStyle/>
          <a:p>
            <a:pPr marL="342900" indent="-342900">
              <a:defRPr/>
            </a:pPr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4. </a:t>
            </a:r>
            <a:r>
              <a:rPr lang="en-US" sz="3600" b="1" dirty="0"/>
              <a:t>Exploratory Data </a:t>
            </a:r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:</a:t>
            </a:r>
            <a:endParaRPr lang="en-US" sz="3600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C27287-891E-421B-B06A-C95733DB538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numCol="2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u="sng" dirty="0"/>
              <a:t>Gender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Gender has no interference to can predict the probability for person to get a stroke or not.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D625B10-18B0-4F37-A0C9-D8B1BE71E5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87" y="1574923"/>
            <a:ext cx="4730038" cy="454794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D126416-8FBA-4118-B6B2-B748B3A04D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00" y="3264448"/>
            <a:ext cx="3369862" cy="22352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882548A-9393-4FAF-A722-7210E1C836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1004" y="3264448"/>
            <a:ext cx="3318674" cy="223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426018"/>
      </p:ext>
    </p:extLst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75A48-7316-48F7-B3CA-F998EC0C7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1480"/>
            <a:ext cx="10515600" cy="1325563"/>
          </a:xfrm>
        </p:spPr>
        <p:txBody>
          <a:bodyPr>
            <a:normAutofit/>
          </a:bodyPr>
          <a:lstStyle/>
          <a:p>
            <a:pPr marL="342900" indent="-342900">
              <a:defRPr/>
            </a:pPr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4. </a:t>
            </a:r>
            <a:r>
              <a:rPr lang="en-US" sz="3600" b="1" dirty="0"/>
              <a:t>Exploratory Data </a:t>
            </a:r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:</a:t>
            </a:r>
            <a:endParaRPr lang="en-US" sz="3600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C27287-891E-421B-B06A-C95733DB538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numCol="2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u="sng" dirty="0"/>
              <a:t>Avg Glucose Level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The data can be split into two category : </a:t>
            </a:r>
          </a:p>
          <a:p>
            <a:endParaRPr lang="en-US" dirty="0"/>
          </a:p>
          <a:p>
            <a:r>
              <a:rPr lang="en-US" dirty="0"/>
              <a:t>	( </a:t>
            </a:r>
            <a:r>
              <a:rPr lang="en-US" b="1" u="sng" dirty="0"/>
              <a:t>Normal patient</a:t>
            </a:r>
            <a:r>
              <a:rPr lang="en-US" b="1" dirty="0"/>
              <a:t>  </a:t>
            </a:r>
            <a:r>
              <a:rPr lang="en-US" dirty="0"/>
              <a:t>and  </a:t>
            </a:r>
            <a:r>
              <a:rPr lang="en-US" b="1" u="sng" dirty="0"/>
              <a:t>Diabetes patients </a:t>
            </a:r>
            <a:r>
              <a:rPr lang="en-US" dirty="0"/>
              <a:t>)</a:t>
            </a:r>
          </a:p>
          <a:p>
            <a:pPr lvl="7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6EC938-E5CB-418E-BD35-87CBBA5D84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768022"/>
            <a:ext cx="6032500" cy="248397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ADD9380-5083-47D9-B913-1828F001FD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318668"/>
            <a:ext cx="6032500" cy="248397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241CF00-3A4E-4338-9630-F170B46308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0429" y="3429000"/>
            <a:ext cx="3055571" cy="289040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DBF31CA-185E-4E36-9B87-12567E70217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131" y="3362325"/>
            <a:ext cx="2965159" cy="2957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268162"/>
      </p:ext>
    </p:extLst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Warwick template">
  <a:themeElements>
    <a:clrScheme name="Custom 2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F9B459"/>
      </a:accent5>
      <a:accent6>
        <a:srgbClr val="D54773"/>
      </a:accent6>
      <a:hlink>
        <a:srgbClr val="E16DE4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Warwick · SlidesCarnival</Template>
  <TotalTime>1673</TotalTime>
  <Words>922</Words>
  <Application>Microsoft Office PowerPoint</Application>
  <PresentationFormat>Widescreen</PresentationFormat>
  <Paragraphs>473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Helvetica Neue</vt:lpstr>
      <vt:lpstr>Wingdings</vt:lpstr>
      <vt:lpstr>Warwick template</vt:lpstr>
      <vt:lpstr>STROKE PREDICTION</vt:lpstr>
      <vt:lpstr>Agenda :</vt:lpstr>
      <vt:lpstr>1. Case of study :</vt:lpstr>
      <vt:lpstr>2. Libraries used on Data : </vt:lpstr>
      <vt:lpstr>3. Data cleaning and preprocessing :</vt:lpstr>
      <vt:lpstr>3. Data cleaning and preprocessing :</vt:lpstr>
      <vt:lpstr>3. Data cleaning and preprocessing :</vt:lpstr>
      <vt:lpstr>4. Exploratory Data :</vt:lpstr>
      <vt:lpstr>4. Exploratory Data :</vt:lpstr>
      <vt:lpstr>4. Exploratory Data :</vt:lpstr>
      <vt:lpstr>4. Exploratory Data :</vt:lpstr>
      <vt:lpstr>4. Exploratory Data :</vt:lpstr>
      <vt:lpstr>4. Exploratory Data :</vt:lpstr>
      <vt:lpstr>4. Exploratory Data :</vt:lpstr>
      <vt:lpstr>4. Exploratory Data :</vt:lpstr>
      <vt:lpstr>4. Exploratory Data :</vt:lpstr>
      <vt:lpstr>4. Exploratory Data :</vt:lpstr>
      <vt:lpstr>4. Exploratory Data :</vt:lpstr>
      <vt:lpstr>4. Exploratory Data :</vt:lpstr>
      <vt:lpstr>5. Modeling selection and accuracy :</vt:lpstr>
      <vt:lpstr>5. Modeling selection and accuracy :</vt:lpstr>
      <vt:lpstr>5. Modeling selection and accuracy :</vt:lpstr>
      <vt:lpstr>5. Modeling selection and accuracy :</vt:lpstr>
      <vt:lpstr>5. Modeling selection and accuracy :</vt:lpstr>
      <vt:lpstr>6. Recommendations 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Doaa Mahmoud</dc:creator>
  <cp:lastModifiedBy>Mohamed Adel</cp:lastModifiedBy>
  <cp:revision>157</cp:revision>
  <cp:lastPrinted>2021-08-03T20:11:50Z</cp:lastPrinted>
  <dcterms:created xsi:type="dcterms:W3CDTF">2021-07-29T18:00:15Z</dcterms:created>
  <dcterms:modified xsi:type="dcterms:W3CDTF">2021-08-12T19:25:39Z</dcterms:modified>
</cp:coreProperties>
</file>