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ECA56CB4-FFA3-4D41-B8D7-F190411F606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311760" y="1171440"/>
            <a:ext cx="852012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311760" y="2945880"/>
            <a:ext cx="852012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BCC9C1E4-6B0F-4BBE-AA92-B82870B2F562}"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p:nvPr>
        </p:nvSpPr>
        <p:spPr>
          <a:xfrm>
            <a:off x="31176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3"/>
          <p:cNvSpPr>
            <a:spLocks noGrp="1"/>
          </p:cNvSpPr>
          <p:nvPr>
            <p:ph/>
          </p:nvPr>
        </p:nvSpPr>
        <p:spPr>
          <a:xfrm>
            <a:off x="467784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4"/>
          <p:cNvSpPr>
            <a:spLocks noGrp="1"/>
          </p:cNvSpPr>
          <p:nvPr>
            <p:ph/>
          </p:nvPr>
        </p:nvSpPr>
        <p:spPr>
          <a:xfrm>
            <a:off x="311760" y="294588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5"/>
          <p:cNvSpPr>
            <a:spLocks noGrp="1"/>
          </p:cNvSpPr>
          <p:nvPr>
            <p:ph/>
          </p:nvPr>
        </p:nvSpPr>
        <p:spPr>
          <a:xfrm>
            <a:off x="4677840" y="294588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7B0CB1D1-9B86-4408-A899-44B0F152243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p:nvPr>
        </p:nvSpPr>
        <p:spPr>
          <a:xfrm>
            <a:off x="311760" y="117144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3"/>
          <p:cNvSpPr>
            <a:spLocks noGrp="1"/>
          </p:cNvSpPr>
          <p:nvPr>
            <p:ph/>
          </p:nvPr>
        </p:nvSpPr>
        <p:spPr>
          <a:xfrm>
            <a:off x="3192480" y="117144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4"/>
          <p:cNvSpPr>
            <a:spLocks noGrp="1"/>
          </p:cNvSpPr>
          <p:nvPr>
            <p:ph/>
          </p:nvPr>
        </p:nvSpPr>
        <p:spPr>
          <a:xfrm>
            <a:off x="6073200" y="117144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5"/>
          <p:cNvSpPr>
            <a:spLocks noGrp="1"/>
          </p:cNvSpPr>
          <p:nvPr>
            <p:ph/>
          </p:nvPr>
        </p:nvSpPr>
        <p:spPr>
          <a:xfrm>
            <a:off x="311760" y="294588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6"/>
          <p:cNvSpPr>
            <a:spLocks noGrp="1"/>
          </p:cNvSpPr>
          <p:nvPr>
            <p:ph/>
          </p:nvPr>
        </p:nvSpPr>
        <p:spPr>
          <a:xfrm>
            <a:off x="3192480" y="294588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7"/>
          <p:cNvSpPr>
            <a:spLocks noGrp="1"/>
          </p:cNvSpPr>
          <p:nvPr>
            <p:ph/>
          </p:nvPr>
        </p:nvSpPr>
        <p:spPr>
          <a:xfrm>
            <a:off x="6073200" y="294588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F583C6C2-9870-4161-B771-2B88ADA3665A}"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899EDA30-A3D8-4C32-ADF9-2D3A7DB504DC}"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type="subTitle"/>
          </p:nvPr>
        </p:nvSpPr>
        <p:spPr>
          <a:xfrm>
            <a:off x="311760" y="1171440"/>
            <a:ext cx="8520120" cy="3396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6B9AEB49-4BA5-4038-BE3C-D9DC4359685D}"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p:nvPr>
        </p:nvSpPr>
        <p:spPr>
          <a:xfrm>
            <a:off x="311760" y="1171440"/>
            <a:ext cx="8520120" cy="3396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36E52C92-40C7-4F6E-813B-5D7082EEBBA5}"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p:nvPr>
        </p:nvSpPr>
        <p:spPr>
          <a:xfrm>
            <a:off x="311760" y="1171440"/>
            <a:ext cx="4157640" cy="3396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 name="PlaceHolder 3"/>
          <p:cNvSpPr>
            <a:spLocks noGrp="1"/>
          </p:cNvSpPr>
          <p:nvPr>
            <p:ph/>
          </p:nvPr>
        </p:nvSpPr>
        <p:spPr>
          <a:xfrm>
            <a:off x="4677840" y="1171440"/>
            <a:ext cx="4157640" cy="3396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BDB37848-0904-46B0-9DB1-EFBCD9D6CCC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EA5DE979-6353-4C38-A609-738A4DBDEE5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11760" y="444960"/>
            <a:ext cx="8520120" cy="2841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9928A211-0D7D-4FE1-B4F3-80249B7A3CAC}"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p:nvPr>
        </p:nvSpPr>
        <p:spPr>
          <a:xfrm>
            <a:off x="31176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 name="PlaceHolder 3"/>
          <p:cNvSpPr>
            <a:spLocks noGrp="1"/>
          </p:cNvSpPr>
          <p:nvPr>
            <p:ph/>
          </p:nvPr>
        </p:nvSpPr>
        <p:spPr>
          <a:xfrm>
            <a:off x="4677840" y="1171440"/>
            <a:ext cx="4157640" cy="3396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4"/>
          <p:cNvSpPr>
            <a:spLocks noGrp="1"/>
          </p:cNvSpPr>
          <p:nvPr>
            <p:ph/>
          </p:nvPr>
        </p:nvSpPr>
        <p:spPr>
          <a:xfrm>
            <a:off x="311760" y="294588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331E7BE4-69CA-4680-ACF6-B80C94CC6E0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311760" y="1171440"/>
            <a:ext cx="8520120" cy="3396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CADB229A-46F9-498A-AF52-F1A547A14F9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p:nvPr>
        </p:nvSpPr>
        <p:spPr>
          <a:xfrm>
            <a:off x="311760" y="1171440"/>
            <a:ext cx="4157640" cy="3396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0" name="PlaceHolder 3"/>
          <p:cNvSpPr>
            <a:spLocks noGrp="1"/>
          </p:cNvSpPr>
          <p:nvPr>
            <p:ph/>
          </p:nvPr>
        </p:nvSpPr>
        <p:spPr>
          <a:xfrm>
            <a:off x="467784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4"/>
          <p:cNvSpPr>
            <a:spLocks noGrp="1"/>
          </p:cNvSpPr>
          <p:nvPr>
            <p:ph/>
          </p:nvPr>
        </p:nvSpPr>
        <p:spPr>
          <a:xfrm>
            <a:off x="4677840" y="294588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B3195102-5FD2-4625-9051-C8B084FEF7F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p:nvPr>
        </p:nvSpPr>
        <p:spPr>
          <a:xfrm>
            <a:off x="31176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 name="PlaceHolder 3"/>
          <p:cNvSpPr>
            <a:spLocks noGrp="1"/>
          </p:cNvSpPr>
          <p:nvPr>
            <p:ph/>
          </p:nvPr>
        </p:nvSpPr>
        <p:spPr>
          <a:xfrm>
            <a:off x="467784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4"/>
          <p:cNvSpPr>
            <a:spLocks noGrp="1"/>
          </p:cNvSpPr>
          <p:nvPr>
            <p:ph/>
          </p:nvPr>
        </p:nvSpPr>
        <p:spPr>
          <a:xfrm>
            <a:off x="311760" y="2945880"/>
            <a:ext cx="852012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B3F1700E-7523-4971-866C-4973E0EE3A28}"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311760" y="1171440"/>
            <a:ext cx="852012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311760" y="2945880"/>
            <a:ext cx="852012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D2A3360D-B708-4AB6-8771-A7FA30D5807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p:nvPr>
        </p:nvSpPr>
        <p:spPr>
          <a:xfrm>
            <a:off x="31176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3"/>
          <p:cNvSpPr>
            <a:spLocks noGrp="1"/>
          </p:cNvSpPr>
          <p:nvPr>
            <p:ph/>
          </p:nvPr>
        </p:nvSpPr>
        <p:spPr>
          <a:xfrm>
            <a:off x="467784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4"/>
          <p:cNvSpPr>
            <a:spLocks noGrp="1"/>
          </p:cNvSpPr>
          <p:nvPr>
            <p:ph/>
          </p:nvPr>
        </p:nvSpPr>
        <p:spPr>
          <a:xfrm>
            <a:off x="311760" y="294588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5"/>
          <p:cNvSpPr>
            <a:spLocks noGrp="1"/>
          </p:cNvSpPr>
          <p:nvPr>
            <p:ph/>
          </p:nvPr>
        </p:nvSpPr>
        <p:spPr>
          <a:xfrm>
            <a:off x="4677840" y="294588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19554653-4F81-4EF4-9633-70AEB3247757}"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p:nvPr>
        </p:nvSpPr>
        <p:spPr>
          <a:xfrm>
            <a:off x="311760" y="117144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3"/>
          <p:cNvSpPr>
            <a:spLocks noGrp="1"/>
          </p:cNvSpPr>
          <p:nvPr>
            <p:ph/>
          </p:nvPr>
        </p:nvSpPr>
        <p:spPr>
          <a:xfrm>
            <a:off x="3192480" y="117144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4"/>
          <p:cNvSpPr>
            <a:spLocks noGrp="1"/>
          </p:cNvSpPr>
          <p:nvPr>
            <p:ph/>
          </p:nvPr>
        </p:nvSpPr>
        <p:spPr>
          <a:xfrm>
            <a:off x="6073200" y="117144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5"/>
          <p:cNvSpPr>
            <a:spLocks noGrp="1"/>
          </p:cNvSpPr>
          <p:nvPr>
            <p:ph/>
          </p:nvPr>
        </p:nvSpPr>
        <p:spPr>
          <a:xfrm>
            <a:off x="311760" y="294588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6"/>
          <p:cNvSpPr>
            <a:spLocks noGrp="1"/>
          </p:cNvSpPr>
          <p:nvPr>
            <p:ph/>
          </p:nvPr>
        </p:nvSpPr>
        <p:spPr>
          <a:xfrm>
            <a:off x="3192480" y="294588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 name="PlaceHolder 7"/>
          <p:cNvSpPr>
            <a:spLocks noGrp="1"/>
          </p:cNvSpPr>
          <p:nvPr>
            <p:ph/>
          </p:nvPr>
        </p:nvSpPr>
        <p:spPr>
          <a:xfrm>
            <a:off x="6073200" y="2945880"/>
            <a:ext cx="274320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53F6C1BD-5172-4A43-B96D-72E62B9A48E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311760" y="1171440"/>
            <a:ext cx="8520120" cy="3396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653C9EC9-FF00-45F6-8A99-1AC5AF1FA96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p:nvPr>
        </p:nvSpPr>
        <p:spPr>
          <a:xfrm>
            <a:off x="311760" y="1171440"/>
            <a:ext cx="4157640" cy="3396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 name="PlaceHolder 3"/>
          <p:cNvSpPr>
            <a:spLocks noGrp="1"/>
          </p:cNvSpPr>
          <p:nvPr>
            <p:ph/>
          </p:nvPr>
        </p:nvSpPr>
        <p:spPr>
          <a:xfrm>
            <a:off x="4677840" y="1171440"/>
            <a:ext cx="4157640" cy="3396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37A152D0-E107-44CB-99F8-1344E7B5769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521825A4-03D0-4361-BA6E-5028BD615D1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1760" y="444960"/>
            <a:ext cx="8520120" cy="2841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32FEFABE-5FC8-4003-9AF8-C88A5A6912E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p:nvPr>
        </p:nvSpPr>
        <p:spPr>
          <a:xfrm>
            <a:off x="31176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 name="PlaceHolder 3"/>
          <p:cNvSpPr>
            <a:spLocks noGrp="1"/>
          </p:cNvSpPr>
          <p:nvPr>
            <p:ph/>
          </p:nvPr>
        </p:nvSpPr>
        <p:spPr>
          <a:xfrm>
            <a:off x="4677840" y="1171440"/>
            <a:ext cx="4157640" cy="3396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4"/>
          <p:cNvSpPr>
            <a:spLocks noGrp="1"/>
          </p:cNvSpPr>
          <p:nvPr>
            <p:ph/>
          </p:nvPr>
        </p:nvSpPr>
        <p:spPr>
          <a:xfrm>
            <a:off x="311760" y="294588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507E1B40-FB72-4C22-9603-F13208DA773D}"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p:nvPr>
        </p:nvSpPr>
        <p:spPr>
          <a:xfrm>
            <a:off x="311760" y="1171440"/>
            <a:ext cx="4157640" cy="3396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3"/>
          <p:cNvSpPr>
            <a:spLocks noGrp="1"/>
          </p:cNvSpPr>
          <p:nvPr>
            <p:ph/>
          </p:nvPr>
        </p:nvSpPr>
        <p:spPr>
          <a:xfrm>
            <a:off x="467784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4"/>
          <p:cNvSpPr>
            <a:spLocks noGrp="1"/>
          </p:cNvSpPr>
          <p:nvPr>
            <p:ph/>
          </p:nvPr>
        </p:nvSpPr>
        <p:spPr>
          <a:xfrm>
            <a:off x="4677840" y="294588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FE2BB1EA-C12F-4869-A1BF-461802433C9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61272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p:nvPr>
        </p:nvSpPr>
        <p:spPr>
          <a:xfrm>
            <a:off x="31176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3"/>
          <p:cNvSpPr>
            <a:spLocks noGrp="1"/>
          </p:cNvSpPr>
          <p:nvPr>
            <p:ph/>
          </p:nvPr>
        </p:nvSpPr>
        <p:spPr>
          <a:xfrm>
            <a:off x="4677840" y="1171440"/>
            <a:ext cx="415764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4"/>
          <p:cNvSpPr>
            <a:spLocks noGrp="1"/>
          </p:cNvSpPr>
          <p:nvPr>
            <p:ph/>
          </p:nvPr>
        </p:nvSpPr>
        <p:spPr>
          <a:xfrm>
            <a:off x="311760" y="2945880"/>
            <a:ext cx="8520120" cy="1620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A8BEE439-B687-4129-BFD5-1087CC7EB63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Google Shape;10;p2"/>
          <p:cNvSpPr/>
          <p:nvPr/>
        </p:nvSpPr>
        <p:spPr>
          <a:xfrm>
            <a:off x="0" y="0"/>
            <a:ext cx="9143640" cy="1711440"/>
          </a:xfrm>
          <a:prstGeom prst="rect">
            <a:avLst/>
          </a:prstGeom>
          <a:solidFill>
            <a:schemeClr val="lt2"/>
          </a:solidFill>
          <a:ln w="0">
            <a:noFill/>
          </a:ln>
        </p:spPr>
        <p:style>
          <a:lnRef idx="0"/>
          <a:fillRef idx="0"/>
          <a:effectRef idx="0"/>
          <a:fontRef idx="minor"/>
        </p:style>
      </p:sp>
      <p:sp>
        <p:nvSpPr>
          <p:cNvPr id="1" name="Google Shape;11;p2"/>
          <p:cNvSpPr/>
          <p:nvPr/>
        </p:nvSpPr>
        <p:spPr>
          <a:xfrm>
            <a:off x="641880" y="3597480"/>
            <a:ext cx="389880" cy="360"/>
          </a:xfrm>
          <a:custGeom>
            <a:avLst/>
            <a:gdLst/>
            <a:ahLst/>
            <a:rect l="l" t="t" r="r" b="b"/>
            <a:pathLst>
              <a:path w="21600" h="21600">
                <a:moveTo>
                  <a:pt x="0" y="0"/>
                </a:moveTo>
                <a:lnTo>
                  <a:pt x="21600" y="21600"/>
                </a:lnTo>
              </a:path>
            </a:pathLst>
          </a:custGeom>
          <a:noFill/>
          <a:ln w="28575">
            <a:solidFill>
              <a:srgbClr val="fffbf0"/>
            </a:solidFill>
            <a:round/>
          </a:ln>
        </p:spPr>
        <p:style>
          <a:lnRef idx="0"/>
          <a:fillRef idx="0"/>
          <a:effectRef idx="0"/>
          <a:fontRef idx="minor"/>
        </p:style>
      </p:sp>
      <p:sp>
        <p:nvSpPr>
          <p:cNvPr id="2" name="PlaceHolder 1"/>
          <p:cNvSpPr>
            <a:spLocks noGrp="1"/>
          </p:cNvSpPr>
          <p:nvPr>
            <p:ph type="title"/>
          </p:nvPr>
        </p:nvSpPr>
        <p:spPr>
          <a:xfrm>
            <a:off x="512640" y="1893240"/>
            <a:ext cx="8118360" cy="1522440"/>
          </a:xfrm>
          <a:prstGeom prst="rect">
            <a:avLst/>
          </a:prstGeom>
          <a:noFill/>
          <a:ln w="0">
            <a:noFill/>
          </a:ln>
        </p:spPr>
        <p:txBody>
          <a:bodyPr tIns="91440" bIns="91440" anchor="b">
            <a:normAutofit/>
          </a:bodyPr>
          <a:p>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3"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fffbf0"/>
                </a:solidFill>
                <a:latin typeface="Old Standard TT"/>
                <a:ea typeface="Old Standard TT"/>
              </a:defRPr>
            </a:lvl1pPr>
          </a:lstStyle>
          <a:p>
            <a:pPr algn="r">
              <a:lnSpc>
                <a:spcPct val="100000"/>
              </a:lnSpc>
              <a:buNone/>
              <a:tabLst>
                <a:tab algn="l" pos="0"/>
              </a:tabLst>
            </a:pPr>
            <a:fld id="{576C5BDE-BE6B-4793-AE1F-9BA4EF1439F0}" type="slidenum">
              <a:rPr b="0" lang="en" sz="1000" spc="-1" strike="noStrike">
                <a:solidFill>
                  <a:srgbClr val="fffbf0"/>
                </a:solidFill>
                <a:latin typeface="Old Standard TT"/>
                <a:ea typeface="Old Standard TT"/>
              </a:rPr>
              <a:t>&lt;number&gt;</a:t>
            </a:fld>
            <a:endParaRPr b="0" lang="en-US" sz="1000" spc="-1" strike="noStrike">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0"/>
        </a:solidFill>
      </p:bgPr>
    </p:bg>
    <p:spTree>
      <p:nvGrpSpPr>
        <p:cNvPr id="1" name=""/>
        <p:cNvGrpSpPr/>
        <p:nvPr/>
      </p:nvGrpSpPr>
      <p:grpSpPr>
        <a:xfrm>
          <a:off x="0" y="0"/>
          <a:ext cx="0" cy="0"/>
          <a:chOff x="0" y="0"/>
          <a:chExt cx="0" cy="0"/>
        </a:xfrm>
      </p:grpSpPr>
      <p:sp>
        <p:nvSpPr>
          <p:cNvPr id="41" name="Google Shape;20;p4"/>
          <p:cNvSpPr/>
          <p:nvPr/>
        </p:nvSpPr>
        <p:spPr>
          <a:xfrm>
            <a:off x="0" y="5045760"/>
            <a:ext cx="9143640" cy="97560"/>
          </a:xfrm>
          <a:prstGeom prst="rect">
            <a:avLst/>
          </a:prstGeom>
          <a:solidFill>
            <a:schemeClr val="lt2"/>
          </a:solidFill>
          <a:ln w="0">
            <a:noFill/>
          </a:ln>
        </p:spPr>
        <p:style>
          <a:lnRef idx="0"/>
          <a:fillRef idx="0"/>
          <a:effectRef idx="0"/>
          <a:fontRef idx="minor"/>
        </p:style>
      </p:sp>
      <p:sp>
        <p:nvSpPr>
          <p:cNvPr id="42"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3" name="PlaceHolder 2"/>
          <p:cNvSpPr>
            <a:spLocks noGrp="1"/>
          </p:cNvSpPr>
          <p:nvPr>
            <p:ph type="body"/>
          </p:nvPr>
        </p:nvSpPr>
        <p:spPr>
          <a:xfrm>
            <a:off x="311760" y="1171440"/>
            <a:ext cx="8520120" cy="339696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4"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000000"/>
                </a:solidFill>
                <a:latin typeface="Old Standard TT"/>
                <a:ea typeface="Old Standard TT"/>
              </a:defRPr>
            </a:lvl1pPr>
          </a:lstStyle>
          <a:p>
            <a:pPr algn="r">
              <a:lnSpc>
                <a:spcPct val="100000"/>
              </a:lnSpc>
              <a:buNone/>
              <a:tabLst>
                <a:tab algn="l" pos="0"/>
              </a:tabLst>
            </a:pPr>
            <a:fld id="{C8A75069-091C-4FFD-99E1-76791570FF54}" type="slidenum">
              <a:rPr b="0" lang="en" sz="1000" spc="-1" strike="noStrike">
                <a:solidFill>
                  <a:srgbClr val="000000"/>
                </a:solidFill>
                <a:latin typeface="Old Standard TT"/>
                <a:ea typeface="Old Standard TT"/>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12640" y="1893240"/>
            <a:ext cx="8118360" cy="1522440"/>
          </a:xfrm>
          <a:prstGeom prst="rect">
            <a:avLst/>
          </a:prstGeom>
          <a:noFill/>
          <a:ln w="0">
            <a:noFill/>
          </a:ln>
        </p:spPr>
        <p:txBody>
          <a:bodyPr tIns="91440" bIns="91440" anchor="b">
            <a:normAutofit fontScale="91000"/>
          </a:bodyPr>
          <a:p>
            <a:pPr>
              <a:lnSpc>
                <a:spcPct val="100000"/>
              </a:lnSpc>
              <a:buNone/>
              <a:tabLst>
                <a:tab algn="l" pos="0"/>
              </a:tabLst>
            </a:pPr>
            <a:r>
              <a:rPr b="0" lang="en" sz="4200" spc="-1" strike="noStrike">
                <a:solidFill>
                  <a:srgbClr val="fffbf0"/>
                </a:solidFill>
                <a:latin typeface="Old Standard TT"/>
                <a:ea typeface="Old Standard TT"/>
              </a:rPr>
              <a:t>Hate Speech Detection using Transformers and Deep Learning </a:t>
            </a:r>
            <a:endParaRPr b="0" lang="en-US" sz="4200" spc="-1" strike="noStrike">
              <a:solidFill>
                <a:srgbClr val="000000"/>
              </a:solidFill>
              <a:latin typeface="Arial"/>
            </a:endParaRPr>
          </a:p>
        </p:txBody>
      </p:sp>
      <p:sp>
        <p:nvSpPr>
          <p:cNvPr id="82" name="PlaceHolder 2"/>
          <p:cNvSpPr>
            <a:spLocks noGrp="1"/>
          </p:cNvSpPr>
          <p:nvPr>
            <p:ph type="subTitle"/>
          </p:nvPr>
        </p:nvSpPr>
        <p:spPr>
          <a:xfrm>
            <a:off x="374760" y="3516840"/>
            <a:ext cx="8520120" cy="792360"/>
          </a:xfrm>
          <a:prstGeom prst="rect">
            <a:avLst/>
          </a:prstGeom>
          <a:noFill/>
          <a:ln w="0">
            <a:noFill/>
          </a:ln>
        </p:spPr>
        <p:txBody>
          <a:bodyPr tIns="91440" bIns="91440" anchor="t">
            <a:normAutofit fontScale="55000"/>
          </a:bodyPr>
          <a:p>
            <a:pPr>
              <a:lnSpc>
                <a:spcPct val="100000"/>
              </a:lnSpc>
              <a:buNone/>
              <a:tabLst>
                <a:tab algn="l" pos="0"/>
              </a:tabLst>
            </a:pP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	</a:t>
            </a:r>
            <a:r>
              <a:rPr b="0" lang="en" sz="2400" spc="-1" strike="noStrike">
                <a:solidFill>
                  <a:srgbClr val="b7b7b7"/>
                </a:solidFill>
                <a:latin typeface="Old Standard TT"/>
                <a:ea typeface="Old Standard TT"/>
              </a:rPr>
              <a:t>By:</a:t>
            </a:r>
            <a:endParaRPr b="0" lang="en-US" sz="2400" spc="-1" strike="noStrike">
              <a:latin typeface="Arial"/>
            </a:endParaRPr>
          </a:p>
          <a:p>
            <a:pPr algn="r">
              <a:lnSpc>
                <a:spcPct val="100000"/>
              </a:lnSpc>
              <a:buNone/>
              <a:tabLst>
                <a:tab algn="l" pos="0"/>
              </a:tabLst>
            </a:pPr>
            <a:r>
              <a:rPr b="0" lang="en" sz="2400" spc="-1" strike="noStrike">
                <a:solidFill>
                  <a:srgbClr val="b7b7b7"/>
                </a:solidFill>
                <a:latin typeface="Old Standard TT"/>
                <a:ea typeface="Old Standard TT"/>
              </a:rPr>
              <a:t>Farheen Fatima </a:t>
            </a:r>
            <a:endParaRPr b="0" lang="en-US" sz="2400" spc="-1" strike="noStrike">
              <a:latin typeface="Arial"/>
            </a:endParaRPr>
          </a:p>
          <a:p>
            <a:pPr algn="r">
              <a:lnSpc>
                <a:spcPct val="100000"/>
              </a:lnSpc>
              <a:buNone/>
              <a:tabLst>
                <a:tab algn="l" pos="0"/>
              </a:tabLst>
            </a:pPr>
            <a:r>
              <a:rPr b="0" lang="en" sz="2400" spc="-1" strike="noStrike">
                <a:solidFill>
                  <a:srgbClr val="b7b7b7"/>
                </a:solidFill>
                <a:latin typeface="Old Standard TT"/>
                <a:ea typeface="Old Standard TT"/>
              </a:rPr>
              <a:t>Mohamed Derbeli</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pPr>
              <a:lnSpc>
                <a:spcPct val="100000"/>
              </a:lnSpc>
              <a:buNone/>
              <a:tabLst>
                <a:tab algn="l" pos="0"/>
              </a:tabLst>
            </a:pPr>
            <a:r>
              <a:rPr b="1" lang="en" sz="3000" spc="-1" strike="noStrike">
                <a:solidFill>
                  <a:srgbClr val="000000"/>
                </a:solidFill>
                <a:latin typeface="Old Standard TT"/>
                <a:ea typeface="Old Standard TT"/>
              </a:rPr>
              <a:t>SVM Model with Balanced Data</a:t>
            </a:r>
            <a:endParaRPr b="0" lang="en-US" sz="3000" spc="-1" strike="noStrike">
              <a:solidFill>
                <a:srgbClr val="000000"/>
              </a:solidFill>
              <a:latin typeface="Arial"/>
            </a:endParaRPr>
          </a:p>
        </p:txBody>
      </p:sp>
      <p:pic>
        <p:nvPicPr>
          <p:cNvPr id="98" name="Google Shape;112;p22" descr=""/>
          <p:cNvPicPr/>
          <p:nvPr/>
        </p:nvPicPr>
        <p:blipFill>
          <a:blip r:embed="rId1"/>
          <a:stretch/>
        </p:blipFill>
        <p:spPr>
          <a:xfrm>
            <a:off x="1382040" y="1477800"/>
            <a:ext cx="6348600" cy="2361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2000"/>
          </a:bodyPr>
          <a:p>
            <a:pPr>
              <a:lnSpc>
                <a:spcPct val="100000"/>
              </a:lnSpc>
              <a:buNone/>
              <a:tabLst>
                <a:tab algn="l" pos="0"/>
              </a:tabLst>
            </a:pPr>
            <a:r>
              <a:rPr b="1" lang="en" sz="3000" spc="-1" strike="noStrike">
                <a:solidFill>
                  <a:srgbClr val="000000"/>
                </a:solidFill>
                <a:latin typeface="Old Standard TT"/>
                <a:ea typeface="Old Standard TT"/>
              </a:rPr>
              <a:t>Random Forest Model with Balanced Data</a:t>
            </a:r>
            <a:endParaRPr b="0" lang="en-US" sz="3000" spc="-1" strike="noStrike">
              <a:solidFill>
                <a:srgbClr val="000000"/>
              </a:solidFill>
              <a:latin typeface="Arial"/>
            </a:endParaRPr>
          </a:p>
        </p:txBody>
      </p:sp>
      <p:pic>
        <p:nvPicPr>
          <p:cNvPr id="100" name="Google Shape;118;p23" descr=""/>
          <p:cNvPicPr/>
          <p:nvPr/>
        </p:nvPicPr>
        <p:blipFill>
          <a:blip r:embed="rId1"/>
          <a:stretch/>
        </p:blipFill>
        <p:spPr>
          <a:xfrm>
            <a:off x="1383480" y="1439640"/>
            <a:ext cx="6087240" cy="2264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pPr>
              <a:lnSpc>
                <a:spcPct val="100000"/>
              </a:lnSpc>
              <a:buNone/>
              <a:tabLst>
                <a:tab algn="l" pos="0"/>
              </a:tabLst>
            </a:pPr>
            <a:r>
              <a:rPr b="1" lang="en" sz="3000" spc="-1" strike="noStrike">
                <a:solidFill>
                  <a:srgbClr val="000000"/>
                </a:solidFill>
                <a:latin typeface="Old Standard TT"/>
                <a:ea typeface="Old Standard TT"/>
              </a:rPr>
              <a:t>LSTM Model without Transformer</a:t>
            </a:r>
            <a:endParaRPr b="0" lang="en-US" sz="3000" spc="-1" strike="noStrike">
              <a:solidFill>
                <a:srgbClr val="000000"/>
              </a:solidFill>
              <a:latin typeface="Arial"/>
            </a:endParaRPr>
          </a:p>
        </p:txBody>
      </p:sp>
      <p:pic>
        <p:nvPicPr>
          <p:cNvPr id="102" name="Google Shape;124;p24" descr=""/>
          <p:cNvPicPr/>
          <p:nvPr/>
        </p:nvPicPr>
        <p:blipFill>
          <a:blip r:embed="rId1"/>
          <a:stretch/>
        </p:blipFill>
        <p:spPr>
          <a:xfrm>
            <a:off x="623520" y="1461960"/>
            <a:ext cx="7896600" cy="33177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pPr>
              <a:lnSpc>
                <a:spcPct val="100000"/>
              </a:lnSpc>
              <a:buNone/>
              <a:tabLst>
                <a:tab algn="l" pos="0"/>
              </a:tabLst>
            </a:pPr>
            <a:r>
              <a:rPr b="1" lang="en" sz="3000" spc="-1" strike="noStrike">
                <a:solidFill>
                  <a:srgbClr val="000000"/>
                </a:solidFill>
                <a:latin typeface="Old Standard TT"/>
                <a:ea typeface="Old Standard TT"/>
              </a:rPr>
              <a:t>Confusion Matrix</a:t>
            </a:r>
            <a:r>
              <a:rPr b="1" lang="en" sz="3000" spc="-1" strike="noStrike">
                <a:solidFill>
                  <a:srgbClr val="000000"/>
                </a:solidFill>
                <a:latin typeface="Old Standard TT"/>
                <a:ea typeface="Old Standard TT"/>
              </a:rPr>
              <a:t>	</a:t>
            </a:r>
            <a:endParaRPr b="0" lang="en-US" sz="3000" spc="-1" strike="noStrike">
              <a:solidFill>
                <a:srgbClr val="000000"/>
              </a:solidFill>
              <a:latin typeface="Arial"/>
            </a:endParaRPr>
          </a:p>
        </p:txBody>
      </p:sp>
      <p:pic>
        <p:nvPicPr>
          <p:cNvPr id="104" name="Google Shape;130;p25" descr=""/>
          <p:cNvPicPr/>
          <p:nvPr/>
        </p:nvPicPr>
        <p:blipFill>
          <a:blip r:embed="rId1"/>
          <a:stretch/>
        </p:blipFill>
        <p:spPr>
          <a:xfrm>
            <a:off x="827640" y="1202040"/>
            <a:ext cx="3880080" cy="2176200"/>
          </a:xfrm>
          <a:prstGeom prst="rect">
            <a:avLst/>
          </a:prstGeom>
          <a:ln w="0">
            <a:noFill/>
          </a:ln>
        </p:spPr>
      </p:pic>
      <p:pic>
        <p:nvPicPr>
          <p:cNvPr id="105" name="Google Shape;131;p25" descr=""/>
          <p:cNvPicPr/>
          <p:nvPr/>
        </p:nvPicPr>
        <p:blipFill>
          <a:blip r:embed="rId2"/>
          <a:stretch/>
        </p:blipFill>
        <p:spPr>
          <a:xfrm>
            <a:off x="4948560" y="1295280"/>
            <a:ext cx="3171960" cy="1855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pPr>
              <a:lnSpc>
                <a:spcPct val="100000"/>
              </a:lnSpc>
              <a:buNone/>
              <a:tabLst>
                <a:tab algn="l" pos="0"/>
              </a:tabLst>
            </a:pPr>
            <a:r>
              <a:rPr b="1" lang="en" sz="3000" spc="-1" strike="noStrike">
                <a:solidFill>
                  <a:srgbClr val="000000"/>
                </a:solidFill>
                <a:latin typeface="Old Standard TT"/>
                <a:ea typeface="Old Standard TT"/>
              </a:rPr>
              <a:t>Results using Glove Transformer</a:t>
            </a:r>
            <a:endParaRPr b="0" lang="en-US" sz="3000" spc="-1" strike="noStrike">
              <a:solidFill>
                <a:srgbClr val="000000"/>
              </a:solidFill>
              <a:latin typeface="Arial"/>
            </a:endParaRPr>
          </a:p>
        </p:txBody>
      </p:sp>
      <p:pic>
        <p:nvPicPr>
          <p:cNvPr id="107" name="Google Shape;137;p26" descr=""/>
          <p:cNvPicPr/>
          <p:nvPr/>
        </p:nvPicPr>
        <p:blipFill>
          <a:blip r:embed="rId1"/>
          <a:stretch/>
        </p:blipFill>
        <p:spPr>
          <a:xfrm>
            <a:off x="1976400" y="1243080"/>
            <a:ext cx="5190840" cy="26571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pPr>
              <a:lnSpc>
                <a:spcPct val="100000"/>
              </a:lnSpc>
              <a:buNone/>
              <a:tabLst>
                <a:tab algn="l" pos="0"/>
              </a:tabLst>
            </a:pPr>
            <a:r>
              <a:rPr b="1" lang="en" sz="3000" spc="-1" strike="noStrike">
                <a:solidFill>
                  <a:srgbClr val="000000"/>
                </a:solidFill>
                <a:latin typeface="Old Standard TT"/>
                <a:ea typeface="Old Standard TT"/>
              </a:rPr>
              <a:t>NN Model using Glove</a:t>
            </a:r>
            <a:r>
              <a:rPr b="1" lang="en" sz="3000" spc="-1" strike="noStrike">
                <a:solidFill>
                  <a:srgbClr val="000000"/>
                </a:solidFill>
                <a:latin typeface="Old Standard TT"/>
                <a:ea typeface="Old Standard TT"/>
              </a:rPr>
              <a:t>	</a:t>
            </a:r>
            <a:endParaRPr b="0" lang="en-US" sz="3000" spc="-1" strike="noStrike">
              <a:solidFill>
                <a:srgbClr val="000000"/>
              </a:solidFill>
              <a:latin typeface="Arial"/>
            </a:endParaRPr>
          </a:p>
        </p:txBody>
      </p:sp>
      <p:pic>
        <p:nvPicPr>
          <p:cNvPr id="109" name="Google Shape;143;p27" descr=""/>
          <p:cNvPicPr/>
          <p:nvPr/>
        </p:nvPicPr>
        <p:blipFill>
          <a:blip r:embed="rId1"/>
          <a:stretch/>
        </p:blipFill>
        <p:spPr>
          <a:xfrm>
            <a:off x="1942200" y="1374840"/>
            <a:ext cx="4937040" cy="33444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pPr>
              <a:lnSpc>
                <a:spcPct val="100000"/>
              </a:lnSpc>
              <a:buNone/>
              <a:tabLst>
                <a:tab algn="l" pos="0"/>
              </a:tabLst>
            </a:pPr>
            <a:r>
              <a:rPr b="0" lang="en" sz="3000" spc="-1" strike="noStrike">
                <a:solidFill>
                  <a:srgbClr val="000000"/>
                </a:solidFill>
                <a:latin typeface="Old Standard TT"/>
                <a:ea typeface="Old Standard TT"/>
              </a:rPr>
              <a:t>Confusion Matrix and Classification Report </a:t>
            </a:r>
            <a:endParaRPr b="0" lang="en-US" sz="3000" spc="-1" strike="noStrike">
              <a:solidFill>
                <a:srgbClr val="000000"/>
              </a:solidFill>
              <a:latin typeface="Arial"/>
            </a:endParaRPr>
          </a:p>
        </p:txBody>
      </p:sp>
      <p:pic>
        <p:nvPicPr>
          <p:cNvPr id="111" name="Google Shape;149;p28" descr=""/>
          <p:cNvPicPr/>
          <p:nvPr/>
        </p:nvPicPr>
        <p:blipFill>
          <a:blip r:embed="rId1"/>
          <a:stretch/>
        </p:blipFill>
        <p:spPr>
          <a:xfrm>
            <a:off x="1866960" y="1457640"/>
            <a:ext cx="4401360" cy="31107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pPr>
              <a:lnSpc>
                <a:spcPct val="100000"/>
              </a:lnSpc>
              <a:buNone/>
              <a:tabLst>
                <a:tab algn="l" pos="0"/>
              </a:tabLst>
            </a:pPr>
            <a:r>
              <a:rPr b="0" lang="en" sz="3000" spc="-1" strike="noStrike">
                <a:solidFill>
                  <a:srgbClr val="000000"/>
                </a:solidFill>
                <a:latin typeface="Old Standard TT"/>
                <a:ea typeface="Old Standard TT"/>
              </a:rPr>
              <a:t>LSTM Model using Glove: </a:t>
            </a:r>
            <a:endParaRPr b="0" lang="en-US" sz="3000" spc="-1" strike="noStrike">
              <a:solidFill>
                <a:srgbClr val="000000"/>
              </a:solidFill>
              <a:latin typeface="Arial"/>
            </a:endParaRPr>
          </a:p>
        </p:txBody>
      </p:sp>
      <p:pic>
        <p:nvPicPr>
          <p:cNvPr id="113" name="Google Shape;155;p29" descr=""/>
          <p:cNvPicPr/>
          <p:nvPr/>
        </p:nvPicPr>
        <p:blipFill>
          <a:blip r:embed="rId1"/>
          <a:stretch/>
        </p:blipFill>
        <p:spPr>
          <a:xfrm>
            <a:off x="910080" y="1375200"/>
            <a:ext cx="6602400" cy="3140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pPr>
              <a:lnSpc>
                <a:spcPct val="100000"/>
              </a:lnSpc>
              <a:buNone/>
              <a:tabLst>
                <a:tab algn="l" pos="0"/>
              </a:tabLst>
            </a:pPr>
            <a:r>
              <a:rPr b="0" lang="en" sz="3000" spc="-1" strike="noStrike">
                <a:solidFill>
                  <a:srgbClr val="000000"/>
                </a:solidFill>
                <a:latin typeface="Old Standard TT"/>
                <a:ea typeface="Old Standard TT"/>
              </a:rPr>
              <a:t>Confusion Matrix &amp; Classification Report</a:t>
            </a:r>
            <a:r>
              <a:rPr b="0" lang="en" sz="3000" spc="-1" strike="noStrike">
                <a:solidFill>
                  <a:srgbClr val="000000"/>
                </a:solidFill>
                <a:latin typeface="Old Standard TT"/>
                <a:ea typeface="Old Standard TT"/>
              </a:rPr>
              <a:t>	</a:t>
            </a:r>
            <a:endParaRPr b="0" lang="en-US" sz="3000" spc="-1" strike="noStrike">
              <a:solidFill>
                <a:srgbClr val="000000"/>
              </a:solidFill>
              <a:latin typeface="Arial"/>
            </a:endParaRPr>
          </a:p>
        </p:txBody>
      </p:sp>
      <p:pic>
        <p:nvPicPr>
          <p:cNvPr id="115" name="Google Shape;161;p30" descr=""/>
          <p:cNvPicPr/>
          <p:nvPr/>
        </p:nvPicPr>
        <p:blipFill>
          <a:blip r:embed="rId1"/>
          <a:stretch/>
        </p:blipFill>
        <p:spPr>
          <a:xfrm>
            <a:off x="2167920" y="1108440"/>
            <a:ext cx="4275360" cy="38188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pPr>
              <a:lnSpc>
                <a:spcPct val="100000"/>
              </a:lnSpc>
              <a:buNone/>
              <a:tabLst>
                <a:tab algn="l" pos="0"/>
              </a:tabLst>
            </a:pPr>
            <a:r>
              <a:rPr b="0" lang="en" sz="3000" spc="-1" strike="noStrike">
                <a:solidFill>
                  <a:srgbClr val="000000"/>
                </a:solidFill>
                <a:latin typeface="Old Standard TT"/>
                <a:ea typeface="Old Standard TT"/>
              </a:rPr>
              <a:t>Conclusion</a:t>
            </a:r>
            <a:r>
              <a:rPr b="0" lang="en" sz="3000" spc="-1" strike="noStrike">
                <a:solidFill>
                  <a:srgbClr val="000000"/>
                </a:solidFill>
                <a:latin typeface="Old Standard TT"/>
                <a:ea typeface="Old Standard TT"/>
              </a:rPr>
              <a:t>	</a:t>
            </a:r>
            <a:endParaRPr b="0" lang="en-US" sz="3000" spc="-1" strike="noStrike">
              <a:solidFill>
                <a:srgbClr val="000000"/>
              </a:solidFill>
              <a:latin typeface="Arial"/>
            </a:endParaRPr>
          </a:p>
        </p:txBody>
      </p:sp>
      <p:sp>
        <p:nvSpPr>
          <p:cNvPr id="117" name="PlaceHolder 2"/>
          <p:cNvSpPr>
            <a:spLocks noGrp="1"/>
          </p:cNvSpPr>
          <p:nvPr>
            <p:ph/>
          </p:nvPr>
        </p:nvSpPr>
        <p:spPr>
          <a:xfrm>
            <a:off x="311760" y="1171440"/>
            <a:ext cx="8520120" cy="3396960"/>
          </a:xfrm>
          <a:prstGeom prst="rect">
            <a:avLst/>
          </a:prstGeom>
          <a:noFill/>
          <a:ln w="0">
            <a:noFill/>
          </a:ln>
        </p:spPr>
        <p:txBody>
          <a:bodyPr tIns="91440" bIns="91440" anchor="t">
            <a:normAutofit/>
          </a:bodyPr>
          <a:p>
            <a:pPr marL="457200" indent="-343080">
              <a:lnSpc>
                <a:spcPct val="115000"/>
              </a:lnSpc>
              <a:buClr>
                <a:srgbClr val="000000"/>
              </a:buClr>
              <a:buFont typeface="Old Standard TT"/>
              <a:buChar char="●"/>
            </a:pPr>
            <a:r>
              <a:rPr b="0" lang="en" sz="1800" spc="-1" strike="noStrike">
                <a:solidFill>
                  <a:srgbClr val="000000"/>
                </a:solidFill>
                <a:latin typeface="Old Standard TT"/>
                <a:ea typeface="Old Standard TT"/>
              </a:rPr>
              <a:t>The model performed much better when the data is balanced. Hence, we understood the importance of balanced data while training the model. </a:t>
            </a:r>
            <a:endParaRPr b="0" lang="en-US" sz="1800" spc="-1" strike="noStrike">
              <a:solidFill>
                <a:srgbClr val="000000"/>
              </a:solidFill>
              <a:latin typeface="Arial"/>
            </a:endParaRPr>
          </a:p>
          <a:p>
            <a:pPr marL="457200" indent="-343080">
              <a:lnSpc>
                <a:spcPct val="115000"/>
              </a:lnSpc>
              <a:buClr>
                <a:srgbClr val="000000"/>
              </a:buClr>
              <a:buFont typeface="Old Standard TT"/>
              <a:buChar char="●"/>
            </a:pPr>
            <a:r>
              <a:rPr b="0" lang="en" sz="1800" spc="-1" strike="noStrike">
                <a:solidFill>
                  <a:srgbClr val="000000"/>
                </a:solidFill>
                <a:latin typeface="Old Standard TT"/>
                <a:ea typeface="Old Standard TT"/>
              </a:rPr>
              <a:t>LSTM Model performed much better than Naive Bayes and Neural Network Models. </a:t>
            </a:r>
            <a:endParaRPr b="0" lang="en-US" sz="1800" spc="-1" strike="noStrike">
              <a:solidFill>
                <a:srgbClr val="000000"/>
              </a:solidFill>
              <a:latin typeface="Arial"/>
            </a:endParaRPr>
          </a:p>
          <a:p>
            <a:pPr marL="457200">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718200" y="583920"/>
            <a:ext cx="7030080" cy="4111200"/>
          </a:xfrm>
          <a:prstGeom prst="rect">
            <a:avLst/>
          </a:prstGeom>
          <a:noFill/>
          <a:ln w="0">
            <a:noFill/>
          </a:ln>
        </p:spPr>
        <p:txBody>
          <a:bodyPr tIns="91440" bIns="91440" anchor="t">
            <a:normAutofit/>
          </a:bodyPr>
          <a:p>
            <a:pPr marL="457200" indent="-419040">
              <a:lnSpc>
                <a:spcPct val="100000"/>
              </a:lnSpc>
              <a:buClr>
                <a:srgbClr val="000000"/>
              </a:buClr>
              <a:buFont typeface="Old Standard TT"/>
              <a:buChar char="●"/>
            </a:pPr>
            <a:r>
              <a:rPr b="0" lang="en" sz="3000" spc="-1" strike="noStrike">
                <a:solidFill>
                  <a:srgbClr val="000000"/>
                </a:solidFill>
                <a:latin typeface="Old Standard TT"/>
                <a:ea typeface="Old Standard TT"/>
              </a:rPr>
              <a:t>Introduction</a:t>
            </a:r>
            <a:endParaRPr b="0" lang="en-US" sz="3000" spc="-1" strike="noStrike">
              <a:solidFill>
                <a:srgbClr val="000000"/>
              </a:solidFill>
              <a:latin typeface="Arial"/>
            </a:endParaRPr>
          </a:p>
          <a:p>
            <a:pPr marL="457200" indent="-419040">
              <a:lnSpc>
                <a:spcPct val="100000"/>
              </a:lnSpc>
              <a:buClr>
                <a:srgbClr val="000000"/>
              </a:buClr>
              <a:buFont typeface="Old Standard TT"/>
              <a:buChar char="●"/>
            </a:pPr>
            <a:r>
              <a:rPr b="0" lang="en" sz="3000" spc="-1" strike="noStrike">
                <a:solidFill>
                  <a:srgbClr val="000000"/>
                </a:solidFill>
                <a:latin typeface="Old Standard TT"/>
                <a:ea typeface="Old Standard TT"/>
              </a:rPr>
              <a:t>Dataset</a:t>
            </a:r>
            <a:endParaRPr b="0" lang="en-US" sz="3000" spc="-1" strike="noStrike">
              <a:solidFill>
                <a:srgbClr val="000000"/>
              </a:solidFill>
              <a:latin typeface="Arial"/>
            </a:endParaRPr>
          </a:p>
          <a:p>
            <a:pPr marL="457200" indent="-419040">
              <a:lnSpc>
                <a:spcPct val="100000"/>
              </a:lnSpc>
              <a:buClr>
                <a:srgbClr val="000000"/>
              </a:buClr>
              <a:buFont typeface="Old Standard TT"/>
              <a:buChar char="●"/>
            </a:pPr>
            <a:r>
              <a:rPr b="0" lang="en" sz="3000" spc="-1" strike="noStrike">
                <a:solidFill>
                  <a:srgbClr val="000000"/>
                </a:solidFill>
                <a:latin typeface="Old Standard TT"/>
                <a:ea typeface="Old Standard TT"/>
              </a:rPr>
              <a:t>Data preprocessing</a:t>
            </a:r>
            <a:endParaRPr b="0" lang="en-US" sz="3000" spc="-1" strike="noStrike">
              <a:solidFill>
                <a:srgbClr val="000000"/>
              </a:solidFill>
              <a:latin typeface="Arial"/>
            </a:endParaRPr>
          </a:p>
          <a:p>
            <a:pPr marL="457200" indent="-419040">
              <a:lnSpc>
                <a:spcPct val="100000"/>
              </a:lnSpc>
              <a:buClr>
                <a:srgbClr val="000000"/>
              </a:buClr>
              <a:buFont typeface="Old Standard TT"/>
              <a:buChar char="●"/>
            </a:pPr>
            <a:r>
              <a:rPr b="0" lang="en" sz="3000" spc="-1" strike="noStrike">
                <a:solidFill>
                  <a:srgbClr val="000000"/>
                </a:solidFill>
                <a:latin typeface="Old Standard TT"/>
                <a:ea typeface="Old Standard TT"/>
              </a:rPr>
              <a:t>Models</a:t>
            </a:r>
            <a:endParaRPr b="0" lang="en-US" sz="3000" spc="-1" strike="noStrike">
              <a:solidFill>
                <a:srgbClr val="000000"/>
              </a:solidFill>
              <a:latin typeface="Arial"/>
            </a:endParaRPr>
          </a:p>
          <a:p>
            <a:pPr marL="457200" indent="-419040">
              <a:lnSpc>
                <a:spcPct val="100000"/>
              </a:lnSpc>
              <a:buClr>
                <a:srgbClr val="000000"/>
              </a:buClr>
              <a:buFont typeface="Old Standard TT"/>
              <a:buChar char="●"/>
            </a:pPr>
            <a:r>
              <a:rPr b="0" lang="en" sz="3000" spc="-1" strike="noStrike">
                <a:solidFill>
                  <a:srgbClr val="000000"/>
                </a:solidFill>
                <a:latin typeface="Old Standard TT"/>
                <a:ea typeface="Old Standard TT"/>
              </a:rPr>
              <a:t>Results</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p:nvPr>
        </p:nvSpPr>
        <p:spPr>
          <a:xfrm>
            <a:off x="311760" y="1171440"/>
            <a:ext cx="8520120" cy="3396960"/>
          </a:xfrm>
          <a:prstGeom prst="rect">
            <a:avLst/>
          </a:prstGeom>
          <a:noFill/>
          <a:ln w="0">
            <a:noFill/>
          </a:ln>
        </p:spPr>
        <p:txBody>
          <a:bodyPr tIns="91440" bIns="91440" anchor="t">
            <a:normAutofit/>
          </a:bodyPr>
          <a:p>
            <a:pPr marL="457200">
              <a:lnSpc>
                <a:spcPct val="115000"/>
              </a:lnSpc>
              <a:buNone/>
              <a:tabLst>
                <a:tab algn="l" pos="0"/>
              </a:tabLst>
            </a:pPr>
            <a:r>
              <a:rPr b="0" lang="en" sz="1100" spc="-1" strike="noStrike">
                <a:solidFill>
                  <a:srgbClr val="000000"/>
                </a:solidFill>
                <a:latin typeface="Arial"/>
                <a:ea typeface="Arial"/>
              </a:rPr>
              <a:t>The term hate speech is understood as any type of verbal, written or behavioral communication that attacks or uses derogatory or discriminatory language against a person or group based on what they are. In other words, based on their religion, ethinicity, natiionality, race, color, ancestry, sex or other identity factor, In the problem, we will take you through a hate speech detection model with Machine Learning, Deep Learning and Python. </a:t>
            </a:r>
            <a:endParaRPr b="0" lang="en-US" sz="1100" spc="-1" strike="noStrike">
              <a:solidFill>
                <a:srgbClr val="000000"/>
              </a:solidFill>
              <a:latin typeface="Arial"/>
            </a:endParaRPr>
          </a:p>
          <a:p>
            <a:pPr marL="457200">
              <a:lnSpc>
                <a:spcPct val="115000"/>
              </a:lnSpc>
              <a:buNone/>
              <a:tabLst>
                <a:tab algn="l" pos="0"/>
              </a:tabLst>
            </a:pPr>
            <a:endParaRPr b="0" lang="en-US" sz="1100" spc="-1" strike="noStrike">
              <a:solidFill>
                <a:srgbClr val="000000"/>
              </a:solidFill>
              <a:latin typeface="Arial"/>
            </a:endParaRPr>
          </a:p>
          <a:p>
            <a:pPr marL="457200">
              <a:lnSpc>
                <a:spcPct val="115000"/>
              </a:lnSpc>
              <a:buNone/>
              <a:tabLst>
                <a:tab algn="l" pos="0"/>
              </a:tabLst>
            </a:pPr>
            <a:r>
              <a:rPr b="0" lang="en" sz="1100" spc="-1" strike="noStrike">
                <a:solidFill>
                  <a:srgbClr val="000000"/>
                </a:solidFill>
                <a:latin typeface="Arial"/>
                <a:ea typeface="Arial"/>
              </a:rPr>
              <a:t>Hate Speech Detection is generally a task of sentiment classification. So, for training a model that can classify hate speech from a certain piece of text can be achieved by training it on data that is generally used to classify sentiments. So, for the task of hate speech detection model, we will use the Twitter tweets to identity tweets containing Hate Speech.</a:t>
            </a:r>
            <a:endParaRPr b="0" lang="en-US" sz="1100" spc="-1" strike="noStrike">
              <a:solidFill>
                <a:srgbClr val="000000"/>
              </a:solidFill>
              <a:latin typeface="Arial"/>
            </a:endParaRPr>
          </a:p>
          <a:p>
            <a:pPr>
              <a:lnSpc>
                <a:spcPct val="115000"/>
              </a:lnSpc>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pPr>
              <a:lnSpc>
                <a:spcPct val="100000"/>
              </a:lnSpc>
              <a:buNone/>
              <a:tabLst>
                <a:tab algn="l" pos="0"/>
              </a:tabLst>
            </a:pPr>
            <a:r>
              <a:rPr b="0" lang="en" sz="3000" spc="-1" strike="noStrike">
                <a:solidFill>
                  <a:srgbClr val="000000"/>
                </a:solidFill>
                <a:latin typeface="Old Standard TT"/>
                <a:ea typeface="Old Standard TT"/>
              </a:rPr>
              <a:t>Dataset</a:t>
            </a:r>
            <a:r>
              <a:rPr b="0" lang="en" sz="3000" spc="-1" strike="noStrike">
                <a:solidFill>
                  <a:srgbClr val="000000"/>
                </a:solidFill>
                <a:latin typeface="Old Standard TT"/>
                <a:ea typeface="Old Standard TT"/>
              </a:rPr>
              <a:t>	</a:t>
            </a:r>
            <a:r>
              <a:rPr b="0" lang="en" sz="3000" spc="-1" strike="noStrike">
                <a:solidFill>
                  <a:srgbClr val="000000"/>
                </a:solidFill>
                <a:latin typeface="Old Standard TT"/>
                <a:ea typeface="Old Standard TT"/>
              </a:rPr>
              <a:t>&amp; Preprocessing</a:t>
            </a:r>
            <a:endParaRPr b="0" lang="en-US" sz="3000" spc="-1" strike="noStrike">
              <a:solidFill>
                <a:srgbClr val="000000"/>
              </a:solidFill>
              <a:latin typeface="Arial"/>
            </a:endParaRPr>
          </a:p>
        </p:txBody>
      </p:sp>
      <p:sp>
        <p:nvSpPr>
          <p:cNvPr id="86" name="PlaceHolder 2"/>
          <p:cNvSpPr>
            <a:spLocks noGrp="1"/>
          </p:cNvSpPr>
          <p:nvPr>
            <p:ph/>
          </p:nvPr>
        </p:nvSpPr>
        <p:spPr>
          <a:xfrm>
            <a:off x="311760" y="1171440"/>
            <a:ext cx="8520120" cy="3396960"/>
          </a:xfrm>
          <a:prstGeom prst="rect">
            <a:avLst/>
          </a:prstGeom>
          <a:noFill/>
          <a:ln w="0">
            <a:noFill/>
          </a:ln>
        </p:spPr>
        <p:txBody>
          <a:bodyPr tIns="91440" bIns="91440" anchor="t">
            <a:normAutofit/>
          </a:bodyPr>
          <a:p>
            <a:pPr marL="457200" indent="-330120">
              <a:lnSpc>
                <a:spcPct val="115000"/>
              </a:lnSpc>
              <a:buClr>
                <a:srgbClr val="000000"/>
              </a:buClr>
              <a:buFont typeface="Old Standard TT"/>
              <a:buChar char="●"/>
            </a:pPr>
            <a:r>
              <a:rPr b="0" lang="en" sz="1600" spc="-1" strike="noStrike">
                <a:solidFill>
                  <a:srgbClr val="000000"/>
                </a:solidFill>
                <a:latin typeface="Old Standard TT"/>
                <a:ea typeface="Old Standard TT"/>
              </a:rPr>
              <a:t>We have used Twitter tweets and this datasets contains 31962 instances and 3 features id, tweets and the label. </a:t>
            </a:r>
            <a:endParaRPr b="0" lang="en-US" sz="1600" spc="-1" strike="noStrike">
              <a:solidFill>
                <a:srgbClr val="000000"/>
              </a:solidFill>
              <a:latin typeface="Arial"/>
            </a:endParaRPr>
          </a:p>
          <a:p>
            <a:pPr marL="457200" indent="-330120">
              <a:lnSpc>
                <a:spcPct val="115000"/>
              </a:lnSpc>
              <a:buClr>
                <a:srgbClr val="000000"/>
              </a:buClr>
              <a:buFont typeface="Old Standard TT"/>
              <a:buChar char="●"/>
            </a:pPr>
            <a:r>
              <a:rPr b="0" lang="en" sz="1600" spc="-1" strike="noStrike">
                <a:solidFill>
                  <a:srgbClr val="000000"/>
                </a:solidFill>
                <a:latin typeface="Old Standard TT"/>
                <a:ea typeface="Old Standard TT"/>
              </a:rPr>
              <a:t>We removed the id feature since it does not contribute towards our prediction. </a:t>
            </a:r>
            <a:endParaRPr b="0" lang="en-US" sz="1600" spc="-1" strike="noStrike">
              <a:solidFill>
                <a:srgbClr val="000000"/>
              </a:solidFill>
              <a:latin typeface="Arial"/>
            </a:endParaRPr>
          </a:p>
          <a:p>
            <a:pPr marL="457200" indent="-330120">
              <a:lnSpc>
                <a:spcPct val="115000"/>
              </a:lnSpc>
              <a:buClr>
                <a:srgbClr val="000000"/>
              </a:buClr>
              <a:buFont typeface="Old Standard TT"/>
              <a:buChar char="●"/>
            </a:pPr>
            <a:r>
              <a:rPr b="0" lang="en" sz="1600" spc="-1" strike="noStrike">
                <a:solidFill>
                  <a:srgbClr val="000000"/>
                </a:solidFill>
                <a:latin typeface="Old Standard TT"/>
                <a:ea typeface="Old Standard TT"/>
              </a:rPr>
              <a:t>We removed the stopwords, punctuation marks, urls etc. </a:t>
            </a:r>
            <a:endParaRPr b="0" lang="en-US" sz="1600" spc="-1" strike="noStrike">
              <a:solidFill>
                <a:srgbClr val="000000"/>
              </a:solidFill>
              <a:latin typeface="Arial"/>
            </a:endParaRPr>
          </a:p>
          <a:p>
            <a:pPr marL="457200" indent="-330120">
              <a:lnSpc>
                <a:spcPct val="115000"/>
              </a:lnSpc>
              <a:buClr>
                <a:srgbClr val="000000"/>
              </a:buClr>
              <a:buFont typeface="Old Standard TT"/>
              <a:buChar char="●"/>
            </a:pPr>
            <a:r>
              <a:rPr b="0" lang="en" sz="1600" spc="-1" strike="noStrike">
                <a:solidFill>
                  <a:srgbClr val="000000"/>
                </a:solidFill>
                <a:latin typeface="Old Standard TT"/>
                <a:ea typeface="Old Standard TT"/>
              </a:rPr>
              <a:t>We performed tokenization and lemmatization on our data. </a:t>
            </a:r>
            <a:endParaRPr b="0" lang="en-US" sz="1600" spc="-1" strike="noStrike">
              <a:solidFill>
                <a:srgbClr val="000000"/>
              </a:solidFill>
              <a:latin typeface="Arial"/>
            </a:endParaRPr>
          </a:p>
          <a:p>
            <a:pPr marL="457200" indent="-330120">
              <a:lnSpc>
                <a:spcPct val="115000"/>
              </a:lnSpc>
              <a:buClr>
                <a:srgbClr val="000000"/>
              </a:buClr>
              <a:buFont typeface="Old Standard TT"/>
              <a:buChar char="●"/>
            </a:pPr>
            <a:r>
              <a:rPr b="0" lang="en" sz="1600" spc="-1" strike="noStrike">
                <a:solidFill>
                  <a:srgbClr val="000000"/>
                </a:solidFill>
                <a:latin typeface="Old Standard TT"/>
                <a:ea typeface="Old Standard TT"/>
              </a:rPr>
              <a:t>The dataset had 29720 hate speech tweets and 2242 free speech tweets in the target feature. So we did oversampling of the data for balancing the data.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4000"/>
          </a:bodyPr>
          <a:p>
            <a:pPr>
              <a:lnSpc>
                <a:spcPct val="100000"/>
              </a:lnSpc>
              <a:buNone/>
              <a:tabLst>
                <a:tab algn="l" pos="0"/>
              </a:tabLst>
            </a:pPr>
            <a:r>
              <a:rPr b="0" lang="en" sz="3000" spc="-1" strike="noStrike">
                <a:solidFill>
                  <a:srgbClr val="000000"/>
                </a:solidFill>
                <a:latin typeface="Old Standard TT"/>
                <a:ea typeface="Old Standard TT"/>
              </a:rPr>
              <a:t>Models</a:t>
            </a:r>
            <a:r>
              <a:rPr b="0" lang="en" sz="3000" spc="-1" strike="noStrike">
                <a:solidFill>
                  <a:srgbClr val="000000"/>
                </a:solidFill>
                <a:latin typeface="Old Standard TT"/>
                <a:ea typeface="Old Standard TT"/>
              </a:rPr>
              <a:t>	</a:t>
            </a:r>
            <a:endParaRPr b="0" lang="en-US" sz="3000" spc="-1" strike="noStrike">
              <a:solidFill>
                <a:srgbClr val="000000"/>
              </a:solidFill>
              <a:latin typeface="Arial"/>
            </a:endParaRPr>
          </a:p>
        </p:txBody>
      </p:sp>
      <p:sp>
        <p:nvSpPr>
          <p:cNvPr id="88" name="PlaceHolder 2"/>
          <p:cNvSpPr>
            <a:spLocks noGrp="1"/>
          </p:cNvSpPr>
          <p:nvPr>
            <p:ph/>
          </p:nvPr>
        </p:nvSpPr>
        <p:spPr>
          <a:xfrm>
            <a:off x="311760" y="1171440"/>
            <a:ext cx="8520120" cy="3396960"/>
          </a:xfrm>
          <a:prstGeom prst="rect">
            <a:avLst/>
          </a:prstGeom>
          <a:noFill/>
          <a:ln w="0">
            <a:noFill/>
          </a:ln>
        </p:spPr>
        <p:txBody>
          <a:bodyPr tIns="91440" bIns="91440" anchor="t">
            <a:normAutofit/>
          </a:bodyPr>
          <a:p>
            <a:pPr>
              <a:lnSpc>
                <a:spcPct val="115000"/>
              </a:lnSpc>
              <a:buNone/>
              <a:tabLst>
                <a:tab algn="l" pos="0"/>
              </a:tabLst>
            </a:pPr>
            <a:r>
              <a:rPr b="0" lang="en" sz="1800" spc="-1" strike="noStrike">
                <a:solidFill>
                  <a:srgbClr val="000000"/>
                </a:solidFill>
                <a:latin typeface="Old Standard TT"/>
                <a:ea typeface="Old Standard TT"/>
              </a:rPr>
              <a:t>We implemented various Machine Learning algorithms such as Logistic Regression, Random Forest, Super Vector Machine and Naive Bayes.</a:t>
            </a:r>
            <a:endParaRPr b="0" lang="en-US"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000000"/>
                </a:solidFill>
                <a:latin typeface="Old Standard TT"/>
                <a:ea typeface="Old Standard TT"/>
              </a:rPr>
              <a:t>We implemented a Neural Network and LSTM model without using transformers and then we built an LSTM model using the Glove Transformer. </a:t>
            </a:r>
            <a:endParaRPr b="0" lang="en-US" sz="1800" spc="-1" strike="noStrike">
              <a:solidFill>
                <a:srgbClr val="000000"/>
              </a:solidFill>
              <a:latin typeface="Arial"/>
            </a:endParaRPr>
          </a:p>
          <a:p>
            <a:pPr>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76000"/>
          </a:bodyPr>
          <a:p>
            <a:pPr>
              <a:lnSpc>
                <a:spcPct val="100000"/>
              </a:lnSpc>
              <a:buNone/>
              <a:tabLst>
                <a:tab algn="l" pos="0"/>
              </a:tabLst>
            </a:pPr>
            <a:r>
              <a:rPr b="1" lang="en" sz="3000" spc="-1" strike="noStrike">
                <a:solidFill>
                  <a:srgbClr val="000000"/>
                </a:solidFill>
                <a:latin typeface="Old Standard TT"/>
                <a:ea typeface="Old Standard TT"/>
              </a:rPr>
              <a:t>Logistic Regression Model with Imbalanced Data</a:t>
            </a:r>
            <a:endParaRPr b="0" lang="en-US" sz="3000" spc="-1" strike="noStrike">
              <a:solidFill>
                <a:srgbClr val="000000"/>
              </a:solidFill>
              <a:latin typeface="Arial"/>
            </a:endParaRPr>
          </a:p>
        </p:txBody>
      </p:sp>
      <p:pic>
        <p:nvPicPr>
          <p:cNvPr id="90" name="Google Shape;88;p18" descr=""/>
          <p:cNvPicPr/>
          <p:nvPr/>
        </p:nvPicPr>
        <p:blipFill>
          <a:blip r:embed="rId1"/>
          <a:stretch/>
        </p:blipFill>
        <p:spPr>
          <a:xfrm>
            <a:off x="1448280" y="1471680"/>
            <a:ext cx="6319440" cy="2350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3000"/>
          </a:bodyPr>
          <a:p>
            <a:pPr>
              <a:lnSpc>
                <a:spcPct val="100000"/>
              </a:lnSpc>
              <a:buNone/>
              <a:tabLst>
                <a:tab algn="l" pos="0"/>
              </a:tabLst>
            </a:pPr>
            <a:r>
              <a:rPr b="1" lang="en" sz="3000" spc="-1" strike="noStrike">
                <a:solidFill>
                  <a:srgbClr val="000000"/>
                </a:solidFill>
                <a:latin typeface="Old Standard TT"/>
                <a:ea typeface="Old Standard TT"/>
              </a:rPr>
              <a:t>Naive Bayes Model with Imbalanced Data</a:t>
            </a:r>
            <a:endParaRPr b="0" lang="en-US" sz="3000" spc="-1" strike="noStrike">
              <a:solidFill>
                <a:srgbClr val="000000"/>
              </a:solidFill>
              <a:latin typeface="Arial"/>
            </a:endParaRPr>
          </a:p>
        </p:txBody>
      </p:sp>
      <p:pic>
        <p:nvPicPr>
          <p:cNvPr id="92" name="Google Shape;94;p19" descr=""/>
          <p:cNvPicPr/>
          <p:nvPr/>
        </p:nvPicPr>
        <p:blipFill>
          <a:blip r:embed="rId1"/>
          <a:stretch/>
        </p:blipFill>
        <p:spPr>
          <a:xfrm>
            <a:off x="2286000" y="1461960"/>
            <a:ext cx="4571640" cy="2219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80000"/>
          </a:bodyPr>
          <a:p>
            <a:pPr>
              <a:lnSpc>
                <a:spcPct val="100000"/>
              </a:lnSpc>
              <a:buNone/>
              <a:tabLst>
                <a:tab algn="l" pos="0"/>
              </a:tabLst>
            </a:pPr>
            <a:r>
              <a:rPr b="1" lang="en" sz="3000" spc="-1" strike="noStrike">
                <a:solidFill>
                  <a:srgbClr val="000000"/>
                </a:solidFill>
                <a:latin typeface="Old Standard TT"/>
                <a:ea typeface="Old Standard TT"/>
              </a:rPr>
              <a:t>Logistic Regression Model with Balanced Data</a:t>
            </a:r>
            <a:endParaRPr b="0" lang="en-US" sz="3000" spc="-1" strike="noStrike">
              <a:solidFill>
                <a:srgbClr val="000000"/>
              </a:solidFill>
              <a:latin typeface="Arial"/>
            </a:endParaRPr>
          </a:p>
        </p:txBody>
      </p:sp>
      <p:pic>
        <p:nvPicPr>
          <p:cNvPr id="94" name="Google Shape;100;p20" descr=""/>
          <p:cNvPicPr/>
          <p:nvPr/>
        </p:nvPicPr>
        <p:blipFill>
          <a:blip r:embed="rId1"/>
          <a:stretch/>
        </p:blipFill>
        <p:spPr>
          <a:xfrm>
            <a:off x="1428480" y="1482480"/>
            <a:ext cx="6159240" cy="22906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612720"/>
          </a:xfrm>
          <a:prstGeom prst="rect">
            <a:avLst/>
          </a:prstGeom>
          <a:noFill/>
          <a:ln w="0">
            <a:noFill/>
          </a:ln>
        </p:spPr>
        <p:txBody>
          <a:bodyPr tIns="91440" bIns="91440" anchor="t">
            <a:normAutofit fontScale="93000"/>
          </a:bodyPr>
          <a:p>
            <a:pPr>
              <a:lnSpc>
                <a:spcPct val="100000"/>
              </a:lnSpc>
              <a:buNone/>
              <a:tabLst>
                <a:tab algn="l" pos="0"/>
              </a:tabLst>
            </a:pPr>
            <a:r>
              <a:rPr b="1" lang="en" sz="3000" spc="-1" strike="noStrike">
                <a:solidFill>
                  <a:srgbClr val="000000"/>
                </a:solidFill>
                <a:latin typeface="Old Standard TT"/>
                <a:ea typeface="Old Standard TT"/>
              </a:rPr>
              <a:t>Naive Bayes Model with Balanced Data</a:t>
            </a:r>
            <a:endParaRPr b="0" lang="en-US" sz="3000" spc="-1" strike="noStrike">
              <a:solidFill>
                <a:srgbClr val="000000"/>
              </a:solidFill>
              <a:latin typeface="Arial"/>
            </a:endParaRPr>
          </a:p>
        </p:txBody>
      </p:sp>
      <p:pic>
        <p:nvPicPr>
          <p:cNvPr id="96" name="Google Shape;106;p21" descr=""/>
          <p:cNvPicPr/>
          <p:nvPr/>
        </p:nvPicPr>
        <p:blipFill>
          <a:blip r:embed="rId1"/>
          <a:stretch/>
        </p:blipFill>
        <p:spPr>
          <a:xfrm>
            <a:off x="1468440" y="1628280"/>
            <a:ext cx="6207120" cy="2308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2022-11-08T10:47:42Z</dcterms:modified>
  <cp:revision>2</cp:revision>
  <dc:subject/>
  <dc:title/>
</cp:coreProperties>
</file>