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3fa1034ea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3fa1034ea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3fa1034ea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3fa1034ea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3fa1034e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3fa1034e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3fa1034ea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3fa1034ea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3fa1034e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3fa1034e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3fa1034e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3fa1034e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3fa1034e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3fa1034e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3fa1034e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3fa1034e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3fa1034e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3fa1034e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3fa1034ea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3fa1034ea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3fa1034e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3fa1034e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3fa1034ea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3fa1034e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3fa1034e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3fa1034e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Hate Speech Detection using Transformers and Deep Learning </a:t>
            </a:r>
            <a:endParaRPr/>
          </a:p>
        </p:txBody>
      </p:sp>
      <p:sp>
        <p:nvSpPr>
          <p:cNvPr id="60" name="Google Shape;60;p13"/>
          <p:cNvSpPr txBox="1"/>
          <p:nvPr>
            <p:ph idx="1" type="subTitle"/>
          </p:nvPr>
        </p:nvSpPr>
        <p:spPr>
          <a:xfrm>
            <a:off x="374625" y="351667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														By:</a:t>
            </a:r>
            <a:endParaRPr/>
          </a:p>
          <a:p>
            <a:pPr indent="0" lvl="0" marL="0" rtl="0" algn="r">
              <a:spcBef>
                <a:spcPts val="0"/>
              </a:spcBef>
              <a:spcAft>
                <a:spcPts val="0"/>
              </a:spcAft>
              <a:buNone/>
            </a:pPr>
            <a:r>
              <a:rPr lang="en"/>
              <a:t>Farheen Fatima </a:t>
            </a:r>
            <a:endParaRPr/>
          </a:p>
          <a:p>
            <a:pPr indent="0" lvl="0" marL="0" rtl="0" algn="r">
              <a:spcBef>
                <a:spcPts val="0"/>
              </a:spcBef>
              <a:spcAft>
                <a:spcPts val="0"/>
              </a:spcAft>
              <a:buNone/>
            </a:pPr>
            <a:r>
              <a:rPr lang="en"/>
              <a:t>Mohamed Derbeli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NN Model using Glove	</a:t>
            </a:r>
            <a:endParaRPr b="1"/>
          </a:p>
        </p:txBody>
      </p:sp>
      <p:pic>
        <p:nvPicPr>
          <p:cNvPr id="113" name="Google Shape;113;p22"/>
          <p:cNvPicPr preferRelativeResize="0"/>
          <p:nvPr/>
        </p:nvPicPr>
        <p:blipFill>
          <a:blip r:embed="rId3">
            <a:alphaModFix/>
          </a:blip>
          <a:stretch>
            <a:fillRect/>
          </a:stretch>
        </p:blipFill>
        <p:spPr>
          <a:xfrm>
            <a:off x="1942250" y="1374750"/>
            <a:ext cx="4937250" cy="3344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and Classification Report </a:t>
            </a:r>
            <a:endParaRPr/>
          </a:p>
        </p:txBody>
      </p:sp>
      <p:pic>
        <p:nvPicPr>
          <p:cNvPr id="119" name="Google Shape;119;p23"/>
          <p:cNvPicPr preferRelativeResize="0"/>
          <p:nvPr/>
        </p:nvPicPr>
        <p:blipFill>
          <a:blip r:embed="rId3">
            <a:alphaModFix/>
          </a:blip>
          <a:stretch>
            <a:fillRect/>
          </a:stretch>
        </p:blipFill>
        <p:spPr>
          <a:xfrm>
            <a:off x="1866975" y="1457650"/>
            <a:ext cx="4401650" cy="31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 using Glove: </a:t>
            </a:r>
            <a:endParaRPr/>
          </a:p>
        </p:txBody>
      </p:sp>
      <p:pic>
        <p:nvPicPr>
          <p:cNvPr id="125" name="Google Shape;125;p24"/>
          <p:cNvPicPr preferRelativeResize="0"/>
          <p:nvPr/>
        </p:nvPicPr>
        <p:blipFill>
          <a:blip r:embed="rId3">
            <a:alphaModFix/>
          </a:blip>
          <a:stretch>
            <a:fillRect/>
          </a:stretch>
        </p:blipFill>
        <p:spPr>
          <a:xfrm>
            <a:off x="910050" y="1375175"/>
            <a:ext cx="6602649" cy="314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&amp; Classification Report	</a:t>
            </a:r>
            <a:endParaRPr/>
          </a:p>
        </p:txBody>
      </p:sp>
      <p:pic>
        <p:nvPicPr>
          <p:cNvPr id="131" name="Google Shape;131;p25"/>
          <p:cNvPicPr preferRelativeResize="0"/>
          <p:nvPr/>
        </p:nvPicPr>
        <p:blipFill>
          <a:blip r:embed="rId3">
            <a:alphaModFix/>
          </a:blip>
          <a:stretch>
            <a:fillRect/>
          </a:stretch>
        </p:blipFill>
        <p:spPr>
          <a:xfrm>
            <a:off x="2167925" y="1108500"/>
            <a:ext cx="4275700" cy="381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7" name="Google Shape;137;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performed much better when the data is balanced. Hence, we understood the importance of balanced data while training the model. </a:t>
            </a:r>
            <a:endParaRPr/>
          </a:p>
          <a:p>
            <a:pPr indent="-342900" lvl="0" marL="457200" rtl="0" algn="l">
              <a:spcBef>
                <a:spcPts val="0"/>
              </a:spcBef>
              <a:spcAft>
                <a:spcPts val="0"/>
              </a:spcAft>
              <a:buSzPts val="1800"/>
              <a:buChar char="●"/>
            </a:pPr>
            <a:r>
              <a:rPr lang="en"/>
              <a:t>LSTM Model performed much better than Naive Bayes and Neural Network Models.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718075" y="584050"/>
            <a:ext cx="7030500" cy="41115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b="0" lang="en"/>
              <a:t>Introduction</a:t>
            </a:r>
            <a:endParaRPr b="0"/>
          </a:p>
          <a:p>
            <a:pPr indent="-419100" lvl="0" marL="457200" rtl="0" algn="l">
              <a:spcBef>
                <a:spcPts val="0"/>
              </a:spcBef>
              <a:spcAft>
                <a:spcPts val="0"/>
              </a:spcAft>
              <a:buSzPts val="3000"/>
              <a:buChar char="●"/>
            </a:pPr>
            <a:r>
              <a:rPr b="0" lang="en"/>
              <a:t>Dataset</a:t>
            </a:r>
            <a:endParaRPr b="0"/>
          </a:p>
          <a:p>
            <a:pPr indent="-419100" lvl="0" marL="457200" rtl="0" algn="l">
              <a:spcBef>
                <a:spcPts val="0"/>
              </a:spcBef>
              <a:spcAft>
                <a:spcPts val="0"/>
              </a:spcAft>
              <a:buSzPts val="3000"/>
              <a:buChar char="●"/>
            </a:pPr>
            <a:r>
              <a:rPr b="0" lang="en"/>
              <a:t>Data preprocessing</a:t>
            </a:r>
            <a:endParaRPr b="0"/>
          </a:p>
          <a:p>
            <a:pPr indent="-419100" lvl="0" marL="457200" rtl="0" algn="l">
              <a:spcBef>
                <a:spcPts val="0"/>
              </a:spcBef>
              <a:spcAft>
                <a:spcPts val="0"/>
              </a:spcAft>
              <a:buSzPts val="3000"/>
              <a:buChar char="●"/>
            </a:pPr>
            <a:r>
              <a:rPr b="0" lang="en"/>
              <a:t>Models</a:t>
            </a:r>
            <a:endParaRPr b="0"/>
          </a:p>
          <a:p>
            <a:pPr indent="-419100" lvl="0" marL="457200" rtl="0" algn="l">
              <a:spcBef>
                <a:spcPts val="0"/>
              </a:spcBef>
              <a:spcAft>
                <a:spcPts val="0"/>
              </a:spcAft>
              <a:buSzPts val="3000"/>
              <a:buChar char="●"/>
            </a:pPr>
            <a:r>
              <a:rPr b="0" lang="en"/>
              <a:t>Results</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100">
                <a:solidFill>
                  <a:srgbClr val="000000"/>
                </a:solidFill>
                <a:latin typeface="Arial"/>
                <a:ea typeface="Arial"/>
                <a:cs typeface="Arial"/>
                <a:sym typeface="Arial"/>
              </a:rPr>
              <a:t>The term hate speech is understood as any type of verbal, written or behavioral communication that attacks or uses derogatory or discriminatory language against a person or group based on what they are. In other words, based on their religion, ethinicity, natiionality, race, color, ancestry, sex or other identity factor, In the problem, we will take you through a hate speech detection model with Machine Learning, Deep Learning and Python.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Hate Speech Detection is generally a task of sentiment classification. So, for training a model that can classify hate speech from a certain piece of text can be achieved by training it on data that is generally used to classify sentiments. So, for the task of hate speech detection model, we will use the Twitter tweets to identity tweets containing Hate Speech.</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&amp; Preprocessing</a:t>
            </a:r>
            <a:endParaRPr/>
          </a:p>
        </p:txBody>
      </p:sp>
      <p:sp>
        <p:nvSpPr>
          <p:cNvPr id="76" name="Google Shape;76;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have used Twitter tweets and this datasets contains 31962 instances and 3 features id, tweets and the label. </a:t>
            </a:r>
            <a:endParaRPr sz="1600"/>
          </a:p>
          <a:p>
            <a:pPr indent="-330200" lvl="0" marL="457200" rtl="0" algn="l">
              <a:spcBef>
                <a:spcPts val="0"/>
              </a:spcBef>
              <a:spcAft>
                <a:spcPts val="0"/>
              </a:spcAft>
              <a:buSzPts val="1600"/>
              <a:buChar char="●"/>
            </a:pPr>
            <a:r>
              <a:rPr lang="en" sz="1600"/>
              <a:t>We removed the id feature since it does not contribute towards our prediction. </a:t>
            </a:r>
            <a:endParaRPr sz="1600"/>
          </a:p>
          <a:p>
            <a:pPr indent="-330200" lvl="0" marL="457200" rtl="0" algn="l">
              <a:spcBef>
                <a:spcPts val="0"/>
              </a:spcBef>
              <a:spcAft>
                <a:spcPts val="0"/>
              </a:spcAft>
              <a:buSzPts val="1600"/>
              <a:buChar char="●"/>
            </a:pPr>
            <a:r>
              <a:rPr lang="en" sz="1600"/>
              <a:t>We removed the stopwords, punctuation marks, urls etc. </a:t>
            </a:r>
            <a:endParaRPr sz="1600"/>
          </a:p>
          <a:p>
            <a:pPr indent="-330200" lvl="0" marL="457200" rtl="0" algn="l">
              <a:spcBef>
                <a:spcPts val="0"/>
              </a:spcBef>
              <a:spcAft>
                <a:spcPts val="0"/>
              </a:spcAft>
              <a:buSzPts val="1600"/>
              <a:buChar char="●"/>
            </a:pPr>
            <a:r>
              <a:rPr lang="en" sz="1600"/>
              <a:t>We performed tokenization and lemmatization on our data. </a:t>
            </a:r>
            <a:endParaRPr sz="1600"/>
          </a:p>
          <a:p>
            <a:pPr indent="-330200" lvl="0" marL="457200" rtl="0" algn="l">
              <a:spcBef>
                <a:spcPts val="0"/>
              </a:spcBef>
              <a:spcAft>
                <a:spcPts val="0"/>
              </a:spcAft>
              <a:buSzPts val="1600"/>
              <a:buChar char="●"/>
            </a:pPr>
            <a:r>
              <a:rPr lang="en" sz="1600"/>
              <a:t>The dataset had 29720 hate speech tweets and 2242 free speech tweets in the target feature. So we did oversampling of the data for balancing the data.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t>
            </a:r>
            <a:endParaRPr/>
          </a:p>
        </p:txBody>
      </p:sp>
      <p:sp>
        <p:nvSpPr>
          <p:cNvPr id="82" name="Google Shape;82;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implemented various Machine Learning algorithms</a:t>
            </a:r>
            <a:endParaRPr/>
          </a:p>
          <a:p>
            <a:pPr indent="0" lvl="0" marL="0" rtl="0" algn="l">
              <a:spcBef>
                <a:spcPts val="1200"/>
              </a:spcBef>
              <a:spcAft>
                <a:spcPts val="0"/>
              </a:spcAft>
              <a:buNone/>
            </a:pPr>
            <a:r>
              <a:rPr lang="en"/>
              <a:t>We implemented a Neural Network and LSTM model without using transformers and then we built an LSTM model using the Glove Transformer.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Naive Bayes Model with Imbalanced Data</a:t>
            </a:r>
            <a:endParaRPr b="1"/>
          </a:p>
        </p:txBody>
      </p:sp>
      <p:pic>
        <p:nvPicPr>
          <p:cNvPr id="88" name="Google Shape;88;p18"/>
          <p:cNvPicPr preferRelativeResize="0"/>
          <p:nvPr/>
        </p:nvPicPr>
        <p:blipFill>
          <a:blip r:embed="rId3">
            <a:alphaModFix/>
          </a:blip>
          <a:stretch>
            <a:fillRect/>
          </a:stretch>
        </p:blipFill>
        <p:spPr>
          <a:xfrm>
            <a:off x="2286000" y="1462088"/>
            <a:ext cx="4572000"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LSTM Model without Transformer</a:t>
            </a:r>
            <a:endParaRPr b="1"/>
          </a:p>
        </p:txBody>
      </p:sp>
      <p:pic>
        <p:nvPicPr>
          <p:cNvPr id="94" name="Google Shape;94;p19"/>
          <p:cNvPicPr preferRelativeResize="0"/>
          <p:nvPr/>
        </p:nvPicPr>
        <p:blipFill>
          <a:blip r:embed="rId3">
            <a:alphaModFix/>
          </a:blip>
          <a:stretch>
            <a:fillRect/>
          </a:stretch>
        </p:blipFill>
        <p:spPr>
          <a:xfrm>
            <a:off x="623575" y="1461875"/>
            <a:ext cx="7896851" cy="331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Confusion Matrix	</a:t>
            </a:r>
            <a:endParaRPr b="1"/>
          </a:p>
        </p:txBody>
      </p:sp>
      <p:pic>
        <p:nvPicPr>
          <p:cNvPr id="100" name="Google Shape;100;p20"/>
          <p:cNvPicPr preferRelativeResize="0"/>
          <p:nvPr/>
        </p:nvPicPr>
        <p:blipFill>
          <a:blip r:embed="rId3">
            <a:alphaModFix/>
          </a:blip>
          <a:stretch>
            <a:fillRect/>
          </a:stretch>
        </p:blipFill>
        <p:spPr>
          <a:xfrm>
            <a:off x="827775" y="1202075"/>
            <a:ext cx="3880376" cy="2176700"/>
          </a:xfrm>
          <a:prstGeom prst="rect">
            <a:avLst/>
          </a:prstGeom>
          <a:noFill/>
          <a:ln>
            <a:noFill/>
          </a:ln>
        </p:spPr>
      </p:pic>
      <p:pic>
        <p:nvPicPr>
          <p:cNvPr id="101" name="Google Shape;101;p20"/>
          <p:cNvPicPr preferRelativeResize="0"/>
          <p:nvPr/>
        </p:nvPicPr>
        <p:blipFill>
          <a:blip r:embed="rId4">
            <a:alphaModFix/>
          </a:blip>
          <a:stretch>
            <a:fillRect/>
          </a:stretch>
        </p:blipFill>
        <p:spPr>
          <a:xfrm>
            <a:off x="4948425" y="1295250"/>
            <a:ext cx="3172375" cy="185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using Glove Transformer</a:t>
            </a:r>
            <a:endParaRPr b="1"/>
          </a:p>
        </p:txBody>
      </p:sp>
      <p:pic>
        <p:nvPicPr>
          <p:cNvPr id="107" name="Google Shape;107;p21"/>
          <p:cNvPicPr preferRelativeResize="0"/>
          <p:nvPr/>
        </p:nvPicPr>
        <p:blipFill>
          <a:blip r:embed="rId3">
            <a:alphaModFix/>
          </a:blip>
          <a:stretch>
            <a:fillRect/>
          </a:stretch>
        </p:blipFill>
        <p:spPr>
          <a:xfrm>
            <a:off x="1976438" y="1243013"/>
            <a:ext cx="5191125" cy="265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