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A33C977-575D-4B27-80BC-5A88161FF735}"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318B1A9-3319-4D19-9A23-A6E9499CA028}" type="slidenum">
              <a:rPr lang="en-US" smtClean="0"/>
              <a:t>‹N°›</a:t>
            </a:fld>
            <a:endParaRPr lang="en-US"/>
          </a:p>
        </p:txBody>
      </p:sp>
    </p:spTree>
    <p:extLst>
      <p:ext uri="{BB962C8B-B14F-4D97-AF65-F5344CB8AC3E}">
        <p14:creationId xmlns:p14="http://schemas.microsoft.com/office/powerpoint/2010/main" val="196055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A33C977-575D-4B27-80BC-5A88161FF735}"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18B1A9-3319-4D19-9A23-A6E9499CA028}" type="slidenum">
              <a:rPr lang="en-US" smtClean="0"/>
              <a:t>‹N°›</a:t>
            </a:fld>
            <a:endParaRPr lang="en-US"/>
          </a:p>
        </p:txBody>
      </p:sp>
    </p:spTree>
    <p:extLst>
      <p:ext uri="{BB962C8B-B14F-4D97-AF65-F5344CB8AC3E}">
        <p14:creationId xmlns:p14="http://schemas.microsoft.com/office/powerpoint/2010/main" val="3675317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A33C977-575D-4B27-80BC-5A88161FF735}"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18B1A9-3319-4D19-9A23-A6E9499CA028}" type="slidenum">
              <a:rPr lang="en-US" smtClean="0"/>
              <a:t>‹N°›</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04974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5A33C977-575D-4B27-80BC-5A88161FF735}"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18B1A9-3319-4D19-9A23-A6E9499CA028}" type="slidenum">
              <a:rPr lang="en-US" smtClean="0"/>
              <a:t>‹N°›</a:t>
            </a:fld>
            <a:endParaRPr lang="en-US"/>
          </a:p>
        </p:txBody>
      </p:sp>
    </p:spTree>
    <p:extLst>
      <p:ext uri="{BB962C8B-B14F-4D97-AF65-F5344CB8AC3E}">
        <p14:creationId xmlns:p14="http://schemas.microsoft.com/office/powerpoint/2010/main" val="2296583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5A33C977-575D-4B27-80BC-5A88161FF735}"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18B1A9-3319-4D19-9A23-A6E9499CA028}" type="slidenum">
              <a:rPr lang="en-US" smtClean="0"/>
              <a:t>‹N°›</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4339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5A33C977-575D-4B27-80BC-5A88161FF735}"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18B1A9-3319-4D19-9A23-A6E9499CA028}" type="slidenum">
              <a:rPr lang="en-US" smtClean="0"/>
              <a:t>‹N°›</a:t>
            </a:fld>
            <a:endParaRPr lang="en-US"/>
          </a:p>
        </p:txBody>
      </p:sp>
    </p:spTree>
    <p:extLst>
      <p:ext uri="{BB962C8B-B14F-4D97-AF65-F5344CB8AC3E}">
        <p14:creationId xmlns:p14="http://schemas.microsoft.com/office/powerpoint/2010/main" val="175283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A33C977-575D-4B27-80BC-5A88161FF735}"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18B1A9-3319-4D19-9A23-A6E9499CA028}" type="slidenum">
              <a:rPr lang="en-US" smtClean="0"/>
              <a:t>‹N°›</a:t>
            </a:fld>
            <a:endParaRPr lang="en-US"/>
          </a:p>
        </p:txBody>
      </p:sp>
    </p:spTree>
    <p:extLst>
      <p:ext uri="{BB962C8B-B14F-4D97-AF65-F5344CB8AC3E}">
        <p14:creationId xmlns:p14="http://schemas.microsoft.com/office/powerpoint/2010/main" val="669732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A33C977-575D-4B27-80BC-5A88161FF735}"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18B1A9-3319-4D19-9A23-A6E9499CA028}" type="slidenum">
              <a:rPr lang="en-US" smtClean="0"/>
              <a:t>‹N°›</a:t>
            </a:fld>
            <a:endParaRPr lang="en-US"/>
          </a:p>
        </p:txBody>
      </p:sp>
    </p:spTree>
    <p:extLst>
      <p:ext uri="{BB962C8B-B14F-4D97-AF65-F5344CB8AC3E}">
        <p14:creationId xmlns:p14="http://schemas.microsoft.com/office/powerpoint/2010/main" val="188368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A33C977-575D-4B27-80BC-5A88161FF735}"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18B1A9-3319-4D19-9A23-A6E9499CA028}" type="slidenum">
              <a:rPr lang="en-US" smtClean="0"/>
              <a:t>‹N°›</a:t>
            </a:fld>
            <a:endParaRPr lang="en-US"/>
          </a:p>
        </p:txBody>
      </p:sp>
    </p:spTree>
    <p:extLst>
      <p:ext uri="{BB962C8B-B14F-4D97-AF65-F5344CB8AC3E}">
        <p14:creationId xmlns:p14="http://schemas.microsoft.com/office/powerpoint/2010/main" val="123710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A33C977-575D-4B27-80BC-5A88161FF735}" type="datetimeFigureOut">
              <a:rPr lang="en-US" smtClean="0"/>
              <a:t>2/5/2021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18B1A9-3319-4D19-9A23-A6E9499CA028}" type="slidenum">
              <a:rPr lang="en-US" smtClean="0"/>
              <a:t>‹N°›</a:t>
            </a:fld>
            <a:endParaRPr lang="en-US"/>
          </a:p>
        </p:txBody>
      </p:sp>
    </p:spTree>
    <p:extLst>
      <p:ext uri="{BB962C8B-B14F-4D97-AF65-F5344CB8AC3E}">
        <p14:creationId xmlns:p14="http://schemas.microsoft.com/office/powerpoint/2010/main" val="1444652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5A33C977-575D-4B27-80BC-5A88161FF735}"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318B1A9-3319-4D19-9A23-A6E9499CA028}" type="slidenum">
              <a:rPr lang="en-US" smtClean="0"/>
              <a:t>‹N°›</a:t>
            </a:fld>
            <a:endParaRPr lang="en-US"/>
          </a:p>
        </p:txBody>
      </p:sp>
    </p:spTree>
    <p:extLst>
      <p:ext uri="{BB962C8B-B14F-4D97-AF65-F5344CB8AC3E}">
        <p14:creationId xmlns:p14="http://schemas.microsoft.com/office/powerpoint/2010/main" val="427744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A33C977-575D-4B27-80BC-5A88161FF735}" type="datetimeFigureOut">
              <a:rPr lang="en-US" smtClean="0"/>
              <a:t>2/5/2021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18B1A9-3319-4D19-9A23-A6E9499CA028}" type="slidenum">
              <a:rPr lang="en-US" smtClean="0"/>
              <a:t>‹N°›</a:t>
            </a:fld>
            <a:endParaRPr lang="en-US"/>
          </a:p>
        </p:txBody>
      </p:sp>
    </p:spTree>
    <p:extLst>
      <p:ext uri="{BB962C8B-B14F-4D97-AF65-F5344CB8AC3E}">
        <p14:creationId xmlns:p14="http://schemas.microsoft.com/office/powerpoint/2010/main" val="179798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5A33C977-575D-4B27-80BC-5A88161FF735}" type="datetimeFigureOut">
              <a:rPr lang="en-US" smtClean="0"/>
              <a:t>2/5/2021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318B1A9-3319-4D19-9A23-A6E9499CA028}" type="slidenum">
              <a:rPr lang="en-US" smtClean="0"/>
              <a:t>‹N°›</a:t>
            </a:fld>
            <a:endParaRPr lang="en-US"/>
          </a:p>
        </p:txBody>
      </p:sp>
    </p:spTree>
    <p:extLst>
      <p:ext uri="{BB962C8B-B14F-4D97-AF65-F5344CB8AC3E}">
        <p14:creationId xmlns:p14="http://schemas.microsoft.com/office/powerpoint/2010/main" val="2541252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3C977-575D-4B27-80BC-5A88161FF735}" type="datetimeFigureOut">
              <a:rPr lang="en-US" smtClean="0"/>
              <a:t>2/5/2021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318B1A9-3319-4D19-9A23-A6E9499CA028}" type="slidenum">
              <a:rPr lang="en-US" smtClean="0"/>
              <a:t>‹N°›</a:t>
            </a:fld>
            <a:endParaRPr lang="en-US"/>
          </a:p>
        </p:txBody>
      </p:sp>
    </p:spTree>
    <p:extLst>
      <p:ext uri="{BB962C8B-B14F-4D97-AF65-F5344CB8AC3E}">
        <p14:creationId xmlns:p14="http://schemas.microsoft.com/office/powerpoint/2010/main" val="33497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A33C977-575D-4B27-80BC-5A88161FF735}"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318B1A9-3319-4D19-9A23-A6E9499CA028}" type="slidenum">
              <a:rPr lang="en-US" smtClean="0"/>
              <a:t>‹N°›</a:t>
            </a:fld>
            <a:endParaRPr lang="en-US"/>
          </a:p>
        </p:txBody>
      </p:sp>
    </p:spTree>
    <p:extLst>
      <p:ext uri="{BB962C8B-B14F-4D97-AF65-F5344CB8AC3E}">
        <p14:creationId xmlns:p14="http://schemas.microsoft.com/office/powerpoint/2010/main" val="4034114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A33C977-575D-4B27-80BC-5A88161FF735}" type="datetimeFigureOut">
              <a:rPr lang="en-US" smtClean="0"/>
              <a:t>2/5/2021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18B1A9-3319-4D19-9A23-A6E9499CA028}" type="slidenum">
              <a:rPr lang="en-US" smtClean="0"/>
              <a:t>‹N°›</a:t>
            </a:fld>
            <a:endParaRPr lang="en-US"/>
          </a:p>
        </p:txBody>
      </p:sp>
    </p:spTree>
    <p:extLst>
      <p:ext uri="{BB962C8B-B14F-4D97-AF65-F5344CB8AC3E}">
        <p14:creationId xmlns:p14="http://schemas.microsoft.com/office/powerpoint/2010/main" val="146913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A33C977-575D-4B27-80BC-5A88161FF735}" type="datetimeFigureOut">
              <a:rPr lang="en-US" smtClean="0"/>
              <a:t>2/5/2021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318B1A9-3319-4D19-9A23-A6E9499CA028}" type="slidenum">
              <a:rPr lang="en-US" smtClean="0"/>
              <a:t>‹N°›</a:t>
            </a:fld>
            <a:endParaRPr lang="en-US"/>
          </a:p>
        </p:txBody>
      </p:sp>
    </p:spTree>
    <p:extLst>
      <p:ext uri="{BB962C8B-B14F-4D97-AF65-F5344CB8AC3E}">
        <p14:creationId xmlns:p14="http://schemas.microsoft.com/office/powerpoint/2010/main" val="2880807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89213" y="645459"/>
            <a:ext cx="8915399" cy="2262781"/>
          </a:xfrm>
        </p:spPr>
        <p:txBody>
          <a:bodyPr/>
          <a:lstStyle/>
          <a:p>
            <a:r>
              <a:rPr lang="en-US" dirty="0" smtClean="0">
                <a:solidFill>
                  <a:srgbClr val="C00000"/>
                </a:solidFill>
              </a:rPr>
              <a:t>DATA BASES</a:t>
            </a:r>
            <a:endParaRPr lang="en-US" dirty="0">
              <a:solidFill>
                <a:srgbClr val="C00000"/>
              </a:solidFill>
            </a:endParaRPr>
          </a:p>
        </p:txBody>
      </p:sp>
      <p:sp>
        <p:nvSpPr>
          <p:cNvPr id="3" name="Sous-titre 2"/>
          <p:cNvSpPr>
            <a:spLocks noGrp="1"/>
          </p:cNvSpPr>
          <p:nvPr>
            <p:ph type="subTitle" idx="1"/>
          </p:nvPr>
        </p:nvSpPr>
        <p:spPr>
          <a:xfrm>
            <a:off x="2589212" y="3984002"/>
            <a:ext cx="8915399" cy="1126283"/>
          </a:xfrm>
        </p:spPr>
        <p:txBody>
          <a:bodyPr>
            <a:normAutofit fontScale="92500"/>
          </a:bodyPr>
          <a:lstStyle/>
          <a:p>
            <a:pPr marL="285750" indent="-285750">
              <a:buFontTx/>
              <a:buChar char="-"/>
            </a:pPr>
            <a:r>
              <a:rPr lang="en-US" dirty="0" smtClean="0"/>
              <a:t>What is a data base ?</a:t>
            </a:r>
          </a:p>
          <a:p>
            <a:pPr marL="285750" indent="-285750">
              <a:buFontTx/>
              <a:buChar char="-"/>
            </a:pPr>
            <a:r>
              <a:rPr lang="en-US" dirty="0" smtClean="0"/>
              <a:t>What is a Relational Data Base Management System (RDBMS) ?</a:t>
            </a:r>
          </a:p>
          <a:p>
            <a:pPr marL="285750" indent="-285750">
              <a:buFontTx/>
              <a:buChar char="-"/>
            </a:pPr>
            <a:r>
              <a:rPr lang="en-US" dirty="0" smtClean="0"/>
              <a:t> what’s the difference between the RDBMS (MySQL, </a:t>
            </a:r>
            <a:r>
              <a:rPr lang="fr-FR" dirty="0" smtClean="0"/>
              <a:t>PostgreSQL, </a:t>
            </a:r>
            <a:r>
              <a:rPr lang="fr-FR" dirty="0"/>
              <a:t>SQL </a:t>
            </a:r>
            <a:r>
              <a:rPr lang="fr-FR" dirty="0" smtClean="0"/>
              <a:t>SERVER)?</a:t>
            </a:r>
            <a:endParaRPr lang="en-US" dirty="0"/>
          </a:p>
        </p:txBody>
      </p:sp>
    </p:spTree>
    <p:extLst>
      <p:ext uri="{BB962C8B-B14F-4D97-AF65-F5344CB8AC3E}">
        <p14:creationId xmlns:p14="http://schemas.microsoft.com/office/powerpoint/2010/main" val="129721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Conclusion :</a:t>
            </a:r>
            <a:endParaRPr lang="en-US" dirty="0"/>
          </a:p>
        </p:txBody>
      </p:sp>
      <p:sp>
        <p:nvSpPr>
          <p:cNvPr id="3" name="Espace réservé du contenu 2"/>
          <p:cNvSpPr>
            <a:spLocks noGrp="1"/>
          </p:cNvSpPr>
          <p:nvPr>
            <p:ph idx="1"/>
          </p:nvPr>
        </p:nvSpPr>
        <p:spPr/>
        <p:txBody>
          <a:bodyPr/>
          <a:lstStyle/>
          <a:p>
            <a:r>
              <a:rPr lang="en-US" dirty="0"/>
              <a:t>The choice between the three most popular databases ultimately boils down to the comparison of the functionality, use cases, and ecosystems. Companies that prioritize flexibility, cost-efficiency, and innovation usually choose open-source solutions. </a:t>
            </a:r>
          </a:p>
          <a:p>
            <a:r>
              <a:rPr lang="en-US"/>
              <a:t>If you are considering a database for your project, getting a team of experts who will help you define the criteria and narrow down the options is probably the best idea.</a:t>
            </a:r>
          </a:p>
          <a:p>
            <a:endParaRPr lang="en-US"/>
          </a:p>
        </p:txBody>
      </p:sp>
    </p:spTree>
    <p:extLst>
      <p:ext uri="{BB962C8B-B14F-4D97-AF65-F5344CB8AC3E}">
        <p14:creationId xmlns:p14="http://schemas.microsoft.com/office/powerpoint/2010/main" val="3138666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What is a </a:t>
            </a:r>
            <a:r>
              <a:rPr lang="en-US" dirty="0" err="1" smtClean="0"/>
              <a:t>DataBase</a:t>
            </a:r>
            <a:r>
              <a:rPr lang="en-US" dirty="0" smtClean="0"/>
              <a:t>?</a:t>
            </a:r>
            <a:endParaRPr lang="en-US" dirty="0"/>
          </a:p>
        </p:txBody>
      </p:sp>
      <p:sp>
        <p:nvSpPr>
          <p:cNvPr id="3" name="Espace réservé du contenu 2"/>
          <p:cNvSpPr>
            <a:spLocks noGrp="1"/>
          </p:cNvSpPr>
          <p:nvPr>
            <p:ph idx="1"/>
          </p:nvPr>
        </p:nvSpPr>
        <p:spPr/>
        <p:txBody>
          <a:bodyPr/>
          <a:lstStyle/>
          <a:p>
            <a:r>
              <a:rPr lang="en-US" dirty="0"/>
              <a:t>A database is an organized collection of data, generally stored and accessed electronically from a computer system. Where databases are more complex they are often developed using formal design and modeling techniques</a:t>
            </a:r>
            <a:r>
              <a:rPr lang="en-US" dirty="0" smtClean="0"/>
              <a:t>.</a:t>
            </a:r>
          </a:p>
          <a:p>
            <a:r>
              <a:rPr lang="en-US" dirty="0"/>
              <a:t>Computer scientists may classify database-management systems according to the database models that they support. Relational databases became dominant in the 1980s. These model data as rows and columns in a series of tables, and the vast majority use SQL for writing and querying data. In the 2000s, non-relational databases became popular, referred to as </a:t>
            </a:r>
            <a:r>
              <a:rPr lang="en-US" dirty="0" err="1"/>
              <a:t>NoSQL</a:t>
            </a:r>
            <a:r>
              <a:rPr lang="en-US" dirty="0"/>
              <a:t> because they use different query languages</a:t>
            </a:r>
          </a:p>
        </p:txBody>
      </p:sp>
    </p:spTree>
    <p:extLst>
      <p:ext uri="{BB962C8B-B14F-4D97-AF65-F5344CB8AC3E}">
        <p14:creationId xmlns:p14="http://schemas.microsoft.com/office/powerpoint/2010/main" val="2590493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What is a RDBMS ?</a:t>
            </a:r>
            <a:endParaRPr lang="en-US" dirty="0"/>
          </a:p>
        </p:txBody>
      </p:sp>
      <p:sp>
        <p:nvSpPr>
          <p:cNvPr id="3" name="Espace réservé du contenu 2"/>
          <p:cNvSpPr>
            <a:spLocks noGrp="1"/>
          </p:cNvSpPr>
          <p:nvPr>
            <p:ph idx="1"/>
          </p:nvPr>
        </p:nvSpPr>
        <p:spPr/>
        <p:txBody>
          <a:bodyPr/>
          <a:lstStyle/>
          <a:p>
            <a:r>
              <a:rPr lang="en-US" sz="2000" dirty="0">
                <a:solidFill>
                  <a:schemeClr val="tx1"/>
                </a:solidFill>
                <a:latin typeface="Arial" panose="020B0604020202020204" pitchFamily="34" charset="0"/>
                <a:cs typeface="Arial" panose="020B0604020202020204" pitchFamily="34" charset="0"/>
              </a:rPr>
              <a:t>Stands for "Relational </a:t>
            </a:r>
            <a:r>
              <a:rPr lang="en-US" sz="2000" dirty="0" smtClean="0">
                <a:solidFill>
                  <a:schemeClr val="tx1"/>
                </a:solidFill>
                <a:latin typeface="Arial" panose="020B0604020202020204" pitchFamily="34" charset="0"/>
                <a:cs typeface="Arial" panose="020B0604020202020204" pitchFamily="34" charset="0"/>
              </a:rPr>
              <a:t>Data Base </a:t>
            </a:r>
            <a:r>
              <a:rPr lang="en-US" sz="2000" dirty="0">
                <a:solidFill>
                  <a:schemeClr val="tx1"/>
                </a:solidFill>
                <a:latin typeface="Arial" panose="020B0604020202020204" pitchFamily="34" charset="0"/>
                <a:cs typeface="Arial" panose="020B0604020202020204" pitchFamily="34" charset="0"/>
              </a:rPr>
              <a:t>Management System“. A relational database refers to a database that stores data in a structured format, using rows and columns. This makes it easy to locate and access specific values within the database. It is "relational" because the values within each table are related to each other. Tables may also be related to other tables. The relational structure makes it possible to run queries across multiple tables at once.</a:t>
            </a:r>
          </a:p>
          <a:p>
            <a:r>
              <a:rPr lang="en-US" sz="2000" dirty="0" smtClean="0">
                <a:solidFill>
                  <a:schemeClr val="tx1"/>
                </a:solidFill>
                <a:latin typeface="Arial" panose="020B0604020202020204" pitchFamily="34" charset="0"/>
                <a:cs typeface="Arial" panose="020B0604020202020204" pitchFamily="34" charset="0"/>
              </a:rPr>
              <a:t>Most </a:t>
            </a:r>
            <a:r>
              <a:rPr lang="en-US" sz="2000" dirty="0">
                <a:solidFill>
                  <a:schemeClr val="tx1"/>
                </a:solidFill>
                <a:latin typeface="Arial" panose="020B0604020202020204" pitchFamily="34" charset="0"/>
                <a:cs typeface="Arial" panose="020B0604020202020204" pitchFamily="34" charset="0"/>
              </a:rPr>
              <a:t>well known RDBMS are : Oracle Database, MySQL, PostgreSQL and SQL Server.</a:t>
            </a:r>
          </a:p>
          <a:p>
            <a:endParaRPr lang="en-US" sz="2000" dirty="0" smtClean="0">
              <a:solidFill>
                <a:schemeClr val="tx1"/>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56497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My SQL :</a:t>
            </a:r>
            <a:endParaRPr lang="en-US" dirty="0"/>
          </a:p>
        </p:txBody>
      </p:sp>
      <p:sp>
        <p:nvSpPr>
          <p:cNvPr id="3" name="Espace réservé du contenu 2"/>
          <p:cNvSpPr>
            <a:spLocks noGrp="1"/>
          </p:cNvSpPr>
          <p:nvPr>
            <p:ph idx="1"/>
          </p:nvPr>
        </p:nvSpPr>
        <p:spPr>
          <a:xfrm>
            <a:off x="2589212" y="1519518"/>
            <a:ext cx="8915400" cy="4391704"/>
          </a:xfrm>
        </p:spPr>
        <p:txBody>
          <a:bodyPr>
            <a:normAutofit fontScale="92500" lnSpcReduction="10000"/>
          </a:bodyPr>
          <a:lstStyle/>
          <a:p>
            <a:endParaRPr lang="en-US" dirty="0"/>
          </a:p>
          <a:p>
            <a:r>
              <a:rPr lang="en-US" dirty="0"/>
              <a:t>It is the world’s most commonly used RDBMS, written in C and C++.</a:t>
            </a:r>
          </a:p>
          <a:p>
            <a:r>
              <a:rPr lang="en-US" dirty="0"/>
              <a:t>It works on many different system platforms, including Linux, Mac OS X, Solaris, etc.</a:t>
            </a:r>
          </a:p>
          <a:p>
            <a:r>
              <a:rPr lang="en-US" dirty="0"/>
              <a:t>MySQL is free and open-source software under the terms of the GNU General Public License, and is also available under a variety of proprietary </a:t>
            </a:r>
            <a:r>
              <a:rPr lang="en-US" dirty="0" smtClean="0"/>
              <a:t>licenses</a:t>
            </a:r>
          </a:p>
          <a:p>
            <a:r>
              <a:rPr lang="en-US" dirty="0"/>
              <a:t>MySQL supports the capacity to handle deeply embedded application running massive data and holding terabytes of information.</a:t>
            </a:r>
          </a:p>
          <a:p>
            <a:r>
              <a:rPr lang="en-US" dirty="0"/>
              <a:t>Its flexibility: compatible with Windows, Linux, OS2 and Solaris. It also includes APIs for integration with C, C++, PHP, Java, Perl, Python, </a:t>
            </a:r>
            <a:r>
              <a:rPr lang="en-US" dirty="0" err="1"/>
              <a:t>Tcl</a:t>
            </a:r>
            <a:r>
              <a:rPr lang="en-US" dirty="0"/>
              <a:t>, Ruby, etc.</a:t>
            </a:r>
          </a:p>
          <a:p>
            <a:r>
              <a:rPr lang="en-US" dirty="0"/>
              <a:t>Its performance: A unique storage-engine architecture allows server configuration according to the application type - whether high-speed transactional processing system or high-volume web site servicing millions of queries a day.</a:t>
            </a:r>
          </a:p>
          <a:p>
            <a:endParaRPr lang="en-US" dirty="0"/>
          </a:p>
        </p:txBody>
      </p:sp>
    </p:spTree>
    <p:extLst>
      <p:ext uri="{BB962C8B-B14F-4D97-AF65-F5344CB8AC3E}">
        <p14:creationId xmlns:p14="http://schemas.microsoft.com/office/powerpoint/2010/main" val="16609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PostgreSQL : </a:t>
            </a:r>
            <a:endParaRPr lang="en-US" dirty="0"/>
          </a:p>
        </p:txBody>
      </p:sp>
      <p:sp>
        <p:nvSpPr>
          <p:cNvPr id="3" name="Espace réservé du contenu 2"/>
          <p:cNvSpPr>
            <a:spLocks noGrp="1"/>
          </p:cNvSpPr>
          <p:nvPr>
            <p:ph idx="1"/>
          </p:nvPr>
        </p:nvSpPr>
        <p:spPr>
          <a:xfrm>
            <a:off x="2589212" y="2003612"/>
            <a:ext cx="8915400" cy="4424082"/>
          </a:xfrm>
        </p:spPr>
        <p:txBody>
          <a:bodyPr/>
          <a:lstStyle/>
          <a:p>
            <a:r>
              <a:rPr lang="en-US" dirty="0"/>
              <a:t>PostgreSQL </a:t>
            </a:r>
            <a:r>
              <a:rPr lang="en-US" dirty="0" smtClean="0"/>
              <a:t>, </a:t>
            </a:r>
            <a:r>
              <a:rPr lang="en-US" dirty="0"/>
              <a:t>also known as Postgres, is a free and open-source relational database management system (RDBMS) emphasizing extensibility and SQL compliance. It was originally named POSTGRES, referring to its origins as a successor to the Ingres database developed at the University of California, Berkeley</a:t>
            </a:r>
            <a:r>
              <a:rPr lang="en-US" dirty="0" smtClean="0"/>
              <a:t>. </a:t>
            </a:r>
            <a:r>
              <a:rPr lang="en-US" dirty="0"/>
              <a:t>In 1996, the project was renamed to PostgreSQL to reflect its support for SQL. After a review in 2007, the development team decided to keep the name PostgreSQL and the alias Postgres</a:t>
            </a:r>
            <a:r>
              <a:rPr lang="en-US" dirty="0" smtClean="0"/>
              <a:t>.</a:t>
            </a:r>
          </a:p>
          <a:p>
            <a:r>
              <a:rPr lang="en-US" dirty="0"/>
              <a:t>PostgreSQL comes with many features aimed to help developers build applications, administrators to protect data integrity and build fault-tolerant environments, and help you manage your data no matter how big or small the dataset. In addition to being free and open source, PostgreSQL is highly extensible. For example, you can define your own data types, build out custom functions, even write code from different programming languages without recompiling your database</a:t>
            </a:r>
          </a:p>
        </p:txBody>
      </p:sp>
    </p:spTree>
    <p:extLst>
      <p:ext uri="{BB962C8B-B14F-4D97-AF65-F5344CB8AC3E}">
        <p14:creationId xmlns:p14="http://schemas.microsoft.com/office/powerpoint/2010/main" val="381982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SQL Server : </a:t>
            </a:r>
            <a:endParaRPr lang="en-US" dirty="0"/>
          </a:p>
        </p:txBody>
      </p:sp>
      <p:sp>
        <p:nvSpPr>
          <p:cNvPr id="3" name="Espace réservé du contenu 2"/>
          <p:cNvSpPr>
            <a:spLocks noGrp="1"/>
          </p:cNvSpPr>
          <p:nvPr>
            <p:ph idx="1"/>
          </p:nvPr>
        </p:nvSpPr>
        <p:spPr/>
        <p:txBody>
          <a:bodyPr/>
          <a:lstStyle/>
          <a:p>
            <a:r>
              <a:rPr lang="en-US" dirty="0"/>
              <a:t>SQL Server is a relational database management system, or RDBMS, developed and marketed by Microsoft</a:t>
            </a:r>
            <a:r>
              <a:rPr lang="en-US" dirty="0" smtClean="0"/>
              <a:t>.</a:t>
            </a:r>
          </a:p>
          <a:p>
            <a:r>
              <a:rPr lang="en-US" dirty="0"/>
              <a:t>SQL Server works exclusively on Windows environment for more than 20 years. In 2016, Microsoft made it available on Linux. SQL Server 2017 became generally available in October 2016 that ran on both Windows and Linux.</a:t>
            </a:r>
            <a:endParaRPr lang="en-US" dirty="0" smtClean="0"/>
          </a:p>
          <a:p>
            <a:r>
              <a:rPr lang="en-US" dirty="0"/>
              <a:t>SQL Server is primarily built around a row-based table structure that ties together related data items in different tables, avoiding the need to redundantly store data in multiple locations within a </a:t>
            </a:r>
            <a:r>
              <a:rPr lang="en-US" dirty="0" smtClean="0"/>
              <a:t>database</a:t>
            </a:r>
          </a:p>
          <a:p>
            <a:endParaRPr lang="en-US" dirty="0"/>
          </a:p>
        </p:txBody>
      </p:sp>
    </p:spTree>
    <p:extLst>
      <p:ext uri="{BB962C8B-B14F-4D97-AF65-F5344CB8AC3E}">
        <p14:creationId xmlns:p14="http://schemas.microsoft.com/office/powerpoint/2010/main" val="367814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The difference between the 3 RDBMS: </a:t>
            </a:r>
            <a:endParaRPr lang="en-US" dirty="0"/>
          </a:p>
        </p:txBody>
      </p:sp>
      <p:sp>
        <p:nvSpPr>
          <p:cNvPr id="3" name="Espace réservé du contenu 2"/>
          <p:cNvSpPr>
            <a:spLocks noGrp="1"/>
          </p:cNvSpPr>
          <p:nvPr>
            <p:ph idx="1"/>
          </p:nvPr>
        </p:nvSpPr>
        <p:spPr>
          <a:xfrm>
            <a:off x="2589212" y="1627094"/>
            <a:ext cx="8915400" cy="4652682"/>
          </a:xfrm>
        </p:spPr>
        <p:txBody>
          <a:bodyPr/>
          <a:lstStyle/>
          <a:p>
            <a:r>
              <a:rPr lang="en-US" dirty="0" smtClean="0"/>
              <a:t>The following table shows the difference between the RDBMS:</a:t>
            </a:r>
          </a:p>
          <a:p>
            <a:endParaRPr lang="en-US" dirty="0"/>
          </a:p>
        </p:txBody>
      </p:sp>
      <p:pic>
        <p:nvPicPr>
          <p:cNvPr id="4" name="Image 3"/>
          <p:cNvPicPr>
            <a:picLocks noChangeAspect="1"/>
          </p:cNvPicPr>
          <p:nvPr/>
        </p:nvPicPr>
        <p:blipFill>
          <a:blip r:embed="rId2"/>
          <a:stretch>
            <a:fillRect/>
          </a:stretch>
        </p:blipFill>
        <p:spPr>
          <a:xfrm>
            <a:off x="1102403" y="2532944"/>
            <a:ext cx="10040982" cy="2840982"/>
          </a:xfrm>
          <a:prstGeom prst="rect">
            <a:avLst/>
          </a:prstGeom>
        </p:spPr>
      </p:pic>
    </p:spTree>
    <p:extLst>
      <p:ext uri="{BB962C8B-B14F-4D97-AF65-F5344CB8AC3E}">
        <p14:creationId xmlns:p14="http://schemas.microsoft.com/office/powerpoint/2010/main" val="3681977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895408"/>
          </a:xfrm>
        </p:spPr>
        <p:txBody>
          <a:bodyPr/>
          <a:lstStyle/>
          <a:p>
            <a:r>
              <a:rPr lang="en-US" dirty="0"/>
              <a:t>The difference between the 3 RDBMS: </a:t>
            </a:r>
          </a:p>
        </p:txBody>
      </p:sp>
      <p:sp>
        <p:nvSpPr>
          <p:cNvPr id="3" name="Espace réservé du contenu 2"/>
          <p:cNvSpPr>
            <a:spLocks noGrp="1"/>
          </p:cNvSpPr>
          <p:nvPr>
            <p:ph idx="1"/>
          </p:nvPr>
        </p:nvSpPr>
        <p:spPr>
          <a:xfrm>
            <a:off x="2589212" y="1761565"/>
            <a:ext cx="8915400" cy="4149657"/>
          </a:xfrm>
        </p:spPr>
        <p:txBody>
          <a:bodyPr/>
          <a:lstStyle/>
          <a:p>
            <a:r>
              <a:rPr lang="en-US" dirty="0"/>
              <a:t>JSON and Data Type Support for MySQL, PostgreSQL and SQL Server</a:t>
            </a:r>
          </a:p>
          <a:p>
            <a:endParaRPr lang="en-US" dirty="0"/>
          </a:p>
        </p:txBody>
      </p:sp>
      <p:pic>
        <p:nvPicPr>
          <p:cNvPr id="4" name="Image 3"/>
          <p:cNvPicPr>
            <a:picLocks noChangeAspect="1"/>
          </p:cNvPicPr>
          <p:nvPr/>
        </p:nvPicPr>
        <p:blipFill>
          <a:blip r:embed="rId2"/>
          <a:stretch>
            <a:fillRect/>
          </a:stretch>
        </p:blipFill>
        <p:spPr>
          <a:xfrm>
            <a:off x="1343450" y="2514601"/>
            <a:ext cx="9952080" cy="3638668"/>
          </a:xfrm>
          <a:prstGeom prst="rect">
            <a:avLst/>
          </a:prstGeom>
        </p:spPr>
      </p:pic>
    </p:spTree>
    <p:extLst>
      <p:ext uri="{BB962C8B-B14F-4D97-AF65-F5344CB8AC3E}">
        <p14:creationId xmlns:p14="http://schemas.microsoft.com/office/powerpoint/2010/main" val="426561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The difference between the 3 RDBMS: </a:t>
            </a:r>
          </a:p>
        </p:txBody>
      </p:sp>
      <p:sp>
        <p:nvSpPr>
          <p:cNvPr id="3" name="Espace réservé du contenu 2"/>
          <p:cNvSpPr>
            <a:spLocks noGrp="1"/>
          </p:cNvSpPr>
          <p:nvPr>
            <p:ph idx="1"/>
          </p:nvPr>
        </p:nvSpPr>
        <p:spPr/>
        <p:txBody>
          <a:bodyPr/>
          <a:lstStyle/>
          <a:p>
            <a:r>
              <a:rPr lang="en-US" dirty="0"/>
              <a:t>Data changes for MySQL, PostgreSQL and SQL Server</a:t>
            </a:r>
          </a:p>
          <a:p>
            <a:endParaRPr lang="en-US" dirty="0"/>
          </a:p>
        </p:txBody>
      </p:sp>
      <p:pic>
        <p:nvPicPr>
          <p:cNvPr id="4" name="Image 3"/>
          <p:cNvPicPr>
            <a:picLocks noChangeAspect="1"/>
          </p:cNvPicPr>
          <p:nvPr/>
        </p:nvPicPr>
        <p:blipFill>
          <a:blip r:embed="rId2"/>
          <a:stretch>
            <a:fillRect/>
          </a:stretch>
        </p:blipFill>
        <p:spPr>
          <a:xfrm>
            <a:off x="725950" y="2807981"/>
            <a:ext cx="10778662" cy="3103241"/>
          </a:xfrm>
          <a:prstGeom prst="rect">
            <a:avLst/>
          </a:prstGeom>
        </p:spPr>
      </p:pic>
    </p:spTree>
    <p:extLst>
      <p:ext uri="{BB962C8B-B14F-4D97-AF65-F5344CB8AC3E}">
        <p14:creationId xmlns:p14="http://schemas.microsoft.com/office/powerpoint/2010/main" val="1205002395"/>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117</TotalTime>
  <Words>699</Words>
  <Application>Microsoft Office PowerPoint</Application>
  <PresentationFormat>Grand écran</PresentationFormat>
  <Paragraphs>34</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Century Gothic</vt:lpstr>
      <vt:lpstr>Wingdings 3</vt:lpstr>
      <vt:lpstr>Brin</vt:lpstr>
      <vt:lpstr>DATA BASES</vt:lpstr>
      <vt:lpstr>What is a DataBase?</vt:lpstr>
      <vt:lpstr>What is a RDBMS ?</vt:lpstr>
      <vt:lpstr>My SQL :</vt:lpstr>
      <vt:lpstr>PostgreSQL : </vt:lpstr>
      <vt:lpstr>SQL Server : </vt:lpstr>
      <vt:lpstr>The difference between the 3 RDBMS: </vt:lpstr>
      <vt:lpstr>The difference between the 3 RDBMS: </vt:lpstr>
      <vt:lpstr>The difference between the 3 RDBMS: </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dc:title>
  <dc:creator>Compte Microsoft</dc:creator>
  <cp:lastModifiedBy>Compte Microsoft</cp:lastModifiedBy>
  <cp:revision>8</cp:revision>
  <dcterms:created xsi:type="dcterms:W3CDTF">2021-02-05T09:10:34Z</dcterms:created>
  <dcterms:modified xsi:type="dcterms:W3CDTF">2021-02-05T11:07:54Z</dcterms:modified>
</cp:coreProperties>
</file>