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67" r:id="rId6"/>
    <p:sldId id="264" r:id="rId7"/>
    <p:sldId id="262" r:id="rId8"/>
    <p:sldId id="270" r:id="rId9"/>
    <p:sldId id="271" r:id="rId10"/>
    <p:sldId id="272" r:id="rId11"/>
    <p:sldId id="269" r:id="rId12"/>
    <p:sldId id="268" r:id="rId13"/>
    <p:sldId id="266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E4AA2-5B5C-4988-8B6C-11AAD5C72BB7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82560-21D5-436A-B0E2-A56487FEA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17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69AE06-295B-F00E-215C-6775BAF7F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4B2601-73AC-9D1B-52A2-5B3912698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BE708C-B074-2D43-4AEB-5DBFACFBD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5180-C5D0-4C82-A59E-FB67922EF226}" type="datetime1">
              <a:rPr lang="de-DE" smtClean="0"/>
              <a:t>21.12.2022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F37D28-0187-FCEA-13FB-C9F456DF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Hochschule Emden\Leer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873579-D1AE-31A0-8340-87A79311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B331F-ECDE-46C4-BDAE-EF4B4B231B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71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BA977-9750-6FAD-12C5-557094CE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0939E6-786B-B9A0-A43E-DDAB7E5BB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C1A8F7-5F60-927E-CB72-D7195544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D70B-7E16-4EBF-9551-B808E995E298}" type="datetime1">
              <a:rPr lang="de-DE" smtClean="0"/>
              <a:t>21.12.2022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1868B-1453-0D1C-1F51-33DF741D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Hochschule Emden\Leer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AC91-E56B-1CA4-BD02-D148B427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B331F-ECDE-46C4-BDAE-EF4B4B231B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79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1FC9A62-A4D0-FAAE-8683-F53F14ED1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CD7B30-BC0B-2F50-2D35-844ED7B88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FB7A64-1100-6EE2-6257-CAB8F213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830E-DDC7-48C3-A5CF-6C501E3AB939}" type="datetime1">
              <a:rPr lang="de-DE" smtClean="0"/>
              <a:t>21.12.2022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EB7369-4A37-6129-0F07-553E16B8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Hochschule Emden\Leer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E42497-1F54-B457-D802-EA9845BE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B331F-ECDE-46C4-BDAE-EF4B4B231B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02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1EEF7-C651-0424-303D-A86840DB5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642B7A-CE2D-AA07-6D53-6425BFA77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FC2E7D-6951-3139-FF5A-9960278D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DEB9-BE64-48BF-A8CA-3C2844F77814}" type="datetime1">
              <a:rPr lang="de-DE" smtClean="0"/>
              <a:t>21.12.2022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ECDC74-2395-FC77-1A09-9600E3D0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Hochschule Emden\Leer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7C4955-7D75-50D0-414D-BCF40A0A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B331F-ECDE-46C4-BDAE-EF4B4B231B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61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A9737-04DC-7BAC-DF85-E12638BAA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F74957-A3D9-A5C8-C44C-EE6D83009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57F9E3-55F2-4B6D-D95C-AD48823A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8A0E-C363-4DC0-B881-F66B17D64BE7}" type="datetime1">
              <a:rPr lang="de-DE" smtClean="0"/>
              <a:t>21.12.2022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A1CAB6-C289-A629-37B4-11E150D00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Hochschule Emden\Leer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B45C4E-F41D-9566-7208-3E43970A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B331F-ECDE-46C4-BDAE-EF4B4B231B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BFF2B4-C5F9-F155-CCC3-1A446718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5935D8-4A23-B71F-0F59-9E255D930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D72798-CF23-F333-5322-1FD6254C9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0C49C0-C531-59E9-BB95-549A7D23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7EE0-BABC-46C2-B106-BD158A35E1C2}" type="datetime1">
              <a:rPr lang="de-DE" smtClean="0"/>
              <a:t>21.12.2022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3D0EBA-4A50-1116-CF8D-A3B3ACA7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Hochschule Emden\Leer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CF1186-579D-4CDB-C5EA-ABD23188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B331F-ECDE-46C4-BDAE-EF4B4B231B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65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764380-D4DA-4271-CE4E-FFE1D8FF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5CD97B-83C9-D023-FCD4-BCD07D4B2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BC39E1-35E4-1201-1DE0-1962D6DCD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46D83B-F4C7-A390-3986-A099C1058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26E9EF7-1E18-5494-5932-551C48EE9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D73C192-A2CF-00F1-FA10-D0A893C8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610F-B9D5-451E-81D3-42D08304893F}" type="datetime1">
              <a:rPr lang="de-DE" smtClean="0"/>
              <a:t>21.12.2022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2B8BFB2-9060-A7A2-3302-905EA7BB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Hochschule Emden\Leer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C901889-C222-1293-91FF-51F39EDF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B331F-ECDE-46C4-BDAE-EF4B4B231B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98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995E7A-938E-5EAF-3913-46B49C07E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AC71DC-F93E-C8F7-4E53-5C0896A3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698B-AFBD-4723-A8B4-E8E4EEB8EDB3}" type="datetime1">
              <a:rPr lang="de-DE" smtClean="0"/>
              <a:t>21.12.2022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37B6D4-8539-1228-8BCD-BCB60D9D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Hochschule Emden\Leer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7B3CF3-B1D1-F621-AC34-C4303F1B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B331F-ECDE-46C4-BDAE-EF4B4B231B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3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14C56E-933F-9E64-3FB6-30EF56D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ED7D-45DC-4A7F-852A-D9D696D8BCC3}" type="datetime1">
              <a:rPr lang="de-DE" smtClean="0"/>
              <a:t>21.12.2022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B8C96F-CD1E-7B18-43FF-578730F7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Hochschule Emden\Leer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4315C7-88E8-2952-B420-310311D49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B331F-ECDE-46C4-BDAE-EF4B4B231B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5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9D86E-F43E-399B-E9B0-F0420542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E57AAE-B154-00D4-DFA4-CEEB5EE28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1E8243-1DAB-A49A-A630-DBA86DE68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A13021-391F-F95A-258B-441CDC2B0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1F7F-FC65-4813-A7E4-2AD4A6269D50}" type="datetime1">
              <a:rPr lang="de-DE" smtClean="0"/>
              <a:t>21.12.2022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93DDEB-9B2F-4608-B819-8F5126E3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Hochschule Emden\Leer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95A7BD-E340-F939-2DC0-E4186CAE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B331F-ECDE-46C4-BDAE-EF4B4B231B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66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C31BD8-0D80-8CA0-844E-DB7AA92DB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57792F-8B5F-D96A-7E81-E9B26636A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AF397A-53AB-9178-B170-999B67F1B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281618-2F1F-6634-4D46-7A6C329C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A125-17AF-4CB9-A8E0-311B12203F77}" type="datetime1">
              <a:rPr lang="de-DE" smtClean="0"/>
              <a:t>21.12.2022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0FD142-0179-E350-FBB8-D7E4C00C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Hochschule Emden\Leer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5DE4EF-ADA4-37C7-6C3B-9FBE52B8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B331F-ECDE-46C4-BDAE-EF4B4B231B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3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3990DB-A477-421F-10FF-9DF9D23C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0A1374-71FE-6606-409C-3DE831EBA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E6FE2D-9CF9-ED1C-A0AE-A05213B47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1A420-1C4E-4DFB-A387-277D7B486A50}" type="datetime1">
              <a:rPr lang="de-DE" smtClean="0"/>
              <a:t>21.12.2022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EDD81B-DC70-FBB2-66A5-4D156CC4D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Hochschule Emden\Leer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EE23B-328A-364B-8C11-F7BF69D0C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B331F-ECDE-46C4-BDAE-EF4B4B231B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86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g"/><Relationship Id="rId7" Type="http://schemas.openxmlformats.org/officeDocument/2006/relationships/hyperlink" Target="https://www.sps-magazin.de/sichere-automation/modularitaet-und-skalierbarkeit-auf-allen-ebenen/attachment/beckhoff_twinsafe_sps_magazin_11201_20181017125240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s-magazin.de/sichere-automation/modularitaet-und-skalierbarkeit-auf-allen-ebenen/attachment/beckhoff_twinsafe_sps_magazin_11201_2018101712524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ckhoff.com/en-en/company/news/multimedia-detail_283697.html" TargetMode="External"/><Relationship Id="rId2" Type="http://schemas.openxmlformats.org/officeDocument/2006/relationships/hyperlink" Target="https://www.sps-magazin.de/sichere-automation/modularitaet-und-skalierbarkeit-auf-allen-ebenen/attachment/beckhoff_twinsafe_sps_magazin_11201_20181017125240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elotec.com/de/was-ist-opc-ua/" TargetMode="External"/><Relationship Id="rId4" Type="http://schemas.openxmlformats.org/officeDocument/2006/relationships/hyperlink" Target="https://store.ipevo.com/IPEVO-VZ-R-HDMIUSB-8MP-Document-Camera_p_22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9" name="Freeform: Shape 9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1" name="Freeform: Shape 10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2D1463-FAD7-7E1D-715F-CDD460A72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859" y="1310654"/>
            <a:ext cx="4317539" cy="5641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b="1" dirty="0" err="1">
                <a:latin typeface="+mn-lt"/>
                <a:ea typeface="+mn-ea"/>
                <a:cs typeface="+mn-cs"/>
              </a:rPr>
              <a:t>Kommunikationsar</a:t>
            </a:r>
            <a:endParaRPr lang="en-US"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9E2F8E-E331-BF9F-DCBB-9F9EEB117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2997214"/>
            <a:ext cx="4175299" cy="2738423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algn="l"/>
            <a:r>
              <a:rPr lang="en-US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Geprüft</a:t>
            </a: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von: </a:t>
            </a:r>
          </a:p>
          <a:p>
            <a:pPr algn="l"/>
            <a:endParaRPr 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Prof. Dr. Elmar Wings</a:t>
            </a:r>
          </a:p>
          <a:p>
            <a:pPr algn="l"/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Dipl.-Ing. Thomas </a:t>
            </a:r>
            <a:r>
              <a:rPr lang="en-US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Peetz</a:t>
            </a:r>
            <a:endParaRPr 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endParaRPr 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Vorgetragen</a:t>
            </a: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von: Mohamed Lamjed</a:t>
            </a:r>
          </a:p>
          <a:p>
            <a:pPr algn="l"/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Romdhani</a:t>
            </a:r>
            <a:endParaRPr 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2" name="Grafik 41" descr="Ein Bild, das Text enthält.&#10;&#10;Automatisch generierte Beschreibung">
            <a:extLst>
              <a:ext uri="{FF2B5EF4-FFF2-40B4-BE49-F238E27FC236}">
                <a16:creationId xmlns:a16="http://schemas.microsoft.com/office/drawing/2014/main" id="{FBEE5CA9-3E53-5956-3CBC-CCA2CD777A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2" r="2482"/>
          <a:stretch/>
        </p:blipFill>
        <p:spPr>
          <a:xfrm>
            <a:off x="5711552" y="1879599"/>
            <a:ext cx="6111640" cy="309820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FB84468-B954-9FF6-7274-8298AB12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Hochschule Emden\Leer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373DD4-24C7-A04A-563C-3B61DC35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B331F-ECDE-46C4-BDAE-EF4B4B231BD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011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CBC0DB-6F64-63E0-5DA5-FFBD8B8D9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4752" y="2620618"/>
            <a:ext cx="7297248" cy="16167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200" b="1" dirty="0"/>
              <a:t>Vielen Dank für Ihre Aufmerksamkeit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65F24EE-1815-38C3-F74E-E3063E186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11" y="2383790"/>
            <a:ext cx="1458278" cy="1944371"/>
          </a:xfrm>
          <a:prstGeom prst="rect">
            <a:avLst/>
          </a:prstGeom>
        </p:spPr>
      </p:pic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EBA0358-4AC3-1EE2-334F-C080A28C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Hochschule Emden\Leer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E67193B-AC7F-21C1-BE8E-EF9F910A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B331F-ECDE-46C4-BDAE-EF4B4B231BD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2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9A3CC2-739D-1932-4FDD-60B570C7B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de-DE" sz="5400" b="1" dirty="0"/>
              <a:t>Inhalt</a:t>
            </a:r>
          </a:p>
        </p:txBody>
      </p:sp>
      <p:pic>
        <p:nvPicPr>
          <p:cNvPr id="14" name="Picture 13" descr="Drei Dartpfeile im Schwarzen">
            <a:extLst>
              <a:ext uri="{FF2B5EF4-FFF2-40B4-BE49-F238E27FC236}">
                <a16:creationId xmlns:a16="http://schemas.microsoft.com/office/drawing/2014/main" id="{54068879-439E-F259-947A-28F8535994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32" r="7118"/>
          <a:stretch/>
        </p:blipFill>
        <p:spPr>
          <a:xfrm>
            <a:off x="1475278" y="640080"/>
            <a:ext cx="3770284" cy="5577840"/>
          </a:xfrm>
          <a:prstGeom prst="rect">
            <a:avLst/>
          </a:prstGeom>
        </p:spPr>
      </p:pic>
      <p:sp>
        <p:nvSpPr>
          <p:cNvPr id="25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7BAFC6-759D-9D27-57AC-4198AEFA2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de-DE" sz="2200" b="1" dirty="0"/>
              <a:t>Einleitung</a:t>
            </a:r>
          </a:p>
          <a:p>
            <a:r>
              <a:rPr lang="de-DE" sz="2200" b="1" dirty="0"/>
              <a:t> Kommunikationsprotokoll: OPCUA</a:t>
            </a:r>
          </a:p>
          <a:p>
            <a:r>
              <a:rPr lang="de-DE" sz="2200" b="1" dirty="0"/>
              <a:t>Kommunikation zwischen dem BECKHOFF IPC und dem Computer </a:t>
            </a:r>
          </a:p>
          <a:p>
            <a:r>
              <a:rPr lang="de-DE" sz="2200" b="1" dirty="0"/>
              <a:t>Ziel der nächste Wochen</a:t>
            </a:r>
          </a:p>
          <a:p>
            <a:r>
              <a:rPr lang="de-DE" sz="2200" b="1" dirty="0"/>
              <a:t>Quellen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5E5BCE-C7B8-E8CA-8A18-0704429C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Hochschule Emden\Leer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17EF2C-F133-F8F8-6824-048155F3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B331F-ECDE-46C4-BDAE-EF4B4B231BD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46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E02A95-005D-303F-A658-3514AC3E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 err="1"/>
              <a:t>Einleitung</a:t>
            </a:r>
            <a:br>
              <a:rPr lang="en-US" sz="4200" dirty="0"/>
            </a:br>
            <a:endParaRPr lang="en-US" sz="4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Grafik 12" descr="Ein Bild, das Messschieber, Gerät enthält.&#10;&#10;Automatisch generierte Beschreibung">
            <a:extLst>
              <a:ext uri="{FF2B5EF4-FFF2-40B4-BE49-F238E27FC236}">
                <a16:creationId xmlns:a16="http://schemas.microsoft.com/office/drawing/2014/main" id="{A4AC8731-7CC3-9C20-6398-2EF0AF24F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120" y="4544624"/>
            <a:ext cx="3289483" cy="1850335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 descr="Ein Bild, das Werkzeug enthält.&#10;&#10;Automatisch generierte Beschreibung">
            <a:extLst>
              <a:ext uri="{FF2B5EF4-FFF2-40B4-BE49-F238E27FC236}">
                <a16:creationId xmlns:a16="http://schemas.microsoft.com/office/drawing/2014/main" id="{A1B384F2-88F7-4197-0FC4-F7517A77B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04" y="4300344"/>
            <a:ext cx="2298853" cy="2298853"/>
          </a:xfrm>
          <a:prstGeom prst="rect">
            <a:avLst/>
          </a:prstGeom>
        </p:spPr>
      </p:pic>
      <p:pic>
        <p:nvPicPr>
          <p:cNvPr id="14" name="Grafik 13" descr="Ein Bild, das Text, Himmel enthält.&#10;&#10;Automatisch generierte Beschreibung">
            <a:extLst>
              <a:ext uri="{FF2B5EF4-FFF2-40B4-BE49-F238E27FC236}">
                <a16:creationId xmlns:a16="http://schemas.microsoft.com/office/drawing/2014/main" id="{480BC908-D923-A928-A539-29B37A2338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4" b="20545"/>
          <a:stretch/>
        </p:blipFill>
        <p:spPr>
          <a:xfrm>
            <a:off x="5117831" y="2898337"/>
            <a:ext cx="2797443" cy="114371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887E0A2-CAFD-ED8B-31E1-27764ABAEC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700" y="4300344"/>
            <a:ext cx="2206898" cy="2298852"/>
          </a:xfrm>
          <a:prstGeom prst="rect">
            <a:avLst/>
          </a:prstGeom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963030F-7B37-0448-3E08-1111B570FEC2}"/>
              </a:ext>
            </a:extLst>
          </p:cNvPr>
          <p:cNvCxnSpPr>
            <a:cxnSpLocks/>
          </p:cNvCxnSpPr>
          <p:nvPr/>
        </p:nvCxnSpPr>
        <p:spPr>
          <a:xfrm flipV="1">
            <a:off x="3462743" y="1737360"/>
            <a:ext cx="1768680" cy="37324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5AF3C9D2-2FCA-CBE1-18B2-A8D820D6AFD4}"/>
              </a:ext>
            </a:extLst>
          </p:cNvPr>
          <p:cNvCxnSpPr>
            <a:cxnSpLocks/>
          </p:cNvCxnSpPr>
          <p:nvPr/>
        </p:nvCxnSpPr>
        <p:spPr>
          <a:xfrm>
            <a:off x="7593979" y="1731950"/>
            <a:ext cx="2301433" cy="41051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AA122A3A-9F0C-12E7-507E-5DCB16F75AA0}"/>
              </a:ext>
            </a:extLst>
          </p:cNvPr>
          <p:cNvCxnSpPr/>
          <p:nvPr/>
        </p:nvCxnSpPr>
        <p:spPr>
          <a:xfrm>
            <a:off x="6516553" y="4042056"/>
            <a:ext cx="0" cy="516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A551989-13B6-4312-73EA-899F54E72F94}"/>
              </a:ext>
            </a:extLst>
          </p:cNvPr>
          <p:cNvCxnSpPr/>
          <p:nvPr/>
        </p:nvCxnSpPr>
        <p:spPr>
          <a:xfrm>
            <a:off x="6676923" y="4038209"/>
            <a:ext cx="0" cy="5165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2" name="Grafik 61" descr="Ein Bild, das Text, Elektronik, Computer, Schreibtisch enthält.&#10;&#10;Automatisch generierte Beschreibung">
            <a:extLst>
              <a:ext uri="{FF2B5EF4-FFF2-40B4-BE49-F238E27FC236}">
                <a16:creationId xmlns:a16="http://schemas.microsoft.com/office/drawing/2014/main" id="{09C520E7-3472-401E-9C73-F154E095E0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423" y="367855"/>
            <a:ext cx="2336124" cy="1871680"/>
          </a:xfrm>
          <a:prstGeom prst="rect">
            <a:avLst/>
          </a:prstGeom>
        </p:spPr>
      </p:pic>
      <p:sp>
        <p:nvSpPr>
          <p:cNvPr id="63" name="Rechteck 62">
            <a:extLst>
              <a:ext uri="{FF2B5EF4-FFF2-40B4-BE49-F238E27FC236}">
                <a16:creationId xmlns:a16="http://schemas.microsoft.com/office/drawing/2014/main" id="{77AE3D1E-2FFF-D615-2D3D-A4E8AB244004}"/>
              </a:ext>
            </a:extLst>
          </p:cNvPr>
          <p:cNvSpPr/>
          <p:nvPr/>
        </p:nvSpPr>
        <p:spPr>
          <a:xfrm>
            <a:off x="10434322" y="3726793"/>
            <a:ext cx="1199010" cy="507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Ipevo</a:t>
            </a:r>
            <a:r>
              <a:rPr lang="de-DE" dirty="0"/>
              <a:t> Camara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B1FE8D4-25FB-C788-F6A6-DF190AE25A46}"/>
              </a:ext>
            </a:extLst>
          </p:cNvPr>
          <p:cNvSpPr/>
          <p:nvPr/>
        </p:nvSpPr>
        <p:spPr>
          <a:xfrm>
            <a:off x="5117831" y="4081583"/>
            <a:ext cx="1238353" cy="445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Twincat</a:t>
            </a:r>
            <a:r>
              <a:rPr lang="de-DE" dirty="0"/>
              <a:t> 3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51981799-9511-4E20-6D68-8898906A01E1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6516553" y="2233095"/>
            <a:ext cx="0" cy="665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C8E7EBB3-2AB0-CCC7-E5DC-6FEBE57C4EC1}"/>
              </a:ext>
            </a:extLst>
          </p:cNvPr>
          <p:cNvSpPr/>
          <p:nvPr/>
        </p:nvSpPr>
        <p:spPr>
          <a:xfrm>
            <a:off x="7727917" y="3733294"/>
            <a:ext cx="1005840" cy="507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IPC Beckhoff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BED45D96-744B-6BD3-50E7-68B4E0F7801A}"/>
              </a:ext>
            </a:extLst>
          </p:cNvPr>
          <p:cNvSpPr/>
          <p:nvPr/>
        </p:nvSpPr>
        <p:spPr>
          <a:xfrm>
            <a:off x="1594472" y="3530828"/>
            <a:ext cx="952002" cy="507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Kuka Roboter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4C66A8CC-5CEB-53C7-9B13-367A93F88F0C}"/>
              </a:ext>
            </a:extLst>
          </p:cNvPr>
          <p:cNvSpPr txBox="1"/>
          <p:nvPr/>
        </p:nvSpPr>
        <p:spPr>
          <a:xfrm>
            <a:off x="7987849" y="6141035"/>
            <a:ext cx="4859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hlinkClick r:id="rId7" tooltip="Seite anzeige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 </a:t>
            </a:r>
            <a:endParaRPr lang="de-DE" sz="1200" dirty="0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1FD50A20-6CFA-A3BE-D2B5-0CD6C02B8C00}"/>
              </a:ext>
            </a:extLst>
          </p:cNvPr>
          <p:cNvSpPr txBox="1"/>
          <p:nvPr/>
        </p:nvSpPr>
        <p:spPr>
          <a:xfrm>
            <a:off x="11787635" y="6322197"/>
            <a:ext cx="4859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hlinkClick r:id="rId7" tooltip="Seite anzeige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 </a:t>
            </a:r>
            <a:endParaRPr lang="de-DE" sz="1200" dirty="0"/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A639F712-70EC-4F2C-2035-11F948A16164}"/>
              </a:ext>
            </a:extLst>
          </p:cNvPr>
          <p:cNvSpPr txBox="1"/>
          <p:nvPr/>
        </p:nvSpPr>
        <p:spPr>
          <a:xfrm>
            <a:off x="3107041" y="6302531"/>
            <a:ext cx="4859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hlinkClick r:id="rId7" tooltip="Seite anzeige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 </a:t>
            </a:r>
            <a:endParaRPr lang="de-DE" sz="1200" dirty="0"/>
          </a:p>
        </p:txBody>
      </p:sp>
      <p:pic>
        <p:nvPicPr>
          <p:cNvPr id="81" name="Grafik 80">
            <a:extLst>
              <a:ext uri="{FF2B5EF4-FFF2-40B4-BE49-F238E27FC236}">
                <a16:creationId xmlns:a16="http://schemas.microsoft.com/office/drawing/2014/main" id="{28163F8D-28A6-C39C-54C3-607FF7D09F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132" y="2435296"/>
            <a:ext cx="1371552" cy="253750"/>
          </a:xfrm>
          <a:prstGeom prst="rect">
            <a:avLst/>
          </a:prstGeom>
        </p:spPr>
      </p:pic>
      <p:pic>
        <p:nvPicPr>
          <p:cNvPr id="82" name="Grafik 81">
            <a:extLst>
              <a:ext uri="{FF2B5EF4-FFF2-40B4-BE49-F238E27FC236}">
                <a16:creationId xmlns:a16="http://schemas.microsoft.com/office/drawing/2014/main" id="{7ECA1F00-361B-94DC-DE6C-336194A2B4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43849">
            <a:off x="3539689" y="3166274"/>
            <a:ext cx="1298447" cy="324625"/>
          </a:xfrm>
          <a:prstGeom prst="rect">
            <a:avLst/>
          </a:prstGeom>
        </p:spPr>
      </p:pic>
      <p:sp>
        <p:nvSpPr>
          <p:cNvPr id="83" name="Fußzeilenplatzhalter 82">
            <a:extLst>
              <a:ext uri="{FF2B5EF4-FFF2-40B4-BE49-F238E27FC236}">
                <a16:creationId xmlns:a16="http://schemas.microsoft.com/office/drawing/2014/main" id="{EC99C1CE-AAFA-1598-EB06-CDEF9AA2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Hochschule Emden\Leer</a:t>
            </a:r>
          </a:p>
        </p:txBody>
      </p:sp>
      <p:sp>
        <p:nvSpPr>
          <p:cNvPr id="84" name="Foliennummernplatzhalter 83">
            <a:extLst>
              <a:ext uri="{FF2B5EF4-FFF2-40B4-BE49-F238E27FC236}">
                <a16:creationId xmlns:a16="http://schemas.microsoft.com/office/drawing/2014/main" id="{E193B589-DDAF-357F-EEC1-BEAAE84A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B331F-ECDE-46C4-BDAE-EF4B4B231BD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47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2009E8-BE00-E7D8-F749-319061025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b="1" dirty="0"/>
              <a:t>Kommunikationsprotokoll: OPCUA</a:t>
            </a:r>
            <a:endParaRPr lang="de-DE" sz="34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E05502A0-80A9-661E-2312-FF744D19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Hochschule Emden\Leer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B3154CC-4240-3EC2-C005-640114AC0559}"/>
              </a:ext>
            </a:extLst>
          </p:cNvPr>
          <p:cNvSpPr txBox="1"/>
          <p:nvPr/>
        </p:nvSpPr>
        <p:spPr>
          <a:xfrm>
            <a:off x="751840" y="2256503"/>
            <a:ext cx="10231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Was ist ein OPCUA??                          </a:t>
            </a:r>
          </a:p>
          <a:p>
            <a:endParaRPr lang="de-DE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„Open </a:t>
            </a:r>
            <a:r>
              <a:rPr lang="de-DE" sz="2400" dirty="0" err="1"/>
              <a:t>Platform</a:t>
            </a:r>
            <a:r>
              <a:rPr lang="de-DE" sz="2400" dirty="0"/>
              <a:t> Communications“ :Datenaustauschstandard für die industrielle Kommunikation. (Maschine-zu-Maschine oder PC-zu-Maschine-Kommunikation).</a:t>
            </a:r>
            <a:endParaRPr lang="de-DE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„Unified </a:t>
            </a:r>
            <a:r>
              <a:rPr lang="de-DE" sz="2400" dirty="0" err="1"/>
              <a:t>Architecture“:beschreibt</a:t>
            </a:r>
            <a:r>
              <a:rPr lang="de-DE" sz="2400" dirty="0"/>
              <a:t> die Möglichkeit den Kommunikationsstandard plattformunabhängig auf Basis von verschiedenen Betriebssystemen zu nutzen.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1B9E9DB-CC99-1B31-0D6E-452468A46649}"/>
              </a:ext>
            </a:extLst>
          </p:cNvPr>
          <p:cNvSpPr txBox="1"/>
          <p:nvPr/>
        </p:nvSpPr>
        <p:spPr>
          <a:xfrm>
            <a:off x="4716329" y="5214630"/>
            <a:ext cx="4859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hlinkClick r:id="rId2" tooltip="Seite anzeige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[4] </a:t>
            </a:r>
            <a:endParaRPr lang="de-DE" sz="12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F4F5E8-7FAC-4FC1-C75C-993E69C6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B331F-ECDE-46C4-BDAE-EF4B4B231BD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47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652BF8-080F-909A-583A-B6954754E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5060" y="355479"/>
            <a:ext cx="2148840" cy="1325563"/>
          </a:xfrm>
        </p:spPr>
        <p:txBody>
          <a:bodyPr/>
          <a:lstStyle/>
          <a:p>
            <a:r>
              <a:rPr lang="de-DE" dirty="0"/>
              <a:t>OPC UA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F9FF8A-3987-62E6-98D7-E5B70A5B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Hochschule Emden\Leer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FD1A8E0-A1E7-43BB-C4D5-EA98A3FA986B}"/>
              </a:ext>
            </a:extLst>
          </p:cNvPr>
          <p:cNvSpPr/>
          <p:nvPr/>
        </p:nvSpPr>
        <p:spPr>
          <a:xfrm>
            <a:off x="2494280" y="3487262"/>
            <a:ext cx="2682240" cy="160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Server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716CB1F-47B1-D021-2E36-6A80A800FE0A}"/>
              </a:ext>
            </a:extLst>
          </p:cNvPr>
          <p:cNvSpPr/>
          <p:nvPr/>
        </p:nvSpPr>
        <p:spPr>
          <a:xfrm>
            <a:off x="7147560" y="3487262"/>
            <a:ext cx="2682240" cy="160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Client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4395D7D-7ADD-8CFC-70CB-7791B9F8874F}"/>
              </a:ext>
            </a:extLst>
          </p:cNvPr>
          <p:cNvSpPr/>
          <p:nvPr/>
        </p:nvSpPr>
        <p:spPr>
          <a:xfrm>
            <a:off x="2418080" y="2863771"/>
            <a:ext cx="1158240" cy="40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SPS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4ACCD5C-672A-11BC-7DC3-64DEB4DDD200}"/>
              </a:ext>
            </a:extLst>
          </p:cNvPr>
          <p:cNvSpPr/>
          <p:nvPr/>
        </p:nvSpPr>
        <p:spPr>
          <a:xfrm>
            <a:off x="3835400" y="2875995"/>
            <a:ext cx="1447800" cy="365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Raspberry </a:t>
            </a:r>
            <a:r>
              <a:rPr lang="de-DE" dirty="0" err="1"/>
              <a:t>pi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5CB84E-A55D-F77D-6EC4-2D7B315DF599}"/>
              </a:ext>
            </a:extLst>
          </p:cNvPr>
          <p:cNvSpPr/>
          <p:nvPr/>
        </p:nvSpPr>
        <p:spPr>
          <a:xfrm>
            <a:off x="8823960" y="2905046"/>
            <a:ext cx="1158240" cy="365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Laptop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05E9253-4C9B-13E9-613B-F900F5072A76}"/>
              </a:ext>
            </a:extLst>
          </p:cNvPr>
          <p:cNvCxnSpPr>
            <a:cxnSpLocks/>
          </p:cNvCxnSpPr>
          <p:nvPr/>
        </p:nvCxnSpPr>
        <p:spPr>
          <a:xfrm flipH="1">
            <a:off x="5379720" y="3619342"/>
            <a:ext cx="1391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B634F34-C530-D051-008B-1995C0527762}"/>
              </a:ext>
            </a:extLst>
          </p:cNvPr>
          <p:cNvCxnSpPr>
            <a:cxnSpLocks/>
          </p:cNvCxnSpPr>
          <p:nvPr/>
        </p:nvCxnSpPr>
        <p:spPr>
          <a:xfrm>
            <a:off x="5481320" y="4289902"/>
            <a:ext cx="1290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1269596-B328-4040-1966-54A6799B51E5}"/>
              </a:ext>
            </a:extLst>
          </p:cNvPr>
          <p:cNvCxnSpPr>
            <a:cxnSpLocks/>
          </p:cNvCxnSpPr>
          <p:nvPr/>
        </p:nvCxnSpPr>
        <p:spPr>
          <a:xfrm>
            <a:off x="5379720" y="5094924"/>
            <a:ext cx="14884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FF4AE97-CC1A-383F-D1A7-19C2BBCD2FF0}"/>
              </a:ext>
            </a:extLst>
          </p:cNvPr>
          <p:cNvCxnSpPr/>
          <p:nvPr/>
        </p:nvCxnSpPr>
        <p:spPr>
          <a:xfrm flipH="1">
            <a:off x="5323840" y="4292284"/>
            <a:ext cx="1351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AF87ED28-0406-F591-BCC1-9E242596882D}"/>
              </a:ext>
            </a:extLst>
          </p:cNvPr>
          <p:cNvSpPr/>
          <p:nvPr/>
        </p:nvSpPr>
        <p:spPr>
          <a:xfrm>
            <a:off x="7193280" y="2905046"/>
            <a:ext cx="1447800" cy="365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Raspberry </a:t>
            </a:r>
            <a:r>
              <a:rPr lang="de-DE" dirty="0" err="1"/>
              <a:t>pi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CD511E5-D73F-CB7B-A4FB-147D01310C51}"/>
              </a:ext>
            </a:extLst>
          </p:cNvPr>
          <p:cNvSpPr/>
          <p:nvPr/>
        </p:nvSpPr>
        <p:spPr>
          <a:xfrm>
            <a:off x="8153400" y="2406412"/>
            <a:ext cx="1158240" cy="365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Software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3A0B5B8-40FD-17B5-D5D5-9F36F4FD8316}"/>
              </a:ext>
            </a:extLst>
          </p:cNvPr>
          <p:cNvSpPr/>
          <p:nvPr/>
        </p:nvSpPr>
        <p:spPr>
          <a:xfrm>
            <a:off x="5283200" y="3750232"/>
            <a:ext cx="1732281" cy="3950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Lesen/ schreiben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DA1CBAA-9A76-99F8-CB6D-6BA89728D5E5}"/>
              </a:ext>
            </a:extLst>
          </p:cNvPr>
          <p:cNvSpPr/>
          <p:nvPr/>
        </p:nvSpPr>
        <p:spPr>
          <a:xfrm>
            <a:off x="5323840" y="3041146"/>
            <a:ext cx="1691641" cy="403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Anfrage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26640B7-653A-3C38-AB7F-08D8A4E3C864}"/>
              </a:ext>
            </a:extLst>
          </p:cNvPr>
          <p:cNvSpPr/>
          <p:nvPr/>
        </p:nvSpPr>
        <p:spPr>
          <a:xfrm>
            <a:off x="5250179" y="4601223"/>
            <a:ext cx="1732281" cy="3950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Antwort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AEF1943-8594-76B0-4A40-C17C1778B4A0}"/>
              </a:ext>
            </a:extLst>
          </p:cNvPr>
          <p:cNvSpPr/>
          <p:nvPr/>
        </p:nvSpPr>
        <p:spPr>
          <a:xfrm>
            <a:off x="3175000" y="2381012"/>
            <a:ext cx="1158240" cy="365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Laptop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254176FB-7D83-9F5D-3CF9-7D4AEF966C70}"/>
              </a:ext>
            </a:extLst>
          </p:cNvPr>
          <p:cNvSpPr/>
          <p:nvPr/>
        </p:nvSpPr>
        <p:spPr>
          <a:xfrm>
            <a:off x="1031240" y="4289902"/>
            <a:ext cx="1158240" cy="365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Aktoren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E087EBC-7E2B-33D7-B498-A4D034DCBB9D}"/>
              </a:ext>
            </a:extLst>
          </p:cNvPr>
          <p:cNvSpPr/>
          <p:nvPr/>
        </p:nvSpPr>
        <p:spPr>
          <a:xfrm>
            <a:off x="1031240" y="3632993"/>
            <a:ext cx="1158240" cy="365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Sensoren</a:t>
            </a:r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49A3BB3B-EE41-5918-97FA-65E7628B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B331F-ECDE-46C4-BDAE-EF4B4B231BD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439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A6DF4-B90E-853A-8F56-26F5967DA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66" y="1"/>
            <a:ext cx="11443974" cy="660399"/>
          </a:xfrm>
        </p:spPr>
        <p:txBody>
          <a:bodyPr>
            <a:normAutofit fontScale="90000"/>
          </a:bodyPr>
          <a:lstStyle/>
          <a:p>
            <a:r>
              <a:rPr lang="de-DE" sz="3600" b="1" dirty="0"/>
              <a:t>Kommunikation zwischen dem BECKHOFF IPC und dem Computer </a:t>
            </a:r>
            <a:endParaRPr lang="de-DE" sz="3600" dirty="0"/>
          </a:p>
        </p:txBody>
      </p:sp>
      <p:pic>
        <p:nvPicPr>
          <p:cNvPr id="7" name="Inhaltsplatzhalter 6" descr="Ein Bild, das Text, Screenshot, Monitor enthält.&#10;&#10;Automatisch generierte Beschreibung">
            <a:extLst>
              <a:ext uri="{FF2B5EF4-FFF2-40B4-BE49-F238E27FC236}">
                <a16:creationId xmlns:a16="http://schemas.microsoft.com/office/drawing/2014/main" id="{D150B135-8403-2E4E-0A40-8DCC00238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60" y="680720"/>
            <a:ext cx="9834880" cy="5760137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5FE2E5-62E3-9E21-55BB-FA9AE7B9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Hochschule Emden\Leer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E455C79-AEDF-C5BC-441F-B2BFC73F7130}"/>
              </a:ext>
            </a:extLst>
          </p:cNvPr>
          <p:cNvSpPr txBox="1"/>
          <p:nvPr/>
        </p:nvSpPr>
        <p:spPr>
          <a:xfrm>
            <a:off x="382266" y="2763520"/>
            <a:ext cx="1070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OPCUA Server: </a:t>
            </a:r>
            <a:r>
              <a:rPr lang="de-DE" dirty="0" err="1"/>
              <a:t>Twincat</a:t>
            </a:r>
            <a:r>
              <a:rPr lang="de-DE" dirty="0"/>
              <a:t> 3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2A3F4E1-0428-131A-7550-D72BC53C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B331F-ECDE-46C4-BDAE-EF4B4B231BD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729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D771B-ABC2-F131-4C8B-0EFE77E0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UA Expert Client</a:t>
            </a:r>
          </a:p>
        </p:txBody>
      </p:sp>
      <p:pic>
        <p:nvPicPr>
          <p:cNvPr id="7" name="Inhaltsplatzhalter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74153CE9-CA4F-2184-4583-5700ACF62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60" y="1971040"/>
            <a:ext cx="11759026" cy="3672201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2FFF02-4E67-2D4C-9CD4-878A3656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Hochschule Emden\Leer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85FFB68-EC3C-9A5E-2D54-C9762DBDF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B331F-ECDE-46C4-BDAE-EF4B4B231BD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706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F77BED-646F-80AE-3EFE-D20AFB53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="1" dirty="0"/>
              <a:t>Ziel der nächste Wochen</a:t>
            </a:r>
            <a:br>
              <a:rPr lang="de-DE" sz="4400" b="1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56826D-C1F0-DA39-A6D1-1ED9877B2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Steuerung der XTS durch Beckhoff.</a:t>
            </a:r>
          </a:p>
          <a:p>
            <a:r>
              <a:rPr lang="de-DE" dirty="0"/>
              <a:t>Ein Farberkennung Programm entwickeln.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645E5F-AD48-A45D-1DAB-AB381F21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Hochschule Emden\Leer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5FF006-46F0-5B35-5311-D6147E42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B331F-ECDE-46C4-BDAE-EF4B4B231BD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77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91F15-2DAF-B65C-BFDA-B07892ED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Literaturverzeichnis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5064E-7451-2A99-37DD-07566B4B2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9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900" dirty="0">
                <a:hlinkClick r:id="rId2" tooltip="Seite anzeige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[1]: </a:t>
            </a:r>
            <a:r>
              <a:rPr lang="de-DE" sz="1900" dirty="0">
                <a:solidFill>
                  <a:srgbClr val="0563C1"/>
                </a:solidFill>
              </a:rPr>
              <a:t>https://www.pinterest.de/pin/kuka-robot-kr-163-3d-model-ad-robotkukakrmodel--625789310707482590/. </a:t>
            </a:r>
            <a:r>
              <a:rPr lang="en-GB" sz="1900" b="1" dirty="0">
                <a:latin typeface="+mj-lt"/>
                <a:cs typeface="Arial" panose="020B0604020202020204" pitchFamily="34" charset="0"/>
              </a:rPr>
              <a:t>abgerufen am 18.12.2022.</a:t>
            </a:r>
          </a:p>
          <a:p>
            <a:pPr marL="0" indent="0">
              <a:buNone/>
            </a:pPr>
            <a:r>
              <a:rPr lang="de-DE" sz="1900" dirty="0">
                <a:hlinkClick r:id="rId2" tooltip="Seite anzeige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[2]: </a:t>
            </a:r>
            <a:r>
              <a:rPr lang="de-DE" sz="1900" b="1" dirty="0">
                <a:hlinkClick r:id="rId3"/>
              </a:rPr>
              <a:t>https://www.beckhoff.com/en-en/company/news/multimedia-detail_283697.html</a:t>
            </a:r>
            <a:r>
              <a:rPr lang="de-DE" sz="1900" b="1" dirty="0"/>
              <a:t>. </a:t>
            </a:r>
            <a:r>
              <a:rPr lang="en-GB" sz="1900" b="1" dirty="0" err="1">
                <a:latin typeface="+mj-lt"/>
                <a:cs typeface="Arial" panose="020B0604020202020204" pitchFamily="34" charset="0"/>
              </a:rPr>
              <a:t>abgerufen</a:t>
            </a:r>
            <a:r>
              <a:rPr lang="en-GB" sz="1900" b="1" dirty="0">
                <a:latin typeface="+mj-lt"/>
                <a:cs typeface="Arial" panose="020B0604020202020204" pitchFamily="34" charset="0"/>
              </a:rPr>
              <a:t> am 18.12.2022.</a:t>
            </a:r>
          </a:p>
          <a:p>
            <a:pPr marL="0" indent="0">
              <a:buNone/>
            </a:pPr>
            <a:r>
              <a:rPr lang="de-DE" sz="1900" dirty="0">
                <a:hlinkClick r:id="rId2" tooltip="Seite anzeige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[3]: </a:t>
            </a:r>
            <a:r>
              <a:rPr lang="en-GB" sz="1900" b="1" dirty="0">
                <a:latin typeface="+mj-lt"/>
                <a:cs typeface="Arial" panose="020B0604020202020204" pitchFamily="34" charset="0"/>
                <a:hlinkClick r:id="rId4"/>
              </a:rPr>
              <a:t>https://store.ipevo.com/IPEVO-VZ-R-HDMIUSB-8MP-Document-Camera_p_22.html</a:t>
            </a:r>
            <a:r>
              <a:rPr lang="en-GB" sz="1900" b="1" dirty="0">
                <a:latin typeface="+mj-lt"/>
                <a:cs typeface="Arial" panose="020B0604020202020204" pitchFamily="34" charset="0"/>
              </a:rPr>
              <a:t>. </a:t>
            </a:r>
            <a:r>
              <a:rPr lang="en-GB" sz="1900" b="1" dirty="0" err="1">
                <a:latin typeface="+mj-lt"/>
                <a:cs typeface="Arial" panose="020B0604020202020204" pitchFamily="34" charset="0"/>
              </a:rPr>
              <a:t>abgerufen</a:t>
            </a:r>
            <a:r>
              <a:rPr lang="en-GB" sz="1900" b="1" dirty="0">
                <a:latin typeface="+mj-lt"/>
                <a:cs typeface="Arial" panose="020B0604020202020204" pitchFamily="34" charset="0"/>
              </a:rPr>
              <a:t> am 18.12.2022.</a:t>
            </a:r>
          </a:p>
          <a:p>
            <a:pPr marL="0" indent="0">
              <a:buNone/>
            </a:pPr>
            <a:r>
              <a:rPr lang="de-DE" sz="1900" dirty="0">
                <a:hlinkClick r:id="rId2" tooltip="Seite anzeige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[4]: </a:t>
            </a:r>
            <a:r>
              <a:rPr lang="en-GB" sz="1900" b="1" dirty="0">
                <a:latin typeface="+mj-lt"/>
                <a:cs typeface="Arial" panose="020B0604020202020204" pitchFamily="34" charset="0"/>
                <a:hlinkClick r:id="rId5"/>
              </a:rPr>
              <a:t>https://www.welotec.com/de/was-ist-opc-ua/</a:t>
            </a:r>
            <a:r>
              <a:rPr lang="en-GB" sz="1900" b="1" dirty="0">
                <a:latin typeface="+mj-lt"/>
                <a:cs typeface="Arial" panose="020B0604020202020204" pitchFamily="34" charset="0"/>
              </a:rPr>
              <a:t>. </a:t>
            </a:r>
            <a:r>
              <a:rPr lang="en-GB" sz="1900" b="1" dirty="0" err="1">
                <a:latin typeface="+mj-lt"/>
                <a:cs typeface="Arial" panose="020B0604020202020204" pitchFamily="34" charset="0"/>
              </a:rPr>
              <a:t>abgerufen</a:t>
            </a:r>
            <a:r>
              <a:rPr lang="en-GB" sz="1900" b="1" dirty="0">
                <a:latin typeface="+mj-lt"/>
                <a:cs typeface="Arial" panose="020B0604020202020204" pitchFamily="34" charset="0"/>
              </a:rPr>
              <a:t> am 19.12.2022.</a:t>
            </a:r>
          </a:p>
          <a:p>
            <a:pPr marL="0" indent="0">
              <a:buNone/>
            </a:pPr>
            <a:endParaRPr lang="en-GB" sz="1900" b="1" dirty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900" b="1" dirty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900" b="1" dirty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1900" b="1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5B2DEC-D405-3094-A46A-7B298D13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Hochschule Emden\Leer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0B683D-1BD7-2073-D13D-6F9AD25B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B331F-ECDE-46C4-BDAE-EF4B4B231BD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241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65743D6F753FA45A21CD4A292F115F1" ma:contentTypeVersion="5" ma:contentTypeDescription="Ein neues Dokument erstellen." ma:contentTypeScope="" ma:versionID="7bfd6e05f4d732a392b7360ed3ec370b">
  <xsd:schema xmlns:xsd="http://www.w3.org/2001/XMLSchema" xmlns:xs="http://www.w3.org/2001/XMLSchema" xmlns:p="http://schemas.microsoft.com/office/2006/metadata/properties" xmlns:ns3="c04ba36d-82f6-43da-9d94-7981822d5e07" xmlns:ns4="da8c0e2d-870b-4acd-9fa6-a29d0598ad8c" targetNamespace="http://schemas.microsoft.com/office/2006/metadata/properties" ma:root="true" ma:fieldsID="0779ad030c412e4a90334570cdc1e0f7" ns3:_="" ns4:_="">
    <xsd:import namespace="c04ba36d-82f6-43da-9d94-7981822d5e07"/>
    <xsd:import namespace="da8c0e2d-870b-4acd-9fa6-a29d0598ad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4ba36d-82f6-43da-9d94-7981822d5e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8c0e2d-870b-4acd-9fa6-a29d0598ad8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BCEFA7-66BC-4073-941B-FD115FE1D0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4ba36d-82f6-43da-9d94-7981822d5e07"/>
    <ds:schemaRef ds:uri="da8c0e2d-870b-4acd-9fa6-a29d0598ad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683FDE-86F8-41B9-9478-016B24C8A8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C1E3EE-A37A-4FB7-B2C9-FCE6A8A0ABFF}">
  <ds:schemaRefs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elements/1.1/"/>
    <ds:schemaRef ds:uri="da8c0e2d-870b-4acd-9fa6-a29d0598ad8c"/>
    <ds:schemaRef ds:uri="c04ba36d-82f6-43da-9d94-7981822d5e0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Office PowerPoint</Application>
  <PresentationFormat>Breitbild</PresentationFormat>
  <Paragraphs>77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Kommunikationsar</vt:lpstr>
      <vt:lpstr>Inhalt</vt:lpstr>
      <vt:lpstr>Einleitung </vt:lpstr>
      <vt:lpstr>Kommunikationsprotokoll: OPCUA</vt:lpstr>
      <vt:lpstr>OPC UA</vt:lpstr>
      <vt:lpstr>Kommunikation zwischen dem BECKHOFF IPC und dem Computer </vt:lpstr>
      <vt:lpstr>UA Expert Client</vt:lpstr>
      <vt:lpstr>Ziel der nächste Wochen </vt:lpstr>
      <vt:lpstr>Literaturverzeichnis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Labor_Abschlussaufgabe</dc:title>
  <dc:creator>Mohamed Lamjed Mohamed Lamjed</dc:creator>
  <cp:lastModifiedBy>Mohamed Lamjed Mohamed Lamjed</cp:lastModifiedBy>
  <cp:revision>22</cp:revision>
  <dcterms:created xsi:type="dcterms:W3CDTF">2022-10-18T12:44:53Z</dcterms:created>
  <dcterms:modified xsi:type="dcterms:W3CDTF">2022-12-21T09:39:11Z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0x010100365743D6F753FA45A21CD4A292F115F1</vt:lpwstr>
  </property>
</Properties>
</file>