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core.xml" Type="http://schemas.openxmlformats.org/package/2006/relationships/metadata/core-properties"/>
<Relationship Id="rId3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</a:defRPr>
    </a:defPPr>
    <a:lvl1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algn="l" defTabSz="914400" fontAlgn="auto" hangingPunct="0" indent="457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algn="l" defTabSz="914400" fontAlgn="auto" hangingPunct="0" indent="914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algn="l" defTabSz="914400" fontAlgn="auto" hangingPunct="0" indent="1371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algn="l" defTabSz="914400" fontAlgn="auto" hangingPunct="0" indent="18288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algn="l" defTabSz="914400" fontAlgn="auto" hangingPunct="0" indent="22860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algn="l" defTabSz="914400" fontAlgn="auto" hangingPunct="0" indent="27432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algn="l" defTabSz="914400" fontAlgn="auto" hangingPunct="0" indent="32004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algn="l" defTabSz="914400" fontAlgn="auto" hangingPunct="0" indent="365760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kumimoji="0" normalizeH="0" spc="0" strike="noStrike" sz="1800" u="none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9"/>
    <p:restoredTop sz="94641"/>
  </p:normalViewPr>
  <p:slideViewPr>
    <p:cSldViewPr snapToGrid="0" snapToObjects="1">
      <p:cViewPr>
        <p:scale>
          <a:sx n="238" d="100"/>
          <a:sy n="238" d="100"/>
        </p:scale>
        <p:origin x="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1288" y="176"/>
      </p:cViewPr>
      <p:guideLst/>
    </p:cSldViewPr>
  </p:notesViewPr>
  <p:gridSpacing cx="72008" cy="72008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slides/slide1.xml" Type="http://schemas.openxmlformats.org/officeDocument/2006/relationships/slide"/>
<Relationship Id="rId3" Target="notesMasters/notesMaster1.xml" Type="http://schemas.openxmlformats.org/officeDocument/2006/relationships/notesMaster"/>
<Relationship Id="rId4" Target="handoutMasters/handoutMaster1.xml" Type="http://schemas.openxmlformats.org/officeDocument/2006/relationships/handoutMaster"/>
<Relationship Id="rId5" Target="presProps.xml" Type="http://schemas.openxmlformats.org/officeDocument/2006/relationships/presProps"/>
<Relationship Id="rId6" Target="viewProps.xml" Type="http://schemas.openxmlformats.org/officeDocument/2006/relationships/viewProps"/>
<Relationship Id="rId7" Target="theme/theme1.xml" Type="http://schemas.openxmlformats.org/officeDocument/2006/relationships/theme"/>
<Relationship Id="rId8" Target="tableStyles.xml" Type="http://schemas.openxmlformats.org/officeDocument/2006/relationships/tableStyles"/>
</Relationships>

</file>

<file path=ppt/handoutMasters/_rels/handoutMaster1.xml.rels><?xml version="1.0" encoding="UTF-8" standalone="no"?>
<Relationships xmlns="http://schemas.openxmlformats.org/package/2006/relationships">
<Relationship Id="rId1" Target="../theme/theme3.xml" Type="http://schemas.openxmlformats.org/officeDocument/2006/relationships/theme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829326-EBB4-0441-AFD1-DC601D701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AA8CF-F5B6-5B4E-BC1C-E00D5F0D5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6D0A-B953-1A45-ADEA-97AF2A228AD1}" type="datetimeFigureOut">
              <a:rPr lang="pl-PL" smtClean="0"/>
              <a:t>25.07.2018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C6462-BC9F-5F46-9948-06199BD6D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024B-D6E2-5344-8395-269FA1E53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545-7F12-A945-9BB0-7F8CED6851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42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ChangeAspect="1" noGrp="1" noRo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idx="1" sz="quarter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dirty="0" lang="pl-PL"/>
          </a:p>
        </p:txBody>
      </p:sp>
    </p:spTree>
    <p:extLst>
      <p:ext uri="{BB962C8B-B14F-4D97-AF65-F5344CB8AC3E}">
        <p14:creationId xmlns:p14="http://schemas.microsoft.com/office/powerpoint/2010/main" val="1627730499"/>
      </p:ext>
    </p:extLst>
  </p:cSld>
  <p:clrMapOvr>
    <a:masterClrMapping/>
  </p:clrMapOvr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10" Target="../media/image10.png" Type="http://schemas.openxmlformats.org/officeDocument/2006/relationships/image"/>
<Relationship Id="rId2" Target="../media/image2.png" Type="http://schemas.openxmlformats.org/officeDocument/2006/relationships/image"/>
<Relationship Id="rId3" Target="../media/image3.png" Type="http://schemas.openxmlformats.org/officeDocument/2006/relationships/image"/>
<Relationship Id="rId4" Target="../media/image4.png" Type="http://schemas.openxmlformats.org/officeDocument/2006/relationships/image"/>
<Relationship Id="rId5" Target="../media/image5.png" Type="http://schemas.openxmlformats.org/officeDocument/2006/relationships/image"/>
<Relationship Id="rId6" Target="../media/image6.png" Type="http://schemas.openxmlformats.org/officeDocument/2006/relationships/image"/>
<Relationship Id="rId7" Target="../media/image7.png" Type="http://schemas.openxmlformats.org/officeDocument/2006/relationships/image"/>
<Relationship Id="rId8" Target="../media/image8.png" Type="http://schemas.openxmlformats.org/officeDocument/2006/relationships/image"/>
<Relationship Id="rId9" Target="../media/image9.png" Type="http://schemas.openxmlformats.org/officeDocument/2006/relationships/image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5">
            <a:extLst>
              <a:ext uri="{FF2B5EF4-FFF2-40B4-BE49-F238E27FC236}">
                <a16:creationId xmlns:a16="http://schemas.microsoft.com/office/drawing/2014/main" id="{F26B1B37-E356-DB49-97FE-5DA721A2F02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1" name="Shape 30">
            <a:extLst>
              <a:ext uri="{FF2B5EF4-FFF2-40B4-BE49-F238E27FC236}">
                <a16:creationId xmlns:a16="http://schemas.microsoft.com/office/drawing/2014/main" id="{B960E905-E9BB-9944-83F6-8C7B3E52D375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58F87794-5CAB-6A4A-BE8E-19BD80F39E38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5" name="Shape 31">
            <a:extLst>
              <a:ext uri="{FF2B5EF4-FFF2-40B4-BE49-F238E27FC236}">
                <a16:creationId xmlns:a16="http://schemas.microsoft.com/office/drawing/2014/main" id="{DA24DE58-436B-D145-B2AC-2C9AE6F8EDEA}"/>
              </a:ext>
            </a:extLst>
          </p:cNvPr>
          <p:cNvSpPr>
            <a:spLocks noGrp="1"/>
          </p:cNvSpPr>
          <p:nvPr>
            <p:ph idx="21" sz="quarter" type="body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4" name="Shape 28">
            <a:extLst>
              <a:ext uri="{FF2B5EF4-FFF2-40B4-BE49-F238E27FC236}">
                <a16:creationId xmlns:a16="http://schemas.microsoft.com/office/drawing/2014/main" id="{9C101CE5-3880-C94C-91A2-6BF18A27A327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7" name="Shape 24">
            <a:extLst>
              <a:ext uri="{FF2B5EF4-FFF2-40B4-BE49-F238E27FC236}">
                <a16:creationId xmlns:a16="http://schemas.microsoft.com/office/drawing/2014/main" id="{686CC273-4374-A34C-9797-FA59FAAAE3AC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pic>
        <p:nvPicPr>
          <p:cNvPr descr="C:\Users\boris\Dropbox\BMFoundry\02 BMWebApp\DEsign\Materials\report icons\report_ch.png" id="15" name="image1.png">
            <a:extLst>
              <a:ext uri="{FF2B5EF4-FFF2-40B4-BE49-F238E27FC236}">
                <a16:creationId xmlns:a16="http://schemas.microsoft.com/office/drawing/2014/main" id="{0AC4AE38-CB1D-2F43-A8C9-D0EF2F495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471553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r.png" id="16" name="image2.png">
            <a:extLst>
              <a:ext uri="{FF2B5EF4-FFF2-40B4-BE49-F238E27FC236}">
                <a16:creationId xmlns:a16="http://schemas.microsoft.com/office/drawing/2014/main" id="{2E38A158-5E26-CC49-8FAD-F64934F91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1553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.png" id="17" name="image3.png">
            <a:extLst>
              <a:ext uri="{FF2B5EF4-FFF2-40B4-BE49-F238E27FC236}">
                <a16:creationId xmlns:a16="http://schemas.microsoft.com/office/drawing/2014/main" id="{FB196B93-52D1-274A-BFC3-34AF33DCA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834832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cst.png" id="18" name="image4.png">
            <a:extLst>
              <a:ext uri="{FF2B5EF4-FFF2-40B4-BE49-F238E27FC236}">
                <a16:creationId xmlns:a16="http://schemas.microsoft.com/office/drawing/2014/main" id="{974D1CE8-4A24-A749-AD7C-F76F0A1BBF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58333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a.png" id="19" name="image5.png">
            <a:extLst>
              <a:ext uri="{FF2B5EF4-FFF2-40B4-BE49-F238E27FC236}">
                <a16:creationId xmlns:a16="http://schemas.microsoft.com/office/drawing/2014/main" id="{4D8193DD-9C5A-7E41-B81A-AF0269328E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455987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r.png" id="20" name="image7.png">
            <a:extLst>
              <a:ext uri="{FF2B5EF4-FFF2-40B4-BE49-F238E27FC236}">
                <a16:creationId xmlns:a16="http://schemas.microsoft.com/office/drawing/2014/main" id="{965DEEF5-7F02-404D-BD27-DC60DDF34F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4512728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rs.png" id="21" name="image8.png">
            <a:extLst>
              <a:ext uri="{FF2B5EF4-FFF2-40B4-BE49-F238E27FC236}">
                <a16:creationId xmlns:a16="http://schemas.microsoft.com/office/drawing/2014/main" id="{663BEF5B-CBAA-AC42-AE9B-2AE3D23806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191333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vp.png" id="33" name="image9.png">
            <a:extLst>
              <a:ext uri="{FF2B5EF4-FFF2-40B4-BE49-F238E27FC236}">
                <a16:creationId xmlns:a16="http://schemas.microsoft.com/office/drawing/2014/main" id="{4A9DF0C9-7B3A-324C-8FF1-31526B0201E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017687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descr="C:\Users\boris\Dropbox\BMFoundry\02 BMWebApp\DEsign\Materials\report icons\report_kp.png" id="35" name="image6.png">
            <a:extLst>
              <a:ext uri="{FF2B5EF4-FFF2-40B4-BE49-F238E27FC236}">
                <a16:creationId xmlns:a16="http://schemas.microsoft.com/office/drawing/2014/main" id="{28F339DE-E274-CE4F-B408-8B6B74D377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7785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26">
            <a:extLst>
              <a:ext uri="{FF2B5EF4-FFF2-40B4-BE49-F238E27FC236}">
                <a16:creationId xmlns:a16="http://schemas.microsoft.com/office/drawing/2014/main" id="{DE59AB39-557A-EE44-B3D5-C66DA1D3C7FF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3" name="Shape 27">
            <a:extLst>
              <a:ext uri="{FF2B5EF4-FFF2-40B4-BE49-F238E27FC236}">
                <a16:creationId xmlns:a16="http://schemas.microsoft.com/office/drawing/2014/main" id="{02F31581-2E34-7A48-B185-6E86DDE384B4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8" name="Shape 31">
            <a:extLst>
              <a:ext uri="{FF2B5EF4-FFF2-40B4-BE49-F238E27FC236}">
                <a16:creationId xmlns:a16="http://schemas.microsoft.com/office/drawing/2014/main" id="{863C3863-C8A4-2E41-A64B-2EF4D6169661}"/>
              </a:ext>
            </a:extLst>
          </p:cNvPr>
          <p:cNvSpPr>
            <a:spLocks noGrp="1"/>
          </p:cNvSpPr>
          <p:nvPr>
            <p:ph idx="22" sz="quarter" type="body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639BF-24D3-054C-821E-9728AA20385C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theme/theme1.xml" Type="http://schemas.openxmlformats.org/officeDocument/2006/relationships/theme"/>
<Relationship Id="rId4" Target="../media/image1.png" Type="http://schemas.openxmlformats.org/officeDocument/2006/relationships/image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">
            <a:extLst>
              <a:ext uri="{FF2B5EF4-FFF2-40B4-BE49-F238E27FC236}">
                <a16:creationId xmlns:a16="http://schemas.microsoft.com/office/drawing/2014/main" id="{83D0BE0F-5E46-C341-A951-C3DF8EC0E808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="ctr"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0.pdf">
            <a:extLst>
              <a:ext uri="{FF2B5EF4-FFF2-40B4-BE49-F238E27FC236}">
                <a16:creationId xmlns:a16="http://schemas.microsoft.com/office/drawing/2014/main" id="{8C80D696-49F7-A64C-9728-05B0E05EB8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9511" y="128523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48F05-EC8E-D649-B6A2-3331A5C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title</a:t>
            </a:r>
            <a:endParaRPr dirty="0" lang="pl-PL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ransition spd="med"/>
  <p:txStyles>
    <p:titleStyle>
      <a:lvl1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bg1"/>
          </a:solidFill>
          <a:uFillTx/>
          <a:latin typeface="Arial"/>
          <a:ea typeface="Arial"/>
          <a:cs typeface="Arial"/>
          <a:sym typeface="Arial"/>
        </a:defRPr>
      </a:lvl1pPr>
      <a:lvl2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algn="ct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algn="l" defTabSz="914400" indent="0" latinLnBrk="0" marL="0" marR="0" rtl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algn="l" defTabSz="914400" indent="-190500" latinLnBrk="0" marL="6477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algn="l" defTabSz="914400" indent="-152400" latinLnBrk="0" marL="10668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algn="l" defTabSz="914400" indent="-152400" latinLnBrk="0" marL="15240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algn="l" defTabSz="914400" indent="-152400" latinLnBrk="0" marL="198120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algn="l" defTabSz="914400" indent="-137160" latinLnBrk="0" marL="24231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algn="l" defTabSz="914400" indent="-137160" latinLnBrk="0" marL="2880360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algn="l" defTabSz="914400" indent="-137159" latinLnBrk="0" marL="33375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algn="l" defTabSz="914400" indent="-137159" latinLnBrk="0" marL="3794759" marR="0" rtl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algn="r" defTabSz="914400" indent="457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algn="r" defTabSz="914400" indent="914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algn="r" defTabSz="914400" indent="1371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algn="r" defTabSz="914400" indent="18288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algn="r" defTabSz="914400" indent="22860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algn="r" defTabSz="914400" indent="27432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algn="r" defTabSz="914400" indent="32004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algn="r" defTabSz="914400" indent="365760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notesSlides/notesSlide1.xml" Type="http://schemas.openxmlformats.org/officeDocument/2006/relationships/notesSlid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7D3E-D91C-9E45-84D5-E71D728AB0C2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/>
        <p:txBody>
          <a:bodyPr/>
          <a:lstStyle/>
          <a:p>
            <a:r>
              <a:rPr lang="en-US"/>
              <a:t>Value Propositions</a:t>
            </a:r>
            <a:endParaRPr dirty="0" err="1"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9BFCC1-A4B1-7C4D-A09C-0A7BDD570A2C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/>
        <p:txBody>
          <a:bodyPr/>
          <a:lstStyle/>
          <a:p>
            <a:r>
              <a:rPr lang="en-US"/>
              <a:t>Channels</a:t>
            </a:r>
            <a:endParaRPr dirty="0" err="1"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B59929-7E9F-E241-9FC5-64B62FA8D59A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/>
        <p:txBody>
          <a:bodyPr/>
          <a:lstStyle/>
          <a:p>
            <a:r>
              <a:rPr lang="en-US"/>
              <a:t>Customer Relationships</a:t>
            </a:r>
            <a:endParaRPr dirty="0" err="1" lang="pl-P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2760A3-2298-3547-8B71-8E1EDDB989FD}"/>
              </a:ext>
            </a:extLst>
          </p:cNvPr>
          <p:cNvSpPr>
            <a:spLocks noGrp="1"/>
          </p:cNvSpPr>
          <p:nvPr>
            <p:ph idx="21" sz="quarter" type="body"/>
          </p:nvPr>
        </p:nvSpPr>
        <p:spPr/>
        <p:txBody>
          <a:bodyPr/>
          <a:lstStyle/>
          <a:p>
            <a:r>
              <a:rPr lang="en-US"/>
              <a:t>Customer Segments</a:t>
            </a:r>
            <a:endParaRPr dirty="0" err="1"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B15EED-4E69-7240-B958-ABA6228B1B9D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/>
        <p:txBody>
          <a:bodyPr/>
          <a:lstStyle/>
          <a:p>
            <a:r>
              <a:rPr lang="en-US"/>
              <a:t>Revenue Streams</a:t>
            </a:r>
            <a:endParaRPr dirty="0" err="1"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E384-97D1-544B-807B-598510C6ED73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/>
        <p:txBody>
          <a:bodyPr/>
          <a:lstStyle/>
          <a:p>
            <a:r>
              <a:rPr lang="en-US"/>
              <a:t>Key Activities</a:t>
            </a:r>
            <a:endParaRPr dirty="0" err="1" lang="pl-P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0FFA2-4FA0-9D49-9304-88F04F34B006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/>
        <p:txBody>
          <a:bodyPr/>
          <a:lstStyle/>
          <a:p>
            <a:r>
              <a:rPr lang="en-US"/>
              <a:t>Key Resources</a:t>
            </a:r>
            <a:endParaRPr dirty="0" err="1" lang="pl-P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0467F3-E3FD-F148-AB23-8784DB1CA72F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/>
        <p:txBody>
          <a:bodyPr/>
          <a:lstStyle/>
          <a:p>
            <a:r>
              <a:rPr lang="en-US"/>
              <a:t>Cost Structure</a:t>
            </a:r>
            <a:endParaRPr dirty="0" err="1" lang="pl-P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366CA7-DF1A-634F-8641-1CD8CC926CFA}"/>
              </a:ext>
            </a:extLst>
          </p:cNvPr>
          <p:cNvSpPr>
            <a:spLocks noGrp="1"/>
          </p:cNvSpPr>
          <p:nvPr>
            <p:ph idx="22" sz="quarter" type="body"/>
          </p:nvPr>
        </p:nvSpPr>
        <p:spPr/>
        <p:txBody>
          <a:bodyPr/>
          <a:lstStyle/>
          <a:p>
            <a:r>
              <a:rPr lang="en-US"/>
              <a:t>Key Partnerships</a:t>
            </a:r>
            <a:endParaRPr dirty="0" err="1"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055A8-6300-6A40-BFCA-AE775E0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Adobe Experience Cloud</a:t>
            </a:r>
            <a:endParaRPr dirty="0" err="1" lang="pl-P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659BE-34F5-624B-945E-5B72AEED0553}"/>
              </a:ext>
            </a:extLst>
          </p:cNvPr>
          <p:cNvSpPr txBox="1"/>
          <p:nvPr/>
        </p:nvSpPr>
        <p:spPr>
          <a:xfrm>
            <a:off x="728420" y="821410"/>
            <a:ext cx="92396" cy="369330"/>
          </a:xfrm>
          <a:prstGeom prst="rect">
            <a:avLst/>
          </a:prstGeom>
          <a:noFill/>
          <a:ln cap="flat" w="12700">
            <a:noFill/>
            <a:miter lim="400000"/>
          </a:ln>
          <a:effectLst/>
          <a:sp3d/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none"/>
        </p:style>
        <p:txBody>
          <a:bodyPr anchor="t" bIns="45719" horzOverflow="overflow" lIns="45719" numCol="1" rIns="45719" rot="0" rtlCol="0" spcCol="38100" spcFirstLastPara="1" tIns="45719" vert="horz" vertOverflow="overflow" wrap="none">
            <a:spAutoFit/>
          </a:bodyPr>
          <a:lstStyle/>
          <a:p>
            <a:pPr algn="l" defTabSz="914400" fontAlgn="auto" hangingPunct="0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b="0" baseline="0" cap="none" i="0" kumimoji="0" lang="pl-PL" normalizeH="0" spc="0" strike="noStrike" sz="1800" u="none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name="AutoShape 12" id="13"/>
          <p:cNvSpPr/>
          <p:nvPr/>
        </p:nvSpPr>
        <p:spPr>
          <a:xfrm>
            <a:off x="2616200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- Human Resource - Engineers to design and devlop its s...</a:t>
            </a:r>
            <a:endParaRPr lang="en-US" sz="1100"/>
          </a:p>
        </p:txBody>
      </p:sp>
      <p:sp>
        <p:nvSpPr>
          <p:cNvPr name="AutoShape 13" id="14"/>
          <p:cNvSpPr/>
          <p:nvPr/>
        </p:nvSpPr>
        <p:spPr>
          <a:xfrm>
            <a:off x="6413500" y="5384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Subscription Revenue
Offering the whole range of Exper...</a:t>
            </a:r>
            <a:endParaRPr lang="en-US" sz="1100"/>
          </a:p>
        </p:txBody>
      </p:sp>
      <p:sp>
        <p:nvSpPr>
          <p:cNvPr name="AutoShape 14" id="15"/>
          <p:cNvSpPr/>
          <p:nvPr/>
        </p:nvSpPr>
        <p:spPr>
          <a:xfrm>
            <a:off x="8864600" y="5372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Product Revenue
Providing license to single segment of...</a:t>
            </a:r>
            <a:endParaRPr lang="en-US" sz="1100"/>
          </a:p>
        </p:txBody>
      </p:sp>
      <p:sp>
        <p:nvSpPr>
          <p:cNvPr name="AutoShape 15" id="16"/>
          <p:cNvSpPr/>
          <p:nvPr/>
        </p:nvSpPr>
        <p:spPr>
          <a:xfrm>
            <a:off x="7569200" y="939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Technical support via product demos,help tools, error m...</a:t>
            </a:r>
            <a:endParaRPr lang="en-US" sz="1100"/>
          </a:p>
        </p:txBody>
      </p:sp>
      <p:sp>
        <p:nvSpPr>
          <p:cNvPr name="AutoShape 16" id="17"/>
          <p:cNvSpPr/>
          <p:nvPr/>
        </p:nvSpPr>
        <p:spPr>
          <a:xfrm>
            <a:off x="7594600" y="3225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 - Adobe website with all product information
-Direct ...</a:t>
            </a:r>
            <a:endParaRPr lang="en-US" sz="1100"/>
          </a:p>
        </p:txBody>
      </p:sp>
      <p:sp>
        <p:nvSpPr>
          <p:cNvPr name="AutoShape 17" id="18"/>
          <p:cNvSpPr/>
          <p:nvPr/>
        </p:nvSpPr>
        <p:spPr>
          <a:xfrm>
            <a:off x="5054600" y="914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Digital Experience -
An end-to-end content management p...</a:t>
            </a:r>
            <a:endParaRPr lang="en-US" sz="1100"/>
          </a:p>
        </p:txBody>
      </p:sp>
      <p:sp>
        <p:nvSpPr>
          <p:cNvPr name="AutoShape 18" id="19"/>
          <p:cNvSpPr/>
          <p:nvPr/>
        </p:nvSpPr>
        <p:spPr>
          <a:xfrm>
            <a:off x="5054600" y="2984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Create Accessbility by offering wide range of tools and...</a:t>
            </a:r>
            <a:endParaRPr lang="en-US" sz="1100"/>
          </a:p>
        </p:txBody>
      </p:sp>
      <p:sp>
        <p:nvSpPr>
          <p:cNvPr name="AutoShape 19" id="20"/>
          <p:cNvSpPr/>
          <p:nvPr/>
        </p:nvSpPr>
        <p:spPr>
          <a:xfrm>
            <a:off x="9931400" y="13462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Adobe Experience platform targets medium and large busi...</a:t>
            </a:r>
            <a:endParaRPr lang="en-US" sz="1100"/>
          </a:p>
        </p:txBody>
      </p:sp>
      <p:sp>
        <p:nvSpPr>
          <p:cNvPr name="AutoShape 20" id="21"/>
          <p:cNvSpPr/>
          <p:nvPr/>
        </p:nvSpPr>
        <p:spPr>
          <a:xfrm>
            <a:off x="571500" y="876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Reseller to distribute and sell Adobes digital media pr...</a:t>
            </a:r>
            <a:endParaRPr lang="en-US" sz="1100"/>
          </a:p>
        </p:txBody>
      </p:sp>
      <p:sp>
        <p:nvSpPr>
          <p:cNvPr name="AutoShape 21" id="22"/>
          <p:cNvSpPr/>
          <p:nvPr/>
        </p:nvSpPr>
        <p:spPr>
          <a:xfrm>
            <a:off x="520700" y="22479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Adobe solutions parters such as accenture, TCS, cognian...</a:t>
            </a:r>
            <a:endParaRPr lang="en-US" sz="1100"/>
          </a:p>
        </p:txBody>
      </p:sp>
      <p:sp>
        <p:nvSpPr>
          <p:cNvPr name="AutoShape 22" id="23"/>
          <p:cNvSpPr/>
          <p:nvPr/>
        </p:nvSpPr>
        <p:spPr>
          <a:xfrm>
            <a:off x="533400" y="36830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Technology Partner such as Spinklr, Genesys Predictive ...</a:t>
            </a:r>
            <a:endParaRPr lang="en-US" sz="1100"/>
          </a:p>
        </p:txBody>
      </p:sp>
      <p:sp>
        <p:nvSpPr>
          <p:cNvPr name="AutoShape 23" id="24"/>
          <p:cNvSpPr/>
          <p:nvPr/>
        </p:nvSpPr>
        <p:spPr>
          <a:xfrm>
            <a:off x="2730500" y="914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- Built a best in class CMS Tools
- Easy to use product...</a:t>
            </a:r>
            <a:endParaRPr lang="en-US" sz="1100"/>
          </a:p>
        </p:txBody>
      </p:sp>
      <p:sp>
        <p:nvSpPr>
          <p:cNvPr name="AutoShape 24" id="25"/>
          <p:cNvSpPr/>
          <p:nvPr/>
        </p:nvSpPr>
        <p:spPr>
          <a:xfrm>
            <a:off x="177800" y="5397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- sourcing through key partners allows to save on marke...</a:t>
            </a:r>
            <a:endParaRPr lang="en-US" sz="1100"/>
          </a:p>
        </p:txBody>
      </p:sp>
      <p:sp>
        <p:nvSpPr>
          <p:cNvPr name="AutoShape 25" id="26"/>
          <p:cNvSpPr/>
          <p:nvPr/>
        </p:nvSpPr>
        <p:spPr>
          <a:xfrm>
            <a:off x="2565400" y="53848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anchor="ctr" rtlCol="false"/>
          <a:lstStyle/>
          <a:p>
            <a:pPr algn="ctr"/>
            <a:r>
              <a:rPr lang="en-US" b="true" sz="1000">
                <a:solidFill>
                  <a:srgbClr val="000000"/>
                </a:solidFill>
                <a:latin typeface="Helvetica"/>
              </a:rPr>
              <a:t>- integrating with leading cloud service providers and ...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00889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4999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r="5400000" dist="2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FFFFFF"/>
        </a:solidFill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3000" rotWithShape="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spDef>
    <a:lnDef>
      <a:spPr>
        <a:noFill/>
        <a:ln cap="flat" w="25400">
          <a:solidFill>
            <a:schemeClr val="accent1"/>
          </a:solidFill>
          <a:prstDash val="solid"/>
          <a:round/>
        </a:ln>
        <a:effectLst>
          <a:outerShdw blurRad="38100" dir="5400000" dist="20000" rotWithShape="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lnDef>
    <a:txDef>
      <a:spPr>
        <a:noFill/>
        <a:ln cap="flat" w="12700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kumimoji="0" normalizeH="0" spc="0" strike="noStrike" sz="1800" u="none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b="0" g="0" r="0"/>
        </a:lnRef>
        <a:fillRef idx="0">
          <a:scrgbClr b="0" g="0" r="0"/>
        </a:fillRef>
        <a:effectRef idx="0">
          <a:scrgbClr b="0" g="0" r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canvas_template</vt:lpstr>
      <vt:lpstr>title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Paweł Sułkowski</cp:lastModifiedBy>
  <dcterms:modified xsi:type="dcterms:W3CDTF">2018-07-25T09:35:11Z</dcterms:modified>
  <cp:revision>21</cp:revision>
  <dc:title>title</dc:title>
</cp:coreProperties>
</file>