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4"/>
  </p:sldMasterIdLst>
  <p:notesMasterIdLst>
    <p:notesMasterId r:id="rId21"/>
  </p:notesMasterIdLst>
  <p:handoutMasterIdLst>
    <p:handoutMasterId r:id="rId22"/>
  </p:handoutMasterIdLst>
  <p:sldIdLst>
    <p:sldId id="289" r:id="rId5"/>
    <p:sldId id="276" r:id="rId6"/>
    <p:sldId id="290" r:id="rId7"/>
    <p:sldId id="291" r:id="rId8"/>
    <p:sldId id="295" r:id="rId9"/>
    <p:sldId id="296" r:id="rId10"/>
    <p:sldId id="297" r:id="rId11"/>
    <p:sldId id="263" r:id="rId12"/>
    <p:sldId id="261" r:id="rId13"/>
    <p:sldId id="283" r:id="rId14"/>
    <p:sldId id="264" r:id="rId15"/>
    <p:sldId id="288" r:id="rId16"/>
    <p:sldId id="257" r:id="rId17"/>
    <p:sldId id="265" r:id="rId18"/>
    <p:sldId id="268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94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5A66BD-581E-4EDC-8164-09CFE35CFDF1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7F2F96-6246-45FB-8554-DABAAE5D83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Reducing Bias in Hiring.</a:t>
          </a:r>
        </a:p>
      </dgm:t>
    </dgm:pt>
    <dgm:pt modelId="{424072BF-3DD5-4B90-88A1-A05455F8D41F}" type="parTrans" cxnId="{3D07F8D8-C53E-4238-B811-D38B1975FB73}">
      <dgm:prSet/>
      <dgm:spPr/>
      <dgm:t>
        <a:bodyPr/>
        <a:lstStyle/>
        <a:p>
          <a:endParaRPr lang="en-US"/>
        </a:p>
      </dgm:t>
    </dgm:pt>
    <dgm:pt modelId="{34C73469-F8D6-4A52-AAAF-BC7327BEABD2}" type="sibTrans" cxnId="{3D07F8D8-C53E-4238-B811-D38B1975FB7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44C1D25-4E6B-4719-9A54-29965A23C6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Reducing Time-to-Hire in High-Volume Recruitment.</a:t>
          </a:r>
        </a:p>
      </dgm:t>
    </dgm:pt>
    <dgm:pt modelId="{CC482239-6392-4CDC-9778-36A9F2AF668F}" type="parTrans" cxnId="{51A029C1-60F2-41DF-9F1D-BA58879431A2}">
      <dgm:prSet/>
      <dgm:spPr/>
      <dgm:t>
        <a:bodyPr/>
        <a:lstStyle/>
        <a:p>
          <a:endParaRPr lang="en-US"/>
        </a:p>
      </dgm:t>
    </dgm:pt>
    <dgm:pt modelId="{222A3760-F4B8-48B0-BC2B-22C56270200B}" type="sibTrans" cxnId="{51A029C1-60F2-41DF-9F1D-BA58879431A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3C402D5-B0B3-494E-A729-DDECEEDE6B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Providing HR with Briefed Candidate Reports Through AI Video Interviews.</a:t>
          </a:r>
        </a:p>
      </dgm:t>
    </dgm:pt>
    <dgm:pt modelId="{7500EBD8-F3FF-49AF-929B-D5EF08D97B52}" type="parTrans" cxnId="{1A5B1342-7906-4D95-843A-F8B52048A861}">
      <dgm:prSet/>
      <dgm:spPr/>
      <dgm:t>
        <a:bodyPr/>
        <a:lstStyle/>
        <a:p>
          <a:endParaRPr lang="en-US"/>
        </a:p>
      </dgm:t>
    </dgm:pt>
    <dgm:pt modelId="{A1D8DA3D-47AB-4D9C-9BD1-EEF2A768398E}" type="sibTrans" cxnId="{1A5B1342-7906-4D95-843A-F8B52048A86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962C2A1-D376-49A0-A879-7BEEBD3672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Facilitate Remote Hiring</a:t>
          </a:r>
        </a:p>
      </dgm:t>
    </dgm:pt>
    <dgm:pt modelId="{09D2A9A9-3C48-4450-AB88-598096B68794}" type="parTrans" cxnId="{1E94EECD-1EA3-408E-B8AE-7A6D708DE359}">
      <dgm:prSet/>
      <dgm:spPr/>
      <dgm:t>
        <a:bodyPr/>
        <a:lstStyle/>
        <a:p>
          <a:endParaRPr lang="en-US"/>
        </a:p>
      </dgm:t>
    </dgm:pt>
    <dgm:pt modelId="{C88B6BA9-D122-4128-AD65-A71C73278946}" type="sibTrans" cxnId="{1E94EECD-1EA3-408E-B8AE-7A6D708DE35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1DAB120-CC72-4D17-808C-A3CC944716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Reduce Cost</a:t>
          </a:r>
          <a:endParaRPr lang="en-GB" dirty="0"/>
        </a:p>
      </dgm:t>
    </dgm:pt>
    <dgm:pt modelId="{28579837-8BCC-4EFD-842F-DD7128E0C322}" type="parTrans" cxnId="{6CEBA70C-CE44-478B-8160-218CBB14FC1F}">
      <dgm:prSet/>
      <dgm:spPr/>
      <dgm:t>
        <a:bodyPr/>
        <a:lstStyle/>
        <a:p>
          <a:endParaRPr lang="en-GB"/>
        </a:p>
      </dgm:t>
    </dgm:pt>
    <dgm:pt modelId="{9412AE77-BE17-4503-8F6A-3A56817E4BC4}" type="sibTrans" cxnId="{6CEBA70C-CE44-478B-8160-218CBB14FC1F}">
      <dgm:prSet/>
      <dgm:spPr/>
      <dgm:t>
        <a:bodyPr/>
        <a:lstStyle/>
        <a:p>
          <a:endParaRPr lang="en-GB"/>
        </a:p>
      </dgm:t>
    </dgm:pt>
    <dgm:pt modelId="{E3433AA1-C6A2-43CA-B305-1BE1DB0D5922}" type="pres">
      <dgm:prSet presAssocID="{425A66BD-581E-4EDC-8164-09CFE35CFDF1}" presName="root" presStyleCnt="0">
        <dgm:presLayoutVars>
          <dgm:dir/>
          <dgm:resizeHandles val="exact"/>
        </dgm:presLayoutVars>
      </dgm:prSet>
      <dgm:spPr/>
    </dgm:pt>
    <dgm:pt modelId="{AB9A2F57-BE81-4F32-B411-99C489E9E1F5}" type="pres">
      <dgm:prSet presAssocID="{425A66BD-581E-4EDC-8164-09CFE35CFDF1}" presName="container" presStyleCnt="0">
        <dgm:presLayoutVars>
          <dgm:dir/>
          <dgm:resizeHandles val="exact"/>
        </dgm:presLayoutVars>
      </dgm:prSet>
      <dgm:spPr/>
    </dgm:pt>
    <dgm:pt modelId="{AC075309-70DD-4980-9ED7-36B247FBBE39}" type="pres">
      <dgm:prSet presAssocID="{4C7F2F96-6246-45FB-8554-DABAAE5D8327}" presName="compNode" presStyleCnt="0"/>
      <dgm:spPr/>
    </dgm:pt>
    <dgm:pt modelId="{0820312B-86B2-49C1-885B-C63862E85268}" type="pres">
      <dgm:prSet presAssocID="{4C7F2F96-6246-45FB-8554-DABAAE5D8327}" presName="iconBgRect" presStyleLbl="bgShp" presStyleIdx="0" presStyleCnt="5"/>
      <dgm:spPr/>
    </dgm:pt>
    <dgm:pt modelId="{4F332239-0535-412D-ADCE-1205DB67AAD8}" type="pres">
      <dgm:prSet presAssocID="{4C7F2F96-6246-45FB-8554-DABAAE5D832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B8D6FE94-7BB6-48D2-AA51-D1BF33A1DA2D}" type="pres">
      <dgm:prSet presAssocID="{4C7F2F96-6246-45FB-8554-DABAAE5D8327}" presName="spaceRect" presStyleCnt="0"/>
      <dgm:spPr/>
    </dgm:pt>
    <dgm:pt modelId="{219891D3-BA23-423E-BF4D-4B0DC8AEA058}" type="pres">
      <dgm:prSet presAssocID="{4C7F2F96-6246-45FB-8554-DABAAE5D8327}" presName="textRect" presStyleLbl="revTx" presStyleIdx="0" presStyleCnt="5">
        <dgm:presLayoutVars>
          <dgm:chMax val="1"/>
          <dgm:chPref val="1"/>
        </dgm:presLayoutVars>
      </dgm:prSet>
      <dgm:spPr/>
    </dgm:pt>
    <dgm:pt modelId="{E3366323-2AA9-4D89-8138-8682FCF3D304}" type="pres">
      <dgm:prSet presAssocID="{34C73469-F8D6-4A52-AAAF-BC7327BEABD2}" presName="sibTrans" presStyleLbl="sibTrans2D1" presStyleIdx="0" presStyleCnt="0"/>
      <dgm:spPr/>
    </dgm:pt>
    <dgm:pt modelId="{AAF80FB3-EE3D-4758-AB87-917589192ED3}" type="pres">
      <dgm:prSet presAssocID="{A44C1D25-4E6B-4719-9A54-29965A23C6E0}" presName="compNode" presStyleCnt="0"/>
      <dgm:spPr/>
    </dgm:pt>
    <dgm:pt modelId="{750CC505-DF3F-4263-97FC-18D0D149527E}" type="pres">
      <dgm:prSet presAssocID="{A44C1D25-4E6B-4719-9A54-29965A23C6E0}" presName="iconBgRect" presStyleLbl="bgShp" presStyleIdx="1" presStyleCnt="5"/>
      <dgm:spPr>
        <a:ln>
          <a:noFill/>
        </a:ln>
      </dgm:spPr>
    </dgm:pt>
    <dgm:pt modelId="{462CB782-F3D4-4944-BC23-B662FEE597AC}" type="pres">
      <dgm:prSet presAssocID="{A44C1D25-4E6B-4719-9A54-29965A23C6E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 33% with solid fill"/>
        </a:ext>
      </dgm:extLst>
    </dgm:pt>
    <dgm:pt modelId="{F24809AB-4D8F-4441-A380-09C5BC336BDD}" type="pres">
      <dgm:prSet presAssocID="{A44C1D25-4E6B-4719-9A54-29965A23C6E0}" presName="spaceRect" presStyleCnt="0"/>
      <dgm:spPr/>
    </dgm:pt>
    <dgm:pt modelId="{113DD7A8-20C5-44F7-9F76-3B96C5D9DB19}" type="pres">
      <dgm:prSet presAssocID="{A44C1D25-4E6B-4719-9A54-29965A23C6E0}" presName="textRect" presStyleLbl="revTx" presStyleIdx="1" presStyleCnt="5">
        <dgm:presLayoutVars>
          <dgm:chMax val="1"/>
          <dgm:chPref val="1"/>
        </dgm:presLayoutVars>
      </dgm:prSet>
      <dgm:spPr/>
    </dgm:pt>
    <dgm:pt modelId="{D08C40F6-550B-4CBC-B073-D78A006FD532}" type="pres">
      <dgm:prSet presAssocID="{222A3760-F4B8-48B0-BC2B-22C56270200B}" presName="sibTrans" presStyleLbl="sibTrans2D1" presStyleIdx="0" presStyleCnt="0"/>
      <dgm:spPr/>
    </dgm:pt>
    <dgm:pt modelId="{2886F19B-C670-4D62-B3B6-21607982898A}" type="pres">
      <dgm:prSet presAssocID="{33C402D5-B0B3-494E-A729-DDECEEDE6BA5}" presName="compNode" presStyleCnt="0"/>
      <dgm:spPr/>
    </dgm:pt>
    <dgm:pt modelId="{6D9466D2-4860-4820-82BB-F7A3FB8C750F}" type="pres">
      <dgm:prSet presAssocID="{33C402D5-B0B3-494E-A729-DDECEEDE6BA5}" presName="iconBgRect" presStyleLbl="bgShp" presStyleIdx="2" presStyleCnt="5"/>
      <dgm:spPr/>
    </dgm:pt>
    <dgm:pt modelId="{DC3FFACC-5E67-4E9E-A864-F14B85AF88DE}" type="pres">
      <dgm:prSet presAssocID="{33C402D5-B0B3-494E-A729-DDECEEDE6BA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 with solid fill"/>
        </a:ext>
      </dgm:extLst>
    </dgm:pt>
    <dgm:pt modelId="{75C96267-3157-4D4C-90CF-B9ED737ADAD1}" type="pres">
      <dgm:prSet presAssocID="{33C402D5-B0B3-494E-A729-DDECEEDE6BA5}" presName="spaceRect" presStyleCnt="0"/>
      <dgm:spPr/>
    </dgm:pt>
    <dgm:pt modelId="{5D2DA387-78BB-4DD2-9C3E-CB577210EDFC}" type="pres">
      <dgm:prSet presAssocID="{33C402D5-B0B3-494E-A729-DDECEEDE6BA5}" presName="textRect" presStyleLbl="revTx" presStyleIdx="2" presStyleCnt="5">
        <dgm:presLayoutVars>
          <dgm:chMax val="1"/>
          <dgm:chPref val="1"/>
        </dgm:presLayoutVars>
      </dgm:prSet>
      <dgm:spPr/>
    </dgm:pt>
    <dgm:pt modelId="{F0CFB816-E786-4CCD-A382-1CBE19619A3C}" type="pres">
      <dgm:prSet presAssocID="{A1D8DA3D-47AB-4D9C-9BD1-EEF2A768398E}" presName="sibTrans" presStyleLbl="sibTrans2D1" presStyleIdx="0" presStyleCnt="0"/>
      <dgm:spPr/>
    </dgm:pt>
    <dgm:pt modelId="{E21B26C6-0BF0-4644-AA10-E4F1C8EDEDB9}" type="pres">
      <dgm:prSet presAssocID="{7962C2A1-D376-49A0-A879-7BEEBD36721C}" presName="compNode" presStyleCnt="0"/>
      <dgm:spPr/>
    </dgm:pt>
    <dgm:pt modelId="{CBA8CD0A-ECA1-4EF7-ADD2-205C2AD43C55}" type="pres">
      <dgm:prSet presAssocID="{7962C2A1-D376-49A0-A879-7BEEBD36721C}" presName="iconBgRect" presStyleLbl="bgShp" presStyleIdx="3" presStyleCnt="5"/>
      <dgm:spPr/>
    </dgm:pt>
    <dgm:pt modelId="{A27DCB72-996B-45AA-84CF-C9F3CBE2BCEC}" type="pres">
      <dgm:prSet presAssocID="{7962C2A1-D376-49A0-A879-7BEEBD36721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: Africa and Europe with solid fill"/>
        </a:ext>
      </dgm:extLst>
    </dgm:pt>
    <dgm:pt modelId="{8F41A73C-27F6-4F06-9239-74539EE043C2}" type="pres">
      <dgm:prSet presAssocID="{7962C2A1-D376-49A0-A879-7BEEBD36721C}" presName="spaceRect" presStyleCnt="0"/>
      <dgm:spPr/>
    </dgm:pt>
    <dgm:pt modelId="{5C74239A-58CC-4576-9C18-0EE34BF65066}" type="pres">
      <dgm:prSet presAssocID="{7962C2A1-D376-49A0-A879-7BEEBD36721C}" presName="textRect" presStyleLbl="revTx" presStyleIdx="3" presStyleCnt="5">
        <dgm:presLayoutVars>
          <dgm:chMax val="1"/>
          <dgm:chPref val="1"/>
        </dgm:presLayoutVars>
      </dgm:prSet>
      <dgm:spPr/>
    </dgm:pt>
    <dgm:pt modelId="{07ED9F54-4ED8-4D50-9344-626FB2C6566B}" type="pres">
      <dgm:prSet presAssocID="{C88B6BA9-D122-4128-AD65-A71C73278946}" presName="sibTrans" presStyleLbl="sibTrans2D1" presStyleIdx="0" presStyleCnt="0"/>
      <dgm:spPr/>
    </dgm:pt>
    <dgm:pt modelId="{D852D0AA-C382-44A6-A7DB-9F0D4148096F}" type="pres">
      <dgm:prSet presAssocID="{B1DAB120-CC72-4D17-808C-A3CC9447169D}" presName="compNode" presStyleCnt="0"/>
      <dgm:spPr/>
    </dgm:pt>
    <dgm:pt modelId="{BCACC444-8AEB-4BC6-9A54-B2BEF4D2AA4F}" type="pres">
      <dgm:prSet presAssocID="{B1DAB120-CC72-4D17-808C-A3CC9447169D}" presName="iconBgRect" presStyleLbl="bgShp" presStyleIdx="4" presStyleCnt="5" custLinFactNeighborX="-1096" custLinFactNeighborY="-18158"/>
      <dgm:spPr/>
    </dgm:pt>
    <dgm:pt modelId="{445260E6-F80D-4B83-853E-9A20AE5CE204}" type="pres">
      <dgm:prSet presAssocID="{B1DAB120-CC72-4D17-808C-A3CC9447169D}" presName="iconRect" presStyleLbl="node1" presStyleIdx="4" presStyleCnt="5" custLinFactNeighborX="-1890" custLinFactNeighborY="-31306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 with solid fill"/>
        </a:ext>
      </dgm:extLst>
    </dgm:pt>
    <dgm:pt modelId="{17F60DF3-CF6A-44F3-8DFB-FE35B9C2E101}" type="pres">
      <dgm:prSet presAssocID="{B1DAB120-CC72-4D17-808C-A3CC9447169D}" presName="spaceRect" presStyleCnt="0"/>
      <dgm:spPr/>
    </dgm:pt>
    <dgm:pt modelId="{CE57A4DE-D8EC-4DDD-8458-3B80F4205DF7}" type="pres">
      <dgm:prSet presAssocID="{B1DAB120-CC72-4D17-808C-A3CC9447169D}" presName="textRect" presStyleLbl="revTx" presStyleIdx="4" presStyleCnt="5" custLinFactNeighborX="-465" custLinFactNeighborY="-18158">
        <dgm:presLayoutVars>
          <dgm:chMax val="1"/>
          <dgm:chPref val="1"/>
        </dgm:presLayoutVars>
      </dgm:prSet>
      <dgm:spPr/>
    </dgm:pt>
  </dgm:ptLst>
  <dgm:cxnLst>
    <dgm:cxn modelId="{45C77404-8FC1-4A02-A802-AC33F6ECD7D4}" type="presOf" srcId="{B1DAB120-CC72-4D17-808C-A3CC9447169D}" destId="{CE57A4DE-D8EC-4DDD-8458-3B80F4205DF7}" srcOrd="0" destOrd="0" presId="urn:microsoft.com/office/officeart/2018/2/layout/IconCircleList"/>
    <dgm:cxn modelId="{EAB2A905-FEE0-4438-A35F-0DB360AD5D05}" type="presOf" srcId="{7962C2A1-D376-49A0-A879-7BEEBD36721C}" destId="{5C74239A-58CC-4576-9C18-0EE34BF65066}" srcOrd="0" destOrd="0" presId="urn:microsoft.com/office/officeart/2018/2/layout/IconCircleList"/>
    <dgm:cxn modelId="{D64C4D08-4290-41CE-BEAB-840D0F76ACB6}" type="presOf" srcId="{222A3760-F4B8-48B0-BC2B-22C56270200B}" destId="{D08C40F6-550B-4CBC-B073-D78A006FD532}" srcOrd="0" destOrd="0" presId="urn:microsoft.com/office/officeart/2018/2/layout/IconCircleList"/>
    <dgm:cxn modelId="{6CEBA70C-CE44-478B-8160-218CBB14FC1F}" srcId="{425A66BD-581E-4EDC-8164-09CFE35CFDF1}" destId="{B1DAB120-CC72-4D17-808C-A3CC9447169D}" srcOrd="4" destOrd="0" parTransId="{28579837-8BCC-4EFD-842F-DD7128E0C322}" sibTransId="{9412AE77-BE17-4503-8F6A-3A56817E4BC4}"/>
    <dgm:cxn modelId="{FDFEB613-F7B0-41FC-8E7A-A17872EA58A3}" type="presOf" srcId="{34C73469-F8D6-4A52-AAAF-BC7327BEABD2}" destId="{E3366323-2AA9-4D89-8138-8682FCF3D304}" srcOrd="0" destOrd="0" presId="urn:microsoft.com/office/officeart/2018/2/layout/IconCircleList"/>
    <dgm:cxn modelId="{26B4FC13-F470-4208-9A44-24BC82CEDADD}" type="presOf" srcId="{33C402D5-B0B3-494E-A729-DDECEEDE6BA5}" destId="{5D2DA387-78BB-4DD2-9C3E-CB577210EDFC}" srcOrd="0" destOrd="0" presId="urn:microsoft.com/office/officeart/2018/2/layout/IconCircleList"/>
    <dgm:cxn modelId="{B64F1F28-FBD7-40C6-A905-6D84EADA75E8}" type="presOf" srcId="{C88B6BA9-D122-4128-AD65-A71C73278946}" destId="{07ED9F54-4ED8-4D50-9344-626FB2C6566B}" srcOrd="0" destOrd="0" presId="urn:microsoft.com/office/officeart/2018/2/layout/IconCircleList"/>
    <dgm:cxn modelId="{7CFF6733-48CD-473E-854D-7F884DF6F024}" type="presOf" srcId="{425A66BD-581E-4EDC-8164-09CFE35CFDF1}" destId="{E3433AA1-C6A2-43CA-B305-1BE1DB0D5922}" srcOrd="0" destOrd="0" presId="urn:microsoft.com/office/officeart/2018/2/layout/IconCircleList"/>
    <dgm:cxn modelId="{2EAB0042-0FBA-4119-BAE2-BF188570F7CD}" type="presOf" srcId="{A1D8DA3D-47AB-4D9C-9BD1-EEF2A768398E}" destId="{F0CFB816-E786-4CCD-A382-1CBE19619A3C}" srcOrd="0" destOrd="0" presId="urn:microsoft.com/office/officeart/2018/2/layout/IconCircleList"/>
    <dgm:cxn modelId="{1A5B1342-7906-4D95-843A-F8B52048A861}" srcId="{425A66BD-581E-4EDC-8164-09CFE35CFDF1}" destId="{33C402D5-B0B3-494E-A729-DDECEEDE6BA5}" srcOrd="2" destOrd="0" parTransId="{7500EBD8-F3FF-49AF-929B-D5EF08D97B52}" sibTransId="{A1D8DA3D-47AB-4D9C-9BD1-EEF2A768398E}"/>
    <dgm:cxn modelId="{408C0143-A381-4379-A9BF-855DC63B0AF3}" type="presOf" srcId="{A44C1D25-4E6B-4719-9A54-29965A23C6E0}" destId="{113DD7A8-20C5-44F7-9F76-3B96C5D9DB19}" srcOrd="0" destOrd="0" presId="urn:microsoft.com/office/officeart/2018/2/layout/IconCircleList"/>
    <dgm:cxn modelId="{51A029C1-60F2-41DF-9F1D-BA58879431A2}" srcId="{425A66BD-581E-4EDC-8164-09CFE35CFDF1}" destId="{A44C1D25-4E6B-4719-9A54-29965A23C6E0}" srcOrd="1" destOrd="0" parTransId="{CC482239-6392-4CDC-9778-36A9F2AF668F}" sibTransId="{222A3760-F4B8-48B0-BC2B-22C56270200B}"/>
    <dgm:cxn modelId="{1E94EECD-1EA3-408E-B8AE-7A6D708DE359}" srcId="{425A66BD-581E-4EDC-8164-09CFE35CFDF1}" destId="{7962C2A1-D376-49A0-A879-7BEEBD36721C}" srcOrd="3" destOrd="0" parTransId="{09D2A9A9-3C48-4450-AB88-598096B68794}" sibTransId="{C88B6BA9-D122-4128-AD65-A71C73278946}"/>
    <dgm:cxn modelId="{3D07F8D8-C53E-4238-B811-D38B1975FB73}" srcId="{425A66BD-581E-4EDC-8164-09CFE35CFDF1}" destId="{4C7F2F96-6246-45FB-8554-DABAAE5D8327}" srcOrd="0" destOrd="0" parTransId="{424072BF-3DD5-4B90-88A1-A05455F8D41F}" sibTransId="{34C73469-F8D6-4A52-AAAF-BC7327BEABD2}"/>
    <dgm:cxn modelId="{B0AFE6E9-A344-4C7B-82AF-621887FA3E56}" type="presOf" srcId="{4C7F2F96-6246-45FB-8554-DABAAE5D8327}" destId="{219891D3-BA23-423E-BF4D-4B0DC8AEA058}" srcOrd="0" destOrd="0" presId="urn:microsoft.com/office/officeart/2018/2/layout/IconCircleList"/>
    <dgm:cxn modelId="{C8AC5C47-93EA-4488-8AA1-7F7DBC0FDC4D}" type="presParOf" srcId="{E3433AA1-C6A2-43CA-B305-1BE1DB0D5922}" destId="{AB9A2F57-BE81-4F32-B411-99C489E9E1F5}" srcOrd="0" destOrd="0" presId="urn:microsoft.com/office/officeart/2018/2/layout/IconCircleList"/>
    <dgm:cxn modelId="{2BBF96C9-D5B8-4F09-8683-3CDB328C4933}" type="presParOf" srcId="{AB9A2F57-BE81-4F32-B411-99C489E9E1F5}" destId="{AC075309-70DD-4980-9ED7-36B247FBBE39}" srcOrd="0" destOrd="0" presId="urn:microsoft.com/office/officeart/2018/2/layout/IconCircleList"/>
    <dgm:cxn modelId="{9BDCA596-3052-41BD-B80D-25E8C4792AA2}" type="presParOf" srcId="{AC075309-70DD-4980-9ED7-36B247FBBE39}" destId="{0820312B-86B2-49C1-885B-C63862E85268}" srcOrd="0" destOrd="0" presId="urn:microsoft.com/office/officeart/2018/2/layout/IconCircleList"/>
    <dgm:cxn modelId="{E145468E-4305-47B3-966B-6F036530C97C}" type="presParOf" srcId="{AC075309-70DD-4980-9ED7-36B247FBBE39}" destId="{4F332239-0535-412D-ADCE-1205DB67AAD8}" srcOrd="1" destOrd="0" presId="urn:microsoft.com/office/officeart/2018/2/layout/IconCircleList"/>
    <dgm:cxn modelId="{9495227E-2BE7-409E-ACC7-5154F167A98A}" type="presParOf" srcId="{AC075309-70DD-4980-9ED7-36B247FBBE39}" destId="{B8D6FE94-7BB6-48D2-AA51-D1BF33A1DA2D}" srcOrd="2" destOrd="0" presId="urn:microsoft.com/office/officeart/2018/2/layout/IconCircleList"/>
    <dgm:cxn modelId="{B45FB3B5-6E17-4674-9A7B-9F4A63E7E314}" type="presParOf" srcId="{AC075309-70DD-4980-9ED7-36B247FBBE39}" destId="{219891D3-BA23-423E-BF4D-4B0DC8AEA058}" srcOrd="3" destOrd="0" presId="urn:microsoft.com/office/officeart/2018/2/layout/IconCircleList"/>
    <dgm:cxn modelId="{68926D6B-B085-4DB1-932F-9DA51530E8DE}" type="presParOf" srcId="{AB9A2F57-BE81-4F32-B411-99C489E9E1F5}" destId="{E3366323-2AA9-4D89-8138-8682FCF3D304}" srcOrd="1" destOrd="0" presId="urn:microsoft.com/office/officeart/2018/2/layout/IconCircleList"/>
    <dgm:cxn modelId="{0127885C-D5A2-44C3-A2E7-887EBD4161C0}" type="presParOf" srcId="{AB9A2F57-BE81-4F32-B411-99C489E9E1F5}" destId="{AAF80FB3-EE3D-4758-AB87-917589192ED3}" srcOrd="2" destOrd="0" presId="urn:microsoft.com/office/officeart/2018/2/layout/IconCircleList"/>
    <dgm:cxn modelId="{97805D0D-484D-4C58-9D15-CB2145CC6A09}" type="presParOf" srcId="{AAF80FB3-EE3D-4758-AB87-917589192ED3}" destId="{750CC505-DF3F-4263-97FC-18D0D149527E}" srcOrd="0" destOrd="0" presId="urn:microsoft.com/office/officeart/2018/2/layout/IconCircleList"/>
    <dgm:cxn modelId="{C3C3F1B7-30E4-485B-910E-43D7DB77E472}" type="presParOf" srcId="{AAF80FB3-EE3D-4758-AB87-917589192ED3}" destId="{462CB782-F3D4-4944-BC23-B662FEE597AC}" srcOrd="1" destOrd="0" presId="urn:microsoft.com/office/officeart/2018/2/layout/IconCircleList"/>
    <dgm:cxn modelId="{DC4105D6-3105-4B48-90F6-40140864B1CB}" type="presParOf" srcId="{AAF80FB3-EE3D-4758-AB87-917589192ED3}" destId="{F24809AB-4D8F-4441-A380-09C5BC336BDD}" srcOrd="2" destOrd="0" presId="urn:microsoft.com/office/officeart/2018/2/layout/IconCircleList"/>
    <dgm:cxn modelId="{59A0F9FB-353B-4AB2-BC84-2A80687355ED}" type="presParOf" srcId="{AAF80FB3-EE3D-4758-AB87-917589192ED3}" destId="{113DD7A8-20C5-44F7-9F76-3B96C5D9DB19}" srcOrd="3" destOrd="0" presId="urn:microsoft.com/office/officeart/2018/2/layout/IconCircleList"/>
    <dgm:cxn modelId="{45ADF931-3D76-42ED-84C3-548B8C4FC6CC}" type="presParOf" srcId="{AB9A2F57-BE81-4F32-B411-99C489E9E1F5}" destId="{D08C40F6-550B-4CBC-B073-D78A006FD532}" srcOrd="3" destOrd="0" presId="urn:microsoft.com/office/officeart/2018/2/layout/IconCircleList"/>
    <dgm:cxn modelId="{79401D10-2ADB-4EF9-A6D0-5814CD3ED4C4}" type="presParOf" srcId="{AB9A2F57-BE81-4F32-B411-99C489E9E1F5}" destId="{2886F19B-C670-4D62-B3B6-21607982898A}" srcOrd="4" destOrd="0" presId="urn:microsoft.com/office/officeart/2018/2/layout/IconCircleList"/>
    <dgm:cxn modelId="{B697C471-87AE-4D38-9D0F-7835561C7DC5}" type="presParOf" srcId="{2886F19B-C670-4D62-B3B6-21607982898A}" destId="{6D9466D2-4860-4820-82BB-F7A3FB8C750F}" srcOrd="0" destOrd="0" presId="urn:microsoft.com/office/officeart/2018/2/layout/IconCircleList"/>
    <dgm:cxn modelId="{B15FD372-0358-490C-BDFC-7039F9F78971}" type="presParOf" srcId="{2886F19B-C670-4D62-B3B6-21607982898A}" destId="{DC3FFACC-5E67-4E9E-A864-F14B85AF88DE}" srcOrd="1" destOrd="0" presId="urn:microsoft.com/office/officeart/2018/2/layout/IconCircleList"/>
    <dgm:cxn modelId="{6BEE2FF4-7885-4353-89F0-FDCA68EF0907}" type="presParOf" srcId="{2886F19B-C670-4D62-B3B6-21607982898A}" destId="{75C96267-3157-4D4C-90CF-B9ED737ADAD1}" srcOrd="2" destOrd="0" presId="urn:microsoft.com/office/officeart/2018/2/layout/IconCircleList"/>
    <dgm:cxn modelId="{DC6DEA5A-D553-4614-B18A-544D80958C4A}" type="presParOf" srcId="{2886F19B-C670-4D62-B3B6-21607982898A}" destId="{5D2DA387-78BB-4DD2-9C3E-CB577210EDFC}" srcOrd="3" destOrd="0" presId="urn:microsoft.com/office/officeart/2018/2/layout/IconCircleList"/>
    <dgm:cxn modelId="{87CD18EF-C8D3-4CC5-BA51-4835F2C487D8}" type="presParOf" srcId="{AB9A2F57-BE81-4F32-B411-99C489E9E1F5}" destId="{F0CFB816-E786-4CCD-A382-1CBE19619A3C}" srcOrd="5" destOrd="0" presId="urn:microsoft.com/office/officeart/2018/2/layout/IconCircleList"/>
    <dgm:cxn modelId="{B8AF6A0B-D5AE-4DFD-88D1-A73043A0C2B4}" type="presParOf" srcId="{AB9A2F57-BE81-4F32-B411-99C489E9E1F5}" destId="{E21B26C6-0BF0-4644-AA10-E4F1C8EDEDB9}" srcOrd="6" destOrd="0" presId="urn:microsoft.com/office/officeart/2018/2/layout/IconCircleList"/>
    <dgm:cxn modelId="{9CBE7518-A002-4782-8D3D-8FA085C194E6}" type="presParOf" srcId="{E21B26C6-0BF0-4644-AA10-E4F1C8EDEDB9}" destId="{CBA8CD0A-ECA1-4EF7-ADD2-205C2AD43C55}" srcOrd="0" destOrd="0" presId="urn:microsoft.com/office/officeart/2018/2/layout/IconCircleList"/>
    <dgm:cxn modelId="{7FA81C98-B601-43AE-83B2-D0473A98A03E}" type="presParOf" srcId="{E21B26C6-0BF0-4644-AA10-E4F1C8EDEDB9}" destId="{A27DCB72-996B-45AA-84CF-C9F3CBE2BCEC}" srcOrd="1" destOrd="0" presId="urn:microsoft.com/office/officeart/2018/2/layout/IconCircleList"/>
    <dgm:cxn modelId="{3A7069EA-C94B-4C30-8148-9ABA8082F0A4}" type="presParOf" srcId="{E21B26C6-0BF0-4644-AA10-E4F1C8EDEDB9}" destId="{8F41A73C-27F6-4F06-9239-74539EE043C2}" srcOrd="2" destOrd="0" presId="urn:microsoft.com/office/officeart/2018/2/layout/IconCircleList"/>
    <dgm:cxn modelId="{05F53E41-CD2C-4D14-AE61-53DE742FC226}" type="presParOf" srcId="{E21B26C6-0BF0-4644-AA10-E4F1C8EDEDB9}" destId="{5C74239A-58CC-4576-9C18-0EE34BF65066}" srcOrd="3" destOrd="0" presId="urn:microsoft.com/office/officeart/2018/2/layout/IconCircleList"/>
    <dgm:cxn modelId="{878F9254-5FCF-44ED-A840-48432C7B16AE}" type="presParOf" srcId="{AB9A2F57-BE81-4F32-B411-99C489E9E1F5}" destId="{07ED9F54-4ED8-4D50-9344-626FB2C6566B}" srcOrd="7" destOrd="0" presId="urn:microsoft.com/office/officeart/2018/2/layout/IconCircleList"/>
    <dgm:cxn modelId="{030A6C4F-7F0E-49FC-A949-2ADADFAADC40}" type="presParOf" srcId="{AB9A2F57-BE81-4F32-B411-99C489E9E1F5}" destId="{D852D0AA-C382-44A6-A7DB-9F0D4148096F}" srcOrd="8" destOrd="0" presId="urn:microsoft.com/office/officeart/2018/2/layout/IconCircleList"/>
    <dgm:cxn modelId="{D65F04A2-931C-4FAD-945B-46439D588AC9}" type="presParOf" srcId="{D852D0AA-C382-44A6-A7DB-9F0D4148096F}" destId="{BCACC444-8AEB-4BC6-9A54-B2BEF4D2AA4F}" srcOrd="0" destOrd="0" presId="urn:microsoft.com/office/officeart/2018/2/layout/IconCircleList"/>
    <dgm:cxn modelId="{0D5A4E9E-6362-4715-8115-F7105AE9B213}" type="presParOf" srcId="{D852D0AA-C382-44A6-A7DB-9F0D4148096F}" destId="{445260E6-F80D-4B83-853E-9A20AE5CE204}" srcOrd="1" destOrd="0" presId="urn:microsoft.com/office/officeart/2018/2/layout/IconCircleList"/>
    <dgm:cxn modelId="{4D5EBDCA-5737-436A-82B2-00E754C35488}" type="presParOf" srcId="{D852D0AA-C382-44A6-A7DB-9F0D4148096F}" destId="{17F60DF3-CF6A-44F3-8DFB-FE35B9C2E101}" srcOrd="2" destOrd="0" presId="urn:microsoft.com/office/officeart/2018/2/layout/IconCircleList"/>
    <dgm:cxn modelId="{FB6C143B-9BC4-4D32-A093-472DB55AF208}" type="presParOf" srcId="{D852D0AA-C382-44A6-A7DB-9F0D4148096F}" destId="{CE57A4DE-D8EC-4DDD-8458-3B80F4205DF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0312B-86B2-49C1-885B-C63862E85268}">
      <dsp:nvSpPr>
        <dsp:cNvPr id="0" name=""/>
        <dsp:cNvSpPr/>
      </dsp:nvSpPr>
      <dsp:spPr>
        <a:xfrm>
          <a:off x="65978" y="26834"/>
          <a:ext cx="770797" cy="77079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332239-0535-412D-ADCE-1205DB67AAD8}">
      <dsp:nvSpPr>
        <dsp:cNvPr id="0" name=""/>
        <dsp:cNvSpPr/>
      </dsp:nvSpPr>
      <dsp:spPr>
        <a:xfrm>
          <a:off x="227845" y="188702"/>
          <a:ext cx="447062" cy="447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9891D3-BA23-423E-BF4D-4B0DC8AEA058}">
      <dsp:nvSpPr>
        <dsp:cNvPr id="0" name=""/>
        <dsp:cNvSpPr/>
      </dsp:nvSpPr>
      <dsp:spPr>
        <a:xfrm>
          <a:off x="1001947" y="26834"/>
          <a:ext cx="1816880" cy="77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Reducing Bias in Hiring.</a:t>
          </a:r>
        </a:p>
      </dsp:txBody>
      <dsp:txXfrm>
        <a:off x="1001947" y="26834"/>
        <a:ext cx="1816880" cy="770797"/>
      </dsp:txXfrm>
    </dsp:sp>
    <dsp:sp modelId="{750CC505-DF3F-4263-97FC-18D0D149527E}">
      <dsp:nvSpPr>
        <dsp:cNvPr id="0" name=""/>
        <dsp:cNvSpPr/>
      </dsp:nvSpPr>
      <dsp:spPr>
        <a:xfrm>
          <a:off x="3135404" y="26834"/>
          <a:ext cx="770797" cy="77079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2CB782-F3D4-4944-BC23-B662FEE597AC}">
      <dsp:nvSpPr>
        <dsp:cNvPr id="0" name=""/>
        <dsp:cNvSpPr/>
      </dsp:nvSpPr>
      <dsp:spPr>
        <a:xfrm>
          <a:off x="3297272" y="188702"/>
          <a:ext cx="447062" cy="447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3DD7A8-20C5-44F7-9F76-3B96C5D9DB19}">
      <dsp:nvSpPr>
        <dsp:cNvPr id="0" name=""/>
        <dsp:cNvSpPr/>
      </dsp:nvSpPr>
      <dsp:spPr>
        <a:xfrm>
          <a:off x="4071373" y="26834"/>
          <a:ext cx="1816880" cy="77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Reducing Time-to-Hire in High-Volume Recruitment.</a:t>
          </a:r>
        </a:p>
      </dsp:txBody>
      <dsp:txXfrm>
        <a:off x="4071373" y="26834"/>
        <a:ext cx="1816880" cy="770797"/>
      </dsp:txXfrm>
    </dsp:sp>
    <dsp:sp modelId="{6D9466D2-4860-4820-82BB-F7A3FB8C750F}">
      <dsp:nvSpPr>
        <dsp:cNvPr id="0" name=""/>
        <dsp:cNvSpPr/>
      </dsp:nvSpPr>
      <dsp:spPr>
        <a:xfrm>
          <a:off x="65978" y="1407072"/>
          <a:ext cx="770797" cy="77079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3FFACC-5E67-4E9E-A864-F14B85AF88DE}">
      <dsp:nvSpPr>
        <dsp:cNvPr id="0" name=""/>
        <dsp:cNvSpPr/>
      </dsp:nvSpPr>
      <dsp:spPr>
        <a:xfrm>
          <a:off x="227845" y="1568940"/>
          <a:ext cx="447062" cy="447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2DA387-78BB-4DD2-9C3E-CB577210EDFC}">
      <dsp:nvSpPr>
        <dsp:cNvPr id="0" name=""/>
        <dsp:cNvSpPr/>
      </dsp:nvSpPr>
      <dsp:spPr>
        <a:xfrm>
          <a:off x="1001947" y="1407072"/>
          <a:ext cx="1816880" cy="77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Providing HR with Briefed Candidate Reports Through AI Video Interviews.</a:t>
          </a:r>
        </a:p>
      </dsp:txBody>
      <dsp:txXfrm>
        <a:off x="1001947" y="1407072"/>
        <a:ext cx="1816880" cy="770797"/>
      </dsp:txXfrm>
    </dsp:sp>
    <dsp:sp modelId="{CBA8CD0A-ECA1-4EF7-ADD2-205C2AD43C55}">
      <dsp:nvSpPr>
        <dsp:cNvPr id="0" name=""/>
        <dsp:cNvSpPr/>
      </dsp:nvSpPr>
      <dsp:spPr>
        <a:xfrm>
          <a:off x="3135404" y="1407072"/>
          <a:ext cx="770797" cy="77079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DCB72-996B-45AA-84CF-C9F3CBE2BCEC}">
      <dsp:nvSpPr>
        <dsp:cNvPr id="0" name=""/>
        <dsp:cNvSpPr/>
      </dsp:nvSpPr>
      <dsp:spPr>
        <a:xfrm>
          <a:off x="3297272" y="1568940"/>
          <a:ext cx="447062" cy="44706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74239A-58CC-4576-9C18-0EE34BF65066}">
      <dsp:nvSpPr>
        <dsp:cNvPr id="0" name=""/>
        <dsp:cNvSpPr/>
      </dsp:nvSpPr>
      <dsp:spPr>
        <a:xfrm>
          <a:off x="4071373" y="1407072"/>
          <a:ext cx="1816880" cy="77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Facilitate Remote Hiring</a:t>
          </a:r>
        </a:p>
      </dsp:txBody>
      <dsp:txXfrm>
        <a:off x="4071373" y="1407072"/>
        <a:ext cx="1816880" cy="770797"/>
      </dsp:txXfrm>
    </dsp:sp>
    <dsp:sp modelId="{BCACC444-8AEB-4BC6-9A54-B2BEF4D2AA4F}">
      <dsp:nvSpPr>
        <dsp:cNvPr id="0" name=""/>
        <dsp:cNvSpPr/>
      </dsp:nvSpPr>
      <dsp:spPr>
        <a:xfrm>
          <a:off x="57530" y="2647349"/>
          <a:ext cx="770797" cy="77079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5260E6-F80D-4B83-853E-9A20AE5CE204}">
      <dsp:nvSpPr>
        <dsp:cNvPr id="0" name=""/>
        <dsp:cNvSpPr/>
      </dsp:nvSpPr>
      <dsp:spPr>
        <a:xfrm>
          <a:off x="219396" y="2809220"/>
          <a:ext cx="447062" cy="44706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57A4DE-D8EC-4DDD-8458-3B80F4205DF7}">
      <dsp:nvSpPr>
        <dsp:cNvPr id="0" name=""/>
        <dsp:cNvSpPr/>
      </dsp:nvSpPr>
      <dsp:spPr>
        <a:xfrm>
          <a:off x="993498" y="2647349"/>
          <a:ext cx="1816880" cy="77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Reduce Cost</a:t>
          </a:r>
          <a:endParaRPr lang="en-GB" sz="1400" kern="1200" dirty="0"/>
        </a:p>
      </dsp:txBody>
      <dsp:txXfrm>
        <a:off x="993498" y="2647349"/>
        <a:ext cx="1816880" cy="7707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16356-3B28-4AAF-8099-7941810E2475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DA344-5FA2-43F7-9D95-CA56C82B0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4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99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347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79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69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980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73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45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F1FEB9-4C1C-7332-C1A9-9203AFF88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3DDBD1-147A-A298-EDC0-28DAFC3E58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474B74-C3E0-8396-B41E-AED1181CA4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D5138-D515-0936-39E7-DA16D558E5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44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71ED2-2550-8761-C325-38AEF03D3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628379-4F0B-9287-DA69-C2BFD81491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FFAA9D-DAC7-E16B-6FEF-1285380D91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3726D1-0EBC-55AE-C9B2-5F603E7ED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75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45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Strategic work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0" i="1" dirty="0">
                <a:effectLst/>
                <a:latin typeface="__Inter_d65c78"/>
              </a:rPr>
              <a:t>Modernizing HR: Design Thinking and New Technologies to Help Enhance Employee Experience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8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8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40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52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6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9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AAEB19-4B49-2801-9B15-7682CDF04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23C3EC-28B3-4644-8BE5-3288734B4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7468" y="486137"/>
            <a:ext cx="5427584" cy="3599727"/>
          </a:xfrm>
        </p:spPr>
        <p:txBody>
          <a:bodyPr anchor="b" anchorCtr="0">
            <a:noAutofit/>
          </a:bodyPr>
          <a:lstStyle>
            <a:lvl1pPr algn="l">
              <a:defRPr sz="4400"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64FCBF4-90E6-FFAA-143D-3A01CE5256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24774" y="-6713"/>
            <a:ext cx="6578801" cy="6894576"/>
          </a:xfrm>
          <a:custGeom>
            <a:avLst/>
            <a:gdLst>
              <a:gd name="connsiteX0" fmla="*/ 0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0 w 6613525"/>
              <a:gd name="connsiteY4" fmla="*/ 0 h 6858000"/>
              <a:gd name="connsiteX0" fmla="*/ 1875099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1875099 w 6613525"/>
              <a:gd name="connsiteY4" fmla="*/ 0 h 6858000"/>
              <a:gd name="connsiteX0" fmla="*/ 1840375 w 6578801"/>
              <a:gd name="connsiteY0" fmla="*/ 0 h 6869575"/>
              <a:gd name="connsiteX1" fmla="*/ 6578801 w 6578801"/>
              <a:gd name="connsiteY1" fmla="*/ 0 h 6869575"/>
              <a:gd name="connsiteX2" fmla="*/ 6578801 w 6578801"/>
              <a:gd name="connsiteY2" fmla="*/ 6858000 h 6869575"/>
              <a:gd name="connsiteX3" fmla="*/ 0 w 6578801"/>
              <a:gd name="connsiteY3" fmla="*/ 6869575 h 6869575"/>
              <a:gd name="connsiteX4" fmla="*/ 1840375 w 6578801"/>
              <a:gd name="connsiteY4" fmla="*/ 0 h 686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8801" h="6869575">
                <a:moveTo>
                  <a:pt x="1840375" y="0"/>
                </a:moveTo>
                <a:lnTo>
                  <a:pt x="6578801" y="0"/>
                </a:lnTo>
                <a:lnTo>
                  <a:pt x="6578801" y="6858000"/>
                </a:lnTo>
                <a:lnTo>
                  <a:pt x="0" y="6869575"/>
                </a:lnTo>
                <a:lnTo>
                  <a:pt x="1840375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40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E1BBEEFE-AE8A-8083-54B6-DBE9BC0E9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42863" y="0"/>
            <a:ext cx="4658392" cy="6858000"/>
          </a:xfrm>
          <a:custGeom>
            <a:avLst/>
            <a:gdLst>
              <a:gd name="connsiteX0" fmla="*/ 0 w 4658392"/>
              <a:gd name="connsiteY0" fmla="*/ 0 h 6858000"/>
              <a:gd name="connsiteX1" fmla="*/ 4658392 w 4658392"/>
              <a:gd name="connsiteY1" fmla="*/ 0 h 6858000"/>
              <a:gd name="connsiteX2" fmla="*/ 2820797 w 4658392"/>
              <a:gd name="connsiteY2" fmla="*/ 6858000 h 6858000"/>
              <a:gd name="connsiteX3" fmla="*/ 0 w 4658392"/>
              <a:gd name="connsiteY3" fmla="*/ 6858000 h 6858000"/>
              <a:gd name="connsiteX4" fmla="*/ 0 w 465839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8392" h="6858000">
                <a:moveTo>
                  <a:pt x="0" y="0"/>
                </a:moveTo>
                <a:lnTo>
                  <a:pt x="4658392" y="0"/>
                </a:lnTo>
                <a:lnTo>
                  <a:pt x="282079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4FF31D-04D7-B1F4-53B1-AA4170602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F040EF-92FF-AEA1-BBA6-A4B739E11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A59A84-C321-FDF9-555F-1FB322EBB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09286"/>
            <a:ext cx="3200400" cy="5617193"/>
          </a:xfrm>
        </p:spPr>
        <p:txBody>
          <a:bodyPr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23412" y="509286"/>
            <a:ext cx="4328932" cy="5617194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60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40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20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60CD5A6-A0E4-A658-65B1-0D6C0533166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8813" y="-22860"/>
            <a:ext cx="265176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05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6EC6AF9-CC07-5258-9160-8C6391530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C6DCCE-3025-75FB-9405-8D51DCD63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16CCC3-736F-49AC-F079-9A090DAA8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BF578A-ADDB-6713-E5AD-0FF27EDC2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743671"/>
            <a:ext cx="9144000" cy="3361254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7620" y="4766434"/>
            <a:ext cx="12207240" cy="212140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528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CF0EA4-D201-44E7-3558-D05CB4233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643EA3-ACAA-539C-A041-266A895A2B1C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81E18B-2347-8DB6-2A7F-3EAC100A4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072" y="528320"/>
            <a:ext cx="5028566" cy="3354992"/>
          </a:xfrm>
        </p:spPr>
        <p:txBody>
          <a:bodyPr anchor="b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15072" y="4027992"/>
            <a:ext cx="5028565" cy="1894972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A872EE9-FDFB-95A7-3547-DCAA0B51FE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57326" y="-11576"/>
            <a:ext cx="4946249" cy="6903720"/>
          </a:xfrm>
          <a:custGeom>
            <a:avLst/>
            <a:gdLst>
              <a:gd name="connsiteX0" fmla="*/ 0 w 4977139"/>
              <a:gd name="connsiteY0" fmla="*/ 0 h 6858000"/>
              <a:gd name="connsiteX1" fmla="*/ 4977139 w 4977139"/>
              <a:gd name="connsiteY1" fmla="*/ 0 h 6858000"/>
              <a:gd name="connsiteX2" fmla="*/ 4977139 w 4977139"/>
              <a:gd name="connsiteY2" fmla="*/ 6858000 h 6858000"/>
              <a:gd name="connsiteX3" fmla="*/ 0 w 4977139"/>
              <a:gd name="connsiteY3" fmla="*/ 6858000 h 6858000"/>
              <a:gd name="connsiteX4" fmla="*/ 0 w 4977139"/>
              <a:gd name="connsiteY4" fmla="*/ 0 h 6858000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58000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92724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7139" h="6892724">
                <a:moveTo>
                  <a:pt x="0" y="0"/>
                </a:moveTo>
                <a:lnTo>
                  <a:pt x="4977139" y="0"/>
                </a:lnTo>
                <a:lnTo>
                  <a:pt x="4977139" y="6892724"/>
                </a:lnTo>
                <a:lnTo>
                  <a:pt x="1863524" y="6892724"/>
                </a:lnTo>
                <a:lnTo>
                  <a:pt x="0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37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CBD635-4863-B127-5668-D2C7DA8CD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629720-DD91-8012-686D-AABA43987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0911820" y="0"/>
            <a:ext cx="913577" cy="68580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0117" y="185195"/>
            <a:ext cx="6930838" cy="150549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B27827-7491-B1C2-D9C5-975A9FF66E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8788" y="-22860"/>
            <a:ext cx="329184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D4D4555-A25D-09B6-36AF-5977189F2DD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70116" y="2022395"/>
            <a:ext cx="6941703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500"/>
              </a:spcAft>
              <a:buFont typeface="Arial" panose="020B0604020202020204" pitchFamily="34" charset="0"/>
              <a:buChar char="•"/>
              <a:defRPr sz="1800"/>
            </a:lvl1pPr>
            <a:lvl2pPr>
              <a:spcBef>
                <a:spcPts val="1000"/>
              </a:spcBef>
              <a:spcAft>
                <a:spcPts val="1500"/>
              </a:spcAft>
              <a:defRPr sz="1800"/>
            </a:lvl2pPr>
            <a:lvl3pPr>
              <a:spcBef>
                <a:spcPts val="1000"/>
              </a:spcBef>
              <a:spcAft>
                <a:spcPts val="1500"/>
              </a:spcAft>
              <a:defRPr sz="1800"/>
            </a:lvl3pPr>
            <a:lvl4pPr>
              <a:spcBef>
                <a:spcPts val="1000"/>
              </a:spcBef>
              <a:spcAft>
                <a:spcPts val="1500"/>
              </a:spcAft>
              <a:defRPr sz="1800"/>
            </a:lvl4pPr>
            <a:lvl5pPr>
              <a:spcBef>
                <a:spcPts val="1000"/>
              </a:spcBef>
              <a:spcAft>
                <a:spcPts val="1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2374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0">
            <a:extLst>
              <a:ext uri="{FF2B5EF4-FFF2-40B4-BE49-F238E27FC236}">
                <a16:creationId xmlns:a16="http://schemas.microsoft.com/office/drawing/2014/main" id="{C4293765-78A6-5206-26C2-E8817B283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470792" cy="6858000"/>
          </a:xfrm>
          <a:custGeom>
            <a:avLst/>
            <a:gdLst>
              <a:gd name="connsiteX0" fmla="*/ 0 w 7470792"/>
              <a:gd name="connsiteY0" fmla="*/ 0 h 6858000"/>
              <a:gd name="connsiteX1" fmla="*/ 7470792 w 7470792"/>
              <a:gd name="connsiteY1" fmla="*/ 0 h 6858000"/>
              <a:gd name="connsiteX2" fmla="*/ 5633197 w 7470792"/>
              <a:gd name="connsiteY2" fmla="*/ 6858000 h 6858000"/>
              <a:gd name="connsiteX3" fmla="*/ 0 w 74707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70792" h="6858000">
                <a:moveTo>
                  <a:pt x="0" y="0"/>
                </a:moveTo>
                <a:lnTo>
                  <a:pt x="7470792" y="0"/>
                </a:lnTo>
                <a:lnTo>
                  <a:pt x="56331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n>
                <a:noFill/>
              </a:ln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4E351F-7451-86A3-5271-0D00B9EFA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860223-A40E-30ED-6832-0825A930B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B6907E-F17B-783E-D454-DFC62D097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B12211-7E94-9534-6F2D-2AFD2EBE3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580245-E985-EC3F-9385-D0F517F0C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5A82A3-E3DF-978F-4BD7-10E0F1075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DC40AE-D1CB-7535-22E2-E6D910FB8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685800"/>
            <a:ext cx="9144000" cy="3136738"/>
          </a:xfr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978800"/>
            <a:ext cx="9144000" cy="1965960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355955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E49FCE-658C-FF5A-6405-3D10F1AC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03C516-D418-5E3E-1E4E-1DF846433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BF5B15-0E8A-A82C-6E9C-FCF3FBAAD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4B33CA-9490-C8E1-FE4F-06367AF29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86824F-3198-FE44-5A4A-70312048D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58CD71-6E97-B6A9-11B6-867ED408DE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9FDAA6-BDE8-D6C3-17CD-F87BFB54F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2A0738D-E9A9-14B7-4739-62E402B0C2D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4961" y="2032663"/>
            <a:ext cx="4463005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A766D4CB-8BCE-C6EE-EF57-A8A819EBD36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141720" y="2032663"/>
            <a:ext cx="5212080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566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D9208B-0FD2-A7E3-5202-0F18392AE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4010E2-9C6F-C582-1E3A-F5D43D0FF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D2B8AF-94DE-C211-EAE7-0971C111B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47A2AC-F284-077E-9A14-EB7D1DE62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E91F1F-5151-2442-2B89-CE0AB1178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BD82AC-3C5B-819E-E0FF-157D74B84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299648-2E6E-FA0D-85E4-8884BE34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07BD0263-5D42-E696-F170-1F9CF5FF2A74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38199" y="2078963"/>
            <a:ext cx="3435628" cy="4067492"/>
          </a:xfrm>
        </p:spPr>
        <p:txBody>
          <a:bodyPr>
            <a:normAutofit/>
          </a:bodyPr>
          <a:lstStyle>
            <a:lvl1pPr marL="457200" indent="-457200">
              <a:spcBef>
                <a:spcPts val="1000"/>
              </a:spcBef>
              <a:spcAft>
                <a:spcPts val="500"/>
              </a:spcAft>
              <a:buFont typeface="+mj-lt"/>
              <a:buAutoNum type="arabicPeriod"/>
              <a:defRPr sz="1800"/>
            </a:lvl1pPr>
            <a:lvl2pPr marL="914400" indent="-457200">
              <a:spcBef>
                <a:spcPts val="1000"/>
              </a:spcBef>
              <a:spcAft>
                <a:spcPts val="500"/>
              </a:spcAft>
              <a:buFont typeface="+mj-lt"/>
              <a:buAutoNum type="alphaLcPeriod"/>
              <a:defRPr sz="1800"/>
            </a:lvl2pPr>
            <a:lvl3pPr marL="1371600" indent="-457200">
              <a:spcBef>
                <a:spcPts val="1000"/>
              </a:spcBef>
              <a:spcAft>
                <a:spcPts val="500"/>
              </a:spcAft>
              <a:buFont typeface="+mj-lt"/>
              <a:buAutoNum type="arabicParenR"/>
              <a:defRPr sz="1800"/>
            </a:lvl3pPr>
            <a:lvl4pPr marL="1828800" indent="-457200">
              <a:spcBef>
                <a:spcPts val="1000"/>
              </a:spcBef>
              <a:spcAft>
                <a:spcPts val="500"/>
              </a:spcAft>
              <a:buFont typeface="+mj-lt"/>
              <a:buAutoNum type="alphaLcParenR"/>
              <a:defRPr sz="1800"/>
            </a:lvl4pPr>
            <a:lvl5pPr marL="2228850" indent="-457200">
              <a:spcBef>
                <a:spcPts val="1000"/>
              </a:spcBef>
              <a:spcAft>
                <a:spcPts val="500"/>
              </a:spcAft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1BEE7174-135F-6F9F-11B9-3C3F2F9CDEA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65539" y="2087315"/>
            <a:ext cx="6007261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46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958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0B3A65-BB60-F2B4-4CF4-19A7C53F1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1DB8D5-B954-BFC9-C8D8-F0491CCBE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07D69F-27D7-2C68-A17D-3F1399C8B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645965" cy="132556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2055813"/>
            <a:ext cx="5781261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600"/>
            </a:lvl2pPr>
            <a:lvl3pPr>
              <a:spcBef>
                <a:spcPts val="1000"/>
              </a:spcBef>
              <a:spcAft>
                <a:spcPts val="500"/>
              </a:spcAft>
              <a:defRPr sz="1400"/>
            </a:lvl3pPr>
            <a:lvl4pPr>
              <a:spcBef>
                <a:spcPts val="1000"/>
              </a:spcBef>
              <a:spcAft>
                <a:spcPts val="500"/>
              </a:spcAft>
              <a:defRPr sz="1200"/>
            </a:lvl4pPr>
            <a:lvl5pPr>
              <a:spcBef>
                <a:spcPts val="1000"/>
              </a:spcBef>
              <a:spcAft>
                <a:spcPts val="500"/>
              </a:spcAf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66991" y="-22860"/>
            <a:ext cx="4625008" cy="690372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680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C45A11E-9896-BD8B-8CC6-A79C124D8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386022B-53D6-6CE0-2093-873FC64A5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D4BD8F-684C-A145-3376-9E69B0E5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802775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7C1DA9-2A25-EE21-085B-8857DC1AD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59925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236BB3-E567-A8A9-5EC2-BCEF79CFC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59400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A87C9F-C765-C63C-951E-70721DDAC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11575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425665-0C9C-3899-9DB9-ED05D91E2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6812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330405" cy="132556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137059"/>
            <a:ext cx="2816352" cy="398624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600"/>
            </a:lvl2pPr>
            <a:lvl3pPr>
              <a:spcBef>
                <a:spcPts val="1000"/>
              </a:spcBef>
              <a:spcAft>
                <a:spcPts val="500"/>
              </a:spcAft>
              <a:defRPr sz="1400"/>
            </a:lvl3pPr>
            <a:lvl4pPr>
              <a:spcBef>
                <a:spcPts val="1000"/>
              </a:spcBef>
              <a:spcAft>
                <a:spcPts val="500"/>
              </a:spcAft>
              <a:defRPr sz="1200"/>
            </a:lvl4pPr>
            <a:lvl5pPr>
              <a:spcBef>
                <a:spcPts val="1000"/>
              </a:spcBef>
              <a:spcAft>
                <a:spcPts val="500"/>
              </a:spcAf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109014" y="2137059"/>
            <a:ext cx="7059592" cy="398624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dirty="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27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9C8ABD-000F-7A94-A7B0-9589F4FEF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C3A554-E5A9-B3CB-913D-45DBFBA79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3A8DF3-F55A-2494-C55D-8FB94BBC6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802775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9DC86E-6F8A-B036-5CB2-AA8A79837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59925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9E0C03-C633-9356-4E28-678BAB7A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59400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C8A4F7-6C4C-719B-298F-3B81223D1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11575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7E5D8B-D6BC-19AE-C0C9-249A55617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6812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7A6C5266-7ECA-B150-2C0F-8670F43AC82D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8200" y="1987669"/>
            <a:ext cx="6974711" cy="429767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800"/>
            </a:lvl2pPr>
            <a:lvl3pPr>
              <a:spcBef>
                <a:spcPts val="1000"/>
              </a:spcBef>
              <a:spcAft>
                <a:spcPts val="500"/>
              </a:spcAft>
              <a:defRPr sz="1800"/>
            </a:lvl3pPr>
            <a:lvl4pPr>
              <a:spcBef>
                <a:spcPts val="1000"/>
              </a:spcBef>
              <a:spcAft>
                <a:spcPts val="500"/>
              </a:spcAft>
              <a:defRPr sz="1800"/>
            </a:lvl4pPr>
            <a:lvl5pPr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17085" y="1987670"/>
            <a:ext cx="3436716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600"/>
            </a:lvl2pPr>
            <a:lvl3pPr>
              <a:spcBef>
                <a:spcPts val="1000"/>
              </a:spcBef>
              <a:spcAft>
                <a:spcPts val="500"/>
              </a:spcAft>
              <a:defRPr sz="1400"/>
            </a:lvl3pPr>
            <a:lvl4pPr>
              <a:spcBef>
                <a:spcPts val="1000"/>
              </a:spcBef>
              <a:spcAft>
                <a:spcPts val="500"/>
              </a:spcAft>
              <a:defRPr sz="1200"/>
            </a:lvl4pPr>
            <a:lvl5pPr>
              <a:spcBef>
                <a:spcPts val="1000"/>
              </a:spcBef>
              <a:spcAft>
                <a:spcPts val="500"/>
              </a:spcAf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89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3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2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0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2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3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8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6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D6D8061D-18C3-4F4F-85EF-561633F5875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6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  <p:sldLayoutId id="2147483688" r:id="rId21"/>
    <p:sldLayoutId id="2147483689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FA49195-69EB-4E39-A68A-C232E2D03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A92F9DC-743D-47E7-A019-EE09540F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FEC93CF-2672-7D78-F278-58C5E012E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2620" y="2883204"/>
            <a:ext cx="7802880" cy="7547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i="0" dirty="0">
                <a:solidFill>
                  <a:schemeClr val="tx2"/>
                </a:solidFill>
              </a:rPr>
              <a:t>Video Interview Analysis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3280B82-CD55-43FD-92C4-F05E2A8D1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-17932" y="19556"/>
            <a:ext cx="8547253" cy="232232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0A4F542-D561-4AFB-8321-EB900BAF0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-17931" y="0"/>
            <a:ext cx="1461005" cy="461772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4D9248B-0006-4BFE-8110-40C16E45C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935720" y="3957320"/>
            <a:ext cx="3272713" cy="290067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E593BB5-7AFA-4C8F-AECA-CE733B1FD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93326" y="0"/>
            <a:ext cx="1332509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521483B-CE28-412B-9C71-9BE081E9D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37960" y="0"/>
            <a:ext cx="5654039" cy="220625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C9F4738-DD27-44BE-98C6-AB0B2296B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5196840"/>
            <a:ext cx="5181599" cy="16416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58A4C6BB-8F67-D71E-A13A-9C357B9E25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9923" b="79497" l="23125" r="47500">
                        <a14:foregroundMark x1="42109" y1="58994" x2="29609" y2="57447"/>
                        <a14:foregroundMark x1="36563" y1="48549" x2="35391" y2="33075"/>
                        <a14:foregroundMark x1="42500" y1="48549" x2="39922" y2="38104"/>
                        <a14:foregroundMark x1="43750" y1="56286" x2="29922" y2="76402"/>
                        <a14:foregroundMark x1="29922" y1="76402" x2="25703" y2="39265"/>
                        <a14:foregroundMark x1="32656" y1="76015" x2="45234" y2="45841"/>
                        <a14:foregroundMark x1="45234" y1="45841" x2="35547" y2="27273"/>
                        <a14:foregroundMark x1="35547" y1="27273" x2="25625" y2="36557"/>
                        <a14:foregroundMark x1="25625" y1="36557" x2="31719" y2="61315"/>
                        <a14:foregroundMark x1="31719" y1="61315" x2="32422" y2="61509"/>
                        <a14:foregroundMark x1="37578" y1="74468" x2="39375" y2="46035"/>
                        <a14:foregroundMark x1="39375" y1="46035" x2="36797" y2="33462"/>
                        <a14:foregroundMark x1="36406" y1="54352" x2="33438" y2="45455"/>
                        <a14:foregroundMark x1="34609" y1="23211" x2="27266" y2="28240"/>
                        <a14:foregroundMark x1="31250" y1="24178" x2="41328" y2="25145"/>
                        <a14:foregroundMark x1="42109" y1="28240" x2="46328" y2="40812"/>
                        <a14:foregroundMark x1="47109" y1="46422" x2="46094" y2="62089"/>
                        <a14:foregroundMark x1="44297" y1="68859" x2="36406" y2="75048"/>
                        <a14:foregroundMark x1="41328" y1="74081" x2="31250" y2="75048"/>
                        <a14:foregroundMark x1="26250" y1="66731" x2="23501" y2="45295"/>
                        <a14:foregroundMark x1="37813" y1="22631" x2="33828" y2="22631"/>
                        <a14:foregroundMark x1="47500" y1="46035" x2="42344" y2="30948"/>
                        <a14:foregroundMark x1="38359" y1="23211" x2="32813" y2="22631"/>
                        <a14:foregroundMark x1="33047" y1="19923" x2="38359" y2="22631"/>
                        <a14:foregroundMark x1="40938" y1="77563" x2="30859" y2="75048"/>
                        <a14:foregroundMark x1="25859" y1="55319" x2="25469" y2="44487"/>
                        <a14:foregroundMark x1="24289" y1="44874" x2="25078" y2="40812"/>
                        <a14:foregroundMark x1="24063" y1="46035" x2="24192" y2="45373"/>
                        <a14:foregroundMark x1="37344" y1="79497" x2="33281" y2="77950"/>
                        <a14:backgroundMark x1="22891" y1="44874" x2="22891" y2="44874"/>
                        <a14:backgroundMark x1="23281" y1="41006" x2="23203" y2="45261"/>
                        <a14:backgroundMark x1="41094" y1="78917" x2="41094" y2="783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968" t="17455" r="51237" b="17879"/>
          <a:stretch/>
        </p:blipFill>
        <p:spPr bwMode="auto">
          <a:xfrm>
            <a:off x="10752457" y="19555"/>
            <a:ext cx="1418447" cy="135783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itle 8">
            <a:extLst>
              <a:ext uri="{FF2B5EF4-FFF2-40B4-BE49-F238E27FC236}">
                <a16:creationId xmlns:a16="http://schemas.microsoft.com/office/drawing/2014/main" id="{F8D4EE1E-634B-3924-D90A-6EB36B5CD1D1}"/>
              </a:ext>
            </a:extLst>
          </p:cNvPr>
          <p:cNvSpPr txBox="1">
            <a:spLocks/>
          </p:cNvSpPr>
          <p:nvPr/>
        </p:nvSpPr>
        <p:spPr>
          <a:xfrm>
            <a:off x="2194560" y="5236366"/>
            <a:ext cx="7802880" cy="107833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2000" b="1" i="0" dirty="0">
                <a:solidFill>
                  <a:schemeClr val="tx2"/>
                </a:solidFill>
              </a:rPr>
              <a:t>Faculty of computer and information science</a:t>
            </a:r>
          </a:p>
          <a:p>
            <a:pPr algn="ctr">
              <a:lnSpc>
                <a:spcPct val="150000"/>
              </a:lnSpc>
            </a:pPr>
            <a:r>
              <a:rPr lang="en-US" sz="2000" b="1" i="0" dirty="0">
                <a:solidFill>
                  <a:schemeClr val="tx2"/>
                </a:solidFill>
              </a:rPr>
              <a:t>Ain shams University</a:t>
            </a:r>
          </a:p>
        </p:txBody>
      </p:sp>
    </p:spTree>
    <p:extLst>
      <p:ext uri="{BB962C8B-B14F-4D97-AF65-F5344CB8AC3E}">
        <p14:creationId xmlns:p14="http://schemas.microsoft.com/office/powerpoint/2010/main" val="307899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64A9919-C77B-4DEE-B7F8-B9A289E9E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7289975" cy="133894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F67B5ED5-2C08-4519-B88A-E933BAA84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827850"/>
            <a:ext cx="12192000" cy="20540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4143" y="5234529"/>
            <a:ext cx="10102920" cy="6754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/>
              <a:t>System architecture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BB9CE4F-048D-4320-B7EF-E5AEA4020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0990" y="0"/>
            <a:ext cx="863010" cy="485029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17DE3F0-E5A7-4C2D-927E-566380867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632375"/>
            <a:ext cx="3875314" cy="11954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9EA87C-793F-4321-A0BC-4DB860289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763624" y="1392865"/>
            <a:ext cx="1428376" cy="345743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EE00FC4-5601-4185-8A23-E15BD4D7B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367404" y="0"/>
            <a:ext cx="1824596" cy="43389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2B18670-3BF6-5342-6D2C-CA7B1AE1A6E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4" t="-2922" r="-739" b="1"/>
          <a:stretch/>
        </p:blipFill>
        <p:spPr>
          <a:xfrm>
            <a:off x="-7694" y="-23906"/>
            <a:ext cx="12199694" cy="493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039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961" y="533401"/>
            <a:ext cx="3494314" cy="1382156"/>
          </a:xfrm>
          <a:noFill/>
        </p:spPr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BB810-3430-2C29-1AA0-9744AA0A1AA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34961" y="2032663"/>
            <a:ext cx="10214039" cy="4291936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en-US" dirty="0"/>
              <a:t>[1] </a:t>
            </a:r>
            <a:r>
              <a:rPr lang="en-GB" dirty="0"/>
              <a:t>Kassab, Kenan, and Alexey </a:t>
            </a:r>
            <a:r>
              <a:rPr lang="en-GB" dirty="0" err="1"/>
              <a:t>Kashevnik</a:t>
            </a:r>
            <a:r>
              <a:rPr lang="en-GB" dirty="0"/>
              <a:t>. "Novel Framework for Job Interview Processing Automation Based on Intelligent Video Processing." 2024 35th Conference of Open Innovations Association (FRUCT). IEEE, 2024. </a:t>
            </a:r>
          </a:p>
          <a:p>
            <a:r>
              <a:rPr lang="en-US" dirty="0"/>
              <a:t>[2] Naim, Iftekhar, et al. "Automated analysis and prediction of job interview performance." IEEE Transactions on Affective Computing 9.2 (2016): 191-204.</a:t>
            </a:r>
          </a:p>
          <a:p>
            <a:r>
              <a:rPr lang="en-US" dirty="0"/>
              <a:t>[3]</a:t>
            </a:r>
            <a:r>
              <a:rPr lang="en-GB" dirty="0"/>
              <a:t> Gong, Yuan, et al. "Transformer-based multi-aspect multi-granularity non native </a:t>
            </a:r>
            <a:r>
              <a:rPr lang="en-GB" dirty="0" err="1"/>
              <a:t>english</a:t>
            </a:r>
            <a:r>
              <a:rPr lang="en-GB" dirty="0"/>
              <a:t> speaker pronunciation assessment." ICASSP 2022-2022 IEEE International Conference on Acoustics, Speech and Signal Processing (ICASSP). IEEE, 2022. </a:t>
            </a:r>
            <a:endParaRPr lang="en-US" dirty="0"/>
          </a:p>
          <a:p>
            <a:r>
              <a:rPr lang="en-US" dirty="0"/>
              <a:t>[4] Kim, Jin-Young, and </a:t>
            </a:r>
            <a:r>
              <a:rPr lang="en-US" dirty="0" err="1"/>
              <a:t>WanGyu</a:t>
            </a:r>
            <a:r>
              <a:rPr lang="en-US" dirty="0"/>
              <a:t> Heo. "Artificial intelligence video interviewing for employment: perspectives from applicants, companies, developer and academicians." Information Technology &amp; People 35.3 (2022): 861-878. </a:t>
            </a:r>
          </a:p>
          <a:p>
            <a:r>
              <a:rPr lang="en-US" dirty="0"/>
              <a:t>[5] Lee, B. C., and B. Y. Kim. "Development of an AI-based interview system for remote hiring." International Journal of Advanced Research in Engineering and Technology (IJARET) 12.3 (2021): 654-663. </a:t>
            </a:r>
          </a:p>
          <a:p>
            <a:r>
              <a:rPr lang="en-US" dirty="0"/>
              <a:t>[6] Chen, Lei, et al. "Automated video interview judgment on a large-sized corpus collected online." 2017 Seventh International Conference on Affective Computing and Intelligent Interaction (ACII). IEEE, 2017.</a:t>
            </a:r>
          </a:p>
        </p:txBody>
      </p:sp>
    </p:spTree>
    <p:extLst>
      <p:ext uri="{BB962C8B-B14F-4D97-AF65-F5344CB8AC3E}">
        <p14:creationId xmlns:p14="http://schemas.microsoft.com/office/powerpoint/2010/main" val="837402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Building confidence</a:t>
            </a:r>
          </a:p>
          <a:p>
            <a:r>
              <a:rPr lang="en-US" dirty="0"/>
              <a:t>Engaging the audience</a:t>
            </a:r>
          </a:p>
          <a:p>
            <a:r>
              <a:rPr lang="en-US" dirty="0"/>
              <a:t>Visual aids</a:t>
            </a:r>
          </a:p>
          <a:p>
            <a:r>
              <a:rPr lang="en-US" dirty="0"/>
              <a:t>Final tips &amp; takeaways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145F29F-5AE0-4460-8432-9A4BD0C36B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351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/>
              <a:t>SELECTING VISUAL AIDS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CEBD4-35BF-26BB-D438-DA43EBD5E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435195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02BFD-960F-CBB3-E984-CDC12813A10C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/>
              <a:t>Know your material in advance</a:t>
            </a:r>
          </a:p>
          <a:p>
            <a:r>
              <a:rPr lang="en-US"/>
              <a:t>Anticipate common questions</a:t>
            </a:r>
          </a:p>
          <a:p>
            <a:r>
              <a:rPr lang="en-US"/>
              <a:t>Rehearse your responses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640F-7F5A-BDB7-205D-765FA80B679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/>
              <a:t>Stay calm</a:t>
            </a:r>
          </a:p>
          <a:p>
            <a:pPr lvl="1"/>
            <a:r>
              <a:rPr lang="en-US"/>
              <a:t>Actively listen</a:t>
            </a:r>
          </a:p>
          <a:p>
            <a:pPr lvl="1"/>
            <a:r>
              <a:rPr lang="en-US"/>
              <a:t>Pause and reflect</a:t>
            </a:r>
          </a:p>
          <a:p>
            <a:pPr lvl="1"/>
            <a:r>
              <a:rPr lang="en-US"/>
              <a:t>Maintain eye contact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dirty="0"/>
              <a:t>DYNAMIC DELIVERY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5CE58D-2739-522B-7C3A-6A7C98536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3" name="Table Placeholder 2">
            <a:extLst>
              <a:ext uri="{FF2B5EF4-FFF2-40B4-BE49-F238E27FC236}">
                <a16:creationId xmlns:a16="http://schemas.microsoft.com/office/drawing/2014/main" id="{F01CF5D3-D3B1-1944-CFDF-D8EE11DE42AA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132532233"/>
              </p:ext>
            </p:extLst>
          </p:nvPr>
        </p:nvGraphicFramePr>
        <p:xfrm>
          <a:off x="4108450" y="2136775"/>
          <a:ext cx="7059592" cy="3872023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764898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764898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764898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764898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11525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+mn-lt"/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582969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+mn-lt"/>
                        </a:rPr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582969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+mn-lt"/>
                        </a:rPr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82969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+mn-lt"/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582969"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+mn-lt"/>
                        </a:rPr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+mn-lt"/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832813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+mn-lt"/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9977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Consistent rehearsal</a:t>
            </a:r>
          </a:p>
          <a:p>
            <a:pPr lvl="1"/>
            <a:r>
              <a:rPr lang="en-US"/>
              <a:t>Strengthen your familiarity</a:t>
            </a:r>
          </a:p>
          <a:p>
            <a:r>
              <a:rPr lang="en-US"/>
              <a:t>Refine delivery style</a:t>
            </a:r>
          </a:p>
          <a:p>
            <a:pPr lvl="1"/>
            <a:r>
              <a:rPr lang="en-US"/>
              <a:t>Pacing, tone, and emphasis</a:t>
            </a:r>
          </a:p>
          <a:p>
            <a:r>
              <a:rPr lang="en-US"/>
              <a:t>Timing and transitions</a:t>
            </a:r>
          </a:p>
          <a:p>
            <a:pPr lvl="1"/>
            <a:r>
              <a:rPr lang="en-US"/>
              <a:t>Aim for seamless, professional delivery</a:t>
            </a:r>
          </a:p>
          <a:p>
            <a:r>
              <a:rPr lang="en-US"/>
              <a:t>Practice audience</a:t>
            </a:r>
          </a:p>
          <a:p>
            <a:pPr lvl="1"/>
            <a:r>
              <a:rPr lang="en-US"/>
              <a:t>Enlist colleagues to listen &amp; provide feedback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67564-0457-E486-97D0-8109D2C97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/>
              <a:t>Seek feedback</a:t>
            </a:r>
          </a:p>
          <a:p>
            <a:r>
              <a:rPr lang="en-US"/>
              <a:t>Reflect on performance</a:t>
            </a:r>
          </a:p>
          <a:p>
            <a:r>
              <a:rPr lang="en-US"/>
              <a:t>Explore new techniques</a:t>
            </a:r>
          </a:p>
          <a:p>
            <a:r>
              <a:rPr lang="en-US"/>
              <a:t>Set personal goals</a:t>
            </a:r>
          </a:p>
          <a:p>
            <a:r>
              <a:rPr lang="en-US"/>
              <a:t>Iterate and adapt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777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19208"/>
            <a:ext cx="9144000" cy="1072358"/>
          </a:xfrm>
          <a:noFill/>
        </p:spPr>
        <p:txBody>
          <a:bodyPr anchor="b"/>
          <a:lstStyle/>
          <a:p>
            <a:r>
              <a:rPr lang="en-US" b="1" i="0" dirty="0"/>
              <a:t>Supervisors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C433814F-9799-F3CF-8422-93D04B6CDC3A}"/>
              </a:ext>
            </a:extLst>
          </p:cNvPr>
          <p:cNvSpPr txBox="1">
            <a:spLocks/>
          </p:cNvSpPr>
          <p:nvPr/>
        </p:nvSpPr>
        <p:spPr>
          <a:xfrm>
            <a:off x="1524000" y="3425295"/>
            <a:ext cx="9144000" cy="134114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800" b="1" i="0" dirty="0"/>
              <a:t>Dr. mona </a:t>
            </a:r>
            <a:r>
              <a:rPr lang="en-US" sz="2800" b="1" i="0" dirty="0" err="1"/>
              <a:t>abdelazim</a:t>
            </a:r>
            <a:endParaRPr lang="en-US" sz="2800" b="1" i="0" dirty="0"/>
          </a:p>
          <a:p>
            <a:pPr>
              <a:lnSpc>
                <a:spcPct val="150000"/>
              </a:lnSpc>
            </a:pPr>
            <a:r>
              <a:rPr lang="en-US" sz="2400" b="1" i="0" dirty="0"/>
              <a:t>Ta. Aya </a:t>
            </a:r>
            <a:r>
              <a:rPr lang="en-US" sz="2400" b="1" i="0" dirty="0" err="1"/>
              <a:t>naser</a:t>
            </a:r>
            <a:endParaRPr lang="en-US" sz="2400" b="1" i="0" dirty="0"/>
          </a:p>
        </p:txBody>
      </p:sp>
    </p:spTree>
    <p:extLst>
      <p:ext uri="{BB962C8B-B14F-4D97-AF65-F5344CB8AC3E}">
        <p14:creationId xmlns:p14="http://schemas.microsoft.com/office/powerpoint/2010/main" val="821088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47315E-3A1F-24BD-6B8E-BA230C8C8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6A75A9-DA1D-439E-9A98-008D894EB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19208"/>
            <a:ext cx="9144000" cy="1072358"/>
          </a:xfrm>
          <a:noFill/>
        </p:spPr>
        <p:txBody>
          <a:bodyPr anchor="b"/>
          <a:lstStyle/>
          <a:p>
            <a:r>
              <a:rPr lang="en-US" b="1" i="0" dirty="0"/>
              <a:t>Presented by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9E67A54B-E1E6-72AE-1AA0-08A73F9949F8}"/>
              </a:ext>
            </a:extLst>
          </p:cNvPr>
          <p:cNvSpPr txBox="1">
            <a:spLocks/>
          </p:cNvSpPr>
          <p:nvPr/>
        </p:nvSpPr>
        <p:spPr>
          <a:xfrm>
            <a:off x="1524000" y="2603493"/>
            <a:ext cx="9144000" cy="323530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2400" b="1" i="0" dirty="0"/>
              <a:t>Mohamed samy</a:t>
            </a:r>
          </a:p>
          <a:p>
            <a:pPr algn="l">
              <a:lnSpc>
                <a:spcPct val="150000"/>
              </a:lnSpc>
            </a:pPr>
            <a:r>
              <a:rPr lang="en-US" sz="2400" b="1" i="0" dirty="0"/>
              <a:t>Yomna mohamed</a:t>
            </a:r>
          </a:p>
          <a:p>
            <a:pPr algn="l">
              <a:lnSpc>
                <a:spcPct val="150000"/>
              </a:lnSpc>
            </a:pPr>
            <a:r>
              <a:rPr lang="en-US" sz="2400" b="1" i="0" dirty="0"/>
              <a:t>Nadine </a:t>
            </a:r>
            <a:r>
              <a:rPr lang="en-US" sz="2400" b="1" i="0" dirty="0" err="1"/>
              <a:t>Elkady</a:t>
            </a:r>
            <a:endParaRPr lang="en-US" sz="2400" b="1" i="0" dirty="0"/>
          </a:p>
          <a:p>
            <a:pPr algn="l">
              <a:lnSpc>
                <a:spcPct val="150000"/>
              </a:lnSpc>
            </a:pPr>
            <a:r>
              <a:rPr lang="en-US" sz="2400" b="1" i="0" dirty="0"/>
              <a:t>Ammar mohamed</a:t>
            </a:r>
          </a:p>
          <a:p>
            <a:pPr algn="l">
              <a:lnSpc>
                <a:spcPct val="150000"/>
              </a:lnSpc>
            </a:pPr>
            <a:r>
              <a:rPr lang="en-US" sz="2400" b="1" i="0" dirty="0"/>
              <a:t>Mohamed </a:t>
            </a:r>
            <a:r>
              <a:rPr lang="en-US" sz="2400" b="1" i="0" dirty="0" err="1"/>
              <a:t>ashraf</a:t>
            </a:r>
            <a:endParaRPr lang="en-US" sz="2400" b="1" i="0" dirty="0"/>
          </a:p>
          <a:p>
            <a:pPr algn="l">
              <a:lnSpc>
                <a:spcPct val="150000"/>
              </a:lnSpc>
            </a:pPr>
            <a:r>
              <a:rPr lang="en-US" sz="2400" b="1" i="0" dirty="0"/>
              <a:t>Youssef tamer</a:t>
            </a:r>
          </a:p>
        </p:txBody>
      </p:sp>
    </p:spTree>
    <p:extLst>
      <p:ext uri="{BB962C8B-B14F-4D97-AF65-F5344CB8AC3E}">
        <p14:creationId xmlns:p14="http://schemas.microsoft.com/office/powerpoint/2010/main" val="38544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5DA489-B873-138C-4CD4-873989763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04AC8B-4F5F-4DEC-9FE7-848942CB5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19208"/>
            <a:ext cx="9144000" cy="1072358"/>
          </a:xfrm>
          <a:noFill/>
        </p:spPr>
        <p:txBody>
          <a:bodyPr anchor="b"/>
          <a:lstStyle/>
          <a:p>
            <a:r>
              <a:rPr lang="en-US" b="1" i="0" dirty="0"/>
              <a:t>agenda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9E3302F3-1089-F6F5-52E3-A2FC9EC5D119}"/>
              </a:ext>
            </a:extLst>
          </p:cNvPr>
          <p:cNvSpPr txBox="1">
            <a:spLocks/>
          </p:cNvSpPr>
          <p:nvPr/>
        </p:nvSpPr>
        <p:spPr>
          <a:xfrm>
            <a:off x="1524000" y="2603493"/>
            <a:ext cx="9144000" cy="323530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1" i="0" dirty="0"/>
              <a:t>Introduction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1" i="0" dirty="0"/>
              <a:t>Problem definition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1" i="0" dirty="0"/>
              <a:t>Our Objective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1" i="0" dirty="0"/>
              <a:t>Related works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1" i="0" dirty="0"/>
              <a:t>System architecture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1" i="0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66119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1">
            <a:extLst>
              <a:ext uri="{FF2B5EF4-FFF2-40B4-BE49-F238E27FC236}">
                <a16:creationId xmlns:a16="http://schemas.microsoft.com/office/drawing/2014/main" id="{22171661-0838-4942-A149-8C1B78926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AFF085-6630-4189-8D0B-8F3AB35D0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519111"/>
            <a:ext cx="5435010" cy="1705617"/>
          </a:xfrm>
        </p:spPr>
        <p:txBody>
          <a:bodyPr>
            <a:normAutofit/>
          </a:bodyPr>
          <a:lstStyle/>
          <a:p>
            <a:r>
              <a:rPr lang="en-US" b="1" i="0" dirty="0" err="1"/>
              <a:t>InTRODUCTION</a:t>
            </a:r>
            <a:endParaRPr lang="en-US" b="1" i="0" dirty="0"/>
          </a:p>
        </p:txBody>
      </p:sp>
      <p:sp>
        <p:nvSpPr>
          <p:cNvPr id="39" name="Rectangle 23">
            <a:extLst>
              <a:ext uri="{FF2B5EF4-FFF2-40B4-BE49-F238E27FC236}">
                <a16:creationId xmlns:a16="http://schemas.microsoft.com/office/drawing/2014/main" id="{4CFFC8CC-8357-4EAE-8DE4-28B285E7F6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5979"/>
            <a:ext cx="4906370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1754909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175490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Connector 35">
            <a:extLst>
              <a:ext uri="{FF2B5EF4-FFF2-40B4-BE49-F238E27FC236}">
                <a16:creationId xmlns:a16="http://schemas.microsoft.com/office/drawing/2014/main" id="{BB04A404-AF1E-4EC9-AF7D-46C68BFC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2941093" y="-5979"/>
            <a:ext cx="2549950" cy="686397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 screen shot of a person on a tablet&#10;&#10;Description automatically generated">
            <a:extLst>
              <a:ext uri="{FF2B5EF4-FFF2-40B4-BE49-F238E27FC236}">
                <a16:creationId xmlns:a16="http://schemas.microsoft.com/office/drawing/2014/main" id="{E604691F-C3DC-485D-B56A-E97AF1115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" y="914400"/>
            <a:ext cx="5029200" cy="5029200"/>
          </a:xfrm>
          <a:prstGeom prst="rect">
            <a:avLst/>
          </a:prstGeom>
        </p:spPr>
      </p:pic>
      <p:sp>
        <p:nvSpPr>
          <p:cNvPr id="16" name="Rectangle 11">
            <a:extLst>
              <a:ext uri="{FF2B5EF4-FFF2-40B4-BE49-F238E27FC236}">
                <a16:creationId xmlns:a16="http://schemas.microsoft.com/office/drawing/2014/main" id="{FFC4362F-69B2-4714-BAA8-BD2606E83D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1" y="2224729"/>
            <a:ext cx="5435010" cy="409987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sz="2000" dirty="0"/>
              <a:t>The interview phase is a critical part of recruitment. Traditionally, in-person interviews were the standard for hiring, but the pandemic introduced video interviews for remote hiring. This shift has made the process faster, more cost-effective, and highly efficient.</a:t>
            </a:r>
            <a:endParaRPr kumimoji="0" lang="en-US" altLang="en-US" sz="28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051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1870" y="749595"/>
            <a:ext cx="5645888" cy="39021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6600" i="1" kern="1200" cap="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Problem Definition</a:t>
            </a:r>
          </a:p>
        </p:txBody>
      </p:sp>
      <p:pic>
        <p:nvPicPr>
          <p:cNvPr id="9" name="Picture Placeholder 8" descr="A person holding papers on a table&#10;&#10;Description automatically generated">
            <a:extLst>
              <a:ext uri="{FF2B5EF4-FFF2-40B4-BE49-F238E27FC236}">
                <a16:creationId xmlns:a16="http://schemas.microsoft.com/office/drawing/2014/main" id="{7691B5B5-F0FE-AF03-FD69-75DF2795242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44" r="27045" b="1"/>
          <a:stretch/>
        </p:blipFill>
        <p:spPr>
          <a:xfrm>
            <a:off x="5879804" y="-6350"/>
            <a:ext cx="6312196" cy="6874330"/>
          </a:xfrm>
          <a:custGeom>
            <a:avLst/>
            <a:gdLst/>
            <a:ahLst/>
            <a:cxnLst/>
            <a:rect l="l" t="t" r="r" b="b"/>
            <a:pathLst>
              <a:path w="6312196" h="6874330">
                <a:moveTo>
                  <a:pt x="2047193" y="0"/>
                </a:moveTo>
                <a:lnTo>
                  <a:pt x="6312196" y="0"/>
                </a:lnTo>
                <a:lnTo>
                  <a:pt x="6312196" y="6874330"/>
                </a:lnTo>
                <a:lnTo>
                  <a:pt x="0" y="687433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8899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person and person sitting at a table looking at papers&#10;&#10;Description automatically generated">
            <a:extLst>
              <a:ext uri="{FF2B5EF4-FFF2-40B4-BE49-F238E27FC236}">
                <a16:creationId xmlns:a16="http://schemas.microsoft.com/office/drawing/2014/main" id="{3E459C9D-C648-9CBE-3BE8-1A7B564C3D7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88" r="29987" b="-1"/>
          <a:stretch/>
        </p:blipFill>
        <p:spPr>
          <a:xfrm>
            <a:off x="6938682" y="10"/>
            <a:ext cx="5253320" cy="6857990"/>
          </a:xfrm>
          <a:custGeom>
            <a:avLst/>
            <a:gdLst/>
            <a:ahLst/>
            <a:cxnLst/>
            <a:rect l="l" t="t" r="r" b="b"/>
            <a:pathLst>
              <a:path w="5253320" h="6858000">
                <a:moveTo>
                  <a:pt x="722088" y="0"/>
                </a:moveTo>
                <a:lnTo>
                  <a:pt x="5253320" y="0"/>
                </a:lnTo>
                <a:lnTo>
                  <a:pt x="525332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1" y="467834"/>
            <a:ext cx="6132605" cy="17384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recruitment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2" y="2206255"/>
            <a:ext cx="5487146" cy="4118345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indent="-342900">
              <a:buAutoNum type="arabicParenR"/>
            </a:pPr>
            <a:r>
              <a:rPr lang="en-US" b="1" dirty="0"/>
              <a:t>Time Inefficiency</a:t>
            </a:r>
          </a:p>
          <a:p>
            <a:pPr marL="971550" lvl="1" indent="-285750"/>
            <a:r>
              <a:rPr lang="en-US" dirty="0"/>
              <a:t>HR staff spend as much as 57% of their time on administrative tasks, leaving little time for more strategic tasks.</a:t>
            </a:r>
          </a:p>
          <a:p>
            <a:pPr marL="342900" indent="-342900">
              <a:buAutoNum type="arabicParenR"/>
            </a:pPr>
            <a:r>
              <a:rPr lang="en-US" b="1" dirty="0"/>
              <a:t> Bias in Recruitment</a:t>
            </a:r>
          </a:p>
          <a:p>
            <a:pPr marL="1028700" lvl="1" indent="-342900"/>
            <a:r>
              <a:rPr lang="en-US" dirty="0"/>
              <a:t>Unconscious bias during interviews can lead to unfair hiring practices and missed opportunities for diverse talent.</a:t>
            </a:r>
            <a:endParaRPr lang="en-US" b="1" dirty="0"/>
          </a:p>
          <a:p>
            <a:pPr marL="342900" indent="-342900">
              <a:buAutoNum type="arabicParenR"/>
            </a:pPr>
            <a:r>
              <a:rPr lang="en-US" b="1" dirty="0"/>
              <a:t>Limited Use of Data</a:t>
            </a:r>
          </a:p>
          <a:p>
            <a:pPr marL="1028700" lvl="1" indent="-342900"/>
            <a:r>
              <a:rPr lang="en-US" dirty="0"/>
              <a:t>Not using data in hiring decisions can lead to bad hires, which means higher turnover and extra costs for recruiting and training.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501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8B2BAECB-35E2-4DD9-8B8C-22D215DD0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8A34E69-F0E6-15D9-9C07-1115961E7BA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4" r="24454"/>
          <a:stretch/>
        </p:blipFill>
        <p:spPr>
          <a:xfrm>
            <a:off x="6938682" y="10"/>
            <a:ext cx="5253320" cy="6857990"/>
          </a:xfrm>
          <a:custGeom>
            <a:avLst/>
            <a:gdLst/>
            <a:ahLst/>
            <a:cxnLst/>
            <a:rect l="l" t="t" r="r" b="b"/>
            <a:pathLst>
              <a:path w="5253320" h="6858000">
                <a:moveTo>
                  <a:pt x="722088" y="0"/>
                </a:moveTo>
                <a:lnTo>
                  <a:pt x="5253320" y="0"/>
                </a:lnTo>
                <a:lnTo>
                  <a:pt x="525332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1" y="467834"/>
            <a:ext cx="6132605" cy="17384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Objective 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528235" y="0"/>
            <a:ext cx="6663765" cy="9920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Content Placeholder 2">
            <a:extLst>
              <a:ext uri="{FF2B5EF4-FFF2-40B4-BE49-F238E27FC236}">
                <a16:creationId xmlns:a16="http://schemas.microsoft.com/office/drawing/2014/main" id="{D9A9ACB5-59AD-9127-E328-982528E391F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50158076"/>
              </p:ext>
            </p:extLst>
          </p:nvPr>
        </p:nvGraphicFramePr>
        <p:xfrm>
          <a:off x="903769" y="2206255"/>
          <a:ext cx="5954232" cy="3584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3F1FC93-1440-4B98-BEA3-8750A1949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318" y="418913"/>
            <a:ext cx="8256978" cy="10047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Related works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E8097BD-3640-487B-BBD8-EE139DA0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340570" y="0"/>
            <a:ext cx="5851430" cy="185798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B72F05-10A2-4D83-96F2-5DDFC587F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-27296" y="1006592"/>
            <a:ext cx="12246591" cy="9280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FBCFBC-F105-D584-102F-669DA756C53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09700107"/>
              </p:ext>
            </p:extLst>
          </p:nvPr>
        </p:nvGraphicFramePr>
        <p:xfrm>
          <a:off x="821318" y="2150093"/>
          <a:ext cx="10556668" cy="3658062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184640">
                  <a:extLst>
                    <a:ext uri="{9D8B030D-6E8A-4147-A177-3AD203B41FA5}">
                      <a16:colId xmlns:a16="http://schemas.microsoft.com/office/drawing/2014/main" val="2138557144"/>
                    </a:ext>
                  </a:extLst>
                </a:gridCol>
                <a:gridCol w="2083469">
                  <a:extLst>
                    <a:ext uri="{9D8B030D-6E8A-4147-A177-3AD203B41FA5}">
                      <a16:colId xmlns:a16="http://schemas.microsoft.com/office/drawing/2014/main" val="3607075785"/>
                    </a:ext>
                  </a:extLst>
                </a:gridCol>
                <a:gridCol w="2083469">
                  <a:extLst>
                    <a:ext uri="{9D8B030D-6E8A-4147-A177-3AD203B41FA5}">
                      <a16:colId xmlns:a16="http://schemas.microsoft.com/office/drawing/2014/main" val="593811281"/>
                    </a:ext>
                  </a:extLst>
                </a:gridCol>
                <a:gridCol w="2083469">
                  <a:extLst>
                    <a:ext uri="{9D8B030D-6E8A-4147-A177-3AD203B41FA5}">
                      <a16:colId xmlns:a16="http://schemas.microsoft.com/office/drawing/2014/main" val="3880250568"/>
                    </a:ext>
                  </a:extLst>
                </a:gridCol>
                <a:gridCol w="2121621">
                  <a:extLst>
                    <a:ext uri="{9D8B030D-6E8A-4147-A177-3AD203B41FA5}">
                      <a16:colId xmlns:a16="http://schemas.microsoft.com/office/drawing/2014/main" val="2874520822"/>
                    </a:ext>
                  </a:extLst>
                </a:gridCol>
              </a:tblGrid>
              <a:tr h="701516">
                <a:tc>
                  <a:txBody>
                    <a:bodyPr/>
                    <a:lstStyle/>
                    <a:p>
                      <a:r>
                        <a:rPr lang="en-US" sz="1900" dirty="0"/>
                        <a:t>Reference</a:t>
                      </a:r>
                      <a:endParaRPr lang="en-GB" sz="1900" dirty="0"/>
                    </a:p>
                  </a:txBody>
                  <a:tcPr marL="94799" marR="94799" marT="47400" marB="47400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Personality traits </a:t>
                      </a:r>
                      <a:endParaRPr lang="en-GB" sz="1900"/>
                    </a:p>
                  </a:txBody>
                  <a:tcPr marL="94799" marR="94799" marT="47400" marB="47400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English level</a:t>
                      </a:r>
                      <a:endParaRPr lang="en-GB" sz="1900"/>
                    </a:p>
                  </a:txBody>
                  <a:tcPr marL="94799" marR="94799" marT="47400" marB="47400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Facial expression</a:t>
                      </a:r>
                      <a:endParaRPr lang="en-GB" sz="1900"/>
                    </a:p>
                  </a:txBody>
                  <a:tcPr marL="94799" marR="94799" marT="47400" marB="47400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Text summarization</a:t>
                      </a:r>
                      <a:endParaRPr lang="en-GB" sz="1900"/>
                    </a:p>
                  </a:txBody>
                  <a:tcPr marL="94799" marR="94799" marT="47400" marB="47400"/>
                </a:tc>
                <a:extLst>
                  <a:ext uri="{0D108BD9-81ED-4DB2-BD59-A6C34878D82A}">
                    <a16:rowId xmlns:a16="http://schemas.microsoft.com/office/drawing/2014/main" val="2343528951"/>
                  </a:ext>
                </a:extLst>
              </a:tr>
              <a:tr h="891115">
                <a:tc>
                  <a:txBody>
                    <a:bodyPr/>
                    <a:lstStyle/>
                    <a:p>
                      <a:r>
                        <a:rPr lang="en-GB" sz="1200" dirty="0"/>
                        <a:t>[1] Novel Framework for Job Interview Processing Automation Based on Intelligent Video Processing.</a:t>
                      </a:r>
                    </a:p>
                  </a:txBody>
                  <a:tcPr marL="94799" marR="94799" marT="47400" marB="474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✅</a:t>
                      </a:r>
                      <a:endParaRPr lang="en-GB" sz="1900"/>
                    </a:p>
                  </a:txBody>
                  <a:tcPr marL="94799" marR="94799" marT="47400" marB="474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❌</a:t>
                      </a:r>
                      <a:endParaRPr lang="en-GB" sz="1900"/>
                    </a:p>
                  </a:txBody>
                  <a:tcPr marL="94799" marR="94799" marT="47400" marB="474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❌</a:t>
                      </a:r>
                      <a:endParaRPr lang="en-GB" sz="1900"/>
                    </a:p>
                  </a:txBody>
                  <a:tcPr marL="94799" marR="94799" marT="47400" marB="474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❌</a:t>
                      </a:r>
                      <a:endParaRPr lang="en-GB" sz="1900"/>
                    </a:p>
                  </a:txBody>
                  <a:tcPr marL="94799" marR="94799" marT="47400" marB="47400"/>
                </a:tc>
                <a:extLst>
                  <a:ext uri="{0D108BD9-81ED-4DB2-BD59-A6C34878D82A}">
                    <a16:rowId xmlns:a16="http://schemas.microsoft.com/office/drawing/2014/main" val="1077449814"/>
                  </a:ext>
                </a:extLst>
              </a:tr>
              <a:tr h="473997">
                <a:tc>
                  <a:txBody>
                    <a:bodyPr/>
                    <a:lstStyle/>
                    <a:p>
                      <a:r>
                        <a:rPr lang="en-US" sz="1200" dirty="0"/>
                        <a:t>[3]</a:t>
                      </a:r>
                      <a:r>
                        <a:rPr lang="en-GB" sz="1200" dirty="0"/>
                        <a:t> Transformer-based multi-aspect multi-granularity non native </a:t>
                      </a:r>
                      <a:r>
                        <a:rPr lang="en-GB" sz="1200" dirty="0" err="1"/>
                        <a:t>english</a:t>
                      </a:r>
                      <a:r>
                        <a:rPr lang="en-GB" sz="1200" dirty="0"/>
                        <a:t> speaker pronunciation assessment.</a:t>
                      </a:r>
                    </a:p>
                  </a:txBody>
                  <a:tcPr marL="94799" marR="94799" marT="47400" marB="474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❌</a:t>
                      </a:r>
                      <a:endParaRPr lang="en-GB" sz="1900" dirty="0"/>
                    </a:p>
                  </a:txBody>
                  <a:tcPr marL="94799" marR="94799" marT="47400" marB="474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✅</a:t>
                      </a:r>
                      <a:endParaRPr lang="en-GB" sz="1900" dirty="0"/>
                    </a:p>
                  </a:txBody>
                  <a:tcPr marL="94799" marR="94799" marT="47400" marB="474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❌</a:t>
                      </a:r>
                      <a:endParaRPr lang="en-GB" sz="1900" dirty="0"/>
                    </a:p>
                  </a:txBody>
                  <a:tcPr marL="94799" marR="94799" marT="47400" marB="474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❌</a:t>
                      </a:r>
                      <a:endParaRPr lang="en-GB" sz="1900" dirty="0"/>
                    </a:p>
                  </a:txBody>
                  <a:tcPr marL="94799" marR="94799" marT="47400" marB="47400"/>
                </a:tc>
                <a:extLst>
                  <a:ext uri="{0D108BD9-81ED-4DB2-BD59-A6C34878D82A}">
                    <a16:rowId xmlns:a16="http://schemas.microsoft.com/office/drawing/2014/main" val="3132551619"/>
                  </a:ext>
                </a:extLst>
              </a:tr>
              <a:tr h="473997">
                <a:tc>
                  <a:txBody>
                    <a:bodyPr/>
                    <a:lstStyle/>
                    <a:p>
                      <a:endParaRPr lang="en-GB" sz="1900"/>
                    </a:p>
                  </a:txBody>
                  <a:tcPr marL="94799" marR="94799" marT="47400" marB="47400"/>
                </a:tc>
                <a:tc>
                  <a:txBody>
                    <a:bodyPr/>
                    <a:lstStyle/>
                    <a:p>
                      <a:endParaRPr lang="en-GB" sz="1900"/>
                    </a:p>
                  </a:txBody>
                  <a:tcPr marL="94799" marR="94799" marT="47400" marB="47400"/>
                </a:tc>
                <a:tc>
                  <a:txBody>
                    <a:bodyPr/>
                    <a:lstStyle/>
                    <a:p>
                      <a:endParaRPr lang="en-GB" sz="1900"/>
                    </a:p>
                  </a:txBody>
                  <a:tcPr marL="94799" marR="94799" marT="47400" marB="47400"/>
                </a:tc>
                <a:tc>
                  <a:txBody>
                    <a:bodyPr/>
                    <a:lstStyle/>
                    <a:p>
                      <a:endParaRPr lang="en-GB" sz="1900"/>
                    </a:p>
                  </a:txBody>
                  <a:tcPr marL="94799" marR="94799" marT="47400" marB="47400"/>
                </a:tc>
                <a:tc>
                  <a:txBody>
                    <a:bodyPr/>
                    <a:lstStyle/>
                    <a:p>
                      <a:endParaRPr lang="en-GB" sz="1900" dirty="0"/>
                    </a:p>
                  </a:txBody>
                  <a:tcPr marL="94799" marR="94799" marT="47400" marB="47400"/>
                </a:tc>
                <a:extLst>
                  <a:ext uri="{0D108BD9-81ED-4DB2-BD59-A6C34878D82A}">
                    <a16:rowId xmlns:a16="http://schemas.microsoft.com/office/drawing/2014/main" val="2758601387"/>
                  </a:ext>
                </a:extLst>
              </a:tr>
              <a:tr h="473997">
                <a:tc>
                  <a:txBody>
                    <a:bodyPr/>
                    <a:lstStyle/>
                    <a:p>
                      <a:endParaRPr lang="en-GB" sz="1900"/>
                    </a:p>
                  </a:txBody>
                  <a:tcPr marL="94799" marR="94799" marT="47400" marB="47400"/>
                </a:tc>
                <a:tc>
                  <a:txBody>
                    <a:bodyPr/>
                    <a:lstStyle/>
                    <a:p>
                      <a:endParaRPr lang="en-GB" sz="1900"/>
                    </a:p>
                  </a:txBody>
                  <a:tcPr marL="94799" marR="94799" marT="47400" marB="47400"/>
                </a:tc>
                <a:tc>
                  <a:txBody>
                    <a:bodyPr/>
                    <a:lstStyle/>
                    <a:p>
                      <a:endParaRPr lang="en-GB" sz="1900"/>
                    </a:p>
                  </a:txBody>
                  <a:tcPr marL="94799" marR="94799" marT="47400" marB="47400"/>
                </a:tc>
                <a:tc>
                  <a:txBody>
                    <a:bodyPr/>
                    <a:lstStyle/>
                    <a:p>
                      <a:endParaRPr lang="en-GB" sz="1900"/>
                    </a:p>
                  </a:txBody>
                  <a:tcPr marL="94799" marR="94799" marT="47400" marB="47400"/>
                </a:tc>
                <a:tc>
                  <a:txBody>
                    <a:bodyPr/>
                    <a:lstStyle/>
                    <a:p>
                      <a:endParaRPr lang="en-GB" sz="1900" dirty="0"/>
                    </a:p>
                  </a:txBody>
                  <a:tcPr marL="94799" marR="94799" marT="47400" marB="47400"/>
                </a:tc>
                <a:extLst>
                  <a:ext uri="{0D108BD9-81ED-4DB2-BD59-A6C34878D82A}">
                    <a16:rowId xmlns:a16="http://schemas.microsoft.com/office/drawing/2014/main" val="2237702433"/>
                  </a:ext>
                </a:extLst>
              </a:tr>
              <a:tr h="473997">
                <a:tc>
                  <a:txBody>
                    <a:bodyPr/>
                    <a:lstStyle/>
                    <a:p>
                      <a:endParaRPr lang="en-GB" sz="1900"/>
                    </a:p>
                  </a:txBody>
                  <a:tcPr marL="94799" marR="94799" marT="47400" marB="47400"/>
                </a:tc>
                <a:tc>
                  <a:txBody>
                    <a:bodyPr/>
                    <a:lstStyle/>
                    <a:p>
                      <a:endParaRPr lang="en-GB" sz="1900"/>
                    </a:p>
                  </a:txBody>
                  <a:tcPr marL="94799" marR="94799" marT="47400" marB="47400"/>
                </a:tc>
                <a:tc>
                  <a:txBody>
                    <a:bodyPr/>
                    <a:lstStyle/>
                    <a:p>
                      <a:endParaRPr lang="en-GB" sz="1900"/>
                    </a:p>
                  </a:txBody>
                  <a:tcPr marL="94799" marR="94799" marT="47400" marB="47400"/>
                </a:tc>
                <a:tc>
                  <a:txBody>
                    <a:bodyPr/>
                    <a:lstStyle/>
                    <a:p>
                      <a:endParaRPr lang="en-GB" sz="1900"/>
                    </a:p>
                  </a:txBody>
                  <a:tcPr marL="94799" marR="94799" marT="47400" marB="47400"/>
                </a:tc>
                <a:tc>
                  <a:txBody>
                    <a:bodyPr/>
                    <a:lstStyle/>
                    <a:p>
                      <a:endParaRPr lang="en-GB" sz="1900" dirty="0"/>
                    </a:p>
                  </a:txBody>
                  <a:tcPr marL="94799" marR="94799" marT="47400" marB="47400"/>
                </a:tc>
                <a:extLst>
                  <a:ext uri="{0D108BD9-81ED-4DB2-BD59-A6C34878D82A}">
                    <a16:rowId xmlns:a16="http://schemas.microsoft.com/office/drawing/2014/main" val="2510342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E62E91-3991-445A-ADE0-DB143B39320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20BE78-9FDF-401B-B412-3AA10EC5BEA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C180A77-4928-484F-9529-F716C85D6A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{76C68544-3664-4B61-BBAB-3210ED9CA2C2}tf22797433_win32</Template>
  <TotalTime>263</TotalTime>
  <Words>698</Words>
  <Application>Microsoft Office PowerPoint</Application>
  <PresentationFormat>Widescreen</PresentationFormat>
  <Paragraphs>134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__Inter_d65c78</vt:lpstr>
      <vt:lpstr>Aptos</vt:lpstr>
      <vt:lpstr>Arial</vt:lpstr>
      <vt:lpstr>Calibri</vt:lpstr>
      <vt:lpstr>Univers Condensed Light</vt:lpstr>
      <vt:lpstr>Walbaum Display Light</vt:lpstr>
      <vt:lpstr>Wingdings</vt:lpstr>
      <vt:lpstr>AngleLinesVTI</vt:lpstr>
      <vt:lpstr>Video Interview Analysis</vt:lpstr>
      <vt:lpstr>Supervisors</vt:lpstr>
      <vt:lpstr>Presented by</vt:lpstr>
      <vt:lpstr>agenda</vt:lpstr>
      <vt:lpstr>InTRODUCTION</vt:lpstr>
      <vt:lpstr> Problem Definition</vt:lpstr>
      <vt:lpstr>recruitment challenges</vt:lpstr>
      <vt:lpstr>Objective </vt:lpstr>
      <vt:lpstr>Related works</vt:lpstr>
      <vt:lpstr>System architecture</vt:lpstr>
      <vt:lpstr>References</vt:lpstr>
      <vt:lpstr>AGENDA</vt:lpstr>
      <vt:lpstr>SELECTING VISUAL AIDS</vt:lpstr>
      <vt:lpstr>NAVIGATING Q&amp;A SESSIONS</vt:lpstr>
      <vt:lpstr>DYNAMIC DELIVERY</vt:lpstr>
      <vt:lpstr>FINAL TIPS &amp; 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 PRESENTATION</dc:title>
  <dc:creator>نادين هيثم على زكى اسماعيل</dc:creator>
  <cp:lastModifiedBy>mohamed samy</cp:lastModifiedBy>
  <cp:revision>21</cp:revision>
  <dcterms:created xsi:type="dcterms:W3CDTF">2024-10-27T20:45:49Z</dcterms:created>
  <dcterms:modified xsi:type="dcterms:W3CDTF">2024-11-22T14:12:56Z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