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83" r:id="rId5"/>
    <p:sldId id="284" r:id="rId6"/>
    <p:sldId id="285" r:id="rId7"/>
    <p:sldId id="286" r:id="rId8"/>
    <p:sldId id="287" r:id="rId9"/>
    <p:sldId id="288" r:id="rId10"/>
    <p:sldId id="267" r:id="rId11"/>
    <p:sldId id="282" r:id="rId12"/>
    <p:sldId id="280" r:id="rId13"/>
    <p:sldId id="262" r:id="rId14"/>
    <p:sldId id="264"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3F0"/>
    <a:srgbClr val="D7D1CF"/>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4830"/>
  </p:normalViewPr>
  <p:slideViewPr>
    <p:cSldViewPr snapToGrid="0">
      <p:cViewPr varScale="1">
        <p:scale>
          <a:sx n="91" d="100"/>
          <a:sy n="91" d="100"/>
        </p:scale>
        <p:origin x="187"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12/28/2022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ohamed-sherif24/AI-Project-AMA954-tea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hamed-sherif24/AI-Project-AMA954-tea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Vehicle Routing Problem</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sz="4400" b="1" dirty="0">
                <a:latin typeface="Castellar" panose="020A0402060406010301" pitchFamily="18" charset="0"/>
              </a:rPr>
              <a:t>VRP</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sz="4800" dirty="0">
                <a:cs typeface="Gill Sans Light" panose="020B0302020104020203" pitchFamily="34" charset="-79"/>
              </a:rPr>
              <a:t>Tools</a:t>
            </a:r>
            <a:br>
              <a:rPr lang="en-US" sz="4800" dirty="0">
                <a:latin typeface="+mj-lt"/>
              </a:rPr>
            </a:br>
            <a:endParaRPr lang="en-US" dirty="0"/>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Google </a:t>
            </a:r>
            <a:r>
              <a:rPr lang="en-US" dirty="0" err="1"/>
              <a:t>colab</a:t>
            </a:r>
            <a:endParaRPr lang="en-US" dirty="0"/>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err="1"/>
              <a:t>Ortools</a:t>
            </a:r>
            <a:r>
              <a:rPr lang="en-US" dirty="0"/>
              <a:t> library</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4751712" y="3099757"/>
            <a:ext cx="3551111" cy="2231330"/>
          </a:xfrm>
        </p:spPr>
        <p:txBody>
          <a:bodyPr/>
          <a:lstStyle/>
          <a:p>
            <a:r>
              <a:rPr lang="en-US" dirty="0"/>
              <a:t>Manhattan distance</a:t>
            </a:r>
          </a:p>
          <a:p>
            <a:endParaRPr lang="en-US" dirty="0"/>
          </a:p>
        </p:txBody>
      </p:sp>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341181" y="183971"/>
            <a:ext cx="10515600" cy="676656"/>
          </a:xfrm>
        </p:spPr>
        <p:txBody>
          <a:bodyPr/>
          <a:lstStyle/>
          <a:p>
            <a:r>
              <a:rPr lang="en-US" dirty="0"/>
              <a:t>how we get there</a:t>
            </a:r>
            <a:r>
              <a:rPr lang="ar-EG" dirty="0"/>
              <a:t>!!</a:t>
            </a:r>
            <a:endParaRPr lang="en-US" dirty="0"/>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290846" y="1097364"/>
            <a:ext cx="3529584" cy="402336"/>
          </a:xfrm>
        </p:spPr>
        <p:txBody>
          <a:bodyPr/>
          <a:lstStyle/>
          <a:p>
            <a:r>
              <a:rPr lang="en-US" b="1" dirty="0">
                <a:highlight>
                  <a:srgbClr val="C0C0C0"/>
                </a:highlight>
              </a:rPr>
              <a:t>Manhattan distance</a:t>
            </a:r>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sz="4000" dirty="0"/>
              <a:t>VRP</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22" name="TextBox 21">
            <a:extLst>
              <a:ext uri="{FF2B5EF4-FFF2-40B4-BE49-F238E27FC236}">
                <a16:creationId xmlns:a16="http://schemas.microsoft.com/office/drawing/2014/main" id="{52AA0E7C-2060-5635-5621-D67556FC9E4B}"/>
              </a:ext>
            </a:extLst>
          </p:cNvPr>
          <p:cNvSpPr txBox="1"/>
          <p:nvPr/>
        </p:nvSpPr>
        <p:spPr>
          <a:xfrm>
            <a:off x="156622" y="1234272"/>
            <a:ext cx="6464808" cy="4436686"/>
          </a:xfrm>
          <a:prstGeom prst="rect">
            <a:avLst/>
          </a:prstGeom>
        </p:spPr>
        <p:txBody>
          <a:bodyPr vert="horz" lIns="91440" tIns="45720" rIns="91440" bIns="45720" rtlCol="0">
            <a:noAutofit/>
          </a:bodyPr>
          <a:lstStyle/>
          <a:p>
            <a:pPr>
              <a:lnSpc>
                <a:spcPct val="110000"/>
              </a:lnSpc>
              <a:spcAft>
                <a:spcPts val="600"/>
              </a:spcAft>
            </a:pPr>
            <a:r>
              <a:rPr lang="en-GB" sz="2400" b="0" i="0" dirty="0">
                <a:solidFill>
                  <a:schemeClr val="accent1"/>
                </a:solidFill>
                <a:effectLst/>
              </a:rPr>
              <a:t>he main purpose of showing the location coordinates and the city diagram in this and other examples is to provide a visual display of the problem and its solution. But this is not essential for solving a VRP.</a:t>
            </a:r>
            <a:r>
              <a:rPr lang="ar-EG" sz="2400" b="0" i="0" dirty="0">
                <a:solidFill>
                  <a:schemeClr val="accent1"/>
                </a:solidFill>
                <a:effectLst/>
              </a:rPr>
              <a:t> </a:t>
            </a:r>
            <a:r>
              <a:rPr lang="en-GB" sz="2400" b="0" i="0" dirty="0">
                <a:solidFill>
                  <a:schemeClr val="accent1"/>
                </a:solidFill>
                <a:effectLst/>
              </a:rPr>
              <a:t>For convenience in setting up the problem, the distances between locations are calculated using Manhattan distance, in which the distance between two points, (x1, y1) and (x2, y2) is defined to be |x1 - x2| + |y1 - y2|. However, there is no special reason to use this definition. You can use whatever method is best suited to your problem to calculate distances. </a:t>
            </a:r>
            <a:endParaRPr lang="en-US" sz="2400" dirty="0">
              <a:solidFill>
                <a:schemeClr val="accent1"/>
              </a:solidFill>
            </a:endParaRPr>
          </a:p>
        </p:txBody>
      </p:sp>
      <p:pic>
        <p:nvPicPr>
          <p:cNvPr id="24" name="Picture 23" descr="Table&#10;&#10;Description automatically generated with medium confidence">
            <a:extLst>
              <a:ext uri="{FF2B5EF4-FFF2-40B4-BE49-F238E27FC236}">
                <a16:creationId xmlns:a16="http://schemas.microsoft.com/office/drawing/2014/main" id="{FEA0DB2E-FA0D-5E2F-1732-559C7153501E}"/>
              </a:ext>
            </a:extLst>
          </p:cNvPr>
          <p:cNvPicPr>
            <a:picLocks noChangeAspect="1"/>
          </p:cNvPicPr>
          <p:nvPr/>
        </p:nvPicPr>
        <p:blipFill>
          <a:blip r:embed="rId2"/>
          <a:stretch>
            <a:fillRect/>
          </a:stretch>
        </p:blipFill>
        <p:spPr>
          <a:xfrm>
            <a:off x="8833863" y="234892"/>
            <a:ext cx="2701000" cy="6094601"/>
          </a:xfrm>
          <a:prstGeom prst="rect">
            <a:avLst/>
          </a:prstGeom>
        </p:spPr>
      </p:pic>
    </p:spTree>
    <p:extLst>
      <p:ext uri="{BB962C8B-B14F-4D97-AF65-F5344CB8AC3E}">
        <p14:creationId xmlns:p14="http://schemas.microsoft.com/office/powerpoint/2010/main" val="11649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0" y="587229"/>
            <a:ext cx="3932237" cy="530603"/>
          </a:xfrm>
        </p:spPr>
        <p:txBody>
          <a:bodyPr anchor="b">
            <a:noAutofit/>
          </a:bodyPr>
          <a:lstStyle/>
          <a:p>
            <a:pPr marL="457200" marR="0" lvl="1" algn="l" defTabSz="914400" rtl="0" eaLnBrk="1" fontAlgn="auto" latinLnBrk="0" hangingPunct="1">
              <a:lnSpc>
                <a:spcPct val="100000"/>
              </a:lnSpc>
              <a:spcBef>
                <a:spcPts val="0"/>
              </a:spcBef>
              <a:spcAft>
                <a:spcPts val="0"/>
              </a:spcAft>
              <a:buClrTx/>
              <a:buSzTx/>
              <a:tabLst/>
              <a:defRPr/>
            </a:pPr>
            <a:r>
              <a:rPr lang="en-US" sz="2000" b="1" dirty="0">
                <a:solidFill>
                  <a:schemeClr val="bg2">
                    <a:lumMod val="25000"/>
                  </a:schemeClr>
                </a:solidFill>
                <a:highlight>
                  <a:srgbClr val="C0C0C0"/>
                </a:highlight>
                <a:latin typeface="+mj-lt"/>
                <a:cs typeface="Gill Sans Light" panose="020B0302020104020203" pitchFamily="34" charset="-79"/>
              </a:rPr>
              <a:t>Add the solution printer</a:t>
            </a:r>
            <a:endParaRPr lang="en-US" sz="2000" b="1" dirty="0">
              <a:solidFill>
                <a:schemeClr val="bg2">
                  <a:lumMod val="25000"/>
                </a:schemeClr>
              </a:solidFill>
              <a:highlight>
                <a:srgbClr val="C0C0C0"/>
              </a:highlight>
              <a:latin typeface="+mj-lt"/>
            </a:endParaRP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386782" y="1403057"/>
            <a:ext cx="5712014" cy="4804795"/>
          </a:xfrm>
        </p:spPr>
        <p:txBody>
          <a:bodyPr>
            <a:noAutofit/>
          </a:bodyPr>
          <a:lstStyle/>
          <a:p>
            <a:r>
              <a:rPr lang="en-GB" sz="2400" dirty="0">
                <a:latin typeface="Microsoft Tai Le" panose="020B0502040204020203" pitchFamily="34" charset="0"/>
                <a:cs typeface="Microsoft Tai Le" panose="020B0502040204020203" pitchFamily="34" charset="0"/>
              </a:rPr>
              <a:t>The locations in the routes are denoted by their indices in the locations list. All routes begin and end at the depot (0).The diagram below shows the assigned routes, in which the location indices have been converted to the corresponding x-y coordinates. </a:t>
            </a:r>
          </a:p>
          <a:p>
            <a:r>
              <a:rPr lang="en-GB" sz="2400" dirty="0">
                <a:latin typeface="Microsoft Tai Le" panose="020B0502040204020203" pitchFamily="34" charset="0"/>
                <a:cs typeface="Microsoft Tai Le" panose="020B0502040204020203" pitchFamily="34" charset="0"/>
              </a:rPr>
              <a:t>For each location on a route, the output shows: The index of the location.</a:t>
            </a:r>
          </a:p>
          <a:p>
            <a:pPr marL="342900" indent="-342900">
              <a:buFont typeface="Wingdings" panose="05000000000000000000" pitchFamily="2" charset="2"/>
              <a:buChar char="q"/>
            </a:pPr>
            <a:r>
              <a:rPr lang="en-GB" sz="2400" dirty="0">
                <a:latin typeface="Microsoft Tai Le" panose="020B0502040204020203" pitchFamily="34" charset="0"/>
                <a:cs typeface="Microsoft Tai Le" panose="020B0502040204020203" pitchFamily="34" charset="0"/>
              </a:rPr>
              <a:t>The total load carried by the vehicle when it departs the location.</a:t>
            </a:r>
          </a:p>
          <a:p>
            <a:r>
              <a:rPr lang="en-GB" sz="2400" dirty="0">
                <a:latin typeface="Microsoft Tai Le" panose="020B0502040204020203" pitchFamily="34" charset="0"/>
                <a:cs typeface="Microsoft Tai Le" panose="020B0502040204020203" pitchFamily="34" charset="0"/>
              </a:rPr>
              <a:t>The routes are shown below.</a:t>
            </a:r>
            <a:endParaRPr lang="en-US" sz="2400" dirty="0">
              <a:latin typeface="Microsoft Tai Le" panose="020B0502040204020203" pitchFamily="34" charset="0"/>
              <a:cs typeface="Microsoft Tai Le" panose="020B0502040204020203" pitchFamily="34" charset="0"/>
            </a:endParaRP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2022</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nchor="ctr">
            <a:noAutofit/>
          </a:bodyPr>
          <a:lstStyle/>
          <a:p>
            <a:r>
              <a:rPr lang="en-US" sz="4000" dirty="0"/>
              <a:t>VRP</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12</a:t>
            </a:fld>
            <a:endParaRPr lang="en-US"/>
          </a:p>
        </p:txBody>
      </p:sp>
      <p:pic>
        <p:nvPicPr>
          <p:cNvPr id="11" name="Picture 10" descr="Shape&#10;&#10;Description automatically generated">
            <a:extLst>
              <a:ext uri="{FF2B5EF4-FFF2-40B4-BE49-F238E27FC236}">
                <a16:creationId xmlns:a16="http://schemas.microsoft.com/office/drawing/2014/main" id="{2C4FB860-3FD3-25DD-F9B2-345F4D6F9BE3}"/>
              </a:ext>
            </a:extLst>
          </p:cNvPr>
          <p:cNvPicPr>
            <a:picLocks noChangeAspect="1"/>
          </p:cNvPicPr>
          <p:nvPr/>
        </p:nvPicPr>
        <p:blipFill>
          <a:blip r:embed="rId2"/>
          <a:stretch>
            <a:fillRect/>
          </a:stretch>
        </p:blipFill>
        <p:spPr>
          <a:xfrm>
            <a:off x="6070589" y="687897"/>
            <a:ext cx="6121411" cy="5226342"/>
          </a:xfrm>
          <a:prstGeom prst="rect">
            <a:avLst/>
          </a:prstGeom>
        </p:spPr>
      </p:pic>
      <p:cxnSp>
        <p:nvCxnSpPr>
          <p:cNvPr id="13" name="Straight Arrow Connector 12">
            <a:extLst>
              <a:ext uri="{FF2B5EF4-FFF2-40B4-BE49-F238E27FC236}">
                <a16:creationId xmlns:a16="http://schemas.microsoft.com/office/drawing/2014/main" id="{75BD3A42-2C2E-C10D-D1EF-5FA5ADF4F75C}"/>
              </a:ext>
            </a:extLst>
          </p:cNvPr>
          <p:cNvCxnSpPr>
            <a:cxnSpLocks/>
          </p:cNvCxnSpPr>
          <p:nvPr/>
        </p:nvCxnSpPr>
        <p:spPr>
          <a:xfrm flipV="1">
            <a:off x="4613945" y="4681057"/>
            <a:ext cx="1400961" cy="964734"/>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2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232123" y="1593321"/>
            <a:ext cx="10515600" cy="676656"/>
          </a:xfrm>
        </p:spPr>
        <p:txBody>
          <a:bodyPr/>
          <a:lstStyle/>
          <a:p>
            <a:pPr marL="457200" indent="-457200">
              <a:buFont typeface="Wingdings" panose="05000000000000000000" pitchFamily="2" charset="2"/>
              <a:buChar char="Ø"/>
            </a:pPr>
            <a:r>
              <a:rPr lang="en-GB" sz="2800" dirty="0">
                <a:latin typeface="Sagona Book" panose="020F0502020204030204" pitchFamily="34" charset="0"/>
                <a:cs typeface="Sagona Book" panose="020F0502020204030204" pitchFamily="34" charset="0"/>
              </a:rPr>
              <a:t>The complete programs for the capacitated vehicle routing problem are shown below.</a:t>
            </a:r>
            <a:endParaRPr lang="en-US" sz="2800"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2022</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sz="4000" dirty="0"/>
              <a:t>VRP</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1" name="Subtitle 2">
            <a:extLst>
              <a:ext uri="{FF2B5EF4-FFF2-40B4-BE49-F238E27FC236}">
                <a16:creationId xmlns:a16="http://schemas.microsoft.com/office/drawing/2014/main" id="{8F66A5E2-801C-0F48-EB4C-02BFFAB9DF62}"/>
              </a:ext>
            </a:extLst>
          </p:cNvPr>
          <p:cNvSpPr txBox="1">
            <a:spLocks/>
          </p:cNvSpPr>
          <p:nvPr/>
        </p:nvSpPr>
        <p:spPr>
          <a:xfrm>
            <a:off x="819324" y="2595359"/>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hlinkClick r:id="rId2"/>
              </a:rPr>
              <a:t>https://github.com/Mohamed-sherif24/AI-Project-AMA954-team</a:t>
            </a:r>
            <a:r>
              <a:rPr lang="en-US" dirty="0"/>
              <a:t> </a:t>
            </a:r>
          </a:p>
          <a:p>
            <a:pPr marL="0" indent="0">
              <a:buNone/>
            </a:pPr>
            <a:r>
              <a:rPr lang="en-US" dirty="0"/>
              <a:t>                                     www.github.com</a:t>
            </a:r>
          </a:p>
        </p:txBody>
      </p:sp>
      <p:sp>
        <p:nvSpPr>
          <p:cNvPr id="13" name="TextBox 12">
            <a:extLst>
              <a:ext uri="{FF2B5EF4-FFF2-40B4-BE49-F238E27FC236}">
                <a16:creationId xmlns:a16="http://schemas.microsoft.com/office/drawing/2014/main" id="{364A5D31-7590-1A67-2712-472D80902837}"/>
              </a:ext>
            </a:extLst>
          </p:cNvPr>
          <p:cNvSpPr txBox="1"/>
          <p:nvPr/>
        </p:nvSpPr>
        <p:spPr>
          <a:xfrm>
            <a:off x="1700550" y="227106"/>
            <a:ext cx="6102990" cy="646331"/>
          </a:xfrm>
          <a:prstGeom prst="rect">
            <a:avLst/>
          </a:prstGeom>
          <a:noFill/>
        </p:spPr>
        <p:txBody>
          <a:bodyPr wrap="square">
            <a:spAutoFit/>
          </a:bodyPr>
          <a:lstStyle/>
          <a:p>
            <a:pPr marR="0" lvl="0" algn="r" defTabSz="914400" rtl="0" eaLnBrk="1" fontAlgn="auto" latinLnBrk="0" hangingPunct="1">
              <a:lnSpc>
                <a:spcPct val="100000"/>
              </a:lnSpc>
              <a:spcBef>
                <a:spcPts val="0"/>
              </a:spcBef>
              <a:spcAft>
                <a:spcPts val="0"/>
              </a:spcAft>
              <a:buClrTx/>
              <a:buSzTx/>
              <a:tabLst/>
              <a:defRPr/>
            </a:pPr>
            <a:r>
              <a:rPr lang="en-GB" sz="3600" b="1" dirty="0">
                <a:highlight>
                  <a:srgbClr val="F8F3F0"/>
                </a:highlight>
              </a:rPr>
              <a:t>Complete Programme</a:t>
            </a:r>
            <a:endParaRPr lang="en-US" sz="3600" b="1" kern="1200" dirty="0">
              <a:solidFill>
                <a:schemeClr val="tx1"/>
              </a:solidFill>
              <a:highlight>
                <a:srgbClr val="F8F3F0"/>
              </a:highlight>
              <a:latin typeface="+mj-lt"/>
              <a:ea typeface="+mn-ea"/>
              <a:cs typeface="+mn-cs"/>
            </a:endParaRPr>
          </a:p>
        </p:txBody>
      </p:sp>
    </p:spTree>
    <p:extLst>
      <p:ext uri="{BB962C8B-B14F-4D97-AF65-F5344CB8AC3E}">
        <p14:creationId xmlns:p14="http://schemas.microsoft.com/office/powerpoint/2010/main" val="27528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meet our team</a:t>
            </a:r>
          </a:p>
        </p:txBody>
      </p:sp>
      <p:sp>
        <p:nvSpPr>
          <p:cNvPr id="26" name="Text Placeholder 25">
            <a:extLst>
              <a:ext uri="{FF2B5EF4-FFF2-40B4-BE49-F238E27FC236}">
                <a16:creationId xmlns:a16="http://schemas.microsoft.com/office/drawing/2014/main" id="{F237C2FF-8AE7-02AF-7E17-D62F80F65FAA}"/>
              </a:ext>
            </a:extLst>
          </p:cNvPr>
          <p:cNvSpPr>
            <a:spLocks noGrp="1"/>
          </p:cNvSpPr>
          <p:nvPr>
            <p:ph type="body" sz="quarter" idx="17"/>
          </p:nvPr>
        </p:nvSpPr>
        <p:spPr>
          <a:xfrm>
            <a:off x="644308" y="5360062"/>
            <a:ext cx="2423160" cy="365760"/>
          </a:xfrm>
        </p:spPr>
        <p:txBody>
          <a:bodyPr/>
          <a:lstStyle/>
          <a:p>
            <a:r>
              <a:rPr lang="en-US" dirty="0">
                <a:latin typeface="+mj-lt"/>
              </a:rPr>
              <a:t>Ahmed Ali</a:t>
            </a:r>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8"/>
          </p:nvPr>
        </p:nvSpPr>
        <p:spPr>
          <a:xfrm>
            <a:off x="4350133" y="5334895"/>
            <a:ext cx="2423160" cy="365760"/>
          </a:xfrm>
        </p:spPr>
        <p:txBody>
          <a:bodyPr/>
          <a:lstStyle/>
          <a:p>
            <a:r>
              <a:rPr lang="en-US" dirty="0">
                <a:latin typeface="+mj-lt"/>
              </a:rPr>
              <a:t>Mohamed </a:t>
            </a:r>
            <a:r>
              <a:rPr lang="en-US" dirty="0" err="1">
                <a:latin typeface="+mj-lt"/>
              </a:rPr>
              <a:t>sherif</a:t>
            </a:r>
            <a:endParaRPr lang="en-US" dirty="0">
              <a:latin typeface="+mj-lt"/>
            </a:endParaRPr>
          </a:p>
        </p:txBody>
      </p:sp>
      <p:sp>
        <p:nvSpPr>
          <p:cNvPr id="28" name="Text Placeholder 27">
            <a:extLst>
              <a:ext uri="{FF2B5EF4-FFF2-40B4-BE49-F238E27FC236}">
                <a16:creationId xmlns:a16="http://schemas.microsoft.com/office/drawing/2014/main" id="{437F270A-5AE8-3D7C-4649-C8CE5C3BBE73}"/>
              </a:ext>
            </a:extLst>
          </p:cNvPr>
          <p:cNvSpPr>
            <a:spLocks noGrp="1"/>
          </p:cNvSpPr>
          <p:nvPr>
            <p:ph type="body" sz="quarter" idx="19"/>
          </p:nvPr>
        </p:nvSpPr>
        <p:spPr>
          <a:xfrm>
            <a:off x="8666402" y="5452341"/>
            <a:ext cx="2423160" cy="365760"/>
          </a:xfrm>
        </p:spPr>
        <p:txBody>
          <a:bodyPr/>
          <a:lstStyle/>
          <a:p>
            <a:r>
              <a:rPr lang="en-US" dirty="0" err="1">
                <a:latin typeface="+mj-lt"/>
              </a:rPr>
              <a:t>Abdelkhalek</a:t>
            </a:r>
            <a:r>
              <a:rPr lang="en-US" dirty="0">
                <a:latin typeface="+mj-lt"/>
              </a:rPr>
              <a:t> mohamed</a:t>
            </a:r>
          </a:p>
        </p:txBody>
      </p:sp>
      <p:sp>
        <p:nvSpPr>
          <p:cNvPr id="31" name="Text Placeholder 30">
            <a:extLst>
              <a:ext uri="{FF2B5EF4-FFF2-40B4-BE49-F238E27FC236}">
                <a16:creationId xmlns:a16="http://schemas.microsoft.com/office/drawing/2014/main" id="{1F74C8AB-F847-F58A-7B89-FC1F3E125FB9}"/>
              </a:ext>
            </a:extLst>
          </p:cNvPr>
          <p:cNvSpPr>
            <a:spLocks noGrp="1"/>
          </p:cNvSpPr>
          <p:nvPr>
            <p:ph type="body" sz="quarter" idx="22"/>
          </p:nvPr>
        </p:nvSpPr>
        <p:spPr>
          <a:xfrm>
            <a:off x="4350133" y="5869189"/>
            <a:ext cx="2423160" cy="365760"/>
          </a:xfrm>
        </p:spPr>
        <p:txBody>
          <a:bodyPr/>
          <a:lstStyle/>
          <a:p>
            <a:r>
              <a:rPr lang="en-US" dirty="0"/>
              <a:t>221101055</a:t>
            </a:r>
          </a:p>
        </p:txBody>
      </p:sp>
      <p:sp>
        <p:nvSpPr>
          <p:cNvPr id="32" name="Text Placeholder 31">
            <a:extLst>
              <a:ext uri="{FF2B5EF4-FFF2-40B4-BE49-F238E27FC236}">
                <a16:creationId xmlns:a16="http://schemas.microsoft.com/office/drawing/2014/main" id="{0A4B179D-6ECE-CDC7-80E3-5E1843793A1D}"/>
              </a:ext>
            </a:extLst>
          </p:cNvPr>
          <p:cNvSpPr>
            <a:spLocks noGrp="1"/>
          </p:cNvSpPr>
          <p:nvPr>
            <p:ph type="body" sz="quarter" idx="23"/>
          </p:nvPr>
        </p:nvSpPr>
        <p:spPr>
          <a:xfrm>
            <a:off x="8624458" y="5818856"/>
            <a:ext cx="2423160" cy="365760"/>
          </a:xfrm>
        </p:spPr>
        <p:txBody>
          <a:bodyPr/>
          <a:lstStyle/>
          <a:p>
            <a:r>
              <a:rPr lang="en-US" dirty="0"/>
              <a:t>221101029</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sz="4000" dirty="0"/>
              <a:t>VRP</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33" name="Picture Placeholder 32" descr="A person wearing a leather jacket&#10;&#10;Description automatically generated with medium confidence">
            <a:extLst>
              <a:ext uri="{FF2B5EF4-FFF2-40B4-BE49-F238E27FC236}">
                <a16:creationId xmlns:a16="http://schemas.microsoft.com/office/drawing/2014/main" id="{553A2A78-43C3-E2B2-D1EE-EF68728A9E2E}"/>
              </a:ext>
            </a:extLst>
          </p:cNvPr>
          <p:cNvPicPr>
            <a:picLocks noGrp="1" noChangeAspect="1"/>
          </p:cNvPicPr>
          <p:nvPr>
            <p:ph type="pic" sz="quarter" idx="14"/>
          </p:nvPr>
        </p:nvPicPr>
        <p:blipFill>
          <a:blip r:embed="rId2"/>
          <a:srcRect l="13723" r="13723"/>
          <a:stretch>
            <a:fillRect/>
          </a:stretch>
        </p:blipFill>
        <p:spPr>
          <a:xfrm>
            <a:off x="582831" y="1834233"/>
            <a:ext cx="2425700" cy="3343275"/>
          </a:xfrm>
        </p:spPr>
      </p:pic>
      <p:pic>
        <p:nvPicPr>
          <p:cNvPr id="20" name="Picture Placeholder 19" descr="A person standing in front of a bush&#10;&#10;Description automatically generated with low confidence">
            <a:extLst>
              <a:ext uri="{FF2B5EF4-FFF2-40B4-BE49-F238E27FC236}">
                <a16:creationId xmlns:a16="http://schemas.microsoft.com/office/drawing/2014/main" id="{6694A98C-E9D2-6BE7-9BC4-876C65473A94}"/>
              </a:ext>
            </a:extLst>
          </p:cNvPr>
          <p:cNvPicPr>
            <a:picLocks noGrp="1" noChangeAspect="1"/>
          </p:cNvPicPr>
          <p:nvPr>
            <p:ph type="pic" sz="quarter" idx="13"/>
          </p:nvPr>
        </p:nvPicPr>
        <p:blipFill>
          <a:blip r:embed="rId3"/>
          <a:srcRect l="13746" r="13746"/>
          <a:stretch>
            <a:fillRect/>
          </a:stretch>
        </p:blipFill>
        <p:spPr>
          <a:xfrm>
            <a:off x="4587867" y="1934921"/>
            <a:ext cx="2425322" cy="3343204"/>
          </a:xfrm>
        </p:spPr>
      </p:pic>
      <p:pic>
        <p:nvPicPr>
          <p:cNvPr id="24" name="Picture Placeholder 23" descr="A picture containing person, ground, outdoor&#10;&#10;Description automatically generated">
            <a:extLst>
              <a:ext uri="{FF2B5EF4-FFF2-40B4-BE49-F238E27FC236}">
                <a16:creationId xmlns:a16="http://schemas.microsoft.com/office/drawing/2014/main" id="{C6662FF8-7C06-73C0-EC6D-E4A76208A83D}"/>
              </a:ext>
            </a:extLst>
          </p:cNvPr>
          <p:cNvPicPr>
            <a:picLocks noGrp="1" noChangeAspect="1"/>
          </p:cNvPicPr>
          <p:nvPr>
            <p:ph type="pic" sz="quarter" idx="15"/>
          </p:nvPr>
        </p:nvPicPr>
        <p:blipFill rotWithShape="1">
          <a:blip r:embed="rId4"/>
          <a:srcRect l="-647" t="-1255" r="27637" b="16103"/>
          <a:stretch/>
        </p:blipFill>
        <p:spPr>
          <a:xfrm>
            <a:off x="8583734" y="1825864"/>
            <a:ext cx="2540068" cy="3392088"/>
          </a:xfrm>
        </p:spPr>
      </p:pic>
      <p:sp>
        <p:nvSpPr>
          <p:cNvPr id="36" name="Text Placeholder 35">
            <a:extLst>
              <a:ext uri="{FF2B5EF4-FFF2-40B4-BE49-F238E27FC236}">
                <a16:creationId xmlns:a16="http://schemas.microsoft.com/office/drawing/2014/main" id="{655959A2-1F55-9E45-F4D1-35545FF3C021}"/>
              </a:ext>
            </a:extLst>
          </p:cNvPr>
          <p:cNvSpPr>
            <a:spLocks noGrp="1"/>
          </p:cNvSpPr>
          <p:nvPr>
            <p:ph type="body" sz="quarter" idx="21"/>
          </p:nvPr>
        </p:nvSpPr>
        <p:spPr>
          <a:xfrm>
            <a:off x="635918" y="5885967"/>
            <a:ext cx="2423160" cy="365760"/>
          </a:xfrm>
        </p:spPr>
        <p:txBody>
          <a:bodyPr/>
          <a:lstStyle/>
          <a:p>
            <a:r>
              <a:rPr lang="en-GB" dirty="0"/>
              <a:t>221101004</a:t>
            </a:r>
          </a:p>
        </p:txBody>
      </p:sp>
    </p:spTree>
    <p:extLst>
      <p:ext uri="{BB962C8B-B14F-4D97-AF65-F5344CB8AC3E}">
        <p14:creationId xmlns:p14="http://schemas.microsoft.com/office/powerpoint/2010/main" val="100210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hlinkClick r:id="rId2"/>
              </a:rPr>
              <a:t>https://github.com/Mohamed-sherif24/AI-Project-AMA954-team</a:t>
            </a:r>
            <a:r>
              <a:rPr lang="en-US" dirty="0"/>
              <a:t> www.GETHUB.com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21830" y="2645908"/>
            <a:ext cx="6229530" cy="1325563"/>
          </a:xfrm>
        </p:spPr>
        <p:txBody>
          <a:bodyPr/>
          <a:lstStyle/>
          <a:p>
            <a:r>
              <a:rPr lang="en-US" dirty="0"/>
              <a:t>Out Lines</a:t>
            </a:r>
          </a:p>
        </p:txBody>
      </p:sp>
      <p:sp>
        <p:nvSpPr>
          <p:cNvPr id="9" name="TextBox 8">
            <a:extLst>
              <a:ext uri="{FF2B5EF4-FFF2-40B4-BE49-F238E27FC236}">
                <a16:creationId xmlns:a16="http://schemas.microsoft.com/office/drawing/2014/main" id="{E13AD42F-FA65-3A7E-51FB-7F88DEC0A9B6}"/>
              </a:ext>
            </a:extLst>
          </p:cNvPr>
          <p:cNvSpPr txBox="1"/>
          <p:nvPr/>
        </p:nvSpPr>
        <p:spPr>
          <a:xfrm>
            <a:off x="3909270" y="4929759"/>
            <a:ext cx="6107184" cy="400110"/>
          </a:xfrm>
          <a:prstGeom prst="rect">
            <a:avLst/>
          </a:prstGeom>
          <a:noFill/>
        </p:spPr>
        <p:txBody>
          <a:bodyPr wrap="square">
            <a:spAutoFit/>
          </a:bodyPr>
          <a:lstStyle/>
          <a:p>
            <a:pPr marL="800100" marR="0" lvl="1"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cs typeface="Gill Sans Light" panose="020B0302020104020203" pitchFamily="34" charset="-79"/>
              </a:rPr>
              <a:t>Tools</a:t>
            </a:r>
            <a:endParaRPr lang="en-US" sz="2000" dirty="0">
              <a:latin typeface="+mj-lt"/>
            </a:endParaRPr>
          </a:p>
        </p:txBody>
      </p:sp>
      <p:sp>
        <p:nvSpPr>
          <p:cNvPr id="18" name="TextBox 17">
            <a:extLst>
              <a:ext uri="{FF2B5EF4-FFF2-40B4-BE49-F238E27FC236}">
                <a16:creationId xmlns:a16="http://schemas.microsoft.com/office/drawing/2014/main" id="{FF9642CD-7EA7-E58F-685E-459D687A5F0D}"/>
              </a:ext>
            </a:extLst>
          </p:cNvPr>
          <p:cNvSpPr txBox="1"/>
          <p:nvPr/>
        </p:nvSpPr>
        <p:spPr>
          <a:xfrm>
            <a:off x="5058562" y="155087"/>
            <a:ext cx="6107184" cy="400110"/>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ea typeface="Microsoft GothicNeo" panose="020B0500000101010101" pitchFamily="34" charset="-127"/>
                <a:cs typeface="Microsoft Tai Le" panose="020B0502040204020203" pitchFamily="34" charset="0"/>
              </a:rPr>
              <a:t>INTRODUCTION</a:t>
            </a:r>
          </a:p>
        </p:txBody>
      </p:sp>
      <p:sp>
        <p:nvSpPr>
          <p:cNvPr id="20" name="TextBox 19">
            <a:extLst>
              <a:ext uri="{FF2B5EF4-FFF2-40B4-BE49-F238E27FC236}">
                <a16:creationId xmlns:a16="http://schemas.microsoft.com/office/drawing/2014/main" id="{2E12F0F3-3844-9372-FF3F-1345866EE102}"/>
              </a:ext>
            </a:extLst>
          </p:cNvPr>
          <p:cNvSpPr txBox="1"/>
          <p:nvPr/>
        </p:nvSpPr>
        <p:spPr>
          <a:xfrm>
            <a:off x="3187816" y="685773"/>
            <a:ext cx="6107184" cy="515526"/>
          </a:xfrm>
          <a:prstGeom prst="rect">
            <a:avLst/>
          </a:prstGeom>
          <a:noFill/>
        </p:spPr>
        <p:txBody>
          <a:bodyPr wrap="square">
            <a:spAutoFit/>
          </a:bodyPr>
          <a:lstStyle/>
          <a:p>
            <a:pPr marL="342900" marR="0" lvl="0" indent="-342900" algn="r"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2000" dirty="0">
                <a:cs typeface="Microsoft Tai Le" panose="020B0502040204020203" pitchFamily="34" charset="0"/>
              </a:rPr>
              <a:t>VRP &amp;&amp; CVRP</a:t>
            </a:r>
            <a:endParaRPr lang="en-US" sz="2000" kern="1200" dirty="0">
              <a:solidFill>
                <a:schemeClr val="tx1"/>
              </a:solidFill>
              <a:cs typeface="Microsoft Tai Le" panose="020B0502040204020203" pitchFamily="34" charset="0"/>
            </a:endParaRPr>
          </a:p>
        </p:txBody>
      </p:sp>
      <p:sp>
        <p:nvSpPr>
          <p:cNvPr id="22" name="TextBox 21">
            <a:extLst>
              <a:ext uri="{FF2B5EF4-FFF2-40B4-BE49-F238E27FC236}">
                <a16:creationId xmlns:a16="http://schemas.microsoft.com/office/drawing/2014/main" id="{264FB35F-DD74-6937-D2AB-D3B402F182B8}"/>
              </a:ext>
            </a:extLst>
          </p:cNvPr>
          <p:cNvSpPr txBox="1"/>
          <p:nvPr/>
        </p:nvSpPr>
        <p:spPr>
          <a:xfrm>
            <a:off x="5125674" y="1564437"/>
            <a:ext cx="6107184" cy="400110"/>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t>Data Configuration</a:t>
            </a:r>
            <a:endParaRPr lang="en-US" sz="2000" kern="1200" dirty="0">
              <a:solidFill>
                <a:schemeClr val="tx1"/>
              </a:solidFill>
              <a:latin typeface="+mj-lt"/>
              <a:ea typeface="+mn-ea"/>
              <a:cs typeface="+mn-cs"/>
            </a:endParaRPr>
          </a:p>
        </p:txBody>
      </p:sp>
      <p:sp>
        <p:nvSpPr>
          <p:cNvPr id="24" name="TextBox 23">
            <a:extLst>
              <a:ext uri="{FF2B5EF4-FFF2-40B4-BE49-F238E27FC236}">
                <a16:creationId xmlns:a16="http://schemas.microsoft.com/office/drawing/2014/main" id="{0043BBD5-64A4-D502-5A95-686CF908B357}"/>
              </a:ext>
            </a:extLst>
          </p:cNvPr>
          <p:cNvSpPr txBox="1"/>
          <p:nvPr/>
        </p:nvSpPr>
        <p:spPr>
          <a:xfrm>
            <a:off x="4588778" y="2336225"/>
            <a:ext cx="6107184" cy="400110"/>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t>Define the distance call back </a:t>
            </a:r>
            <a:endParaRPr lang="en-US" sz="2000" kern="1200" dirty="0">
              <a:solidFill>
                <a:schemeClr val="tx1"/>
              </a:solidFill>
              <a:latin typeface="+mj-lt"/>
              <a:ea typeface="+mn-ea"/>
              <a:cs typeface="+mn-cs"/>
            </a:endParaRPr>
          </a:p>
        </p:txBody>
      </p:sp>
      <p:sp>
        <p:nvSpPr>
          <p:cNvPr id="26" name="TextBox 25">
            <a:extLst>
              <a:ext uri="{FF2B5EF4-FFF2-40B4-BE49-F238E27FC236}">
                <a16:creationId xmlns:a16="http://schemas.microsoft.com/office/drawing/2014/main" id="{84346ECB-62AE-4BD8-1903-BBE16707AE51}"/>
              </a:ext>
            </a:extLst>
          </p:cNvPr>
          <p:cNvSpPr txBox="1"/>
          <p:nvPr/>
        </p:nvSpPr>
        <p:spPr>
          <a:xfrm>
            <a:off x="4597167" y="4206970"/>
            <a:ext cx="6107184" cy="400110"/>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000" dirty="0"/>
              <a:t>Add the capacity constraints</a:t>
            </a:r>
            <a:endParaRPr lang="en-US" sz="2000" kern="1200" dirty="0">
              <a:solidFill>
                <a:schemeClr val="tx1"/>
              </a:solidFill>
              <a:latin typeface="+mj-lt"/>
              <a:ea typeface="+mn-ea"/>
              <a:cs typeface="+mn-cs"/>
            </a:endParaRPr>
          </a:p>
        </p:txBody>
      </p:sp>
      <p:sp>
        <p:nvSpPr>
          <p:cNvPr id="28" name="TextBox 27">
            <a:extLst>
              <a:ext uri="{FF2B5EF4-FFF2-40B4-BE49-F238E27FC236}">
                <a16:creationId xmlns:a16="http://schemas.microsoft.com/office/drawing/2014/main" id="{D96D2E2C-A816-4856-00D8-296B67FF1064}"/>
              </a:ext>
            </a:extLst>
          </p:cNvPr>
          <p:cNvSpPr txBox="1"/>
          <p:nvPr/>
        </p:nvSpPr>
        <p:spPr>
          <a:xfrm>
            <a:off x="4110606" y="5549210"/>
            <a:ext cx="6107184" cy="369332"/>
          </a:xfrm>
          <a:prstGeom prst="rect">
            <a:avLst/>
          </a:prstGeom>
          <a:noFill/>
        </p:spPr>
        <p:txBody>
          <a:bodyPr wrap="square">
            <a:spAutoFit/>
          </a:bodyPr>
          <a:lstStyle/>
          <a:p>
            <a:pPr marL="800100" marR="0" lvl="1"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a:cs typeface="Gill Sans Light" panose="020B0302020104020203" pitchFamily="34" charset="-79"/>
              </a:rPr>
              <a:t>Add the solution printer</a:t>
            </a:r>
            <a:endParaRPr lang="en-US" sz="1800" dirty="0">
              <a:latin typeface="+mj-lt"/>
            </a:endParaRPr>
          </a:p>
        </p:txBody>
      </p:sp>
      <p:sp>
        <p:nvSpPr>
          <p:cNvPr id="30" name="TextBox 29">
            <a:extLst>
              <a:ext uri="{FF2B5EF4-FFF2-40B4-BE49-F238E27FC236}">
                <a16:creationId xmlns:a16="http://schemas.microsoft.com/office/drawing/2014/main" id="{0A801FDF-65F3-1265-A7C9-34F82AB115DA}"/>
              </a:ext>
            </a:extLst>
          </p:cNvPr>
          <p:cNvSpPr txBox="1"/>
          <p:nvPr/>
        </p:nvSpPr>
        <p:spPr>
          <a:xfrm>
            <a:off x="5729681" y="3309348"/>
            <a:ext cx="6107184" cy="400110"/>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000" dirty="0"/>
              <a:t>Add a distance dimension</a:t>
            </a:r>
            <a:endParaRPr lang="en-US" sz="2000" kern="1200" dirty="0">
              <a:solidFill>
                <a:schemeClr val="tx1"/>
              </a:solidFill>
              <a:latin typeface="+mj-lt"/>
              <a:ea typeface="+mn-ea"/>
              <a:cs typeface="+mn-cs"/>
            </a:endParaRPr>
          </a:p>
        </p:txBody>
      </p:sp>
      <p:sp>
        <p:nvSpPr>
          <p:cNvPr id="33" name="TextBox 32">
            <a:extLst>
              <a:ext uri="{FF2B5EF4-FFF2-40B4-BE49-F238E27FC236}">
                <a16:creationId xmlns:a16="http://schemas.microsoft.com/office/drawing/2014/main" id="{9054314B-A2E1-5E04-6A41-D08BF0FB236F}"/>
              </a:ext>
            </a:extLst>
          </p:cNvPr>
          <p:cNvSpPr txBox="1"/>
          <p:nvPr/>
        </p:nvSpPr>
        <p:spPr>
          <a:xfrm>
            <a:off x="5949193" y="6246894"/>
            <a:ext cx="6107184" cy="369332"/>
          </a:xfrm>
          <a:prstGeom prst="rect">
            <a:avLst/>
          </a:prstGeom>
          <a:noFill/>
        </p:spPr>
        <p:txBody>
          <a:bodyPr wrap="square">
            <a:spAutoFit/>
          </a:bodyPr>
          <a:lstStyle/>
          <a:p>
            <a:pPr marL="342900" marR="0" lvl="0" indent="-342900" algn="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dirty="0"/>
              <a:t>C</a:t>
            </a:r>
            <a:r>
              <a:rPr lang="en-GB" sz="1800" dirty="0"/>
              <a:t>omplete Programme</a:t>
            </a:r>
            <a:endParaRPr lang="en-US" sz="1400" kern="1200" dirty="0">
              <a:solidFill>
                <a:schemeClr val="tx1"/>
              </a:solidFill>
              <a:latin typeface="+mj-lt"/>
              <a:ea typeface="+mn-ea"/>
              <a:cs typeface="+mn-cs"/>
            </a:endParaRP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32790" y="519531"/>
            <a:ext cx="6502620" cy="676656"/>
          </a:xfrm>
        </p:spPr>
        <p:txBody>
          <a:bodyPr/>
          <a:lstStyle/>
          <a:p>
            <a:r>
              <a:rPr lang="en-US" dirty="0"/>
              <a:t>introduction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sz="4000" dirty="0"/>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7" name="Text Placeholder 26">
            <a:extLst>
              <a:ext uri="{FF2B5EF4-FFF2-40B4-BE49-F238E27FC236}">
                <a16:creationId xmlns:a16="http://schemas.microsoft.com/office/drawing/2014/main" id="{97A332C4-0215-D8E1-AFB6-0740B982ABBA}"/>
              </a:ext>
            </a:extLst>
          </p:cNvPr>
          <p:cNvSpPr>
            <a:spLocks noGrp="1"/>
          </p:cNvSpPr>
          <p:nvPr>
            <p:ph type="body" sz="half" idx="2"/>
          </p:nvPr>
        </p:nvSpPr>
        <p:spPr>
          <a:xfrm>
            <a:off x="576072" y="1459685"/>
            <a:ext cx="5640170" cy="4404220"/>
          </a:xfrm>
        </p:spPr>
        <p:txBody>
          <a:bodyPr>
            <a:normAutofit/>
          </a:bodyPr>
          <a:lstStyle/>
          <a:p>
            <a:pPr>
              <a:lnSpc>
                <a:spcPct val="200000"/>
              </a:lnSpc>
            </a:pPr>
            <a:r>
              <a:rPr lang="en-GB" b="0" i="0" dirty="0">
                <a:solidFill>
                  <a:srgbClr val="202124"/>
                </a:solidFill>
                <a:effectLst/>
                <a:latin typeface="Roboto" panose="02000000000000000000" pitchFamily="2" charset="0"/>
              </a:rPr>
              <a:t>A better way to define optimal routes is to minimize the length of the longest single route among all vehicles. This is the right definition if the goal is to complete all deliveries as soon as possible‏.</a:t>
            </a:r>
          </a:p>
          <a:p>
            <a:br>
              <a:rPr lang="en-GB" dirty="0"/>
            </a:br>
            <a:endParaRPr lang="en-US" dirty="0">
              <a:solidFill>
                <a:schemeClr val="tx2">
                  <a:lumMod val="75000"/>
                </a:schemeClr>
              </a:solidFill>
              <a:latin typeface="Microsoft Tai Le" panose="020B0502040204020203" pitchFamily="34" charset="0"/>
              <a:cs typeface="Microsoft Tai Le" panose="020B0502040204020203"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D2112594-C1FD-E2A1-FC70-1C8CF4F30445}"/>
              </a:ext>
            </a:extLst>
          </p:cNvPr>
          <p:cNvPicPr>
            <a:picLocks noChangeAspect="1"/>
          </p:cNvPicPr>
          <p:nvPr/>
        </p:nvPicPr>
        <p:blipFill>
          <a:blip r:embed="rId2"/>
          <a:stretch>
            <a:fillRect/>
          </a:stretch>
        </p:blipFill>
        <p:spPr>
          <a:xfrm>
            <a:off x="3338818" y="3592221"/>
            <a:ext cx="3926048" cy="2559761"/>
          </a:xfrm>
          <a:prstGeom prst="rect">
            <a:avLst/>
          </a:prstGeom>
        </p:spPr>
      </p:pic>
      <p:sp>
        <p:nvSpPr>
          <p:cNvPr id="10" name="Picture Placeholder 9">
            <a:extLst>
              <a:ext uri="{FF2B5EF4-FFF2-40B4-BE49-F238E27FC236}">
                <a16:creationId xmlns:a16="http://schemas.microsoft.com/office/drawing/2014/main" id="{C842EA3C-FDD2-DA18-9697-7D0AD2A33261}"/>
              </a:ext>
            </a:extLst>
          </p:cNvPr>
          <p:cNvSpPr>
            <a:spLocks noGrp="1"/>
          </p:cNvSpPr>
          <p:nvPr>
            <p:ph type="pic" idx="1"/>
          </p:nvPr>
        </p:nvSpPr>
        <p:spPr/>
      </p:sp>
      <p:pic>
        <p:nvPicPr>
          <p:cNvPr id="11" name="Picture Placeholder 7" descr="A picture containing text&#10;&#10;Description automatically generated">
            <a:extLst>
              <a:ext uri="{FF2B5EF4-FFF2-40B4-BE49-F238E27FC236}">
                <a16:creationId xmlns:a16="http://schemas.microsoft.com/office/drawing/2014/main" id="{AE71E092-A741-64A0-745C-1F3BDABCDD17}"/>
              </a:ext>
            </a:extLst>
          </p:cNvPr>
          <p:cNvPicPr>
            <a:picLocks noChangeAspect="1"/>
          </p:cNvPicPr>
          <p:nvPr/>
        </p:nvPicPr>
        <p:blipFill rotWithShape="1">
          <a:blip r:embed="rId3"/>
          <a:srcRect l="16332" r="45672"/>
          <a:stretch/>
        </p:blipFill>
        <p:spPr>
          <a:xfrm>
            <a:off x="7815470" y="9738"/>
            <a:ext cx="4376530" cy="601839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noFill/>
        </p:spPr>
      </p:pic>
      <p:sp>
        <p:nvSpPr>
          <p:cNvPr id="13" name="TextBox 12">
            <a:extLst>
              <a:ext uri="{FF2B5EF4-FFF2-40B4-BE49-F238E27FC236}">
                <a16:creationId xmlns:a16="http://schemas.microsoft.com/office/drawing/2014/main" id="{81950A56-08E5-C3D1-7E3F-9017F3CFB683}"/>
              </a:ext>
            </a:extLst>
          </p:cNvPr>
          <p:cNvSpPr txBox="1"/>
          <p:nvPr/>
        </p:nvSpPr>
        <p:spPr>
          <a:xfrm>
            <a:off x="518020" y="5310123"/>
            <a:ext cx="3005356" cy="646331"/>
          </a:xfrm>
          <a:prstGeom prst="rect">
            <a:avLst/>
          </a:prstGeom>
          <a:noFill/>
        </p:spPr>
        <p:txBody>
          <a:bodyPr wrap="square">
            <a:spAutoFit/>
          </a:bodyPr>
          <a:lstStyle/>
          <a:p>
            <a:r>
              <a:rPr lang="en-GB" dirty="0">
                <a:highlight>
                  <a:srgbClr val="F8F3F0"/>
                </a:highlight>
                <a:latin typeface="Microsoft GothicNeo" panose="020B0503020000020004" pitchFamily="34" charset="-127"/>
                <a:ea typeface="Microsoft GothicNeo" panose="020B0503020000020004" pitchFamily="34" charset="-127"/>
                <a:cs typeface="Microsoft GothicNeo" panose="020B0503020000020004" pitchFamily="34" charset="-127"/>
              </a:rPr>
              <a:t>what do we mean by "optimal routes" for a VRP?</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catter chart&#10;&#10;Description automatically generated">
            <a:extLst>
              <a:ext uri="{FF2B5EF4-FFF2-40B4-BE49-F238E27FC236}">
                <a16:creationId xmlns:a16="http://schemas.microsoft.com/office/drawing/2014/main" id="{C715A4C4-CB08-BD57-410B-AD73DD36D7AC}"/>
              </a:ext>
            </a:extLst>
          </p:cNvPr>
          <p:cNvPicPr>
            <a:picLocks noChangeAspect="1"/>
          </p:cNvPicPr>
          <p:nvPr/>
        </p:nvPicPr>
        <p:blipFill>
          <a:blip r:embed="rId2"/>
          <a:stretch>
            <a:fillRect/>
          </a:stretch>
        </p:blipFill>
        <p:spPr>
          <a:xfrm>
            <a:off x="0" y="1291905"/>
            <a:ext cx="6019800" cy="5050172"/>
          </a:xfrm>
          <a:prstGeom prst="rect">
            <a:avLst/>
          </a:prstGeom>
          <a:noFill/>
        </p:spPr>
      </p:pic>
      <p:sp>
        <p:nvSpPr>
          <p:cNvPr id="9" name="Text Placeholder 26">
            <a:extLst>
              <a:ext uri="{FF2B5EF4-FFF2-40B4-BE49-F238E27FC236}">
                <a16:creationId xmlns:a16="http://schemas.microsoft.com/office/drawing/2014/main" id="{A5A435F4-9BD4-5B69-B1F2-375141665695}"/>
              </a:ext>
            </a:extLst>
          </p:cNvPr>
          <p:cNvSpPr txBox="1">
            <a:spLocks/>
          </p:cNvSpPr>
          <p:nvPr/>
        </p:nvSpPr>
        <p:spPr>
          <a:xfrm>
            <a:off x="6516148" y="894447"/>
            <a:ext cx="5181600" cy="420605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r>
              <a:rPr lang="en-US" sz="2200" dirty="0"/>
              <a:t>One answer is the routes with the least total distance. However, if there are no other constraints, the optimal solution is to assign just one vehicle to visit all locations, and find the shortest route for that vehicle</a:t>
            </a:r>
          </a:p>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r>
              <a:rPr lang="en-US" sz="2200" b="1" dirty="0"/>
              <a:t>In the Vehicle Routing Problem</a:t>
            </a:r>
          </a:p>
          <a:p>
            <a:pPr indent="-228600">
              <a:lnSpc>
                <a:spcPct val="90000"/>
              </a:lnSpc>
              <a:spcAft>
                <a:spcPts val="600"/>
              </a:spcAft>
              <a:buFont typeface="Arial" panose="020B0604020202020204" pitchFamily="34" charset="0"/>
              <a:buChar char="•"/>
            </a:pPr>
            <a:r>
              <a:rPr lang="en-US" sz="2200" b="1" dirty="0"/>
              <a:t> (VRP) </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the goal is to find optimal routes for multiple vehicles visiting a set of locations.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vert="horz" lIns="91440" tIns="45720" rIns="91440" bIns="45720" rtlCol="0" anchor="ctr">
            <a:noAutofit/>
          </a:bodyPr>
          <a:lstStyle/>
          <a:p>
            <a:pPr>
              <a:spcAft>
                <a:spcPts val="600"/>
              </a:spcAft>
            </a:pPr>
            <a:r>
              <a:rPr lang="en-US" sz="4000" kern="1200" dirty="0">
                <a:latin typeface="+mn-lt"/>
                <a:ea typeface="+mn-ea"/>
                <a:cs typeface="+mn-cs"/>
              </a:rPr>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4</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7"/>
            <a:ext cx="9423606" cy="881431"/>
          </a:xfrm>
        </p:spPr>
        <p:txBody>
          <a:bodyPr vert="horz" lIns="91440" tIns="45720" rIns="91440" bIns="45720" rtlCol="0" anchor="b">
            <a:noAutofit/>
          </a:bodyPr>
          <a:lstStyle/>
          <a:p>
            <a:r>
              <a:rPr lang="en-US" kern="1200" dirty="0">
                <a:latin typeface="+mj-lt"/>
                <a:ea typeface="+mj-ea"/>
                <a:cs typeface="+mj-cs"/>
              </a:rPr>
              <a:t>VRP</a:t>
            </a:r>
            <a:br>
              <a:rPr lang="en-US" kern="1200" dirty="0">
                <a:latin typeface="+mj-lt"/>
                <a:ea typeface="+mj-ea"/>
                <a:cs typeface="+mj-cs"/>
              </a:rPr>
            </a:br>
            <a:endParaRPr lang="en-US" kern="1200" dirty="0">
              <a:latin typeface="+mj-lt"/>
              <a:ea typeface="+mj-ea"/>
              <a:cs typeface="+mj-cs"/>
            </a:endParaRPr>
          </a:p>
        </p:txBody>
      </p:sp>
    </p:spTree>
    <p:extLst>
      <p:ext uri="{BB962C8B-B14F-4D97-AF65-F5344CB8AC3E}">
        <p14:creationId xmlns:p14="http://schemas.microsoft.com/office/powerpoint/2010/main" val="381348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7112" y="787977"/>
            <a:ext cx="6502620" cy="676656"/>
          </a:xfrm>
        </p:spPr>
        <p:txBody>
          <a:bodyPr/>
          <a:lstStyle/>
          <a:p>
            <a:r>
              <a:rPr lang="en-GB" sz="2800" dirty="0">
                <a:cs typeface="Gill Sans Light" panose="020B0302020104020203" pitchFamily="34" charset="-79"/>
              </a:rPr>
              <a:t>The capacitated vehicle routing problem (CVRP)</a:t>
            </a:r>
            <a:br>
              <a:rPr lang="en-US" sz="2800" dirty="0">
                <a:cs typeface="Gill Sans Light" panose="020B0302020104020203" pitchFamily="34" charset="-79"/>
              </a:rPr>
            </a:br>
            <a:endParaRPr lang="en-US" sz="28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sz="4000" dirty="0"/>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9" name="Text Placeholder 26">
            <a:extLst>
              <a:ext uri="{FF2B5EF4-FFF2-40B4-BE49-F238E27FC236}">
                <a16:creationId xmlns:a16="http://schemas.microsoft.com/office/drawing/2014/main" id="{A5A435F4-9BD4-5B69-B1F2-375141665695}"/>
              </a:ext>
            </a:extLst>
          </p:cNvPr>
          <p:cNvSpPr txBox="1">
            <a:spLocks/>
          </p:cNvSpPr>
          <p:nvPr/>
        </p:nvSpPr>
        <p:spPr>
          <a:xfrm>
            <a:off x="274069" y="810964"/>
            <a:ext cx="4675436" cy="53339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endParaRPr lang="en-GB" sz="1600" b="1" dirty="0">
              <a:solidFill>
                <a:schemeClr val="tx2">
                  <a:lumMod val="75000"/>
                </a:schemeClr>
              </a:solidFill>
              <a:latin typeface="Microsoft Tai Le" panose="020B0502040204020203" pitchFamily="34" charset="0"/>
              <a:cs typeface="Microsoft Tai Le" panose="020B0502040204020203" pitchFamily="34" charset="0"/>
            </a:endParaRPr>
          </a:p>
          <a:p>
            <a:pPr>
              <a:lnSpc>
                <a:spcPct val="150000"/>
              </a:lnSpc>
            </a:pPr>
            <a:r>
              <a:rPr lang="en-GB" sz="1600" dirty="0">
                <a:solidFill>
                  <a:schemeClr val="tx2">
                    <a:lumMod val="75000"/>
                  </a:schemeClr>
                </a:solidFill>
                <a:latin typeface="Microsoft Tai Le" panose="020B0502040204020203" pitchFamily="34" charset="0"/>
                <a:cs typeface="Microsoft Tai Le" panose="020B0502040204020203" pitchFamily="34" charset="0"/>
              </a:rPr>
              <a:t>is a VRP in which vehicles with limited carrying capacity need to pick up or deliver items at various locations. </a:t>
            </a:r>
          </a:p>
          <a:p>
            <a:pPr>
              <a:lnSpc>
                <a:spcPct val="150000"/>
              </a:lnSpc>
            </a:pPr>
            <a:r>
              <a:rPr lang="en-GB" sz="1600" dirty="0">
                <a:solidFill>
                  <a:schemeClr val="tx2">
                    <a:lumMod val="75000"/>
                  </a:schemeClr>
                </a:solidFill>
                <a:latin typeface="Microsoft Tai Le" panose="020B0502040204020203" pitchFamily="34" charset="0"/>
                <a:cs typeface="Microsoft Tai Le" panose="020B0502040204020203" pitchFamily="34" charset="0"/>
              </a:rPr>
              <a:t>The items have a quantity, such as weight or volume, and the vehicles have a maximum capacity that they can carry. </a:t>
            </a:r>
          </a:p>
          <a:p>
            <a:pPr algn="ctr">
              <a:lnSpc>
                <a:spcPct val="150000"/>
              </a:lnSpc>
            </a:pPr>
            <a:r>
              <a:rPr lang="en-GB" sz="2000" b="1" dirty="0">
                <a:solidFill>
                  <a:schemeClr val="tx2">
                    <a:lumMod val="75000"/>
                  </a:schemeClr>
                </a:solidFill>
                <a:latin typeface="Microsoft Tai Le" panose="020B0502040204020203" pitchFamily="34" charset="0"/>
                <a:cs typeface="Microsoft Tai Le" panose="020B0502040204020203" pitchFamily="34" charset="0"/>
              </a:rPr>
              <a:t>  </a:t>
            </a:r>
          </a:p>
          <a:p>
            <a:endParaRPr lang="en-GB" sz="1600" dirty="0">
              <a:solidFill>
                <a:schemeClr val="tx2">
                  <a:lumMod val="75000"/>
                </a:schemeClr>
              </a:solidFill>
              <a:latin typeface="Microsoft Tai Le" panose="020B0502040204020203" pitchFamily="34" charset="0"/>
              <a:cs typeface="Microsoft Tai Le" panose="020B0502040204020203" pitchFamily="34" charset="0"/>
            </a:endParaRPr>
          </a:p>
        </p:txBody>
      </p:sp>
      <p:sp>
        <p:nvSpPr>
          <p:cNvPr id="6" name="TextBox 5">
            <a:extLst>
              <a:ext uri="{FF2B5EF4-FFF2-40B4-BE49-F238E27FC236}">
                <a16:creationId xmlns:a16="http://schemas.microsoft.com/office/drawing/2014/main" id="{6B153306-DAD5-1255-E4F1-3DCF0102F21E}"/>
              </a:ext>
            </a:extLst>
          </p:cNvPr>
          <p:cNvSpPr txBox="1"/>
          <p:nvPr/>
        </p:nvSpPr>
        <p:spPr>
          <a:xfrm>
            <a:off x="146806" y="3502214"/>
            <a:ext cx="6132352" cy="17197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1800" dirty="0">
                <a:solidFill>
                  <a:schemeClr val="tx2">
                    <a:lumMod val="75000"/>
                  </a:schemeClr>
                </a:solidFill>
                <a:highlight>
                  <a:srgbClr val="F8F3F0"/>
                </a:highlight>
                <a:latin typeface="Microsoft Tai Le" panose="020B0502040204020203" pitchFamily="34" charset="0"/>
                <a:cs typeface="Microsoft Tai Le" panose="020B0502040204020203" pitchFamily="34" charset="0"/>
              </a:rPr>
              <a:t>The problem is to find an assignment of routes to vehicles that has the shortest total distance, and such that the total amount a vehicle is carrying never exceeds its capacity.</a:t>
            </a:r>
          </a:p>
        </p:txBody>
      </p:sp>
      <p:pic>
        <p:nvPicPr>
          <p:cNvPr id="17" name="Picture Placeholder 16" descr="Graphical user interface&#10;&#10;Description automatically generated with medium confidence">
            <a:extLst>
              <a:ext uri="{FF2B5EF4-FFF2-40B4-BE49-F238E27FC236}">
                <a16:creationId xmlns:a16="http://schemas.microsoft.com/office/drawing/2014/main" id="{738D6453-3620-64F9-4107-4A391FDDD0B6}"/>
              </a:ext>
            </a:extLst>
          </p:cNvPr>
          <p:cNvPicPr>
            <a:picLocks noGrp="1" noChangeAspect="1"/>
          </p:cNvPicPr>
          <p:nvPr>
            <p:ph type="pic" idx="1"/>
          </p:nvPr>
        </p:nvPicPr>
        <p:blipFill>
          <a:blip r:embed="rId2"/>
          <a:srcRect l="27052" r="27052"/>
          <a:stretch>
            <a:fillRect/>
          </a:stretch>
        </p:blipFill>
        <p:spPr>
          <a:xfrm>
            <a:off x="7815470" y="-120580"/>
            <a:ext cx="4376530" cy="6018401"/>
          </a:xfrm>
        </p:spPr>
      </p:pic>
    </p:spTree>
    <p:extLst>
      <p:ext uri="{BB962C8B-B14F-4D97-AF65-F5344CB8AC3E}">
        <p14:creationId xmlns:p14="http://schemas.microsoft.com/office/powerpoint/2010/main" val="71094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2" y="704088"/>
            <a:ext cx="10515600" cy="676656"/>
          </a:xfrm>
        </p:spPr>
        <p:txBody>
          <a:bodyPr vert="horz" lIns="91440" tIns="45720" rIns="91440" bIns="45720" rtlCol="0" anchor="ctr">
            <a:normAutofit/>
          </a:bodyPr>
          <a:lstStyle/>
          <a:p>
            <a:pPr marL="0" marR="0" lvl="0" indent="0" fontAlgn="auto">
              <a:spcAft>
                <a:spcPts val="0"/>
              </a:spcAft>
              <a:buClrTx/>
              <a:buSzTx/>
              <a:tabLst/>
              <a:defRPr/>
            </a:pPr>
            <a:r>
              <a:rPr lang="en-US" sz="4100" kern="1200">
                <a:latin typeface="+mj-lt"/>
                <a:ea typeface="+mj-ea"/>
                <a:cs typeface="+mj-cs"/>
              </a:rPr>
              <a:t>Data Configuration</a:t>
            </a:r>
          </a:p>
        </p:txBody>
      </p:sp>
      <p:sp>
        <p:nvSpPr>
          <p:cNvPr id="9" name="Text Placeholder 26">
            <a:extLst>
              <a:ext uri="{FF2B5EF4-FFF2-40B4-BE49-F238E27FC236}">
                <a16:creationId xmlns:a16="http://schemas.microsoft.com/office/drawing/2014/main" id="{A5A435F4-9BD4-5B69-B1F2-375141665695}"/>
              </a:ext>
            </a:extLst>
          </p:cNvPr>
          <p:cNvSpPr txBox="1">
            <a:spLocks/>
          </p:cNvSpPr>
          <p:nvPr/>
        </p:nvSpPr>
        <p:spPr>
          <a:xfrm>
            <a:off x="542516" y="1432167"/>
            <a:ext cx="11428574" cy="48595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i="0" dirty="0">
                <a:effectLst/>
                <a:latin typeface="Microsoft Tai Le" panose="020B0502040204020203" pitchFamily="34" charset="0"/>
                <a:cs typeface="Microsoft Tai Le" panose="020B0502040204020203" pitchFamily="34" charset="0"/>
              </a:rPr>
              <a:t>The data consists of:</a:t>
            </a:r>
          </a:p>
          <a:p>
            <a:pPr indent="-228600">
              <a:lnSpc>
                <a:spcPct val="90000"/>
              </a:lnSpc>
              <a:spcAft>
                <a:spcPts val="600"/>
              </a:spcAft>
              <a:buFont typeface="Arial" panose="020B0604020202020204" pitchFamily="34" charset="0"/>
              <a:buChar char="•"/>
            </a:pPr>
            <a:endParaRPr lang="en-US" sz="1600" b="1"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err="1">
                <a:effectLst/>
                <a:latin typeface="Microsoft Tai Le" panose="020B0502040204020203" pitchFamily="34" charset="0"/>
                <a:cs typeface="Microsoft Tai Le" panose="020B0502040204020203" pitchFamily="34" charset="0"/>
              </a:rPr>
              <a:t>distance_matrix</a:t>
            </a:r>
            <a:r>
              <a:rPr lang="en-US" sz="1600" b="0" i="0" dirty="0">
                <a:effectLst/>
                <a:latin typeface="Microsoft Tai Le" panose="020B0502040204020203" pitchFamily="34" charset="0"/>
                <a:cs typeface="Microsoft Tai Le" panose="020B0502040204020203" pitchFamily="34" charset="0"/>
              </a:rPr>
              <a:t>: An array of distances between locations on meters.</a:t>
            </a:r>
          </a:p>
          <a:p>
            <a:pPr indent="-228600">
              <a:lnSpc>
                <a:spcPct val="90000"/>
              </a:lnSpc>
              <a:spcAft>
                <a:spcPts val="600"/>
              </a:spcAft>
              <a:buFont typeface="Arial" panose="020B0604020202020204" pitchFamily="34" charset="0"/>
              <a:buChar char="•"/>
            </a:pPr>
            <a:endParaRPr lang="en-US" sz="1600" b="1"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err="1">
                <a:effectLst/>
                <a:latin typeface="Microsoft Tai Le" panose="020B0502040204020203" pitchFamily="34" charset="0"/>
                <a:cs typeface="Microsoft Tai Le" panose="020B0502040204020203" pitchFamily="34" charset="0"/>
              </a:rPr>
              <a:t>num_locations</a:t>
            </a:r>
            <a:r>
              <a:rPr lang="en-US" sz="1600" b="0" i="0" dirty="0">
                <a:effectLst/>
                <a:latin typeface="Microsoft Tai Le" panose="020B0502040204020203" pitchFamily="34" charset="0"/>
                <a:cs typeface="Microsoft Tai Le" panose="020B0502040204020203" pitchFamily="34" charset="0"/>
              </a:rPr>
              <a:t>: The number of locations.</a:t>
            </a:r>
          </a:p>
          <a:p>
            <a:pPr indent="-228600">
              <a:lnSpc>
                <a:spcPct val="90000"/>
              </a:lnSpc>
              <a:spcAft>
                <a:spcPts val="600"/>
              </a:spcAft>
              <a:buFont typeface="Arial" panose="020B0604020202020204" pitchFamily="34" charset="0"/>
              <a:buChar char="•"/>
            </a:pPr>
            <a:endParaRPr lang="en-US" sz="1600" b="1"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err="1">
                <a:effectLst/>
                <a:latin typeface="Microsoft Tai Le" panose="020B0502040204020203" pitchFamily="34" charset="0"/>
                <a:cs typeface="Microsoft Tai Le" panose="020B0502040204020203" pitchFamily="34" charset="0"/>
              </a:rPr>
              <a:t>num_vehicles</a:t>
            </a:r>
            <a:r>
              <a:rPr lang="en-US" sz="1600" b="0" i="0" dirty="0">
                <a:effectLst/>
                <a:latin typeface="Microsoft Tai Le" panose="020B0502040204020203" pitchFamily="34" charset="0"/>
                <a:cs typeface="Microsoft Tai Le" panose="020B0502040204020203" pitchFamily="34" charset="0"/>
              </a:rPr>
              <a:t>: The number of vehicles in the fleet.</a:t>
            </a:r>
          </a:p>
          <a:p>
            <a:pPr indent="-228600">
              <a:lnSpc>
                <a:spcPct val="90000"/>
              </a:lnSpc>
              <a:spcAft>
                <a:spcPts val="600"/>
              </a:spcAft>
              <a:buFont typeface="Arial" panose="020B0604020202020204" pitchFamily="34" charset="0"/>
              <a:buChar char="•"/>
            </a:pPr>
            <a:endParaRPr lang="en-US" sz="1600" b="1"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a:effectLst/>
                <a:latin typeface="Microsoft Tai Le" panose="020B0502040204020203" pitchFamily="34" charset="0"/>
                <a:cs typeface="Microsoft Tai Le" panose="020B0502040204020203" pitchFamily="34" charset="0"/>
              </a:rPr>
              <a:t>depot</a:t>
            </a:r>
            <a:r>
              <a:rPr lang="en-US" sz="1600" b="0" i="0" dirty="0">
                <a:effectLst/>
                <a:latin typeface="Microsoft Tai Le" panose="020B0502040204020203" pitchFamily="34" charset="0"/>
                <a:cs typeface="Microsoft Tai Le" panose="020B0502040204020203" pitchFamily="34" charset="0"/>
              </a:rPr>
              <a:t>: The index of the depot, the location where all vehicles start and end their routes.</a:t>
            </a:r>
          </a:p>
          <a:p>
            <a:pPr indent="-228600">
              <a:lnSpc>
                <a:spcPct val="90000"/>
              </a:lnSpc>
              <a:spcAft>
                <a:spcPts val="600"/>
              </a:spcAft>
              <a:buFont typeface="Arial" panose="020B0604020202020204" pitchFamily="34" charset="0"/>
              <a:buChar char="•"/>
            </a:pPr>
            <a:endParaRPr lang="en-US" sz="1600" b="0"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a:effectLst/>
                <a:latin typeface="Microsoft Tai Le" panose="020B0502040204020203" pitchFamily="34" charset="0"/>
                <a:cs typeface="Microsoft Tai Le" panose="020B0502040204020203" pitchFamily="34" charset="0"/>
              </a:rPr>
              <a:t>Demands</a:t>
            </a:r>
            <a:r>
              <a:rPr lang="en-US" sz="1600" b="0" i="0" dirty="0">
                <a:effectLst/>
                <a:latin typeface="Microsoft Tai Le" panose="020B0502040204020203" pitchFamily="34" charset="0"/>
                <a:cs typeface="Microsoft Tai Le" panose="020B0502040204020203" pitchFamily="34" charset="0"/>
              </a:rPr>
              <a:t>: Each location has a demand corresponding to the quantity—for example, weight or volume—of the item to be picked up.</a:t>
            </a:r>
          </a:p>
          <a:p>
            <a:pPr indent="-228600">
              <a:lnSpc>
                <a:spcPct val="90000"/>
              </a:lnSpc>
              <a:spcAft>
                <a:spcPts val="600"/>
              </a:spcAft>
              <a:buFont typeface="Arial" panose="020B0604020202020204" pitchFamily="34" charset="0"/>
              <a:buChar char="•"/>
            </a:pPr>
            <a:endParaRPr lang="en-US" sz="1600" b="0" i="0" dirty="0">
              <a:effectLst/>
              <a:latin typeface="Microsoft Tai Le" panose="020B0502040204020203" pitchFamily="34" charset="0"/>
              <a:cs typeface="Microsoft Tai Le" panose="020B0502040204020203" pitchFamily="34" charset="0"/>
            </a:endParaRPr>
          </a:p>
          <a:p>
            <a:pPr indent="-228600">
              <a:lnSpc>
                <a:spcPct val="90000"/>
              </a:lnSpc>
              <a:spcAft>
                <a:spcPts val="600"/>
              </a:spcAft>
              <a:buFont typeface="Arial" panose="020B0604020202020204" pitchFamily="34" charset="0"/>
              <a:buChar char="•"/>
            </a:pPr>
            <a:r>
              <a:rPr lang="en-US" sz="1600" b="1" i="0" dirty="0">
                <a:effectLst/>
                <a:latin typeface="Microsoft Tai Le" panose="020B0502040204020203" pitchFamily="34" charset="0"/>
                <a:cs typeface="Microsoft Tai Le" panose="020B0502040204020203" pitchFamily="34" charset="0"/>
              </a:rPr>
              <a:t>Capacities</a:t>
            </a:r>
            <a:r>
              <a:rPr lang="en-US" sz="1600" b="0" i="0" dirty="0">
                <a:effectLst/>
                <a:latin typeface="Microsoft Tai Le" panose="020B0502040204020203" pitchFamily="34" charset="0"/>
                <a:cs typeface="Microsoft Tai Le" panose="020B0502040204020203" pitchFamily="34" charset="0"/>
              </a:rPr>
              <a:t>: Each vehicle has a capacity: the maximum quantity that the vehicle can hold. As a vehicle travels along its route, the total quantity of the items it is carrying can never exceed its capacity.</a:t>
            </a:r>
          </a:p>
          <a:p>
            <a:pPr indent="-228600">
              <a:lnSpc>
                <a:spcPct val="90000"/>
              </a:lnSpc>
              <a:spcAft>
                <a:spcPts val="600"/>
              </a:spcAft>
              <a:buFont typeface="Arial" panose="020B0604020202020204" pitchFamily="34" charset="0"/>
              <a:buChar char="•"/>
            </a:pPr>
            <a:endParaRPr lang="en-US" sz="16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vert="horz" lIns="91440" tIns="45720" rIns="91440" bIns="45720" rtlCol="0" anchor="ctr">
            <a:noAutofit/>
          </a:bodyPr>
          <a:lstStyle/>
          <a:p>
            <a:pPr>
              <a:spcAft>
                <a:spcPts val="600"/>
              </a:spcAft>
            </a:pPr>
            <a:r>
              <a:rPr lang="en-US" sz="4000" kern="1200" dirty="0">
                <a:latin typeface="+mn-lt"/>
                <a:ea typeface="+mn-ea"/>
                <a:cs typeface="+mn-cs"/>
              </a:rPr>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6</a:t>
            </a:fld>
            <a:endParaRPr lang="en-US"/>
          </a:p>
        </p:txBody>
      </p:sp>
    </p:spTree>
    <p:extLst>
      <p:ext uri="{BB962C8B-B14F-4D97-AF65-F5344CB8AC3E}">
        <p14:creationId xmlns:p14="http://schemas.microsoft.com/office/powerpoint/2010/main" val="21129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37117" y="-415255"/>
            <a:ext cx="3932237" cy="1600200"/>
          </a:xfrm>
        </p:spPr>
        <p:txBody>
          <a:bodyPr anchor="b">
            <a:normAutofit/>
          </a:bodyPr>
          <a:lstStyle/>
          <a:p>
            <a:pPr marL="0" marR="0" lvl="0" indent="0" defTabSz="914400" rtl="0" eaLnBrk="1" fontAlgn="auto" latinLnBrk="0" hangingPunct="1">
              <a:spcBef>
                <a:spcPts val="0"/>
              </a:spcBef>
              <a:spcAft>
                <a:spcPts val="0"/>
              </a:spcAft>
              <a:buClrTx/>
              <a:buSzTx/>
              <a:buFontTx/>
              <a:buNone/>
              <a:tabLst/>
              <a:defRPr/>
            </a:pPr>
            <a:r>
              <a:rPr lang="en-US" dirty="0"/>
              <a:t>Define the distance call back </a:t>
            </a:r>
          </a:p>
        </p:txBody>
      </p:sp>
      <p:sp>
        <p:nvSpPr>
          <p:cNvPr id="7" name="Text Placeholder 26">
            <a:extLst>
              <a:ext uri="{FF2B5EF4-FFF2-40B4-BE49-F238E27FC236}">
                <a16:creationId xmlns:a16="http://schemas.microsoft.com/office/drawing/2014/main" id="{97A332C4-0215-D8E1-AFB6-0740B982ABBA}"/>
              </a:ext>
            </a:extLst>
          </p:cNvPr>
          <p:cNvSpPr>
            <a:spLocks noGrp="1"/>
          </p:cNvSpPr>
          <p:nvPr>
            <p:ph idx="1"/>
          </p:nvPr>
        </p:nvSpPr>
        <p:spPr>
          <a:xfrm>
            <a:off x="5183188" y="987425"/>
            <a:ext cx="6172200" cy="4873625"/>
          </a:xfrm>
        </p:spPr>
        <p:txBody>
          <a:bodyPr>
            <a:normAutofit/>
          </a:bodyPr>
          <a:lstStyle/>
          <a:p>
            <a:r>
              <a:rPr lang="en-GB" b="0" i="0" dirty="0">
                <a:effectLst/>
              </a:rPr>
              <a:t>creates the distance call back, which returns the distances between locations, and passes it to the solver. It also sets the arc costs, which define the cost of travel</a:t>
            </a:r>
            <a:br>
              <a:rPr lang="en-GB" dirty="0"/>
            </a:b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2022</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Autofit/>
          </a:bodyPr>
          <a:lstStyle/>
          <a:p>
            <a:pPr>
              <a:spcAft>
                <a:spcPts val="600"/>
              </a:spcAft>
            </a:pPr>
            <a:r>
              <a:rPr lang="en-US" sz="4000" dirty="0"/>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7</a:t>
            </a:fld>
            <a:endParaRPr lang="en-US"/>
          </a:p>
        </p:txBody>
      </p:sp>
      <p:pic>
        <p:nvPicPr>
          <p:cNvPr id="6" name="Picture 5" descr="Scatter chart&#10;&#10;Description automatically generated with low confidence">
            <a:extLst>
              <a:ext uri="{FF2B5EF4-FFF2-40B4-BE49-F238E27FC236}">
                <a16:creationId xmlns:a16="http://schemas.microsoft.com/office/drawing/2014/main" id="{694D4D94-D8D3-4CE5-0B77-4C1461A395E9}"/>
              </a:ext>
            </a:extLst>
          </p:cNvPr>
          <p:cNvPicPr>
            <a:picLocks noChangeAspect="1"/>
          </p:cNvPicPr>
          <p:nvPr/>
        </p:nvPicPr>
        <p:blipFill>
          <a:blip r:embed="rId2"/>
          <a:stretch>
            <a:fillRect/>
          </a:stretch>
        </p:blipFill>
        <p:spPr>
          <a:xfrm>
            <a:off x="-1" y="2114026"/>
            <a:ext cx="5494789" cy="4261607"/>
          </a:xfrm>
          <a:prstGeom prst="rect">
            <a:avLst/>
          </a:prstGeom>
        </p:spPr>
      </p:pic>
    </p:spTree>
    <p:extLst>
      <p:ext uri="{BB962C8B-B14F-4D97-AF65-F5344CB8AC3E}">
        <p14:creationId xmlns:p14="http://schemas.microsoft.com/office/powerpoint/2010/main" val="361018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vert="horz" lIns="91440" tIns="45720" rIns="91440" bIns="45720" rtlCol="0" anchor="ctr">
            <a:noAutofit/>
          </a:bodyPr>
          <a:lstStyle/>
          <a:p>
            <a:pPr>
              <a:spcAft>
                <a:spcPts val="600"/>
              </a:spcAft>
            </a:pPr>
            <a:r>
              <a:rPr lang="en-US" sz="4000" kern="1200" dirty="0">
                <a:latin typeface="+mn-lt"/>
                <a:ea typeface="+mn-ea"/>
                <a:cs typeface="+mn-cs"/>
              </a:rPr>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8</a:t>
            </a:fld>
            <a:endParaRPr lang="en-US"/>
          </a:p>
        </p:txBody>
      </p:sp>
      <p:sp>
        <p:nvSpPr>
          <p:cNvPr id="12" name="TextBox 11">
            <a:extLst>
              <a:ext uri="{FF2B5EF4-FFF2-40B4-BE49-F238E27FC236}">
                <a16:creationId xmlns:a16="http://schemas.microsoft.com/office/drawing/2014/main" id="{D5D7EC9E-A588-352A-4EAC-F247422220B6}"/>
              </a:ext>
            </a:extLst>
          </p:cNvPr>
          <p:cNvSpPr txBox="1"/>
          <p:nvPr/>
        </p:nvSpPr>
        <p:spPr>
          <a:xfrm>
            <a:off x="3278188" y="2740025"/>
            <a:ext cx="5688012" cy="2028825"/>
          </a:xfrm>
          <a:prstGeom prst="rect">
            <a:avLst/>
          </a:prstGeom>
        </p:spPr>
        <p:txBody>
          <a:bodyPr vert="horz" lIns="91440" tIns="45720" rIns="91440" bIns="45720" rtlCol="0">
            <a:normAutofit/>
          </a:bodyPr>
          <a:lstStyle/>
          <a:p>
            <a:pPr algn="ctr">
              <a:lnSpc>
                <a:spcPct val="90000"/>
              </a:lnSpc>
              <a:spcAft>
                <a:spcPts val="600"/>
              </a:spcAft>
            </a:pPr>
            <a:r>
              <a:rPr lang="en-US" sz="2000" kern="1200">
                <a:latin typeface="+mn-lt"/>
                <a:ea typeface="+mn-ea"/>
                <a:cs typeface="+mn-cs"/>
              </a:rPr>
              <a:t>To solve this VRP, you need to create a distance dimension, which computes the cumulative distance traveled by each vehicle along its route. You can then set a cost proportional to the maximum of the total distances along each route. Routing programs use dimensions to keep track of quantities that accumulate over a vehicle's route.</a:t>
            </a:r>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838200" y="1901952"/>
            <a:ext cx="10515600" cy="466344"/>
          </a:xfrm>
        </p:spPr>
        <p:txBody>
          <a:bodyPr vert="horz" lIns="91440" tIns="45720" rIns="91440" bIns="45720" rtlCol="0" anchor="ctr">
            <a:normAutofit/>
          </a:bodyPr>
          <a:lstStyle/>
          <a:p>
            <a:pPr marR="0" lvl="0" fontAlgn="auto">
              <a:spcAft>
                <a:spcPts val="0"/>
              </a:spcAft>
              <a:buClrTx/>
              <a:buSzTx/>
              <a:tabLst/>
              <a:defRPr/>
            </a:pPr>
            <a:r>
              <a:rPr lang="en-US" kern="1200" cap="all" baseline="0">
                <a:latin typeface="Gill Sans Nova" panose="020B0602020104020203" pitchFamily="34" charset="0"/>
                <a:ea typeface="+mj-ea"/>
                <a:cs typeface="+mj-cs"/>
              </a:rPr>
              <a:t>Add a distance dimension</a:t>
            </a:r>
          </a:p>
        </p:txBody>
      </p:sp>
    </p:spTree>
    <p:extLst>
      <p:ext uri="{BB962C8B-B14F-4D97-AF65-F5344CB8AC3E}">
        <p14:creationId xmlns:p14="http://schemas.microsoft.com/office/powerpoint/2010/main" val="359722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5D7EC9E-A588-352A-4EAC-F247422220B6}"/>
              </a:ext>
            </a:extLst>
          </p:cNvPr>
          <p:cNvSpPr txBox="1"/>
          <p:nvPr/>
        </p:nvSpPr>
        <p:spPr>
          <a:xfrm>
            <a:off x="693518" y="1536276"/>
            <a:ext cx="6464808" cy="1097280"/>
          </a:xfrm>
          <a:prstGeom prst="rect">
            <a:avLst/>
          </a:prstGeom>
        </p:spPr>
        <p:txBody>
          <a:bodyPr vert="horz" lIns="91440" tIns="45720" rIns="91440" bIns="45720" rtlCol="0">
            <a:normAutofit/>
          </a:bodyPr>
          <a:lstStyle/>
          <a:p>
            <a:pPr>
              <a:spcAft>
                <a:spcPts val="600"/>
              </a:spcAft>
            </a:pPr>
            <a:r>
              <a:rPr lang="en-US" sz="2000" b="0" i="0" dirty="0">
                <a:solidFill>
                  <a:schemeClr val="accent1"/>
                </a:solidFill>
                <a:effectLst/>
              </a:rPr>
              <a:t>In addition to the distance callback, the solver also requires a demand callback, which returns the demand at each location, and a dimension for the capacity constraints. </a:t>
            </a:r>
            <a:endParaRPr lang="en-US" sz="2000" dirty="0">
              <a:solidFill>
                <a:schemeClr val="accent1"/>
              </a:solidFill>
            </a:endParaRP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vert="horz" lIns="91440" tIns="45720" rIns="91440" bIns="45720" rtlCol="0" anchor="ctr">
            <a:noAutofit/>
          </a:bodyPr>
          <a:lstStyle/>
          <a:p>
            <a:pPr>
              <a:spcAft>
                <a:spcPts val="600"/>
              </a:spcAft>
            </a:pPr>
            <a:r>
              <a:rPr lang="en-US" sz="4000" kern="1200" dirty="0">
                <a:latin typeface="+mn-lt"/>
                <a:ea typeface="+mn-ea"/>
                <a:cs typeface="+mn-cs"/>
              </a:rPr>
              <a:t>VRP</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9</a:t>
            </a:fld>
            <a:endParaRPr lang="en-US"/>
          </a:p>
        </p:txBody>
      </p:sp>
      <p:sp>
        <p:nvSpPr>
          <p:cNvPr id="6" name="TextBox 5">
            <a:extLst>
              <a:ext uri="{FF2B5EF4-FFF2-40B4-BE49-F238E27FC236}">
                <a16:creationId xmlns:a16="http://schemas.microsoft.com/office/drawing/2014/main" id="{0EB1AF37-21D6-9D9F-CC40-A7D358A30F03}"/>
              </a:ext>
            </a:extLst>
          </p:cNvPr>
          <p:cNvSpPr txBox="1"/>
          <p:nvPr/>
        </p:nvSpPr>
        <p:spPr>
          <a:xfrm>
            <a:off x="693518" y="2922138"/>
            <a:ext cx="6464808" cy="1097280"/>
          </a:xfrm>
          <a:prstGeom prst="rect">
            <a:avLst/>
          </a:prstGeom>
        </p:spPr>
        <p:txBody>
          <a:bodyPr vert="horz" lIns="91440" tIns="45720" rIns="91440" bIns="45720" rtlCol="0">
            <a:normAutofit/>
          </a:bodyPr>
          <a:lstStyle/>
          <a:p>
            <a:pPr>
              <a:spcAft>
                <a:spcPts val="600"/>
              </a:spcAft>
            </a:pPr>
            <a:r>
              <a:rPr lang="en-US" sz="2000" b="0" i="0" dirty="0">
                <a:solidFill>
                  <a:schemeClr val="accent1"/>
                </a:solidFill>
                <a:effectLst/>
              </a:rPr>
              <a:t>Unlike the distance callback, which takes a pair of locations as inputs, the demand callback only depends on the location (</a:t>
            </a:r>
            <a:r>
              <a:rPr lang="en-US" sz="2000" b="0" i="0" dirty="0" err="1">
                <a:solidFill>
                  <a:schemeClr val="accent1"/>
                </a:solidFill>
                <a:effectLst/>
              </a:rPr>
              <a:t>from_node</a:t>
            </a:r>
            <a:r>
              <a:rPr lang="en-US" sz="2000" b="0" i="0" dirty="0">
                <a:solidFill>
                  <a:schemeClr val="accent1"/>
                </a:solidFill>
                <a:effectLst/>
              </a:rPr>
              <a:t>) of the delivery.</a:t>
            </a:r>
            <a:endParaRPr lang="en-US" sz="2000" dirty="0">
              <a:solidFill>
                <a:schemeClr val="accent1"/>
              </a:solidFill>
            </a:endParaRPr>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2" y="704088"/>
            <a:ext cx="10515600" cy="676656"/>
          </a:xfrm>
        </p:spPr>
        <p:txBody>
          <a:bodyPr vert="horz" lIns="91440" tIns="45720" rIns="91440" bIns="45720" rtlCol="0" anchor="ctr">
            <a:normAutofit/>
          </a:bodyPr>
          <a:lstStyle/>
          <a:p>
            <a:pPr marR="0" lvl="0" fontAlgn="auto">
              <a:spcAft>
                <a:spcPts val="0"/>
              </a:spcAft>
              <a:buClrTx/>
              <a:buSzTx/>
              <a:tabLst/>
              <a:defRPr/>
            </a:pPr>
            <a:r>
              <a:rPr lang="en-US" sz="4100" kern="1200" dirty="0">
                <a:latin typeface="+mj-lt"/>
                <a:ea typeface="+mj-ea"/>
                <a:cs typeface="+mj-cs"/>
              </a:rPr>
              <a:t>Add the capacity constraints</a:t>
            </a:r>
          </a:p>
        </p:txBody>
      </p:sp>
    </p:spTree>
    <p:extLst>
      <p:ext uri="{BB962C8B-B14F-4D97-AF65-F5344CB8AC3E}">
        <p14:creationId xmlns:p14="http://schemas.microsoft.com/office/powerpoint/2010/main" val="385693011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{C7446132-135A-46B0-AACF-9AB7EE0A1813}tf11964407_win32</Template>
  <TotalTime>275</TotalTime>
  <Words>855</Words>
  <Application>Microsoft Office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Microsoft GothicNeo</vt:lpstr>
      <vt:lpstr>Arial</vt:lpstr>
      <vt:lpstr>Calibri</vt:lpstr>
      <vt:lpstr>Castellar</vt:lpstr>
      <vt:lpstr>Courier New</vt:lpstr>
      <vt:lpstr>Gill Sans Nova</vt:lpstr>
      <vt:lpstr>Gill Sans Nova Light</vt:lpstr>
      <vt:lpstr>Microsoft Tai Le</vt:lpstr>
      <vt:lpstr>Roboto</vt:lpstr>
      <vt:lpstr>Sagona Book</vt:lpstr>
      <vt:lpstr>Wingdings</vt:lpstr>
      <vt:lpstr>Office Theme</vt:lpstr>
      <vt:lpstr>Vehicle Routing Problem</vt:lpstr>
      <vt:lpstr>Out Lines</vt:lpstr>
      <vt:lpstr>introduction</vt:lpstr>
      <vt:lpstr>VRP </vt:lpstr>
      <vt:lpstr>The capacitated vehicle routing problem (CVRP) </vt:lpstr>
      <vt:lpstr>Data Configuration</vt:lpstr>
      <vt:lpstr>Define the distance call back </vt:lpstr>
      <vt:lpstr>Add a distance dimension</vt:lpstr>
      <vt:lpstr>Add the capacity constraints</vt:lpstr>
      <vt:lpstr>Tools </vt:lpstr>
      <vt:lpstr>how we get there!!</vt:lpstr>
      <vt:lpstr>Add the solution printer</vt:lpstr>
      <vt:lpstr>The complete programs for the capacitated vehicle routing problem are shown below.</vt:lpstr>
      <vt:lpstr>meet our team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Routing Problem</dc:title>
  <dc:creator>Ahmed Ali Ahmed mohamed</dc:creator>
  <cp:lastModifiedBy>Ahmed Ali Ahmed mohamed</cp:lastModifiedBy>
  <cp:revision>1</cp:revision>
  <dcterms:created xsi:type="dcterms:W3CDTF">2022-12-28T20:36:37Z</dcterms:created>
  <dcterms:modified xsi:type="dcterms:W3CDTF">2022-12-29T01:11:53Z</dcterms:modified>
</cp:coreProperties>
</file>