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8" r:id="rId1"/>
  </p:sldMasterIdLst>
  <p:notesMasterIdLst>
    <p:notesMasterId r:id="rId28"/>
  </p:notesMasterIdLst>
  <p:handoutMasterIdLst>
    <p:handoutMasterId r:id="rId29"/>
  </p:handoutMasterIdLst>
  <p:sldIdLst>
    <p:sldId id="264" r:id="rId2"/>
    <p:sldId id="276" r:id="rId3"/>
    <p:sldId id="282" r:id="rId4"/>
    <p:sldId id="283" r:id="rId5"/>
    <p:sldId id="284" r:id="rId6"/>
    <p:sldId id="285" r:id="rId7"/>
    <p:sldId id="286" r:id="rId8"/>
    <p:sldId id="287" r:id="rId9"/>
    <p:sldId id="288" r:id="rId10"/>
    <p:sldId id="289" r:id="rId11"/>
    <p:sldId id="299" r:id="rId12"/>
    <p:sldId id="290" r:id="rId13"/>
    <p:sldId id="292" r:id="rId14"/>
    <p:sldId id="291" r:id="rId15"/>
    <p:sldId id="300" r:id="rId16"/>
    <p:sldId id="293" r:id="rId17"/>
    <p:sldId id="294" r:id="rId18"/>
    <p:sldId id="295" r:id="rId19"/>
    <p:sldId id="296" r:id="rId20"/>
    <p:sldId id="297" r:id="rId21"/>
    <p:sldId id="301" r:id="rId22"/>
    <p:sldId id="298" r:id="rId23"/>
    <p:sldId id="303" r:id="rId24"/>
    <p:sldId id="304" r:id="rId25"/>
    <p:sldId id="302" r:id="rId26"/>
    <p:sldId id="305" r:id="rId27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9" pos="3839" userDrawn="1">
          <p15:clr>
            <a:srgbClr val="A4A3A4"/>
          </p15:clr>
        </p15:guide>
        <p15:guide id="10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280" autoAdjust="0"/>
  </p:normalViewPr>
  <p:slideViewPr>
    <p:cSldViewPr showGuides="1">
      <p:cViewPr varScale="1">
        <p:scale>
          <a:sx n="70" d="100"/>
          <a:sy n="70" d="100"/>
        </p:scale>
        <p:origin x="536" y="48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73C59C-4E16-4A64-A766-34DB213E11B3}" type="datetimeFigureOut">
              <a:rPr lang="en-US">
                <a:solidFill>
                  <a:schemeClr val="tx2"/>
                </a:solidFill>
              </a:rPr>
              <a:t>1/19/2023</a:t>
            </a:fld>
            <a:endParaRPr>
              <a:solidFill>
                <a:schemeClr val="tx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77566-CD65-4859-9FA1-43956DC85B8C}" type="slidenum">
              <a:rPr>
                <a:solidFill>
                  <a:schemeClr val="tx2"/>
                </a:solidFill>
              </a:rPr>
              <a:t>‹#›</a:t>
            </a:fld>
            <a:endParaRPr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7983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F95CF31C-F757-429C-A789-86504F04C3BE}" type="datetimeFigureOut">
              <a:rPr lang="en-US"/>
              <a:pPr/>
              <a:t>1/19/2023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8796F01-7154-41E0-B48B-A6921757531A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07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594" y="1346947"/>
            <a:ext cx="1022033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594" y="4299697"/>
            <a:ext cx="1022033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594" y="1484779"/>
            <a:ext cx="10220330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6702" y="4068923"/>
            <a:ext cx="1080623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286" y="1432223"/>
            <a:ext cx="9964364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597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569" y="4389120"/>
            <a:ext cx="7889217" cy="1069848"/>
          </a:xfrm>
        </p:spPr>
        <p:txBody>
          <a:bodyPr>
            <a:normAutofit/>
          </a:bodyPr>
          <a:lstStyle>
            <a:lvl1pPr marL="0" indent="0" algn="l">
              <a:buNone/>
              <a:defRPr sz="2199">
                <a:solidFill>
                  <a:schemeClr val="tx1"/>
                </a:solidFill>
              </a:defRPr>
            </a:lvl1pPr>
            <a:lvl2pPr marL="457063" indent="0" algn="ctr">
              <a:buNone/>
              <a:defRPr sz="2199"/>
            </a:lvl2pPr>
            <a:lvl3pPr marL="914126" indent="0" algn="ctr">
              <a:buNone/>
              <a:defRPr sz="2199"/>
            </a:lvl3pPr>
            <a:lvl4pPr marL="1371189" indent="0" algn="ctr">
              <a:buNone/>
              <a:defRPr sz="1999"/>
            </a:lvl4pPr>
            <a:lvl5pPr marL="1828251" indent="0" algn="ctr">
              <a:buNone/>
              <a:defRPr sz="1999"/>
            </a:lvl5pPr>
            <a:lvl6pPr marL="2285314" indent="0" algn="ctr">
              <a:buNone/>
              <a:defRPr sz="1999"/>
            </a:lvl6pPr>
            <a:lvl7pPr marL="2742377" indent="0" algn="ctr">
              <a:buNone/>
              <a:defRPr sz="1999"/>
            </a:lvl7pPr>
            <a:lvl8pPr marL="3199440" indent="0" algn="ctr">
              <a:buNone/>
              <a:defRPr sz="1999"/>
            </a:lvl8pPr>
            <a:lvl9pPr marL="3656503" indent="0" algn="ctr">
              <a:buNone/>
              <a:defRPr sz="199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0235" y="4289334"/>
            <a:ext cx="1193557" cy="640080"/>
          </a:xfrm>
        </p:spPr>
        <p:txBody>
          <a:bodyPr/>
          <a:lstStyle>
            <a:lvl1pPr>
              <a:defRPr sz="2799"/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1842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B6C2-1084-4AED-A74A-DF028B0094EA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953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2628" y="533400"/>
            <a:ext cx="2552035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522" y="533400"/>
            <a:ext cx="7503745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B6C2-1084-4AED-A74A-DF028B0094EA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953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A30F4-0B4E-4E4B-BC36-C30CD13F4E17}" type="datetimeFigureOut">
              <a:rPr lang="en-US" smtClean="0"/>
              <a:t>1/19/2023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446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88825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6564" y="1225296"/>
            <a:ext cx="9278743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7998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210" y="5020056"/>
            <a:ext cx="9050203" cy="1066800"/>
          </a:xfrm>
        </p:spPr>
        <p:txBody>
          <a:bodyPr anchor="t">
            <a:normAutofit/>
          </a:bodyPr>
          <a:lstStyle>
            <a:lvl1pPr marL="0" indent="0">
              <a:buNone/>
              <a:defRPr sz="1999">
                <a:solidFill>
                  <a:schemeClr val="tx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1430" y="6272785"/>
            <a:ext cx="264362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140" y="6272785"/>
            <a:ext cx="6326000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165" y="2325848"/>
            <a:ext cx="1080623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482" y="2506133"/>
            <a:ext cx="1187989" cy="720332"/>
          </a:xfrm>
        </p:spPr>
        <p:txBody>
          <a:bodyPr/>
          <a:lstStyle>
            <a:lvl1pPr>
              <a:defRPr sz="2799"/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796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569" y="2194560"/>
            <a:ext cx="4753642" cy="3977640"/>
          </a:xfrm>
        </p:spPr>
        <p:txBody>
          <a:bodyPr/>
          <a:lstStyle>
            <a:lvl1pPr>
              <a:defRPr sz="1999"/>
            </a:lvl1pPr>
            <a:lvl2pPr>
              <a:defRPr sz="1799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2567" y="2194560"/>
            <a:ext cx="4753642" cy="3977640"/>
          </a:xfrm>
        </p:spPr>
        <p:txBody>
          <a:bodyPr/>
          <a:lstStyle>
            <a:lvl1pPr>
              <a:defRPr sz="1999"/>
            </a:lvl1pPr>
            <a:lvl2pPr>
              <a:defRPr sz="1799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313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522" y="2048256"/>
            <a:ext cx="4753642" cy="640080"/>
          </a:xfrm>
        </p:spPr>
        <p:txBody>
          <a:bodyPr anchor="ctr">
            <a:normAutofit/>
          </a:bodyPr>
          <a:lstStyle>
            <a:lvl1pPr marL="0" indent="0">
              <a:buNone/>
              <a:defRPr sz="1999" b="1">
                <a:solidFill>
                  <a:schemeClr val="accent1">
                    <a:lumMod val="75000"/>
                  </a:schemeClr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569" y="2743200"/>
            <a:ext cx="4753642" cy="3291840"/>
          </a:xfrm>
        </p:spPr>
        <p:txBody>
          <a:bodyPr/>
          <a:lstStyle>
            <a:lvl1pPr>
              <a:defRPr sz="1999"/>
            </a:lvl1pPr>
            <a:lvl2pPr>
              <a:defRPr sz="1799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2567" y="2048256"/>
            <a:ext cx="4753642" cy="640080"/>
          </a:xfrm>
        </p:spPr>
        <p:txBody>
          <a:bodyPr anchor="ctr">
            <a:normAutofit/>
          </a:bodyPr>
          <a:lstStyle>
            <a:lvl1pPr marL="0" indent="0">
              <a:buNone/>
              <a:defRPr sz="1999" b="1">
                <a:solidFill>
                  <a:schemeClr val="accent1">
                    <a:lumMod val="75000"/>
                  </a:schemeClr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2567" y="2743200"/>
            <a:ext cx="4753642" cy="3291840"/>
          </a:xfrm>
        </p:spPr>
        <p:txBody>
          <a:bodyPr/>
          <a:lstStyle>
            <a:lvl1pPr>
              <a:defRPr sz="1999"/>
            </a:lvl1pPr>
            <a:lvl2pPr>
              <a:defRPr sz="1799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20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925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836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1578" y="1"/>
            <a:ext cx="3887246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7413" y="685800"/>
            <a:ext cx="3199567" cy="1737360"/>
          </a:xfrm>
        </p:spPr>
        <p:txBody>
          <a:bodyPr anchor="b">
            <a:normAutofit/>
          </a:bodyPr>
          <a:lstStyle>
            <a:lvl1pPr>
              <a:defRPr sz="3199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7982" y="685800"/>
            <a:ext cx="6709948" cy="5020056"/>
          </a:xfrm>
        </p:spPr>
        <p:txBody>
          <a:bodyPr/>
          <a:lstStyle>
            <a:lvl1pPr>
              <a:defRPr sz="1999"/>
            </a:lvl1pPr>
            <a:lvl2pPr>
              <a:defRPr sz="1799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7413" y="2423160"/>
            <a:ext cx="3199567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BF754-515F-40B9-8D24-D54D5825B3D0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398756" y="6229681"/>
            <a:ext cx="457081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646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1578" y="1"/>
            <a:ext cx="3887246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7413" y="685800"/>
            <a:ext cx="3199567" cy="1737360"/>
          </a:xfrm>
        </p:spPr>
        <p:txBody>
          <a:bodyPr anchor="b">
            <a:normAutofit/>
          </a:bodyPr>
          <a:lstStyle>
            <a:lvl1pPr>
              <a:defRPr sz="3199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1578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7413" y="2423160"/>
            <a:ext cx="3199567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BF754-515F-40B9-8D24-D54D5825B3D0}" type="datetimeFigureOut">
              <a:rPr lang="en-US" smtClean="0"/>
              <a:t>1/19/2023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398756" y="6229681"/>
            <a:ext cx="457081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513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569" y="484632"/>
            <a:ext cx="10055781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569" y="2121408"/>
            <a:ext cx="10055781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2350" y="6272785"/>
            <a:ext cx="3272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2DD204D1-F9BD-4643-8480-6EA41EB484F1}" type="datetimeFigureOut">
              <a:rPr lang="en-US" smtClean="0"/>
              <a:pPr/>
              <a:t>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7853" y="6272785"/>
            <a:ext cx="6326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398756" y="6229681"/>
            <a:ext cx="457081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08183" y="6272785"/>
            <a:ext cx="6399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EB37DED6-D4C7-42EE-AB49-D2E39E64FD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195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126" rtl="0" eaLnBrk="1" latinLnBrk="0" hangingPunct="1">
        <a:lnSpc>
          <a:spcPct val="90000"/>
        </a:lnSpc>
        <a:spcBef>
          <a:spcPct val="0"/>
        </a:spcBef>
        <a:buNone/>
        <a:defRPr sz="5398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25" indent="-182825" algn="l" defTabSz="914126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9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indent="-182825" algn="l" defTabSz="914126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731301" indent="-182825" algn="l" defTabSz="914126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538" indent="-182825" algn="l" defTabSz="914126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79776" indent="-182825" algn="l" defTabSz="914126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599520" indent="-228531" algn="l" defTabSz="914126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99430" indent="-228531" algn="l" defTabSz="914126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99340" indent="-228531" algn="l" defTabSz="914126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99250" indent="-228531" algn="l" defTabSz="914126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file/d/1CTAlmlREFRaEN3NoHHitewpqAtWS5cVQ/view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53952" y="1412776"/>
            <a:ext cx="8280920" cy="864096"/>
          </a:xfrm>
        </p:spPr>
        <p:txBody>
          <a:bodyPr>
            <a:normAutofit fontScale="90000"/>
          </a:bodyPr>
          <a:lstStyle/>
          <a:p>
            <a:r>
              <a:rPr lang="en-US" dirty="0"/>
              <a:t>Detecting Credit-card Fraud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9652F0-0012-2877-8B58-514E4639EC49}"/>
              </a:ext>
            </a:extLst>
          </p:cNvPr>
          <p:cNvSpPr txBox="1"/>
          <p:nvPr/>
        </p:nvSpPr>
        <p:spPr>
          <a:xfrm>
            <a:off x="7678588" y="5648751"/>
            <a:ext cx="609447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By:</a:t>
            </a:r>
          </a:p>
          <a:p>
            <a:r>
              <a:rPr lang="en-US" dirty="0"/>
              <a:t>   Mohammad Sherif Mousa Dabour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340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E6EF6184-3883-A56E-CCC2-C023212D7C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772" y="188640"/>
            <a:ext cx="11593288" cy="6624736"/>
          </a:xfrm>
        </p:spPr>
      </p:pic>
    </p:spTree>
    <p:extLst>
      <p:ext uri="{BB962C8B-B14F-4D97-AF65-F5344CB8AC3E}">
        <p14:creationId xmlns:p14="http://schemas.microsoft.com/office/powerpoint/2010/main" val="2255114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A6507-BC8B-450E-B511-B6A601648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80344"/>
            <a:ext cx="12287100" cy="924520"/>
          </a:xfrm>
        </p:spPr>
        <p:txBody>
          <a:bodyPr/>
          <a:lstStyle/>
          <a:p>
            <a:pPr algn="ctr"/>
            <a:r>
              <a:rPr lang="en-IN" dirty="0"/>
              <a:t>Data Modelling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A11FF0-FC73-DA06-D493-16BBE18839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9876" y="2626320"/>
            <a:ext cx="10157354" cy="2951336"/>
          </a:xfrm>
        </p:spPr>
        <p:txBody>
          <a:bodyPr/>
          <a:lstStyle/>
          <a:p>
            <a:r>
              <a:rPr lang="en-US" dirty="0"/>
              <a:t>We will split our dataset into training and test sets with a split ratio of 0.80 after we have standardized our entire dataset</a:t>
            </a:r>
          </a:p>
          <a:p>
            <a:r>
              <a:rPr lang="en-US" dirty="0"/>
              <a:t>This indicates that the train data will account for 80% of our data, while the test data will account for 20%</a:t>
            </a:r>
          </a:p>
          <a:p>
            <a:r>
              <a:rPr lang="en-US" dirty="0"/>
              <a:t>The dimensions will be found using the dim() function </a:t>
            </a:r>
          </a:p>
        </p:txBody>
      </p:sp>
    </p:spTree>
    <p:extLst>
      <p:ext uri="{BB962C8B-B14F-4D97-AF65-F5344CB8AC3E}">
        <p14:creationId xmlns:p14="http://schemas.microsoft.com/office/powerpoint/2010/main" val="1925192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A6507-BC8B-450E-B511-B6A601648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6200"/>
            <a:ext cx="12188825" cy="904528"/>
          </a:xfrm>
        </p:spPr>
        <p:txBody>
          <a:bodyPr/>
          <a:lstStyle/>
          <a:p>
            <a:pPr algn="ctr"/>
            <a:r>
              <a:rPr lang="en-IN" dirty="0"/>
              <a:t>Data Modelling</a:t>
            </a:r>
            <a:endParaRPr lang="en-US" dirty="0"/>
          </a:p>
        </p:txBody>
      </p:sp>
      <p:pic>
        <p:nvPicPr>
          <p:cNvPr id="5" name="Content Placeholder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4C982CDA-9756-0FA5-BA5D-EBDD617192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812" y="980728"/>
            <a:ext cx="11233248" cy="5801072"/>
          </a:xfrm>
        </p:spPr>
      </p:pic>
    </p:spTree>
    <p:extLst>
      <p:ext uri="{BB962C8B-B14F-4D97-AF65-F5344CB8AC3E}">
        <p14:creationId xmlns:p14="http://schemas.microsoft.com/office/powerpoint/2010/main" val="4074454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03274-70FA-1393-5252-09352074D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20688"/>
            <a:ext cx="12188825" cy="1480592"/>
          </a:xfrm>
        </p:spPr>
        <p:txBody>
          <a:bodyPr>
            <a:normAutofit fontScale="90000"/>
          </a:bodyPr>
          <a:lstStyle/>
          <a:p>
            <a:pPr algn="ctr"/>
            <a:r>
              <a:rPr lang="en-US" b="0" i="0" dirty="0">
                <a:effectLst/>
              </a:rPr>
              <a:t>Fitting Logistic Regression Model</a:t>
            </a:r>
            <a:br>
              <a:rPr lang="en-US" b="0" i="0" dirty="0">
                <a:effectLst/>
                <a:latin typeface="Georgia" panose="02040502050405020303" pitchFamily="18" charset="0"/>
              </a:rPr>
            </a:b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E544AE-A28D-3809-9384-3C97B33FA91A}"/>
              </a:ext>
            </a:extLst>
          </p:cNvPr>
          <p:cNvSpPr txBox="1"/>
          <p:nvPr/>
        </p:nvSpPr>
        <p:spPr>
          <a:xfrm>
            <a:off x="1117308" y="1723298"/>
            <a:ext cx="9873648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We will fit our first model in this phase of the credit card fraud detection project</a:t>
            </a:r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We will get started with logistic regression</a:t>
            </a:r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 logistic regression is used to model the probability of a class's outcome, such as pass/fail, positive/negative, and fraud/not fraud in our project</a:t>
            </a:r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We use the following procedure to apply this model to our data</a:t>
            </a:r>
          </a:p>
        </p:txBody>
      </p:sp>
    </p:spTree>
    <p:extLst>
      <p:ext uri="{BB962C8B-B14F-4D97-AF65-F5344CB8AC3E}">
        <p14:creationId xmlns:p14="http://schemas.microsoft.com/office/powerpoint/2010/main" val="1569622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16B18-A5B0-A857-48D6-D7F1E46D3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88825" cy="1440159"/>
          </a:xfrm>
        </p:spPr>
        <p:txBody>
          <a:bodyPr>
            <a:normAutofit fontScale="90000"/>
          </a:bodyPr>
          <a:lstStyle/>
          <a:p>
            <a:pPr algn="ctr"/>
            <a:r>
              <a:rPr lang="en-US" b="0" i="0" dirty="0">
                <a:effectLst/>
              </a:rPr>
              <a:t>Fitting Logistic Regression Model</a:t>
            </a:r>
            <a:br>
              <a:rPr lang="en-US" b="0" i="0" dirty="0">
                <a:effectLst/>
                <a:latin typeface="Georgia" panose="02040502050405020303" pitchFamily="18" charset="0"/>
              </a:rPr>
            </a:br>
            <a:endParaRPr lang="en-US" dirty="0"/>
          </a:p>
        </p:txBody>
      </p:sp>
      <p:pic>
        <p:nvPicPr>
          <p:cNvPr id="9" name="Content Placeholder 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2221F186-36BB-AF5E-703A-92314A58E9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768" y="1196752"/>
            <a:ext cx="11593288" cy="5184575"/>
          </a:xfrm>
        </p:spPr>
      </p:pic>
    </p:spTree>
    <p:extLst>
      <p:ext uri="{BB962C8B-B14F-4D97-AF65-F5344CB8AC3E}">
        <p14:creationId xmlns:p14="http://schemas.microsoft.com/office/powerpoint/2010/main" val="1444816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03274-70FA-1393-5252-09352074D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6200"/>
            <a:ext cx="12188825" cy="1480592"/>
          </a:xfrm>
        </p:spPr>
        <p:txBody>
          <a:bodyPr>
            <a:normAutofit fontScale="90000"/>
          </a:bodyPr>
          <a:lstStyle/>
          <a:p>
            <a:pPr algn="ctr"/>
            <a:r>
              <a:rPr lang="en-US" b="0" i="0" dirty="0">
                <a:effectLst/>
              </a:rPr>
              <a:t>Fitting Logistic Regression Model</a:t>
            </a:r>
            <a:br>
              <a:rPr lang="en-US" b="0" i="0" dirty="0">
                <a:effectLst/>
                <a:latin typeface="Georgia" panose="02040502050405020303" pitchFamily="18" charset="0"/>
              </a:rPr>
            </a:br>
            <a:endParaRPr lang="en-US" dirty="0"/>
          </a:p>
        </p:txBody>
      </p:sp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E72E7DF-40F9-33D3-E7F6-254BA8D4B7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6432" y="2120900"/>
            <a:ext cx="7202311" cy="4051300"/>
          </a:xfrm>
        </p:spPr>
      </p:pic>
    </p:spTree>
    <p:extLst>
      <p:ext uri="{BB962C8B-B14F-4D97-AF65-F5344CB8AC3E}">
        <p14:creationId xmlns:p14="http://schemas.microsoft.com/office/powerpoint/2010/main" val="2600562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5872F-AEE1-FC43-604F-70A4BAE22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88640"/>
            <a:ext cx="12188825" cy="1368152"/>
          </a:xfrm>
        </p:spPr>
        <p:txBody>
          <a:bodyPr>
            <a:normAutofit fontScale="90000"/>
          </a:bodyPr>
          <a:lstStyle/>
          <a:p>
            <a:pPr algn="ctr"/>
            <a:r>
              <a:rPr lang="en-US" b="0" i="0" dirty="0">
                <a:effectLst/>
              </a:rPr>
              <a:t>Fitting Logistic Regression Model</a:t>
            </a:r>
            <a:br>
              <a:rPr lang="en-US" b="0" i="0" dirty="0">
                <a:effectLst/>
                <a:latin typeface="Georgia" panose="02040502050405020303" pitchFamily="18" charset="0"/>
              </a:rPr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8C71379-93C1-17B9-5E99-6619AAD0E6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6432" y="2120900"/>
            <a:ext cx="7202311" cy="4051300"/>
          </a:xfrm>
        </p:spPr>
      </p:pic>
    </p:spTree>
    <p:extLst>
      <p:ext uri="{BB962C8B-B14F-4D97-AF65-F5344CB8AC3E}">
        <p14:creationId xmlns:p14="http://schemas.microsoft.com/office/powerpoint/2010/main" val="927016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EC321-CFCB-8692-FBDC-45037FBCF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6200"/>
            <a:ext cx="12188825" cy="1408584"/>
          </a:xfrm>
        </p:spPr>
        <p:txBody>
          <a:bodyPr>
            <a:normAutofit fontScale="90000"/>
          </a:bodyPr>
          <a:lstStyle/>
          <a:p>
            <a:pPr algn="ctr"/>
            <a:r>
              <a:rPr lang="en-US" b="0" i="0" dirty="0">
                <a:effectLst/>
              </a:rPr>
              <a:t>Fitting Logistic Regression Model</a:t>
            </a:r>
            <a:br>
              <a:rPr lang="en-US" b="0" i="0" dirty="0">
                <a:effectLst/>
                <a:latin typeface="Georgia" panose="02040502050405020303" pitchFamily="18" charset="0"/>
              </a:rPr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B2053E5-8FC4-3949-D5D3-04ADE5C20C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764" y="1052736"/>
            <a:ext cx="11593288" cy="5729064"/>
          </a:xfrm>
        </p:spPr>
      </p:pic>
    </p:spTree>
    <p:extLst>
      <p:ext uri="{BB962C8B-B14F-4D97-AF65-F5344CB8AC3E}">
        <p14:creationId xmlns:p14="http://schemas.microsoft.com/office/powerpoint/2010/main" val="224835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4A3E5-53CA-0845-8F07-F6D5344AB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2188825" cy="15526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0" i="0" dirty="0">
                <a:effectLst/>
              </a:rPr>
              <a:t>Fitting Logistic Regression Model</a:t>
            </a:r>
            <a:br>
              <a:rPr lang="en-US" b="0" i="0" dirty="0">
                <a:effectLst/>
                <a:latin typeface="Georgia" panose="02040502050405020303" pitchFamily="18" charset="0"/>
              </a:rPr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A06E0A8-784D-F49F-E70A-87AD8F5D28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756" y="1196752"/>
            <a:ext cx="11593288" cy="5444232"/>
          </a:xfrm>
        </p:spPr>
      </p:pic>
    </p:spTree>
    <p:extLst>
      <p:ext uri="{BB962C8B-B14F-4D97-AF65-F5344CB8AC3E}">
        <p14:creationId xmlns:p14="http://schemas.microsoft.com/office/powerpoint/2010/main" val="273094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3A0D5-1996-0056-83F5-75A463EB3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76200"/>
            <a:ext cx="12188824" cy="6985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Decision tree</a:t>
            </a:r>
          </a:p>
        </p:txBody>
      </p:sp>
      <p:pic>
        <p:nvPicPr>
          <p:cNvPr id="5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16AF2184-4B35-9E54-7375-0E30555519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773" y="774700"/>
            <a:ext cx="7704856" cy="6007100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9B8C8A3-DD8F-D7D3-9B48-F1470B0C8861}"/>
              </a:ext>
            </a:extLst>
          </p:cNvPr>
          <p:cNvSpPr txBox="1"/>
          <p:nvPr/>
        </p:nvSpPr>
        <p:spPr>
          <a:xfrm>
            <a:off x="8254652" y="774700"/>
            <a:ext cx="3600400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We will implement a decision tree algorithm in this part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 To plot the outcomes of a decision, use Decision Trees, these outcomes are essentially a result that allows us to determine which class the object belongs too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 Our decision tree model will now be implemented and plotted using the rpart.plot() function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 The recursive splitting will be used to plot the decision tree particularly.</a:t>
            </a:r>
          </a:p>
        </p:txBody>
      </p:sp>
    </p:spTree>
    <p:extLst>
      <p:ext uri="{BB962C8B-B14F-4D97-AF65-F5344CB8AC3E}">
        <p14:creationId xmlns:p14="http://schemas.microsoft.com/office/powerpoint/2010/main" val="1246262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Problem Statement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main aim of the project is to detect the fraudulent transaction in credit card</a:t>
            </a:r>
          </a:p>
          <a:p>
            <a:r>
              <a:rPr lang="en-US" dirty="0"/>
              <a:t>It includes modeling past transaction that turned out to be fraud</a:t>
            </a:r>
          </a:p>
          <a:p>
            <a:r>
              <a:rPr lang="en-US" dirty="0"/>
              <a:t>The new model is used to detect, if the new transaction is fraud or not</a:t>
            </a:r>
          </a:p>
          <a:p>
            <a:r>
              <a:rPr lang="en-US" dirty="0"/>
              <a:t>It will minimize the fraud transaction while 100% detecting the fraudulent transaction</a:t>
            </a:r>
          </a:p>
        </p:txBody>
      </p:sp>
    </p:spTree>
    <p:extLst>
      <p:ext uri="{BB962C8B-B14F-4D97-AF65-F5344CB8AC3E}">
        <p14:creationId xmlns:p14="http://schemas.microsoft.com/office/powerpoint/2010/main" val="711182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8C0A1-5BED-59E2-1F9B-AD79EB0C4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331552"/>
            <a:ext cx="12188825" cy="70849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Artificial Neural Network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828FDC-4EF7-6BD9-134F-64020A20B6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Artificial Neural Networks (ANNs) are a form of machine learning algorithm inspired by the human nervous system</a:t>
            </a:r>
          </a:p>
          <a:p>
            <a:r>
              <a:rPr lang="en-US" dirty="0"/>
              <a:t> The ANN models are capable of learning patterns from past data and performing classification on the input data</a:t>
            </a:r>
          </a:p>
          <a:p>
            <a:r>
              <a:rPr lang="en-US" dirty="0"/>
              <a:t>We import the neural net package, which will allow us to create our artificial neural networks </a:t>
            </a:r>
          </a:p>
          <a:p>
            <a:r>
              <a:rPr lang="en-US" dirty="0"/>
              <a:t>Then, using the plot() function, we plotted it.</a:t>
            </a:r>
          </a:p>
          <a:p>
            <a:r>
              <a:rPr lang="en-US" dirty="0"/>
              <a:t> In the case of Artificial Neural Networks, there is now a value range between 1 and 0</a:t>
            </a:r>
          </a:p>
          <a:p>
            <a:r>
              <a:rPr lang="en-US" dirty="0"/>
              <a:t> We set a threshold of 0.5, which means that values greater than 0.5 correspond to 1 and the remainder to 0</a:t>
            </a:r>
          </a:p>
        </p:txBody>
      </p:sp>
    </p:spTree>
    <p:extLst>
      <p:ext uri="{BB962C8B-B14F-4D97-AF65-F5344CB8AC3E}">
        <p14:creationId xmlns:p14="http://schemas.microsoft.com/office/powerpoint/2010/main" val="1939841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8C0A1-5BED-59E2-1F9B-AD79EB0C4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2043" y="331552"/>
            <a:ext cx="12210867" cy="70849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Artificial Neural Network</a:t>
            </a:r>
          </a:p>
        </p:txBody>
      </p:sp>
      <p:pic>
        <p:nvPicPr>
          <p:cNvPr id="5" name="Content Placeholder 4" descr="Graphical user interface&#10;&#10;Description automatically generated">
            <a:extLst>
              <a:ext uri="{FF2B5EF4-FFF2-40B4-BE49-F238E27FC236}">
                <a16:creationId xmlns:a16="http://schemas.microsoft.com/office/drawing/2014/main" id="{978F40DF-D390-D8EB-D3F3-15F0251C59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772" y="1040048"/>
            <a:ext cx="11521280" cy="5817952"/>
          </a:xfrm>
        </p:spPr>
      </p:pic>
    </p:spTree>
    <p:extLst>
      <p:ext uri="{BB962C8B-B14F-4D97-AF65-F5344CB8AC3E}">
        <p14:creationId xmlns:p14="http://schemas.microsoft.com/office/powerpoint/2010/main" val="3711049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4F858-8F66-3D2F-47EF-A71A0E224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44447"/>
            <a:ext cx="12188825" cy="936104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Gradient Boosting(GBM)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BC39D3-0D9A-D824-A6ED-14F2D71177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Gradient Boosting is a well-known machine learning approach for classification and regression problems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Several underlying ensemble models, such as weak decision trees, make up this model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 These decision trees are combined to produce a powerful gradient boosting model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 In our model, we use the gradient descent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7381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896E1-B3E1-C9A8-8D4F-008FFDD83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6200"/>
            <a:ext cx="12287100" cy="976536"/>
          </a:xfrm>
        </p:spPr>
        <p:txBody>
          <a:bodyPr/>
          <a:lstStyle/>
          <a:p>
            <a:pPr algn="ctr"/>
            <a:r>
              <a:rPr lang="en-US" dirty="0"/>
              <a:t>Gradient Boosting(GBM)</a:t>
            </a:r>
          </a:p>
        </p:txBody>
      </p:sp>
      <p:pic>
        <p:nvPicPr>
          <p:cNvPr id="4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9489157E-91EF-3AEA-C415-558FFCA082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6432" y="2120900"/>
            <a:ext cx="7202311" cy="4051300"/>
          </a:xfrm>
        </p:spPr>
      </p:pic>
    </p:spTree>
    <p:extLst>
      <p:ext uri="{BB962C8B-B14F-4D97-AF65-F5344CB8AC3E}">
        <p14:creationId xmlns:p14="http://schemas.microsoft.com/office/powerpoint/2010/main" val="634483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7B366-7466-27CD-F90D-671BB5A4B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-358235"/>
            <a:ext cx="12220980" cy="130167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/>
            <a:r>
              <a:rPr lang="en-US" sz="4800" dirty="0"/>
              <a:t>Data Visualization</a:t>
            </a:r>
          </a:p>
        </p:txBody>
      </p:sp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423C3849-C0B0-33FF-CA74-6CF05CFF9B2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6760"/>
            <a:ext cx="3273803" cy="3273803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3F8F5732-4411-F44D-708A-3B3923CCEC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2232" y="4313264"/>
            <a:ext cx="3799777" cy="2460354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FAB270BB-AE46-593B-3369-060BBAF579F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3245" y="1816101"/>
            <a:ext cx="3726504" cy="2412781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10" descr="Chart&#10;&#10;Description automatically generated">
            <a:extLst>
              <a:ext uri="{FF2B5EF4-FFF2-40B4-BE49-F238E27FC236}">
                <a16:creationId xmlns:a16="http://schemas.microsoft.com/office/drawing/2014/main" id="{CBB62AAE-5E7E-1F0D-B331-6AFE49ACCCD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7110" y="1215349"/>
            <a:ext cx="4823871" cy="3123288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776678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4F858-8F66-3D2F-47EF-A71A0E224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332656"/>
            <a:ext cx="12188825" cy="936104"/>
          </a:xfrm>
        </p:spPr>
        <p:txBody>
          <a:bodyPr/>
          <a:lstStyle/>
          <a:p>
            <a:pPr algn="ctr"/>
            <a:r>
              <a:rPr lang="en-US" dirty="0"/>
              <a:t>Conclusion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79E077-B823-65ED-7DAA-55CE9F3F68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7309" y="1701800"/>
            <a:ext cx="10737743" cy="4470400"/>
          </a:xfrm>
        </p:spPr>
        <p:txBody>
          <a:bodyPr/>
          <a:lstStyle/>
          <a:p>
            <a:r>
              <a:rPr lang="en-US" dirty="0"/>
              <a:t>We learned how to use machine learning to construct our credit card fraud detection model as part of our project</a:t>
            </a:r>
          </a:p>
          <a:p>
            <a:r>
              <a:rPr lang="en-US" dirty="0"/>
              <a:t> We implemented this model using several machine learning algorithms and plotted the model's performance curves</a:t>
            </a:r>
          </a:p>
          <a:p>
            <a:r>
              <a:rPr lang="en-US" dirty="0"/>
              <a:t> We learned how to analyze and interpret data in order to distinguish fraudulent transactions from other sorts of information</a:t>
            </a:r>
          </a:p>
        </p:txBody>
      </p:sp>
    </p:spTree>
    <p:extLst>
      <p:ext uri="{BB962C8B-B14F-4D97-AF65-F5344CB8AC3E}">
        <p14:creationId xmlns:p14="http://schemas.microsoft.com/office/powerpoint/2010/main" val="2211224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D0885-36FC-359E-CF61-81268D3A8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88840"/>
            <a:ext cx="12188825" cy="2880320"/>
          </a:xfrm>
        </p:spPr>
        <p:txBody>
          <a:bodyPr>
            <a:normAutofit/>
          </a:bodyPr>
          <a:lstStyle/>
          <a:p>
            <a:pPr algn="ctr"/>
            <a:r>
              <a:rPr lang="en-US" sz="6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284765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15FEE-BDE1-438F-BCA7-EDAB064B7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Sample Data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59909-309F-47F2-9E5F-828794EF3D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>
                <a:hlinkClick r:id="rId2"/>
              </a:rPr>
              <a:t>https://drive.google.com/file/d/1CTAlmlREFRaEN3NoHHitewpqAtWS5cVQ/view</a:t>
            </a:r>
            <a:endParaRPr lang="en-IN" dirty="0"/>
          </a:p>
          <a:p>
            <a:r>
              <a:rPr lang="en-IN" dirty="0"/>
              <a:t>Data set consist of mix data with total 284,807 observations</a:t>
            </a:r>
          </a:p>
          <a:p>
            <a:r>
              <a:rPr lang="en-IN" dirty="0"/>
              <a:t>28 numerical value, namely V1 to V28</a:t>
            </a:r>
          </a:p>
          <a:p>
            <a:r>
              <a:rPr lang="en-IN" dirty="0"/>
              <a:t>There is no missing value in dataset</a:t>
            </a:r>
          </a:p>
          <a:p>
            <a:r>
              <a:rPr lang="en-IN" dirty="0"/>
              <a:t>We will be importing the dataset, and performing exploration, data manipulation followed by data modelling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68937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913F7-6EBC-4C52-82D9-E86244AC1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4715" y="908720"/>
            <a:ext cx="10157354" cy="996528"/>
          </a:xfrm>
        </p:spPr>
        <p:txBody>
          <a:bodyPr>
            <a:normAutofit/>
          </a:bodyPr>
          <a:lstStyle/>
          <a:p>
            <a:pPr algn="ctr"/>
            <a:r>
              <a:rPr lang="en-IN" sz="5400" dirty="0"/>
              <a:t>Algorithm/Methodology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D15E0D-6587-4E37-914A-A8C664A932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4715" y="2311227"/>
            <a:ext cx="10157354" cy="4470400"/>
          </a:xfrm>
        </p:spPr>
        <p:txBody>
          <a:bodyPr/>
          <a:lstStyle/>
          <a:p>
            <a:r>
              <a:rPr lang="en-IN" dirty="0"/>
              <a:t>There are various algorithm that will come into place, namely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Decision tree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Logistic regression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Artificial Neural Network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Gradient boosting classifier</a:t>
            </a:r>
          </a:p>
        </p:txBody>
      </p:sp>
    </p:spTree>
    <p:extLst>
      <p:ext uri="{BB962C8B-B14F-4D97-AF65-F5344CB8AC3E}">
        <p14:creationId xmlns:p14="http://schemas.microsoft.com/office/powerpoint/2010/main" val="1730671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85743-DB25-4714-927A-23EEA0A78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98276" y="1340768"/>
            <a:ext cx="12287101" cy="1397000"/>
          </a:xfrm>
        </p:spPr>
        <p:txBody>
          <a:bodyPr>
            <a:normAutofit/>
          </a:bodyPr>
          <a:lstStyle/>
          <a:p>
            <a:pPr algn="ctr"/>
            <a:r>
              <a:rPr lang="en-IN" sz="5400" dirty="0"/>
              <a:t>Software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C1404F-F798-4140-8485-102281F1C0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To execute the specified task, we will be using R programming language</a:t>
            </a:r>
          </a:p>
        </p:txBody>
      </p:sp>
    </p:spTree>
    <p:extLst>
      <p:ext uri="{BB962C8B-B14F-4D97-AF65-F5344CB8AC3E}">
        <p14:creationId xmlns:p14="http://schemas.microsoft.com/office/powerpoint/2010/main" val="3139457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82C19-6381-50BF-E6E2-E059F0A58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749" y="484632"/>
            <a:ext cx="11881320" cy="1609344"/>
          </a:xfrm>
        </p:spPr>
        <p:txBody>
          <a:bodyPr anchor="b">
            <a:normAutofit/>
          </a:bodyPr>
          <a:lstStyle/>
          <a:p>
            <a:pPr algn="ctr"/>
            <a:r>
              <a:rPr lang="en-US" sz="3700" dirty="0"/>
              <a:t>Importing dataset that contain the transactions made by credit card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3AF6EA4-B4AC-1782-25CB-D168C65B9B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9975" y="3419070"/>
            <a:ext cx="10055225" cy="1454960"/>
          </a:xfrm>
          <a:noFill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251E8EA-935F-178C-4BBF-FEDF940A73B2}"/>
              </a:ext>
            </a:extLst>
          </p:cNvPr>
          <p:cNvSpPr txBox="1"/>
          <p:nvPr/>
        </p:nvSpPr>
        <p:spPr>
          <a:xfrm>
            <a:off x="1157588" y="2116856"/>
            <a:ext cx="98736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We can see that the data set has 284807 observations of 31 variables </a:t>
            </a:r>
          </a:p>
        </p:txBody>
      </p:sp>
    </p:spTree>
    <p:extLst>
      <p:ext uri="{BB962C8B-B14F-4D97-AF65-F5344CB8AC3E}">
        <p14:creationId xmlns:p14="http://schemas.microsoft.com/office/powerpoint/2010/main" val="312137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3074D-4258-F061-ED00-EA10D07E4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8040"/>
            <a:ext cx="12188824" cy="1478570"/>
          </a:xfrm>
        </p:spPr>
        <p:txBody>
          <a:bodyPr anchor="b">
            <a:normAutofit/>
          </a:bodyPr>
          <a:lstStyle/>
          <a:p>
            <a:pPr algn="ctr"/>
            <a:r>
              <a:rPr lang="en-US" dirty="0"/>
              <a:t>Data Exploration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BC46FC2-1E4E-FF25-8FE3-ECED78A6E08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69975" y="2971256"/>
            <a:ext cx="4752975" cy="2423613"/>
          </a:xfrm>
          <a:noFill/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CD6EFD37-D200-FE76-8905-6A102743AAA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We are looking at the data in the credit card data frame in this section of the fraud detection-machine learning project.</a:t>
            </a:r>
          </a:p>
          <a:p>
            <a:r>
              <a:rPr lang="en-US" dirty="0"/>
              <a:t> The credit card data will be displayed using the head() and tail() functions.</a:t>
            </a:r>
          </a:p>
          <a:p>
            <a:r>
              <a:rPr lang="en-US" dirty="0"/>
              <a:t> After that, we will look at the other elements of this data frame </a:t>
            </a:r>
          </a:p>
          <a:p>
            <a:r>
              <a:rPr lang="en-US" dirty="0"/>
              <a:t>Here is the code for data exploration..</a:t>
            </a:r>
          </a:p>
        </p:txBody>
      </p:sp>
    </p:spTree>
    <p:extLst>
      <p:ext uri="{BB962C8B-B14F-4D97-AF65-F5344CB8AC3E}">
        <p14:creationId xmlns:p14="http://schemas.microsoft.com/office/powerpoint/2010/main" val="467756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3A421041-3583-6A07-CE33-9A164340CB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764" y="116632"/>
            <a:ext cx="11593288" cy="6624736"/>
          </a:xfrm>
        </p:spPr>
      </p:pic>
    </p:spTree>
    <p:extLst>
      <p:ext uri="{BB962C8B-B14F-4D97-AF65-F5344CB8AC3E}">
        <p14:creationId xmlns:p14="http://schemas.microsoft.com/office/powerpoint/2010/main" val="3131312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E10C5-D1D7-C929-2BC7-DAE8287B9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16632"/>
            <a:ext cx="12188825" cy="1478570"/>
          </a:xfrm>
        </p:spPr>
        <p:txBody>
          <a:bodyPr anchor="b">
            <a:normAutofit/>
          </a:bodyPr>
          <a:lstStyle/>
          <a:p>
            <a:pPr algn="ctr"/>
            <a:r>
              <a:rPr lang="en-US" dirty="0"/>
              <a:t>Data Manipulation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0D8F9FA-3634-B8DC-68CC-55C4F0AFE88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69975" y="2365556"/>
            <a:ext cx="4752975" cy="3635012"/>
          </a:xfrm>
          <a:noFill/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8B1C9A86-3221-45E3-AA03-806DB97F6CF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 We use the scale() function to scale our data in this phase of the R data science project. This will be applied to the credit card data amount's amount component</a:t>
            </a:r>
          </a:p>
          <a:p>
            <a:r>
              <a:rPr lang="en-US" dirty="0"/>
              <a:t>Feature standardization is another term for scaling. The data is organized according to a given range with the help of scaling</a:t>
            </a:r>
          </a:p>
          <a:p>
            <a:r>
              <a:rPr lang="en-US" dirty="0"/>
              <a:t> As a result, our dataset contains no extreme values that could cause our model to malfunction</a:t>
            </a:r>
          </a:p>
          <a:p>
            <a:r>
              <a:rPr lang="en-US" dirty="0"/>
              <a:t>This is the code for data manipulation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019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415</TotalTime>
  <Words>804</Words>
  <Application>Microsoft Office PowerPoint</Application>
  <PresentationFormat>Custom</PresentationFormat>
  <Paragraphs>79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</vt:lpstr>
      <vt:lpstr>Century Gothic</vt:lpstr>
      <vt:lpstr>Georgia</vt:lpstr>
      <vt:lpstr>Rockwell</vt:lpstr>
      <vt:lpstr>Rockwell Condensed</vt:lpstr>
      <vt:lpstr>Wingdings</vt:lpstr>
      <vt:lpstr>Wood Type</vt:lpstr>
      <vt:lpstr>Detecting Credit-card Fraud </vt:lpstr>
      <vt:lpstr>Problem Statement</vt:lpstr>
      <vt:lpstr>Sample Data set</vt:lpstr>
      <vt:lpstr>Algorithm/Methodology</vt:lpstr>
      <vt:lpstr>Software</vt:lpstr>
      <vt:lpstr>Importing dataset that contain the transactions made by credit card</vt:lpstr>
      <vt:lpstr>Data Exploration </vt:lpstr>
      <vt:lpstr>PowerPoint Presentation</vt:lpstr>
      <vt:lpstr>Data Manipulation</vt:lpstr>
      <vt:lpstr>PowerPoint Presentation</vt:lpstr>
      <vt:lpstr>Data Modelling</vt:lpstr>
      <vt:lpstr>Data Modelling</vt:lpstr>
      <vt:lpstr>Fitting Logistic Regression Model </vt:lpstr>
      <vt:lpstr>Fitting Logistic Regression Model </vt:lpstr>
      <vt:lpstr>Fitting Logistic Regression Model </vt:lpstr>
      <vt:lpstr>Fitting Logistic Regression Model </vt:lpstr>
      <vt:lpstr>Fitting Logistic Regression Model </vt:lpstr>
      <vt:lpstr>Fitting Logistic Regression Model </vt:lpstr>
      <vt:lpstr>Decision tree</vt:lpstr>
      <vt:lpstr>Artificial Neural Network</vt:lpstr>
      <vt:lpstr>Artificial Neural Network</vt:lpstr>
      <vt:lpstr>Gradient Boosting(GBM)</vt:lpstr>
      <vt:lpstr>Gradient Boosting(GBM)</vt:lpstr>
      <vt:lpstr>Data Visualization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Discover Credit-card Fraud</dc:title>
  <dc:creator>Komal Swain</dc:creator>
  <cp:lastModifiedBy>Mohamed Sherif Dabour</cp:lastModifiedBy>
  <cp:revision>7</cp:revision>
  <dcterms:created xsi:type="dcterms:W3CDTF">2022-04-23T02:07:00Z</dcterms:created>
  <dcterms:modified xsi:type="dcterms:W3CDTF">2023-01-19T00:08:13Z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