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9" r:id="rId12"/>
    <p:sldId id="290" r:id="rId13"/>
    <p:sldId id="292" r:id="rId14"/>
    <p:sldId id="291" r:id="rId15"/>
    <p:sldId id="300" r:id="rId16"/>
    <p:sldId id="293" r:id="rId17"/>
    <p:sldId id="294" r:id="rId18"/>
    <p:sldId id="295" r:id="rId19"/>
    <p:sldId id="296" r:id="rId20"/>
    <p:sldId id="297" r:id="rId21"/>
    <p:sldId id="301" r:id="rId22"/>
    <p:sldId id="298" r:id="rId23"/>
    <p:sldId id="303" r:id="rId24"/>
    <p:sldId id="304" r:id="rId25"/>
    <p:sldId id="302" r:id="rId26"/>
    <p:sldId id="305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70" d="100"/>
          <a:sy n="70" d="100"/>
        </p:scale>
        <p:origin x="536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1/7/2023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9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6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TAlmlREFRaEN3NoHHitewpqAtWS5cVQ/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952" y="1412776"/>
            <a:ext cx="8280920" cy="864096"/>
          </a:xfrm>
        </p:spPr>
        <p:txBody>
          <a:bodyPr/>
          <a:lstStyle/>
          <a:p>
            <a:r>
              <a:rPr lang="en-US" dirty="0"/>
              <a:t>Detecting Credit-card Fraud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652F0-0012-2877-8B58-514E4639EC49}"/>
              </a:ext>
            </a:extLst>
          </p:cNvPr>
          <p:cNvSpPr txBox="1"/>
          <p:nvPr/>
        </p:nvSpPr>
        <p:spPr>
          <a:xfrm>
            <a:off x="8038628" y="5642815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Name: Mohammad Sherif Mousa Dabour</a:t>
            </a:r>
            <a:br>
              <a:rPr lang="en-US" dirty="0"/>
            </a:br>
            <a:r>
              <a:rPr lang="en-US" dirty="0"/>
              <a:t>ID: 221101055</a:t>
            </a:r>
          </a:p>
          <a:p>
            <a:endParaRPr lang="en-US" dirty="0"/>
          </a:p>
          <a:p>
            <a:r>
              <a:rPr lang="en-US" dirty="0"/>
              <a:t>Supervised By: Prof. Ahmed Emam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EF6184-3883-A56E-CCC2-C023212D7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8640"/>
            <a:ext cx="11593288" cy="6624736"/>
          </a:xfrm>
        </p:spPr>
      </p:pic>
    </p:spTree>
    <p:extLst>
      <p:ext uri="{BB962C8B-B14F-4D97-AF65-F5344CB8AC3E}">
        <p14:creationId xmlns:p14="http://schemas.microsoft.com/office/powerpoint/2010/main" val="22551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507-BC8B-450E-B511-B6A6016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96" y="1280344"/>
            <a:ext cx="4464496" cy="924520"/>
          </a:xfrm>
        </p:spPr>
        <p:txBody>
          <a:bodyPr/>
          <a:lstStyle/>
          <a:p>
            <a:r>
              <a:rPr lang="en-IN" dirty="0"/>
              <a:t>Data Modelling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1FF0-FC73-DA06-D493-16BBE188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2626320"/>
            <a:ext cx="10157354" cy="2951336"/>
          </a:xfrm>
        </p:spPr>
        <p:txBody>
          <a:bodyPr/>
          <a:lstStyle/>
          <a:p>
            <a:r>
              <a:rPr lang="en-US" dirty="0"/>
              <a:t>We will split our dataset into training and test sets with a split ratio of 0.80 after we have standardized our entire dataset</a:t>
            </a:r>
          </a:p>
          <a:p>
            <a:r>
              <a:rPr lang="en-US" dirty="0"/>
              <a:t>This indicates that the train data will account for 80% of our data, while the test data will account for 20%</a:t>
            </a:r>
          </a:p>
          <a:p>
            <a:r>
              <a:rPr lang="en-US" dirty="0"/>
              <a:t>The dimensions will be found using the dim() function </a:t>
            </a:r>
          </a:p>
        </p:txBody>
      </p:sp>
    </p:spTree>
    <p:extLst>
      <p:ext uri="{BB962C8B-B14F-4D97-AF65-F5344CB8AC3E}">
        <p14:creationId xmlns:p14="http://schemas.microsoft.com/office/powerpoint/2010/main" val="19251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507-BC8B-450E-B511-B6A6016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212" y="76200"/>
            <a:ext cx="5256585" cy="904528"/>
          </a:xfrm>
        </p:spPr>
        <p:txBody>
          <a:bodyPr/>
          <a:lstStyle/>
          <a:p>
            <a:r>
              <a:rPr lang="en-IN" dirty="0"/>
              <a:t>Data Modelling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982CDA-9756-0FA5-BA5D-EBDD6171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980728"/>
            <a:ext cx="11233248" cy="5801072"/>
          </a:xfrm>
        </p:spPr>
      </p:pic>
    </p:spTree>
    <p:extLst>
      <p:ext uri="{BB962C8B-B14F-4D97-AF65-F5344CB8AC3E}">
        <p14:creationId xmlns:p14="http://schemas.microsoft.com/office/powerpoint/2010/main" val="40744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3274-70FA-1393-5252-09352074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972" y="116632"/>
            <a:ext cx="9052393" cy="1480592"/>
          </a:xfrm>
        </p:spPr>
        <p:txBody>
          <a:bodyPr/>
          <a:lstStyle/>
          <a:p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544AE-A28D-3809-9384-3C97B33FA91A}"/>
              </a:ext>
            </a:extLst>
          </p:cNvPr>
          <p:cNvSpPr txBox="1"/>
          <p:nvPr/>
        </p:nvSpPr>
        <p:spPr>
          <a:xfrm>
            <a:off x="1117308" y="1723298"/>
            <a:ext cx="98736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fit our first model in this phase of the credit card fraud detection project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get started with logistic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logistic regression is used to model the probability of a class's outcome, such as pass/fail, positive/negative, and fraud/not fraud in our project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 the following procedure to apply this model to our data</a:t>
            </a:r>
          </a:p>
        </p:txBody>
      </p:sp>
    </p:spTree>
    <p:extLst>
      <p:ext uri="{BB962C8B-B14F-4D97-AF65-F5344CB8AC3E}">
        <p14:creationId xmlns:p14="http://schemas.microsoft.com/office/powerpoint/2010/main" val="1569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6B18-A5B0-A857-48D6-D7F1E46D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80" y="0"/>
            <a:ext cx="8928991" cy="144015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21F186-36BB-AF5E-703A-92314A58E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8" y="1196752"/>
            <a:ext cx="11593288" cy="5184575"/>
          </a:xfrm>
        </p:spPr>
      </p:pic>
    </p:spTree>
    <p:extLst>
      <p:ext uri="{BB962C8B-B14F-4D97-AF65-F5344CB8AC3E}">
        <p14:creationId xmlns:p14="http://schemas.microsoft.com/office/powerpoint/2010/main" val="144481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3274-70FA-1393-5252-09352074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8" y="76200"/>
            <a:ext cx="9052393" cy="1480592"/>
          </a:xfrm>
        </p:spPr>
        <p:txBody>
          <a:bodyPr/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72E7DF-40F9-33D3-E7F6-254BA8D4B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96752"/>
            <a:ext cx="11593288" cy="5585048"/>
          </a:xfrm>
        </p:spPr>
      </p:pic>
    </p:spTree>
    <p:extLst>
      <p:ext uri="{BB962C8B-B14F-4D97-AF65-F5344CB8AC3E}">
        <p14:creationId xmlns:p14="http://schemas.microsoft.com/office/powerpoint/2010/main" val="26005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72F-AEE1-FC43-604F-70A4BAE2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10157354" cy="1368152"/>
          </a:xfrm>
        </p:spPr>
        <p:txBody>
          <a:bodyPr/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71379-93C1-17B9-5E99-6619AAD0E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399762"/>
            <a:ext cx="11665296" cy="5517232"/>
          </a:xfrm>
        </p:spPr>
      </p:pic>
    </p:spTree>
    <p:extLst>
      <p:ext uri="{BB962C8B-B14F-4D97-AF65-F5344CB8AC3E}">
        <p14:creationId xmlns:p14="http://schemas.microsoft.com/office/powerpoint/2010/main" val="9270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C321-CFCB-8692-FBDC-45037FBC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408584"/>
          </a:xfrm>
        </p:spPr>
        <p:txBody>
          <a:bodyPr/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053E5-8FC4-3949-D5D3-04ADE5C20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052736"/>
            <a:ext cx="11593288" cy="5729064"/>
          </a:xfrm>
        </p:spPr>
      </p:pic>
    </p:spTree>
    <p:extLst>
      <p:ext uri="{BB962C8B-B14F-4D97-AF65-F5344CB8AC3E}">
        <p14:creationId xmlns:p14="http://schemas.microsoft.com/office/powerpoint/2010/main" val="2248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A3E5-53CA-0845-8F07-F6D5344A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0"/>
            <a:ext cx="10157354" cy="1552600"/>
          </a:xfrm>
        </p:spPr>
        <p:txBody>
          <a:bodyPr/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6E0A8-784D-F49F-E70A-87AD8F5D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96752"/>
            <a:ext cx="11593288" cy="5444232"/>
          </a:xfrm>
        </p:spPr>
      </p:pic>
    </p:spTree>
    <p:extLst>
      <p:ext uri="{BB962C8B-B14F-4D97-AF65-F5344CB8AC3E}">
        <p14:creationId xmlns:p14="http://schemas.microsoft.com/office/powerpoint/2010/main" val="2730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A0D5-1996-0056-83F5-75A463EB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7" cy="698500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AF2184-4B35-9E54-7375-0E3055551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" y="774700"/>
            <a:ext cx="7704856" cy="6007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B8C8A3-DD8F-D7D3-9B48-F1470B0C8861}"/>
              </a:ext>
            </a:extLst>
          </p:cNvPr>
          <p:cNvSpPr txBox="1"/>
          <p:nvPr/>
        </p:nvSpPr>
        <p:spPr>
          <a:xfrm>
            <a:off x="8254652" y="774700"/>
            <a:ext cx="3600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implement a decision tree algorithm in this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To plot the outcomes of a decision, use Decision Trees, these outcomes are essentially a result that allows us to determine which class the object belongs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Our decision tree model will now be implemented and plotted using the rpart.plot()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The recursive splitting will be used to plot the decision tree particularly.</a:t>
            </a:r>
          </a:p>
        </p:txBody>
      </p:sp>
    </p:spTree>
    <p:extLst>
      <p:ext uri="{BB962C8B-B14F-4D97-AF65-F5344CB8AC3E}">
        <p14:creationId xmlns:p14="http://schemas.microsoft.com/office/powerpoint/2010/main" val="12462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aim of the project is to detect the fraudulent transaction in credit card</a:t>
            </a:r>
          </a:p>
          <a:p>
            <a:r>
              <a:rPr lang="en-US" dirty="0"/>
              <a:t>It includes modeling past transaction that turned out to be fraud</a:t>
            </a:r>
          </a:p>
          <a:p>
            <a:r>
              <a:rPr lang="en-US" dirty="0"/>
              <a:t>The new model is used to detect, if the new transaction is fraud or not</a:t>
            </a:r>
          </a:p>
          <a:p>
            <a:r>
              <a:rPr lang="en-US" dirty="0"/>
              <a:t>It will minimize the fraud transaction while 100% detecting the fraudulent transaction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C0A1-5BED-59E2-1F9B-AD79E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331552"/>
            <a:ext cx="10157354" cy="708496"/>
          </a:xfrm>
        </p:spPr>
        <p:txBody>
          <a:bodyPr/>
          <a:lstStyle/>
          <a:p>
            <a:pPr algn="ctr"/>
            <a:r>
              <a:rPr lang="en-US" dirty="0"/>
              <a:t>Artificial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28FDC-4EF7-6BD9-134F-64020A20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Artificial Neural Networks (ANNs) are a form of machine learning algorithm inspired by the human nervous system</a:t>
            </a:r>
          </a:p>
          <a:p>
            <a:r>
              <a:rPr lang="en-US" dirty="0"/>
              <a:t> The ANN models are capable of learning patterns from past data and performing classification on the input data</a:t>
            </a:r>
          </a:p>
          <a:p>
            <a:r>
              <a:rPr lang="en-US" dirty="0"/>
              <a:t>We import the neural net package, which will allow us to create our artificial neural networks </a:t>
            </a:r>
          </a:p>
          <a:p>
            <a:r>
              <a:rPr lang="en-US" dirty="0"/>
              <a:t>Then, using the plot() function, we plotted it.</a:t>
            </a:r>
          </a:p>
          <a:p>
            <a:r>
              <a:rPr lang="en-US" dirty="0"/>
              <a:t> In the case of Artificial Neural Networks, there is now a value range between 1 and 0</a:t>
            </a:r>
          </a:p>
          <a:p>
            <a:r>
              <a:rPr lang="en-US" dirty="0"/>
              <a:t> We set a threshold of 0.5, which means that values greater than 0.5 correspond to 1 and the remainder to 0</a:t>
            </a:r>
          </a:p>
        </p:txBody>
      </p:sp>
    </p:spTree>
    <p:extLst>
      <p:ext uri="{BB962C8B-B14F-4D97-AF65-F5344CB8AC3E}">
        <p14:creationId xmlns:p14="http://schemas.microsoft.com/office/powerpoint/2010/main" val="19398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C0A1-5BED-59E2-1F9B-AD79E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331552"/>
            <a:ext cx="10157354" cy="708496"/>
          </a:xfrm>
        </p:spPr>
        <p:txBody>
          <a:bodyPr/>
          <a:lstStyle/>
          <a:p>
            <a:pPr algn="ctr"/>
            <a:r>
              <a:rPr lang="en-US" dirty="0"/>
              <a:t>Artificial Neural Network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78F40DF-D390-D8EB-D3F3-15F0251C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040048"/>
            <a:ext cx="11521280" cy="5817952"/>
          </a:xfrm>
        </p:spPr>
      </p:pic>
    </p:spTree>
    <p:extLst>
      <p:ext uri="{BB962C8B-B14F-4D97-AF65-F5344CB8AC3E}">
        <p14:creationId xmlns:p14="http://schemas.microsoft.com/office/powerpoint/2010/main" val="37110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858-8F66-3D2F-47EF-A71A0E22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180" y="144447"/>
            <a:ext cx="6633288" cy="9361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Gradient Boosting(GBM)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C39D3-0D9A-D824-A6ED-14F2D711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Gradient Boosting is a well-known machine learning approach for classification and regression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Several underlying ensemble models, such as weak decision trees, make up this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These decision trees are combined to produce a powerful gradient boosting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In our model, we use the gradient descent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96E1-B3E1-C9A8-8D4F-008FFDD8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r>
              <a:rPr lang="en-US"/>
              <a:t>Gradient Boosting(GBM)</a:t>
            </a:r>
            <a:endParaRPr lang="en-US" dirty="0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89157E-91EF-3AEA-C415-558FFCA08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124744"/>
            <a:ext cx="10945216" cy="5797910"/>
          </a:xfrm>
        </p:spPr>
      </p:pic>
    </p:spTree>
    <p:extLst>
      <p:ext uri="{BB962C8B-B14F-4D97-AF65-F5344CB8AC3E}">
        <p14:creationId xmlns:p14="http://schemas.microsoft.com/office/powerpoint/2010/main" val="6344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2304473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67B366-7466-27CD-F90D-671BB5A4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49" y="-358235"/>
            <a:ext cx="878928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dirty="0"/>
              <a:t>Data Visualization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23C3849-C0B0-33FF-CA74-6CF05CFF9B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760"/>
            <a:ext cx="3273803" cy="32738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8F5732-4411-F44D-708A-3B3923CCE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32" y="4313264"/>
            <a:ext cx="3799777" cy="24603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AB270BB-AE46-593B-3369-060BBAF579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45" y="1816101"/>
            <a:ext cx="3726504" cy="241278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BB62AAE-5E7E-1F0D-B331-6AFE49ACCC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0" y="1215349"/>
            <a:ext cx="4823871" cy="312328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6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858-8F66-3D2F-47EF-A71A0E22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988" y="332656"/>
            <a:ext cx="6633288" cy="93610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E077-B823-65ED-7DAA-55CE9F3F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737743" cy="4470400"/>
          </a:xfrm>
        </p:spPr>
        <p:txBody>
          <a:bodyPr/>
          <a:lstStyle/>
          <a:p>
            <a:r>
              <a:rPr lang="en-US" dirty="0"/>
              <a:t>We learned how to use machine learning to construct our credit card fraud detection model as part of our project</a:t>
            </a:r>
          </a:p>
          <a:p>
            <a:r>
              <a:rPr lang="en-US" dirty="0"/>
              <a:t> We implemented this model using several machine learning algorithms and plotted the model's performance curves</a:t>
            </a:r>
          </a:p>
          <a:p>
            <a:r>
              <a:rPr lang="en-US" dirty="0"/>
              <a:t> We learned how to analyze and interpret data in order to distinguish fraudulent transactions from other sorts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122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0885-36FC-359E-CF61-81268D3A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164" y="1988840"/>
            <a:ext cx="8060571" cy="2880320"/>
          </a:xfrm>
        </p:spPr>
        <p:txBody>
          <a:bodyPr>
            <a:normAutofit/>
          </a:bodyPr>
          <a:lstStyle/>
          <a:p>
            <a:r>
              <a:rPr lang="en-US" sz="60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4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FEE-BDE1-438F-BCA7-EDAB064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9909-309F-47F2-9E5F-828794EF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https://drive.google.com/file/d/1CTAlmlREFRaEN3NoHHitewpqAtWS5cVQ/view</a:t>
            </a:r>
            <a:endParaRPr lang="en-IN" dirty="0"/>
          </a:p>
          <a:p>
            <a:r>
              <a:rPr lang="en-IN" dirty="0"/>
              <a:t>Data set consist of mix data with total 284,807 observations</a:t>
            </a:r>
          </a:p>
          <a:p>
            <a:r>
              <a:rPr lang="en-IN" dirty="0"/>
              <a:t>28 numerical value, namely V1 to V28</a:t>
            </a:r>
          </a:p>
          <a:p>
            <a:r>
              <a:rPr lang="en-IN" dirty="0"/>
              <a:t>There is no missing value in dataset</a:t>
            </a:r>
          </a:p>
          <a:p>
            <a:r>
              <a:rPr lang="en-IN" dirty="0"/>
              <a:t>We will be importing the dataset, and performing exploration, data manipulation followed by data modelling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9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13F7-6EBC-4C52-82D9-E86244AC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15" y="908720"/>
            <a:ext cx="10157354" cy="996528"/>
          </a:xfrm>
        </p:spPr>
        <p:txBody>
          <a:bodyPr>
            <a:normAutofit/>
          </a:bodyPr>
          <a:lstStyle/>
          <a:p>
            <a:r>
              <a:rPr lang="en-IN" sz="3600" dirty="0"/>
              <a:t>Algorithm/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5E0D-6587-4E37-914A-A8C664A9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15" y="2311227"/>
            <a:ext cx="10157354" cy="4470400"/>
          </a:xfrm>
        </p:spPr>
        <p:txBody>
          <a:bodyPr/>
          <a:lstStyle/>
          <a:p>
            <a:r>
              <a:rPr lang="en-IN" dirty="0"/>
              <a:t>There are various algorithm that will come into place, namely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Artificial 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7306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5743-DB25-4714-927A-23EEA0A7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1340768"/>
            <a:ext cx="4761079" cy="1397000"/>
          </a:xfrm>
        </p:spPr>
        <p:txBody>
          <a:bodyPr>
            <a:normAutofit/>
          </a:bodyPr>
          <a:lstStyle/>
          <a:p>
            <a:r>
              <a:rPr lang="en-IN" sz="3600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404F-F798-4140-8485-102281F1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execute the specified task, we will be using 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1394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2C19-6381-50BF-E6E2-E059F0A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700" dirty="0"/>
              <a:t>Importing dataset that contain the transactions made by credit card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F6EA4-B4AC-1782-25CB-D168C65B9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2" y="3200592"/>
            <a:ext cx="11521281" cy="2676680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51E8EA-935F-178C-4BBF-FEDF940A73B2}"/>
              </a:ext>
            </a:extLst>
          </p:cNvPr>
          <p:cNvSpPr txBox="1"/>
          <p:nvPr/>
        </p:nvSpPr>
        <p:spPr>
          <a:xfrm>
            <a:off x="1117309" y="1936496"/>
            <a:ext cx="987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see that the data set has 284807 observations of 31 variables </a:t>
            </a:r>
          </a:p>
        </p:txBody>
      </p:sp>
    </p:spTree>
    <p:extLst>
      <p:ext uri="{BB962C8B-B14F-4D97-AF65-F5344CB8AC3E}">
        <p14:creationId xmlns:p14="http://schemas.microsoft.com/office/powerpoint/2010/main" val="3121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074D-4258-F061-ED00-EA10D07E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8040"/>
            <a:ext cx="9903418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Data Exploration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46FC2-1E4E-FF25-8FE3-ECED78A6E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3812" y="1988840"/>
            <a:ext cx="5400601" cy="439248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6EFD37-D200-FE76-8905-6A102743A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looking at the data in the credit card data frame in this section of the fraud detection-machine learning project.</a:t>
            </a:r>
          </a:p>
          <a:p>
            <a:r>
              <a:rPr lang="en-US" dirty="0"/>
              <a:t> The credit card data will be displayed using the head() and tail() functions.</a:t>
            </a:r>
          </a:p>
          <a:p>
            <a:r>
              <a:rPr lang="en-US" dirty="0"/>
              <a:t> After that, we will look at the other elements of this data frame </a:t>
            </a:r>
          </a:p>
          <a:p>
            <a:r>
              <a:rPr lang="en-US" dirty="0"/>
              <a:t>Here is the code for data exploration..</a:t>
            </a:r>
          </a:p>
        </p:txBody>
      </p:sp>
    </p:spTree>
    <p:extLst>
      <p:ext uri="{BB962C8B-B14F-4D97-AF65-F5344CB8AC3E}">
        <p14:creationId xmlns:p14="http://schemas.microsoft.com/office/powerpoint/2010/main" val="4677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A421041-3583-6A07-CE33-9A164340C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11593288" cy="6624736"/>
          </a:xfrm>
        </p:spPr>
      </p:pic>
    </p:spTree>
    <p:extLst>
      <p:ext uri="{BB962C8B-B14F-4D97-AF65-F5344CB8AC3E}">
        <p14:creationId xmlns:p14="http://schemas.microsoft.com/office/powerpoint/2010/main" val="31313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10C5-D1D7-C929-2BC7-DAE8287B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116632"/>
            <a:ext cx="9903418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Data Manipulation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8F9FA-3634-B8DC-68CC-55C4F0AFE8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4323" y="2249488"/>
            <a:ext cx="4630979" cy="3541712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B1C9A86-3221-45E3-AA03-806DB97F6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We use the scale() function to scale our data in this phase of the R data science project. This will be applied to the credit card data amount's amount component</a:t>
            </a:r>
          </a:p>
          <a:p>
            <a:r>
              <a:rPr lang="en-US" dirty="0"/>
              <a:t>Feature standardization is another term for scaling. The data is organized according to a given range with the help of scaling</a:t>
            </a:r>
          </a:p>
          <a:p>
            <a:r>
              <a:rPr lang="en-US" dirty="0"/>
              <a:t> As a result, our dataset contains no extreme values that could cause our model to malfunction</a:t>
            </a:r>
          </a:p>
          <a:p>
            <a:r>
              <a:rPr lang="en-US" dirty="0"/>
              <a:t>This is the code for data manipulation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405</TotalTime>
  <Words>813</Words>
  <Application>Microsoft Office PowerPoint</Application>
  <PresentationFormat>Custom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Georgia</vt:lpstr>
      <vt:lpstr>Tw Cen MT</vt:lpstr>
      <vt:lpstr>Circuit</vt:lpstr>
      <vt:lpstr>Detecting Credit-card Fraud </vt:lpstr>
      <vt:lpstr>Problem Statement</vt:lpstr>
      <vt:lpstr>Sample Data set</vt:lpstr>
      <vt:lpstr>Algorithm/ Methodology</vt:lpstr>
      <vt:lpstr>Software</vt:lpstr>
      <vt:lpstr>Importing dataset that contain the transactions made by credit card</vt:lpstr>
      <vt:lpstr>Data Exploration </vt:lpstr>
      <vt:lpstr>PowerPoint Presentation</vt:lpstr>
      <vt:lpstr>Data Manipulation</vt:lpstr>
      <vt:lpstr>PowerPoint Presentation</vt:lpstr>
      <vt:lpstr>Data Modelling</vt:lpstr>
      <vt:lpstr>Data Modelling</vt:lpstr>
      <vt:lpstr>Fitting Logistic Regression Model </vt:lpstr>
      <vt:lpstr>Fitting Logistic Regression Model </vt:lpstr>
      <vt:lpstr>Fitting Logistic Regression Model </vt:lpstr>
      <vt:lpstr>Fitting Logistic Regression Model </vt:lpstr>
      <vt:lpstr>Fitting Logistic Regression Model </vt:lpstr>
      <vt:lpstr>Fitting Logistic Regression Model </vt:lpstr>
      <vt:lpstr>Decision tree</vt:lpstr>
      <vt:lpstr>Artificial Neural Network</vt:lpstr>
      <vt:lpstr>Artificial Neural Network</vt:lpstr>
      <vt:lpstr>Gradient Boosting(GBM)</vt:lpstr>
      <vt:lpstr>Gradient Boosting(GBM)</vt:lpstr>
      <vt:lpstr>Data Visualization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Credit-card Fraud</dc:title>
  <dc:creator>Komal Swain</dc:creator>
  <cp:lastModifiedBy>Mohamed Sherif Dabour</cp:lastModifiedBy>
  <cp:revision>6</cp:revision>
  <dcterms:created xsi:type="dcterms:W3CDTF">2022-04-23T02:07:00Z</dcterms:created>
  <dcterms:modified xsi:type="dcterms:W3CDTF">2023-01-07T20:38:19Z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