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9"/>
  </p:notesMasterIdLst>
  <p:sldIdLst>
    <p:sldId id="279" r:id="rId2"/>
    <p:sldId id="256" r:id="rId3"/>
    <p:sldId id="277" r:id="rId4"/>
    <p:sldId id="257" r:id="rId5"/>
    <p:sldId id="283" r:id="rId6"/>
    <p:sldId id="276" r:id="rId7"/>
    <p:sldId id="278" r:id="rId8"/>
    <p:sldId id="273" r:id="rId9"/>
    <p:sldId id="258" r:id="rId10"/>
    <p:sldId id="271" r:id="rId11"/>
    <p:sldId id="259" r:id="rId12"/>
    <p:sldId id="261" r:id="rId13"/>
    <p:sldId id="275" r:id="rId14"/>
    <p:sldId id="274" r:id="rId15"/>
    <p:sldId id="263" r:id="rId16"/>
    <p:sldId id="284" r:id="rId17"/>
    <p:sldId id="264" r:id="rId18"/>
    <p:sldId id="265" r:id="rId19"/>
    <p:sldId id="266" r:id="rId20"/>
    <p:sldId id="267" r:id="rId21"/>
    <p:sldId id="285" r:id="rId22"/>
    <p:sldId id="272" r:id="rId23"/>
    <p:sldId id="280" r:id="rId24"/>
    <p:sldId id="268" r:id="rId25"/>
    <p:sldId id="281" r:id="rId26"/>
    <p:sldId id="282" r:id="rId27"/>
    <p:sldId id="269" r:id="rId2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38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A17D97-2F7B-4272-B764-67579A1EC46D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C8A678-D240-4A03-B550-03965E91B22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385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8A678-D240-4A03-B550-03965E91B229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468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41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477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4945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93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65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72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6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49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2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252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710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EG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AFDE-9042-4C1F-81ED-443C818CAA74}" type="datetimeFigureOut">
              <a:rPr lang="ar-EG" smtClean="0"/>
              <a:pPr/>
              <a:t>22/01/1441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10A1-190B-416D-AFEA-30C0AC0C5A77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92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KW" sz="9800" dirty="0" smtClean="0"/>
              <a:t>بسم الله الرحمن الرحيم</a:t>
            </a:r>
            <a:r>
              <a:rPr lang="ar-KW" dirty="0" smtClean="0"/>
              <a:t/>
            </a:r>
            <a:br>
              <a:rPr lang="ar-KW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224466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12160" y="260648"/>
            <a:ext cx="2808312" cy="20162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6000" dirty="0" smtClean="0"/>
              <a:t>التحفيز الذاتي  </a:t>
            </a:r>
            <a:endParaRPr lang="ar-EG" sz="6000" dirty="0"/>
          </a:p>
        </p:txBody>
      </p:sp>
      <p:sp>
        <p:nvSpPr>
          <p:cNvPr id="3" name="Rectangle 2"/>
          <p:cNvSpPr/>
          <p:nvPr/>
        </p:nvSpPr>
        <p:spPr>
          <a:xfrm>
            <a:off x="541499" y="3717032"/>
            <a:ext cx="8136904" cy="27363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3600" b="1" dirty="0"/>
          </a:p>
          <a:p>
            <a:pPr algn="ctr"/>
            <a:r>
              <a:rPr lang="ar-EG" sz="3600" b="1" dirty="0" smtClean="0"/>
              <a:t>هو </a:t>
            </a:r>
            <a:r>
              <a:rPr lang="ar-EG" sz="3600" b="1" dirty="0"/>
              <a:t>استخدام القدرات والمهارات التي تساهم في تحقيق الأهداف المرجوة، حيث تعتمد أساليب تطوير الذات أولاً على تحديد الأهداف التي يُطمَح للوصول لها والبدء بالسعي لتنفيذ كل ما هو مطلوب </a:t>
            </a:r>
            <a:r>
              <a:rPr lang="ar-EG" sz="3600" b="1" dirty="0" smtClean="0"/>
              <a:t>لتحقيقها.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ar-EG" dirty="0" smtClean="0"/>
              <a:t/>
            </a:r>
            <a:br>
              <a:rPr lang="ar-EG" dirty="0" smtClean="0"/>
            </a:b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5" y="548680"/>
            <a:ext cx="4418033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3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بيضاوي 1"/>
          <p:cNvSpPr/>
          <p:nvPr/>
        </p:nvSpPr>
        <p:spPr>
          <a:xfrm>
            <a:off x="5868144" y="476672"/>
            <a:ext cx="2880320" cy="172819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600" b="1" dirty="0" smtClean="0"/>
              <a:t>التنمية الذاتية </a:t>
            </a:r>
            <a:endParaRPr lang="ar-EG" sz="3600" b="1" dirty="0"/>
          </a:p>
        </p:txBody>
      </p:sp>
      <p:sp>
        <p:nvSpPr>
          <p:cNvPr id="3" name="مستطيل مستدير الزوايا 2"/>
          <p:cNvSpPr/>
          <p:nvPr/>
        </p:nvSpPr>
        <p:spPr>
          <a:xfrm>
            <a:off x="395536" y="3212976"/>
            <a:ext cx="8136904" cy="3384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4000" b="1" dirty="0" smtClean="0"/>
              <a:t>هي عملية التحول المستمرة التي تؤدي إلى إطلاق الطاقات الكامنة للفرد والتي تنمي قدرته علي التجدد الذي يُمكنه من التعبير عن هويته واستعداده للمبادرة بالاختيار وتحقيق اهدافه</a:t>
            </a:r>
            <a:r>
              <a:rPr lang="ar-EG" dirty="0" smtClean="0"/>
              <a:t>  </a:t>
            </a:r>
          </a:p>
          <a:p>
            <a:pPr algn="ctr"/>
            <a:r>
              <a:rPr lang="ar-EG" dirty="0" smtClean="0"/>
              <a:t>    </a:t>
            </a:r>
            <a:endParaRPr lang="ar-EG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32656"/>
            <a:ext cx="3672408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0348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عين 1"/>
          <p:cNvSpPr/>
          <p:nvPr/>
        </p:nvSpPr>
        <p:spPr>
          <a:xfrm>
            <a:off x="251520" y="332656"/>
            <a:ext cx="4320480" cy="1944216"/>
          </a:xfrm>
          <a:prstGeom prst="diamond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 smtClean="0"/>
              <a:t>لماذا التحفيز الذاتي  </a:t>
            </a:r>
            <a:endParaRPr lang="ar-EG" sz="3200" b="1" dirty="0"/>
          </a:p>
        </p:txBody>
      </p:sp>
      <p:sp>
        <p:nvSpPr>
          <p:cNvPr id="3" name="سداسي 2"/>
          <p:cNvSpPr/>
          <p:nvPr/>
        </p:nvSpPr>
        <p:spPr>
          <a:xfrm>
            <a:off x="539552" y="4192093"/>
            <a:ext cx="7320723" cy="2376264"/>
          </a:xfrm>
          <a:prstGeom prst="hexagon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i="1" dirty="0" smtClean="0"/>
              <a:t>التنمية الذاتية تجعلك فعالاً امام نفسك والاخرين وتعرفك علي مصادر قوتك ونقاط ضعفك وتجعلك قادر علي تحمل المسؤولية مهما كبرت وتمكنك من حل المشكلات بعقلية متزنة و تجعل لك شأن في المجتمع   </a:t>
            </a:r>
            <a:endParaRPr lang="ar-EG" sz="2800" b="1" i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0" y="548680"/>
            <a:ext cx="4080288" cy="32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31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764464"/>
            <a:ext cx="850109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 smtClean="0"/>
              <a:t>1- لنحب ما نعمل حتي نحققه .</a:t>
            </a:r>
          </a:p>
          <a:p>
            <a:r>
              <a:rPr lang="ar-SA" sz="3200" b="1" dirty="0" smtClean="0"/>
              <a:t>2- لنتحلي بالشجاعة .</a:t>
            </a:r>
          </a:p>
          <a:p>
            <a:r>
              <a:rPr lang="ar-SA" sz="3200" b="1" dirty="0" smtClean="0"/>
              <a:t>3- لإنجاز المهمات التي تتطلب روحا عالية من </a:t>
            </a:r>
            <a:r>
              <a:rPr lang="ar-SA" sz="3200" b="1" dirty="0" err="1" smtClean="0"/>
              <a:t>الإ</a:t>
            </a:r>
            <a:r>
              <a:rPr lang="ar-EG" sz="3200" b="1" dirty="0" smtClean="0"/>
              <a:t>ي</a:t>
            </a:r>
            <a:r>
              <a:rPr lang="ar-SA" sz="3200" b="1" dirty="0" smtClean="0"/>
              <a:t>جابية </a:t>
            </a:r>
            <a:r>
              <a:rPr lang="ar-SA" sz="3200" b="1" dirty="0" smtClean="0"/>
              <a:t>.</a:t>
            </a:r>
          </a:p>
          <a:p>
            <a:r>
              <a:rPr lang="ar-SA" sz="3200" b="1" dirty="0" smtClean="0"/>
              <a:t>4- لرفع الروح المعنوية والطاقة البدنية .</a:t>
            </a:r>
          </a:p>
          <a:p>
            <a:r>
              <a:rPr lang="ar-SA" sz="3200" b="1" dirty="0" smtClean="0"/>
              <a:t>5- لكسر الشعور السلبي بعدم الجدوي من تحقيق الهدف .</a:t>
            </a:r>
          </a:p>
          <a:p>
            <a:r>
              <a:rPr lang="ar-SA" sz="3200" b="1" dirty="0" smtClean="0"/>
              <a:t>6- لكسر الشعور السلبي بالعجز .</a:t>
            </a:r>
          </a:p>
          <a:p>
            <a:r>
              <a:rPr lang="ar-SA" sz="3200" b="1" dirty="0" smtClean="0"/>
              <a:t>7- لأنه نوع من تقدير الذات واكتشاف القدرات .</a:t>
            </a:r>
          </a:p>
          <a:p>
            <a:endParaRPr lang="ar-SA" dirty="0" smtClean="0">
              <a:solidFill>
                <a:srgbClr val="C00000"/>
              </a:solidFill>
            </a:endParaRPr>
          </a:p>
          <a:p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52" y="5072074"/>
            <a:ext cx="685804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 smtClean="0"/>
              <a:t>8- لتجنب الملل و السعي نحو التغيير .</a:t>
            </a:r>
          </a:p>
          <a:p>
            <a:r>
              <a:rPr lang="ar-SA" sz="3200" b="1" dirty="0" smtClean="0"/>
              <a:t>9- لأن التحفيز من الآخرين قد ينقطع .</a:t>
            </a:r>
          </a:p>
          <a:p>
            <a:r>
              <a:rPr lang="ar-SA" sz="3200" b="1" dirty="0" smtClean="0"/>
              <a:t>10- للتوجيه والتخطيط .</a:t>
            </a:r>
            <a:endParaRPr lang="ar-EG" sz="3200" b="1" dirty="0"/>
          </a:p>
        </p:txBody>
      </p:sp>
      <p:sp>
        <p:nvSpPr>
          <p:cNvPr id="4" name="Flowchart: Punched Tape 3"/>
          <p:cNvSpPr/>
          <p:nvPr/>
        </p:nvSpPr>
        <p:spPr>
          <a:xfrm>
            <a:off x="2786050" y="428604"/>
            <a:ext cx="3643338" cy="1500198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000" b="1" dirty="0" smtClean="0"/>
              <a:t>اهمية التحفيز الذاتي</a:t>
            </a:r>
            <a:endParaRPr lang="ar-EG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030157"/>
              </p:ext>
            </p:extLst>
          </p:nvPr>
        </p:nvGraphicFramePr>
        <p:xfrm>
          <a:off x="822324" y="1748368"/>
          <a:ext cx="7521576" cy="4632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SA" sz="4000" dirty="0" smtClean="0"/>
                        <a:t>التحفيز الذاتي</a:t>
                      </a:r>
                      <a:endParaRPr lang="ar-EG" sz="4000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4000" dirty="0" smtClean="0"/>
                        <a:t>من قبل الغير</a:t>
                      </a:r>
                      <a:endParaRPr lang="ar-EG" sz="4000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اعتماد على النفس .</a:t>
                      </a:r>
                    </a:p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قوة داخلية واكتفاء ذاتي .</a:t>
                      </a:r>
                    </a:p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شعور بالطمأنينة</a:t>
                      </a:r>
                      <a:r>
                        <a:rPr lang="ar-SA" sz="3600" baseline="0" dirty="0" smtClean="0"/>
                        <a:t> </a:t>
                      </a:r>
                      <a:r>
                        <a:rPr lang="ar-SA" sz="3600" dirty="0" smtClean="0"/>
                        <a:t>والنصر </a:t>
                      </a:r>
                    </a:p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احترام وتقدير للذات .</a:t>
                      </a:r>
                    </a:p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يجعلك قدوة لغيرك .</a:t>
                      </a:r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اعتماد علي الغير .</a:t>
                      </a:r>
                    </a:p>
                    <a:p>
                      <a:pPr marL="285750" indent="-285750" rtl="1">
                        <a:buFontTx/>
                        <a:buChar char="-"/>
                      </a:pPr>
                      <a:r>
                        <a:rPr lang="ar-SA" sz="3600" dirty="0" smtClean="0"/>
                        <a:t>قد لا يتوفر هؤلاء الغير ،</a:t>
                      </a:r>
                      <a:r>
                        <a:rPr lang="ar-SA" sz="3600" baseline="0" dirty="0" smtClean="0"/>
                        <a:t> وقد ينشغلون عنك ، وقد يتوقفوا عن تحفيزك لغيرة أو حقد </a:t>
                      </a:r>
                      <a:r>
                        <a:rPr lang="ar-SA" sz="3600" baseline="0" dirty="0" smtClean="0"/>
                        <a:t> </a:t>
                      </a:r>
                      <a:r>
                        <a:rPr lang="ar-SA" sz="3600" baseline="0" dirty="0" smtClean="0"/>
                        <a:t>وقد تفقد ثقك بهم </a:t>
                      </a:r>
                      <a:r>
                        <a:rPr lang="ar-SA" baseline="0" dirty="0" smtClean="0"/>
                        <a:t>.</a:t>
                      </a:r>
                      <a:endParaRPr lang="ar-SA" dirty="0" smtClean="0"/>
                    </a:p>
                  </a:txBody>
                  <a:tcPr marL="83573" marR="83573"/>
                </a:tc>
              </a:tr>
            </a:tbl>
          </a:graphicData>
        </a:graphic>
      </p:graphicFrame>
      <p:sp>
        <p:nvSpPr>
          <p:cNvPr id="3" name="Double Wave 2"/>
          <p:cNvSpPr/>
          <p:nvPr/>
        </p:nvSpPr>
        <p:spPr>
          <a:xfrm>
            <a:off x="1331640" y="116632"/>
            <a:ext cx="6840760" cy="134644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mtClean="0"/>
              <a:t> 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1655286" y="476672"/>
            <a:ext cx="594105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400" dirty="0"/>
              <a:t>التحفيز الذاتي والتحفيز الخارجي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1618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7817048" cy="59808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88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err="1" smtClean="0"/>
              <a:t>ماهى</a:t>
            </a:r>
            <a:r>
              <a:rPr lang="ar-EG" dirty="0" smtClean="0"/>
              <a:t> الخطوات </a:t>
            </a:r>
            <a:r>
              <a:rPr lang="ar-EG" dirty="0" err="1" smtClean="0"/>
              <a:t>المتبعه</a:t>
            </a:r>
            <a:r>
              <a:rPr lang="ar-EG" dirty="0" smtClean="0"/>
              <a:t> لكى تطور ذاتك؟ </a:t>
            </a:r>
            <a:endParaRPr lang="ar-EG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3999" cy="5257800"/>
          </a:xfrm>
        </p:spPr>
      </p:pic>
    </p:spTree>
    <p:extLst>
      <p:ext uri="{BB962C8B-B14F-4D97-AF65-F5344CB8AC3E}">
        <p14:creationId xmlns:p14="http://schemas.microsoft.com/office/powerpoint/2010/main" val="26149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سهم إلى اليمين 2"/>
          <p:cNvSpPr/>
          <p:nvPr/>
        </p:nvSpPr>
        <p:spPr>
          <a:xfrm>
            <a:off x="107504" y="404664"/>
            <a:ext cx="4248472" cy="1872208"/>
          </a:xfrm>
          <a:prstGeom prst="rightArrow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لكي تطور من ذاتك اتبع الخطوات الاتية </a:t>
            </a:r>
            <a:endParaRPr lang="ar-EG" sz="2800" b="1" dirty="0"/>
          </a:p>
        </p:txBody>
      </p:sp>
      <p:sp>
        <p:nvSpPr>
          <p:cNvPr id="4" name="مستطيل 3"/>
          <p:cNvSpPr/>
          <p:nvPr/>
        </p:nvSpPr>
        <p:spPr>
          <a:xfrm>
            <a:off x="1259632" y="2564904"/>
            <a:ext cx="6660740" cy="86409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600" b="1" dirty="0" smtClean="0"/>
              <a:t>معرفه رسالتك ورؤيتك وهدفك في الحياة</a:t>
            </a:r>
            <a:endParaRPr lang="ar-EG" sz="3600" b="1" dirty="0"/>
          </a:p>
        </p:txBody>
      </p:sp>
      <p:sp>
        <p:nvSpPr>
          <p:cNvPr id="5" name="مستطيل 4"/>
          <p:cNvSpPr/>
          <p:nvPr/>
        </p:nvSpPr>
        <p:spPr>
          <a:xfrm>
            <a:off x="1259632" y="3573016"/>
            <a:ext cx="6660740" cy="89625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600" b="1" dirty="0" smtClean="0"/>
              <a:t>معرفه كيف تتواصل مع نفسك ومع الاخرين </a:t>
            </a:r>
            <a:endParaRPr lang="ar-EG" sz="3600" b="1" dirty="0"/>
          </a:p>
        </p:txBody>
      </p:sp>
      <p:sp>
        <p:nvSpPr>
          <p:cNvPr id="6" name="مستطيل 5"/>
          <p:cNvSpPr/>
          <p:nvPr/>
        </p:nvSpPr>
        <p:spPr>
          <a:xfrm>
            <a:off x="1278654" y="4581128"/>
            <a:ext cx="6660740" cy="864096"/>
          </a:xfrm>
          <a:prstGeom prst="rect">
            <a:avLst/>
          </a:prstGeom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 smtClean="0"/>
              <a:t>اسعي الي التعلم دائما في العديد من المجالات </a:t>
            </a:r>
            <a:endParaRPr lang="ar-EG" sz="3200" b="1" dirty="0"/>
          </a:p>
        </p:txBody>
      </p:sp>
      <p:sp>
        <p:nvSpPr>
          <p:cNvPr id="7" name="مستطيل 6"/>
          <p:cNvSpPr/>
          <p:nvPr/>
        </p:nvSpPr>
        <p:spPr>
          <a:xfrm>
            <a:off x="1278654" y="5631319"/>
            <a:ext cx="6660740" cy="908720"/>
          </a:xfrm>
          <a:prstGeom prst="rect">
            <a:avLst/>
          </a:prstGeom>
          <a:solidFill>
            <a:srgbClr val="7030A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معرفه كيف تدير امورك المادية واتقان مهارة الاستقلال </a:t>
            </a:r>
            <a:endParaRPr lang="ar-EG" sz="2800" b="1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3440"/>
            <a:ext cx="3666840" cy="2053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400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8328">
            <a:off x="289920" y="1745147"/>
            <a:ext cx="5105921" cy="28328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زاوية مطوية 2"/>
          <p:cNvSpPr/>
          <p:nvPr/>
        </p:nvSpPr>
        <p:spPr>
          <a:xfrm>
            <a:off x="5940152" y="332656"/>
            <a:ext cx="2971642" cy="626469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EG" sz="2800" b="1" dirty="0" smtClean="0">
                <a:solidFill>
                  <a:srgbClr val="FF0000"/>
                </a:solidFill>
              </a:rPr>
              <a:t>اكتب السيرة الذاتية لك بعد 10 سنوات من الان علي ان تشمل :</a:t>
            </a:r>
          </a:p>
          <a:p>
            <a:pPr algn="ctr"/>
            <a:r>
              <a:rPr lang="ar-EG" sz="3200" b="1" dirty="0" smtClean="0">
                <a:cs typeface="DecoType Thuluth" pitchFamily="2" charset="-78"/>
              </a:rPr>
              <a:t>- معلومات شخصية </a:t>
            </a:r>
          </a:p>
          <a:p>
            <a:pPr algn="ctr"/>
            <a:r>
              <a:rPr lang="ar-EG" sz="3200" b="1" dirty="0" smtClean="0">
                <a:cs typeface="DecoType Thuluth" pitchFamily="2" charset="-78"/>
              </a:rPr>
              <a:t>- الدرجة الوظيفية </a:t>
            </a:r>
          </a:p>
          <a:p>
            <a:pPr algn="ctr"/>
            <a:r>
              <a:rPr lang="ar-EG" sz="3200" b="1" dirty="0" smtClean="0">
                <a:cs typeface="DecoType Thuluth" pitchFamily="2" charset="-78"/>
              </a:rPr>
              <a:t>- المؤهلات العلمية والتحصيل العلمي </a:t>
            </a:r>
          </a:p>
          <a:p>
            <a:pPr algn="ctr"/>
            <a:r>
              <a:rPr lang="ar-EG" sz="3200" b="1" dirty="0" smtClean="0">
                <a:cs typeface="DecoType Thuluth" pitchFamily="2" charset="-78"/>
              </a:rPr>
              <a:t>- الدورات التدريبية والندوات والمحاضرات وورش العمل التي حضرتها</a:t>
            </a:r>
            <a:endParaRPr lang="ar-EG" sz="3200" b="1" dirty="0">
              <a:cs typeface="DecoType Thulut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09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Autofit/>
          </a:bodyPr>
          <a:lstStyle/>
          <a:p>
            <a:r>
              <a:rPr lang="ar-EG" sz="16600" b="1" i="1" dirty="0" smtClean="0">
                <a:latin typeface="David" pitchFamily="34" charset="-79"/>
                <a:cs typeface="DecoType Thuluth" pitchFamily="2" charset="-78"/>
              </a:rPr>
              <a:t>تنمية الذات</a:t>
            </a:r>
            <a:endParaRPr lang="ar-EG" sz="16600" b="1" i="1" dirty="0">
              <a:latin typeface="David" pitchFamily="34" charset="-79"/>
              <a:cs typeface="DecoType Thuluth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مربع نص 3"/>
          <p:cNvSpPr txBox="1"/>
          <p:nvPr/>
        </p:nvSpPr>
        <p:spPr>
          <a:xfrm>
            <a:off x="251520" y="6057830"/>
            <a:ext cx="19442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2000" b="1" dirty="0" smtClean="0"/>
              <a:t>د</a:t>
            </a:r>
            <a:r>
              <a:rPr lang="en-US" sz="2800" b="1" dirty="0" smtClean="0"/>
              <a:t>/</a:t>
            </a:r>
            <a:r>
              <a:rPr lang="ar-EG" sz="2400" b="1" dirty="0" smtClean="0"/>
              <a:t> أماني عصمت </a:t>
            </a:r>
            <a:endParaRPr lang="ar-EG" b="1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3"/>
            <a:ext cx="9144000" cy="4544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64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4" y="260648"/>
            <a:ext cx="3325061" cy="331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قلب 2"/>
          <p:cNvSpPr/>
          <p:nvPr/>
        </p:nvSpPr>
        <p:spPr>
          <a:xfrm rot="448375">
            <a:off x="5060575" y="553474"/>
            <a:ext cx="3456384" cy="2808312"/>
          </a:xfrm>
          <a:prstGeom prst="heart">
            <a:avLst/>
          </a:prstGeom>
          <a:solidFill>
            <a:srgbClr val="92D05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>
                <a:solidFill>
                  <a:srgbClr val="FF0000"/>
                </a:solidFill>
              </a:rPr>
              <a:t>الامور التي حدثت سابقاً اصبحت ماضي </a:t>
            </a:r>
            <a:endParaRPr lang="ar-EG" sz="2800" b="1" dirty="0">
              <a:solidFill>
                <a:srgbClr val="FF0000"/>
              </a:solidFill>
            </a:endParaRPr>
          </a:p>
        </p:txBody>
      </p:sp>
      <p:sp>
        <p:nvSpPr>
          <p:cNvPr id="4" name="مجسم مشطوف الحواف 3"/>
          <p:cNvSpPr/>
          <p:nvPr/>
        </p:nvSpPr>
        <p:spPr>
          <a:xfrm>
            <a:off x="1043608" y="4005064"/>
            <a:ext cx="7062809" cy="2376264"/>
          </a:xfrm>
          <a:prstGeom prst="bevel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 smtClean="0"/>
              <a:t>انت هنا الان بخبرات وتجارب اكثر من السابق لذلك عندما تنظر الي الماضي تعامل معه باتزان بشخصك الجديد</a:t>
            </a:r>
            <a:endParaRPr lang="ar-EG" sz="3200" b="1" dirty="0"/>
          </a:p>
        </p:txBody>
      </p:sp>
    </p:spTree>
    <p:extLst>
      <p:ext uri="{BB962C8B-B14F-4D97-AF65-F5344CB8AC3E}">
        <p14:creationId xmlns:p14="http://schemas.microsoft.com/office/powerpoint/2010/main" val="7356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00808"/>
          </a:xfrm>
        </p:spPr>
        <p:txBody>
          <a:bodyPr/>
          <a:lstStyle/>
          <a:p>
            <a:r>
              <a:rPr lang="ar-EG" dirty="0" err="1" smtClean="0"/>
              <a:t>ماهى</a:t>
            </a:r>
            <a:r>
              <a:rPr lang="ar-EG" dirty="0" smtClean="0"/>
              <a:t> اساليب تطوير الذات؟</a:t>
            </a:r>
            <a:endParaRPr lang="ar-EG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6005264"/>
          </a:xfrm>
        </p:spPr>
      </p:pic>
    </p:spTree>
    <p:extLst>
      <p:ext uri="{BB962C8B-B14F-4D97-AF65-F5344CB8AC3E}">
        <p14:creationId xmlns:p14="http://schemas.microsoft.com/office/powerpoint/2010/main" val="10937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6444208" y="404664"/>
            <a:ext cx="2448272" cy="129614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600" b="1" dirty="0"/>
              <a:t>أساليب تطوير </a:t>
            </a:r>
            <a:r>
              <a:rPr lang="ar-EG" sz="3600" b="1" dirty="0" smtClean="0"/>
              <a:t>الذات</a:t>
            </a:r>
            <a:endParaRPr lang="ar-EG" sz="3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7504" y="1268760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b="1" dirty="0">
                <a:solidFill>
                  <a:srgbClr val="333333"/>
                </a:solidFill>
                <a:latin typeface="DroidArabicKufi-Regular"/>
              </a:rPr>
              <a:t>بذل الوقت والجهد في تحويل نقاط الضعف لنقاط </a:t>
            </a:r>
            <a:r>
              <a:rPr lang="ar-EG" sz="2400" b="1" dirty="0" smtClean="0">
                <a:solidFill>
                  <a:srgbClr val="333333"/>
                </a:solidFill>
                <a:latin typeface="DroidArabicKufi-Regular"/>
              </a:rPr>
              <a:t>قوة</a:t>
            </a:r>
            <a:endParaRPr lang="ar-EG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2132856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400" b="1" dirty="0">
                <a:solidFill>
                  <a:schemeClr val="tx1"/>
                </a:solidFill>
              </a:rPr>
              <a:t>العمل على تنظيم الوقت وإعطاء كل </a:t>
            </a:r>
            <a:r>
              <a:rPr lang="ar-EG" sz="2400" b="1" dirty="0" smtClean="0">
                <a:solidFill>
                  <a:schemeClr val="tx1"/>
                </a:solidFill>
              </a:rPr>
              <a:t>عمل وقت محدد</a:t>
            </a:r>
            <a:endParaRPr lang="ar-EG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981" y="2996952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>
                <a:solidFill>
                  <a:srgbClr val="333333"/>
                </a:solidFill>
                <a:latin typeface="DroidArabicKufi-Regular"/>
              </a:rPr>
              <a:t>التحلّي بالصبر والمرونة في </a:t>
            </a:r>
            <a:r>
              <a:rPr lang="ar-EG" sz="3200" b="1" dirty="0" smtClean="0">
                <a:solidFill>
                  <a:srgbClr val="333333"/>
                </a:solidFill>
                <a:latin typeface="DroidArabicKufi-Regular"/>
              </a:rPr>
              <a:t>التفكير</a:t>
            </a:r>
            <a:endParaRPr lang="ar-EG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21928" y="3861048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>
                <a:solidFill>
                  <a:srgbClr val="333333"/>
                </a:solidFill>
                <a:latin typeface="DroidArabicKufi-Regular"/>
              </a:rPr>
              <a:t>يجب وضع خطط بديلة أثناء مرحلة التخطيط</a:t>
            </a:r>
            <a:r>
              <a:rPr lang="ar-EG" dirty="0">
                <a:solidFill>
                  <a:srgbClr val="333333"/>
                </a:solidFill>
                <a:latin typeface="DroidArabicKufi-Regular"/>
              </a:rPr>
              <a:t> </a:t>
            </a:r>
            <a:endParaRPr lang="ar-EG" dirty="0"/>
          </a:p>
        </p:txBody>
      </p:sp>
      <p:sp>
        <p:nvSpPr>
          <p:cNvPr id="7" name="Rounded Rectangle 6"/>
          <p:cNvSpPr/>
          <p:nvPr/>
        </p:nvSpPr>
        <p:spPr>
          <a:xfrm>
            <a:off x="107504" y="4725144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>
                <a:solidFill>
                  <a:srgbClr val="333333"/>
                </a:solidFill>
                <a:latin typeface="DroidArabicKufi-Regular"/>
              </a:rPr>
              <a:t>الاستفادة من قصص النجاح الملهمة</a:t>
            </a:r>
            <a:r>
              <a:rPr lang="ar-EG" dirty="0">
                <a:solidFill>
                  <a:srgbClr val="333333"/>
                </a:solidFill>
                <a:latin typeface="DroidArabicKufi-Regular"/>
              </a:rPr>
              <a:t> </a:t>
            </a:r>
            <a:endParaRPr lang="ar-EG" dirty="0"/>
          </a:p>
        </p:txBody>
      </p:sp>
      <p:sp>
        <p:nvSpPr>
          <p:cNvPr id="8" name="Rounded Rectangle 7"/>
          <p:cNvSpPr/>
          <p:nvPr/>
        </p:nvSpPr>
        <p:spPr>
          <a:xfrm>
            <a:off x="100742" y="404664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>
                <a:solidFill>
                  <a:srgbClr val="333333"/>
                </a:solidFill>
                <a:latin typeface="DroidArabicKufi-Regular"/>
              </a:rPr>
              <a:t>عمل تحليل </a:t>
            </a:r>
            <a:r>
              <a:rPr lang="ar-EG" sz="3200" b="1" dirty="0" smtClean="0">
                <a:solidFill>
                  <a:srgbClr val="333333"/>
                </a:solidFill>
                <a:latin typeface="DroidArabicKufi-Regular"/>
              </a:rPr>
              <a:t>نقاط </a:t>
            </a:r>
            <a:r>
              <a:rPr lang="ar-EG" sz="3200" b="1" dirty="0">
                <a:solidFill>
                  <a:srgbClr val="333333"/>
                </a:solidFill>
                <a:latin typeface="DroidArabicKufi-Regular"/>
              </a:rPr>
              <a:t>القوة والضعف </a:t>
            </a:r>
            <a:r>
              <a:rPr lang="ar-EG" sz="3200" b="1" dirty="0" smtClean="0">
                <a:solidFill>
                  <a:srgbClr val="333333"/>
                </a:solidFill>
                <a:latin typeface="DroidArabicKufi-Regular"/>
              </a:rPr>
              <a:t>وتحديدها</a:t>
            </a:r>
            <a:endParaRPr lang="ar-EG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07504" y="5589240"/>
            <a:ext cx="583264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000" b="1" dirty="0">
                <a:solidFill>
                  <a:srgbClr val="333333"/>
                </a:solidFill>
                <a:latin typeface="DroidArabicKufi-Regular"/>
              </a:rPr>
              <a:t>الابتعاد عن كافة العادات السلبية التي تؤثّر على سير عمل الدماغ</a:t>
            </a:r>
            <a:r>
              <a:rPr lang="ar-EG" dirty="0">
                <a:solidFill>
                  <a:srgbClr val="333333"/>
                </a:solidFill>
                <a:latin typeface="DroidArabicKufi-Regular"/>
              </a:rPr>
              <a:t> </a:t>
            </a:r>
            <a:endParaRPr lang="ar-E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88840"/>
            <a:ext cx="2585864" cy="45365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809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ar-KW" sz="3600" dirty="0" smtClean="0"/>
              <a:t>اصعد الجبل ليس ليراك العالم ولكن لكى ترى انت العالم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733255"/>
          </a:xfrm>
        </p:spPr>
      </p:pic>
    </p:spTree>
    <p:extLst>
      <p:ext uri="{BB962C8B-B14F-4D97-AF65-F5344CB8AC3E}">
        <p14:creationId xmlns:p14="http://schemas.microsoft.com/office/powerpoint/2010/main" val="1744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دمعة 1"/>
          <p:cNvSpPr/>
          <p:nvPr/>
        </p:nvSpPr>
        <p:spPr>
          <a:xfrm>
            <a:off x="899592" y="4437112"/>
            <a:ext cx="2592288" cy="2304256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4400" b="1" dirty="0" smtClean="0"/>
              <a:t>ومضات علي الطريق </a:t>
            </a:r>
            <a:endParaRPr lang="ar-EG" sz="4400" b="1" dirty="0"/>
          </a:p>
        </p:txBody>
      </p:sp>
      <p:sp>
        <p:nvSpPr>
          <p:cNvPr id="3" name="مستطيل ذو زوايا قطرية مخدوشة 2"/>
          <p:cNvSpPr/>
          <p:nvPr/>
        </p:nvSpPr>
        <p:spPr>
          <a:xfrm>
            <a:off x="6192180" y="384941"/>
            <a:ext cx="2808312" cy="1584176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 smtClean="0"/>
              <a:t>اذا اردت ان تقيم بناء صحيح فلا ترممه</a:t>
            </a:r>
            <a:endParaRPr lang="ar-EG" sz="3200" b="1" dirty="0"/>
          </a:p>
        </p:txBody>
      </p:sp>
      <p:sp>
        <p:nvSpPr>
          <p:cNvPr id="4" name="مستطيل ذو زوايا قطرية مخدوشة 3"/>
          <p:cNvSpPr/>
          <p:nvPr/>
        </p:nvSpPr>
        <p:spPr>
          <a:xfrm>
            <a:off x="6192180" y="2286698"/>
            <a:ext cx="2808312" cy="1656184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600" b="1" dirty="0" smtClean="0"/>
              <a:t>لا تلم نفسك و لكن قيم أداءك</a:t>
            </a:r>
            <a:endParaRPr lang="ar-EG" sz="3600" b="1" dirty="0"/>
          </a:p>
        </p:txBody>
      </p:sp>
      <p:sp>
        <p:nvSpPr>
          <p:cNvPr id="5" name="مستطيل ذو زوايا قطرية مخدوشة 4"/>
          <p:cNvSpPr/>
          <p:nvPr/>
        </p:nvSpPr>
        <p:spPr>
          <a:xfrm>
            <a:off x="3228155" y="2204864"/>
            <a:ext cx="2808312" cy="1728192"/>
          </a:xfrm>
          <a:prstGeom prst="snip2DiagRect">
            <a:avLst/>
          </a:prstGeom>
          <a:solidFill>
            <a:srgbClr val="FF66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3200" b="1" dirty="0" smtClean="0"/>
              <a:t>ما تركز عليه سوف تحصل عليه فانت نتاج افكارك</a:t>
            </a:r>
            <a:endParaRPr lang="ar-EG" sz="3200" b="1" dirty="0"/>
          </a:p>
        </p:txBody>
      </p:sp>
      <p:sp>
        <p:nvSpPr>
          <p:cNvPr id="6" name="مستطيل ذو زوايا قطرية مخدوشة 5"/>
          <p:cNvSpPr/>
          <p:nvPr/>
        </p:nvSpPr>
        <p:spPr>
          <a:xfrm>
            <a:off x="186999" y="404664"/>
            <a:ext cx="2736304" cy="1584176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فك قيودك ولا تكن اسير قناعاتك السلبية</a:t>
            </a:r>
            <a:endParaRPr lang="ar-EG" sz="2800" b="1" dirty="0"/>
          </a:p>
        </p:txBody>
      </p:sp>
      <p:sp>
        <p:nvSpPr>
          <p:cNvPr id="7" name="مستطيل ذو زوايا قطرية مخدوشة 6"/>
          <p:cNvSpPr/>
          <p:nvPr/>
        </p:nvSpPr>
        <p:spPr>
          <a:xfrm>
            <a:off x="60985" y="2204864"/>
            <a:ext cx="2988332" cy="165618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المستحيل هو وجود كلمة مستحيل في قاموسك</a:t>
            </a:r>
            <a:endParaRPr lang="ar-EG" sz="2800" b="1" dirty="0"/>
          </a:p>
        </p:txBody>
      </p:sp>
      <p:sp>
        <p:nvSpPr>
          <p:cNvPr id="8" name="مستطيل ذو زوايا قطرية مخدوشة 7"/>
          <p:cNvSpPr/>
          <p:nvPr/>
        </p:nvSpPr>
        <p:spPr>
          <a:xfrm>
            <a:off x="3098439" y="404664"/>
            <a:ext cx="2916324" cy="1584176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dirty="0" smtClean="0"/>
              <a:t>اعرف كل شيء عن شيء اعرف شيء عن كل شيء</a:t>
            </a:r>
            <a:endParaRPr lang="ar-EG" sz="2800" b="1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608165"/>
            <a:ext cx="4286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282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ar-KW" dirty="0" smtClean="0"/>
              <a:t>سفينه العلم والمعرفه لاتغرق ابدا مهما كانت الظروف عاتيه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352284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ar-KW" dirty="0" smtClean="0"/>
              <a:t>وختاما خالص تحياتى</a:t>
            </a:r>
            <a:br>
              <a:rPr lang="ar-KW" dirty="0" smtClean="0"/>
            </a:br>
            <a:r>
              <a:rPr lang="ar-KW" dirty="0"/>
              <a:t> </a:t>
            </a:r>
            <a:r>
              <a:rPr lang="ar-KW" dirty="0" smtClean="0"/>
              <a:t>                                           د. نيفين عباس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392020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00"/>
            <a:ext cx="9144000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49080"/>
          </a:xfrm>
        </p:spPr>
        <p:txBody>
          <a:bodyPr>
            <a:normAutofit fontScale="90000"/>
          </a:bodyPr>
          <a:lstStyle/>
          <a:p>
            <a:r>
              <a:rPr lang="ar-KW" sz="9600" dirty="0" smtClean="0"/>
              <a:t>التعارف</a:t>
            </a:r>
            <a:br>
              <a:rPr lang="ar-KW" sz="9600" dirty="0" smtClean="0"/>
            </a:br>
            <a:r>
              <a:rPr lang="ar-KW" sz="9600" dirty="0" smtClean="0"/>
              <a:t>الاسم </a:t>
            </a:r>
            <a:br>
              <a:rPr lang="ar-KW" sz="9600" dirty="0" smtClean="0"/>
            </a:br>
            <a:r>
              <a:rPr lang="ar-KW" sz="9600" dirty="0" smtClean="0"/>
              <a:t>شئ محبوب واخر منتقد</a:t>
            </a:r>
            <a:br>
              <a:rPr lang="ar-KW" sz="9600" dirty="0" smtClean="0"/>
            </a:b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4221088"/>
            <a:ext cx="9144000" cy="2636912"/>
          </a:xfrm>
        </p:spPr>
      </p:pic>
    </p:spTree>
    <p:extLst>
      <p:ext uri="{BB962C8B-B14F-4D97-AF65-F5344CB8AC3E}">
        <p14:creationId xmlns:p14="http://schemas.microsoft.com/office/powerpoint/2010/main" val="27726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سهم إلى اليسار 1"/>
          <p:cNvSpPr/>
          <p:nvPr/>
        </p:nvSpPr>
        <p:spPr>
          <a:xfrm>
            <a:off x="4427984" y="260648"/>
            <a:ext cx="4104456" cy="1944216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2800" b="1" i="1" dirty="0" smtClean="0"/>
              <a:t>ماذا يحدث لو امتلكت اله زمن للعودة للوراء؟</a:t>
            </a:r>
            <a:endParaRPr lang="ar-EG" sz="2800" b="1" i="1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803576" cy="6480720"/>
          </a:xfrm>
          <a:prstGeom prst="rect">
            <a:avLst/>
          </a:prstGeom>
        </p:spPr>
      </p:pic>
      <p:sp>
        <p:nvSpPr>
          <p:cNvPr id="4" name="تمرير عمودي 3"/>
          <p:cNvSpPr/>
          <p:nvPr/>
        </p:nvSpPr>
        <p:spPr>
          <a:xfrm>
            <a:off x="4211960" y="2492896"/>
            <a:ext cx="4536504" cy="4032448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EG" sz="4400" b="1" dirty="0" smtClean="0"/>
              <a:t>فكر جيدا قبل ان تجيب عن ذلك السؤال</a:t>
            </a:r>
            <a:endParaRPr lang="ar-EG" sz="4400" b="1" dirty="0"/>
          </a:p>
        </p:txBody>
      </p:sp>
    </p:spTree>
    <p:extLst>
      <p:ext uri="{BB962C8B-B14F-4D97-AF65-F5344CB8AC3E}">
        <p14:creationId xmlns:p14="http://schemas.microsoft.com/office/powerpoint/2010/main" val="31257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4" y="-1035496"/>
            <a:ext cx="9178834" cy="8325544"/>
          </a:xfrm>
        </p:spPr>
      </p:pic>
    </p:spTree>
    <p:extLst>
      <p:ext uri="{BB962C8B-B14F-4D97-AF65-F5344CB8AC3E}">
        <p14:creationId xmlns:p14="http://schemas.microsoft.com/office/powerpoint/2010/main" val="350533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714348" y="500042"/>
            <a:ext cx="7286676" cy="5572164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7200" b="1" dirty="0" smtClean="0"/>
              <a:t> التحفيز الذاتي</a:t>
            </a:r>
            <a:endParaRPr lang="ar-EG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-20170821-WA0012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99392"/>
            <a:ext cx="9144000" cy="6480720"/>
          </a:xfrm>
        </p:spPr>
      </p:pic>
    </p:spTree>
    <p:extLst>
      <p:ext uri="{BB962C8B-B14F-4D97-AF65-F5344CB8AC3E}">
        <p14:creationId xmlns:p14="http://schemas.microsoft.com/office/powerpoint/2010/main" val="13857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79208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200" b="1" dirty="0"/>
              <a:t>(ان الله لايغير مابقوم حتي يغيروا ما بانفسهم)</a:t>
            </a:r>
            <a:r>
              <a:rPr lang="ar-EG" sz="3200" dirty="0"/>
              <a:t/>
            </a:r>
            <a:br>
              <a:rPr lang="ar-EG" sz="3200" dirty="0"/>
            </a:br>
            <a:r>
              <a:rPr lang="ar-EG" sz="3200" dirty="0"/>
              <a:t/>
            </a:r>
            <a:br>
              <a:rPr lang="ar-EG" sz="3200" dirty="0"/>
            </a:br>
            <a:r>
              <a:rPr lang="ar-EG" sz="3200" b="1" dirty="0"/>
              <a:t>الذات او النفس...</a:t>
            </a:r>
            <a:r>
              <a:rPr lang="ar-EG" sz="3200" dirty="0"/>
              <a:t/>
            </a:r>
            <a:br>
              <a:rPr lang="ar-EG" sz="3200" dirty="0"/>
            </a:br>
            <a:r>
              <a:rPr lang="ar-EG" sz="3200" b="1" dirty="0">
                <a:solidFill>
                  <a:schemeClr val="tx2"/>
                </a:solidFill>
              </a:rPr>
              <a:t>هي الاساس التي ان اصلحتها اصطلح اعوجاج كل ماحولها...</a:t>
            </a:r>
            <a:r>
              <a:rPr lang="ar-EG" sz="3200" dirty="0"/>
              <a:t/>
            </a:r>
            <a:br>
              <a:rPr lang="ar-EG" sz="3200" dirty="0"/>
            </a:br>
            <a:r>
              <a:rPr lang="ar-EG" sz="3200" dirty="0"/>
              <a:t/>
            </a:r>
            <a:br>
              <a:rPr lang="ar-EG" sz="3200" dirty="0"/>
            </a:br>
            <a:r>
              <a:rPr lang="ar-EG" sz="3200" b="1" dirty="0"/>
              <a:t>الذات..... </a:t>
            </a:r>
            <a:r>
              <a:rPr lang="ar-EG" sz="3200" dirty="0"/>
              <a:t/>
            </a:r>
            <a:br>
              <a:rPr lang="ar-EG" sz="3200" dirty="0"/>
            </a:br>
            <a:r>
              <a:rPr lang="ar-EG" sz="3600" b="1" dirty="0">
                <a:solidFill>
                  <a:srgbClr val="FF0000"/>
                </a:solidFill>
              </a:rPr>
              <a:t>هي انت بكل ماتحوي من عواطف واحاسيس وقيم واخلاق وسلووك وتصرفات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2" y="116632"/>
            <a:ext cx="9149892" cy="6741368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453" y="4848568"/>
            <a:ext cx="2328242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15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2881</TotalTime>
  <Words>509</Words>
  <Application>Microsoft Office PowerPoint</Application>
  <PresentationFormat>عرض على الشاشة (3:4)‏</PresentationFormat>
  <Paragraphs>71</Paragraphs>
  <Slides>27</Slides>
  <Notes>1</Notes>
  <HiddenSlides>0</HiddenSlides>
  <MMClips>1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28" baseType="lpstr">
      <vt:lpstr>نسق Office</vt:lpstr>
      <vt:lpstr>بسم الله الرحمن الرحيم </vt:lpstr>
      <vt:lpstr>تنمية الذات</vt:lpstr>
      <vt:lpstr>التعارف الاسم  شئ محبوب واخر منتقد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ماهى الخطوات المتبعه لكى تطور ذاتك؟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ماهى اساليب تطوير الذات؟</vt:lpstr>
      <vt:lpstr>عرض تقديمي في PowerPoint</vt:lpstr>
      <vt:lpstr>اصعد الجبل ليس ليراك العالم ولكن لكى ترى انت العالم</vt:lpstr>
      <vt:lpstr>عرض تقديمي في PowerPoint</vt:lpstr>
      <vt:lpstr>سفينه العلم والمعرفه لاتغرق ابدا مهما كانت الظروف عاتيه</vt:lpstr>
      <vt:lpstr>وختاما خالص تحياتى                                             د. نيفين عباس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اية  الجديد</dc:title>
  <dc:creator>TRUST</dc:creator>
  <cp:lastModifiedBy>User</cp:lastModifiedBy>
  <cp:revision>45</cp:revision>
  <dcterms:created xsi:type="dcterms:W3CDTF">2017-02-05T10:58:59Z</dcterms:created>
  <dcterms:modified xsi:type="dcterms:W3CDTF">2019-09-20T22:06:01Z</dcterms:modified>
</cp:coreProperties>
</file>