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364" r:id="rId3"/>
    <p:sldId id="362" r:id="rId4"/>
    <p:sldId id="266"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57" r:id="rId21"/>
    <p:sldId id="258"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6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pieChart>
        <c:varyColors val="1"/>
        <c:ser>
          <c:idx val="0"/>
          <c:order val="0"/>
          <c:tx>
            <c:strRef>
              <c:f>Sheet1!$B$1</c:f>
              <c:strCache>
                <c:ptCount val="1"/>
                <c:pt idx="0">
                  <c:v>Column1</c:v>
                </c:pt>
              </c:strCache>
            </c:strRef>
          </c:tx>
          <c:dPt>
            <c:idx val="1"/>
            <c:spPr>
              <a:ln>
                <a:noFill/>
              </a:ln>
            </c:spPr>
          </c:dPt>
          <c:cat>
            <c:strRef>
              <c:f>Sheet1!$A$2:$A$5</c:f>
              <c:strCache>
                <c:ptCount val="4"/>
                <c:pt idx="0">
                  <c:v>الاستماع</c:v>
                </c:pt>
                <c:pt idx="1">
                  <c:v>القراءة</c:v>
                </c:pt>
                <c:pt idx="2">
                  <c:v>الكلام</c:v>
                </c:pt>
                <c:pt idx="3">
                  <c:v>الكتابة</c:v>
                </c:pt>
              </c:strCache>
            </c:strRef>
          </c:cat>
          <c:val>
            <c:numRef>
              <c:f>Sheet1!$B$2:$B$5</c:f>
              <c:numCache>
                <c:formatCode>General</c:formatCode>
                <c:ptCount val="4"/>
                <c:pt idx="0">
                  <c:v>52.5</c:v>
                </c:pt>
                <c:pt idx="1">
                  <c:v>17.3</c:v>
                </c:pt>
                <c:pt idx="2">
                  <c:v>16.3</c:v>
                </c:pt>
                <c:pt idx="3">
                  <c:v>13.9</c:v>
                </c:pt>
              </c:numCache>
            </c:numRef>
          </c:val>
        </c:ser>
        <c:dLbls>
          <c:showPercent val="1"/>
        </c:dLbls>
        <c:firstSliceAng val="0"/>
      </c:pieChart>
    </c:plotArea>
    <c:legend>
      <c:legendPos val="r"/>
      <c:txPr>
        <a:bodyPr/>
        <a:lstStyle/>
        <a:p>
          <a:pPr>
            <a:defRPr lang="ar-EG"/>
          </a:pPr>
          <a:endParaRPr lang="en-US"/>
        </a:p>
      </c:txPr>
    </c:legend>
    <c:plotVisOnly val="1"/>
    <c:dispBlanksAs val="zero"/>
  </c:chart>
  <c:txPr>
    <a:bodyPr/>
    <a:lstStyle/>
    <a:p>
      <a:pPr>
        <a:defRPr sz="1800"/>
      </a:pPr>
      <a:endParaRPr lang="en-US"/>
    </a:p>
  </c:tx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kenanaonline.com/photos/1234180/1234180042/large_1234180042.jpg?124220808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1638300" y="152400"/>
            <a:ext cx="5867400" cy="1938992"/>
          </a:xfrm>
          <a:prstGeom prst="rect">
            <a:avLst/>
          </a:prstGeom>
          <a:noFill/>
        </p:spPr>
        <p:txBody>
          <a:bodyPr wrap="square" rtlCol="1">
            <a:spAutoFit/>
          </a:bodyPr>
          <a:lstStyle/>
          <a:p>
            <a:pPr algn="ctr" rtl="1"/>
            <a:r>
              <a:rPr lang="ar-EG" sz="6000" b="1" dirty="0" smtClean="0">
                <a:latin typeface="Andalus" pitchFamily="18" charset="-78"/>
                <a:cs typeface="Andalus" pitchFamily="18" charset="-78"/>
              </a:rPr>
              <a:t>فن الاتصال         والتاثير على الاخرين</a:t>
            </a:r>
            <a:endParaRPr lang="ar-EG" sz="6000" b="1" dirty="0">
              <a:latin typeface="Andalus" pitchFamily="18" charset="-78"/>
              <a:cs typeface="Andalus" pitchFamily="18" charset="-78"/>
            </a:endParaRPr>
          </a:p>
        </p:txBody>
      </p:sp>
    </p:spTree>
    <p:extLst>
      <p:ext uri="{BB962C8B-B14F-4D97-AF65-F5344CB8AC3E}">
        <p14:creationId xmlns:p14="http://schemas.microsoft.com/office/powerpoint/2010/main" xmlns="" val="114411661"/>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3"/>
          <p:cNvSpPr>
            <a:spLocks noChangeArrowheads="1"/>
          </p:cNvSpPr>
          <p:nvPr/>
        </p:nvSpPr>
        <p:spPr bwMode="auto">
          <a:xfrm>
            <a:off x="4572001" y="1514045"/>
            <a:ext cx="2841625" cy="1199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lnSpc>
                <a:spcPct val="120000"/>
              </a:lnSpc>
              <a:spcBef>
                <a:spcPct val="50000"/>
              </a:spcBef>
            </a:pPr>
            <a:r>
              <a:rPr lang="zh-CN" altLang="en-US" dirty="0" smtClean="0">
                <a:solidFill>
                  <a:schemeClr val="bg1"/>
                </a:solidFill>
                <a:latin typeface="Microsoft YaHei" pitchFamily="34" charset="-122"/>
                <a:ea typeface="Microsoft YaHei" pitchFamily="34" charset="-122"/>
              </a:rPr>
              <a:t>Cick </a:t>
            </a:r>
            <a:r>
              <a:rPr lang="zh-CN" altLang="en-US" dirty="0">
                <a:solidFill>
                  <a:schemeClr val="bg1"/>
                </a:solidFill>
                <a:latin typeface="Microsoft YaHei" pitchFamily="34" charset="-122"/>
                <a:ea typeface="Microsoft YaHei" pitchFamily="34" charset="-122"/>
              </a:rPr>
              <a:t>to add title</a:t>
            </a:r>
          </a:p>
        </p:txBody>
      </p:sp>
      <p:sp>
        <p:nvSpPr>
          <p:cNvPr id="15" name="Rectangle 13"/>
          <p:cNvSpPr>
            <a:spLocks noChangeArrowheads="1"/>
          </p:cNvSpPr>
          <p:nvPr/>
        </p:nvSpPr>
        <p:spPr bwMode="auto">
          <a:xfrm>
            <a:off x="6127750" y="2557034"/>
            <a:ext cx="2841625" cy="701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lnSpc>
                <a:spcPct val="120000"/>
              </a:lnSpc>
              <a:spcBef>
                <a:spcPct val="50000"/>
              </a:spcBef>
            </a:pPr>
            <a:r>
              <a:rPr lang="zh-CN" altLang="en-US">
                <a:solidFill>
                  <a:schemeClr val="bg1"/>
                </a:solidFill>
              </a:rPr>
              <a:t>Click to add title</a:t>
            </a:r>
          </a:p>
          <a:p>
            <a:pPr algn="ctr"/>
            <a:endParaRPr lang="zh-CN" altLang="en-US">
              <a:solidFill>
                <a:schemeClr val="bg1"/>
              </a:solidFill>
            </a:endParaRPr>
          </a:p>
        </p:txBody>
      </p:sp>
      <p:sp>
        <p:nvSpPr>
          <p:cNvPr id="27" name="TextBox 13"/>
          <p:cNvSpPr txBox="1">
            <a:spLocks noChangeArrowheads="1"/>
          </p:cNvSpPr>
          <p:nvPr/>
        </p:nvSpPr>
        <p:spPr bwMode="auto">
          <a:xfrm>
            <a:off x="4716464" y="130754"/>
            <a:ext cx="4376737" cy="6586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r">
              <a:lnSpc>
                <a:spcPct val="120000"/>
              </a:lnSpc>
              <a:spcBef>
                <a:spcPct val="50000"/>
              </a:spcBef>
            </a:pPr>
            <a:r>
              <a:rPr lang="ar-EG" altLang="zh-CN" sz="3200" b="1" dirty="0">
                <a:latin typeface="Simplified Arabic" pitchFamily="18" charset="-78"/>
                <a:ea typeface="Microsoft YaHei" pitchFamily="34" charset="-122"/>
                <a:cs typeface="Simplified Arabic" pitchFamily="18" charset="-78"/>
              </a:rPr>
              <a:t>الحسي</a:t>
            </a:r>
            <a:endParaRPr lang="zh-CN" altLang="en-US" sz="3200" b="1" dirty="0">
              <a:latin typeface="Simplified Arabic" pitchFamily="18" charset="-78"/>
              <a:ea typeface="Microsoft YaHei" pitchFamily="34" charset="-122"/>
              <a:cs typeface="Simplified Arabic" pitchFamily="18" charset="-78"/>
            </a:endParaRPr>
          </a:p>
        </p:txBody>
      </p:sp>
      <p:sp>
        <p:nvSpPr>
          <p:cNvPr id="2" name="Rectangle 1"/>
          <p:cNvSpPr/>
          <p:nvPr/>
        </p:nvSpPr>
        <p:spPr>
          <a:xfrm>
            <a:off x="4716464" y="1143000"/>
            <a:ext cx="4252911" cy="4876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Low" rtl="1"/>
            <a:r>
              <a:rPr lang="ar-EG" sz="2800" b="1" dirty="0">
                <a:solidFill>
                  <a:schemeClr val="tx1"/>
                </a:solidFill>
                <a:latin typeface="Simplified Arabic" pitchFamily="18" charset="-78"/>
                <a:cs typeface="Simplified Arabic" pitchFamily="18" charset="-78"/>
              </a:rPr>
              <a:t>هذا الشخص ينصب اهتمامه الرئيسي على الشعور والأحاسيس، وإذا حكى لك عن تجربة معينة سيحكيها لك من خلال ما شعر به وما أحس به، ولذلك فإن قراراته مبنية على المشاعر والعواطف المستنبطة من التجربة</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53643" y="1676401"/>
            <a:ext cx="3198114" cy="380999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49367071"/>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AutoShape 3"/>
          <p:cNvSpPr>
            <a:spLocks noChangeArrowheads="1"/>
          </p:cNvSpPr>
          <p:nvPr/>
        </p:nvSpPr>
        <p:spPr bwMode="auto">
          <a:xfrm>
            <a:off x="809625" y="2228850"/>
            <a:ext cx="7524750" cy="2817496"/>
          </a:xfrm>
          <a:prstGeom prst="rect">
            <a:avLst/>
          </a:prstGeom>
          <a:solidFill>
            <a:schemeClr val="accent6">
              <a:alpha val="78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7" name="AutoShape 3"/>
          <p:cNvSpPr>
            <a:spLocks noChangeArrowheads="1"/>
          </p:cNvSpPr>
          <p:nvPr/>
        </p:nvSpPr>
        <p:spPr bwMode="auto">
          <a:xfrm>
            <a:off x="914400" y="2057401"/>
            <a:ext cx="7315200" cy="2853690"/>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8" name="Rectangle 13"/>
          <p:cNvSpPr>
            <a:spLocks noChangeArrowheads="1"/>
          </p:cNvSpPr>
          <p:nvPr/>
        </p:nvSpPr>
        <p:spPr bwMode="auto">
          <a:xfrm>
            <a:off x="1081089" y="2667000"/>
            <a:ext cx="6981825"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rtl="1"/>
            <a:r>
              <a:rPr lang="ar-EG" altLang="zh-CN" sz="4800" b="1" dirty="0">
                <a:solidFill>
                  <a:schemeClr val="bg1"/>
                </a:solidFill>
                <a:latin typeface="Microsoft YaHei" pitchFamily="34" charset="-122"/>
                <a:ea typeface="Microsoft YaHei" pitchFamily="34" charset="-122"/>
              </a:rPr>
              <a:t>استقصاء</a:t>
            </a:r>
          </a:p>
          <a:p>
            <a:pPr algn="ctr" rtl="1"/>
            <a:r>
              <a:rPr lang="ar-EG" altLang="zh-CN" sz="4800" b="1" dirty="0">
                <a:solidFill>
                  <a:schemeClr val="bg1"/>
                </a:solidFill>
                <a:latin typeface="Microsoft YaHei" pitchFamily="34" charset="-122"/>
                <a:ea typeface="Microsoft YaHei" pitchFamily="34" charset="-122"/>
              </a:rPr>
              <a:t>سلوكي في المجموعات</a:t>
            </a:r>
          </a:p>
        </p:txBody>
      </p:sp>
    </p:spTree>
    <p:extLst>
      <p:ext uri="{BB962C8B-B14F-4D97-AF65-F5344CB8AC3E}">
        <p14:creationId xmlns:p14="http://schemas.microsoft.com/office/powerpoint/2010/main" xmlns="" val="1565140037"/>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Top)">
                                      <p:cBhvr>
                                        <p:cTn id="10" dur="500"/>
                                        <p:tgtEl>
                                          <p:spTgt spid="6"/>
                                        </p:tgtEl>
                                      </p:cBhvr>
                                    </p:animEffect>
                                  </p:childTnLst>
                                </p:cTn>
                              </p:par>
                            </p:childTnLst>
                          </p:cTn>
                        </p:par>
                        <p:par>
                          <p:cTn id="11" fill="hold">
                            <p:stCondLst>
                              <p:cond delay="800"/>
                            </p:stCondLst>
                            <p:childTnLst>
                              <p:par>
                                <p:cTn id="12" presetID="42"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AutoShape 3"/>
          <p:cNvSpPr>
            <a:spLocks noChangeArrowheads="1"/>
          </p:cNvSpPr>
          <p:nvPr/>
        </p:nvSpPr>
        <p:spPr bwMode="auto">
          <a:xfrm>
            <a:off x="809625" y="2228850"/>
            <a:ext cx="7524750" cy="2817496"/>
          </a:xfrm>
          <a:prstGeom prst="rect">
            <a:avLst/>
          </a:prstGeom>
          <a:solidFill>
            <a:schemeClr val="accent6">
              <a:alpha val="78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7" name="AutoShape 3"/>
          <p:cNvSpPr>
            <a:spLocks noChangeArrowheads="1"/>
          </p:cNvSpPr>
          <p:nvPr/>
        </p:nvSpPr>
        <p:spPr bwMode="auto">
          <a:xfrm>
            <a:off x="914400" y="2057401"/>
            <a:ext cx="7315200" cy="2853690"/>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8" name="Rectangle 13"/>
          <p:cNvSpPr>
            <a:spLocks noChangeArrowheads="1"/>
          </p:cNvSpPr>
          <p:nvPr/>
        </p:nvSpPr>
        <p:spPr bwMode="auto">
          <a:xfrm>
            <a:off x="1081089" y="3131403"/>
            <a:ext cx="698182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rtl="1"/>
            <a:r>
              <a:rPr lang="ar-EG" altLang="zh-CN" sz="4800" b="1" dirty="0">
                <a:solidFill>
                  <a:schemeClr val="bg1"/>
                </a:solidFill>
                <a:latin typeface="Microsoft YaHei" pitchFamily="34" charset="-122"/>
                <a:ea typeface="Microsoft YaHei" pitchFamily="34" charset="-122"/>
              </a:rPr>
              <a:t>أهمية الاتصال الفعال</a:t>
            </a:r>
          </a:p>
        </p:txBody>
      </p:sp>
    </p:spTree>
    <p:extLst>
      <p:ext uri="{BB962C8B-B14F-4D97-AF65-F5344CB8AC3E}">
        <p14:creationId xmlns:p14="http://schemas.microsoft.com/office/powerpoint/2010/main" xmlns="" val="3913821806"/>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Top)">
                                      <p:cBhvr>
                                        <p:cTn id="10" dur="500"/>
                                        <p:tgtEl>
                                          <p:spTgt spid="6"/>
                                        </p:tgtEl>
                                      </p:cBhvr>
                                    </p:animEffect>
                                  </p:childTnLst>
                                </p:cTn>
                              </p:par>
                            </p:childTnLst>
                          </p:cTn>
                        </p:par>
                        <p:par>
                          <p:cTn id="11" fill="hold">
                            <p:stCondLst>
                              <p:cond delay="800"/>
                            </p:stCondLst>
                            <p:childTnLst>
                              <p:par>
                                <p:cTn id="12" presetID="42"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 name="Group 2"/>
          <p:cNvGrpSpPr>
            <a:grpSpLocks/>
          </p:cNvGrpSpPr>
          <p:nvPr/>
        </p:nvGrpSpPr>
        <p:grpSpPr bwMode="auto">
          <a:xfrm>
            <a:off x="1290639" y="1295400"/>
            <a:ext cx="7167561" cy="2193079"/>
            <a:chOff x="0" y="-12868"/>
            <a:chExt cx="6562725" cy="602491"/>
          </a:xfrm>
        </p:grpSpPr>
        <p:sp>
          <p:nvSpPr>
            <p:cNvPr id="10" name="AutoShape 3"/>
            <p:cNvSpPr>
              <a:spLocks noChangeArrowheads="1"/>
            </p:cNvSpPr>
            <p:nvPr/>
          </p:nvSpPr>
          <p:spPr bwMode="auto">
            <a:xfrm>
              <a:off x="0" y="192088"/>
              <a:ext cx="6562725" cy="354012"/>
            </a:xfrm>
            <a:prstGeom prst="rect">
              <a:avLst/>
            </a:prstGeom>
            <a:solidFill>
              <a:schemeClr val="accent6">
                <a:lumMod val="75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11" name="AutoShape 3"/>
            <p:cNvSpPr>
              <a:spLocks noChangeArrowheads="1"/>
            </p:cNvSpPr>
            <p:nvPr/>
          </p:nvSpPr>
          <p:spPr bwMode="auto">
            <a:xfrm>
              <a:off x="65087" y="0"/>
              <a:ext cx="6432550" cy="481013"/>
            </a:xfrm>
            <a:prstGeom prst="rect">
              <a:avLst/>
            </a:prstGeom>
            <a:solidFill>
              <a:schemeClr val="accent6">
                <a:lumMod val="60000"/>
                <a:lumOff val="40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12" name="Rectangle 13"/>
            <p:cNvSpPr>
              <a:spLocks noChangeArrowheads="1"/>
            </p:cNvSpPr>
            <p:nvPr/>
          </p:nvSpPr>
          <p:spPr bwMode="auto">
            <a:xfrm>
              <a:off x="65088" y="-12868"/>
              <a:ext cx="6432550" cy="602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الاتصال هو شبكة العمل التي يمكن من خلالها جمع المعلومات وهي عملية ضرورية </a:t>
              </a:r>
              <a:r>
                <a:rPr lang="ar-EG" altLang="zh-CN" sz="2800" b="1" dirty="0" smtClean="0">
                  <a:latin typeface="Microsoft YaHei" pitchFamily="34" charset="-122"/>
                  <a:ea typeface="Microsoft YaHei" pitchFamily="34" charset="-122"/>
                </a:rPr>
                <a:t>لصنع </a:t>
              </a:r>
              <a:r>
                <a:rPr lang="ar-EG" altLang="zh-CN" sz="2800" b="1" dirty="0">
                  <a:latin typeface="Microsoft YaHei" pitchFamily="34" charset="-122"/>
                  <a:ea typeface="Microsoft YaHei" pitchFamily="34" charset="-122"/>
                </a:rPr>
                <a:t>القرار الفعال ، فهو الوسيلة التي تنتقل عبرها المعلومات المتعلقة بالقرارات وهو أساسي لتنفيذ القرارات </a:t>
              </a:r>
              <a:endParaRPr lang="zh-CN" altLang="en-US" sz="2800" b="1" dirty="0">
                <a:latin typeface="Microsoft YaHei" pitchFamily="34" charset="-122"/>
                <a:ea typeface="Microsoft YaHei" pitchFamily="34" charset="-122"/>
              </a:endParaRPr>
            </a:p>
          </p:txBody>
        </p:sp>
      </p:grpSp>
      <p:grpSp>
        <p:nvGrpSpPr>
          <p:cNvPr id="13" name="Group 6"/>
          <p:cNvGrpSpPr>
            <a:grpSpLocks/>
          </p:cNvGrpSpPr>
          <p:nvPr/>
        </p:nvGrpSpPr>
        <p:grpSpPr bwMode="auto">
          <a:xfrm>
            <a:off x="1290639" y="3810000"/>
            <a:ext cx="7167561" cy="1987813"/>
            <a:chOff x="0" y="0"/>
            <a:chExt cx="6562725" cy="546100"/>
          </a:xfrm>
        </p:grpSpPr>
        <p:grpSp>
          <p:nvGrpSpPr>
            <p:cNvPr id="14" name="Group 7"/>
            <p:cNvGrpSpPr>
              <a:grpSpLocks/>
            </p:cNvGrpSpPr>
            <p:nvPr/>
          </p:nvGrpSpPr>
          <p:grpSpPr bwMode="auto">
            <a:xfrm>
              <a:off x="0" y="0"/>
              <a:ext cx="6562725" cy="546100"/>
              <a:chOff x="0" y="0"/>
              <a:chExt cx="6561756" cy="546060"/>
            </a:xfrm>
          </p:grpSpPr>
          <p:sp>
            <p:nvSpPr>
              <p:cNvPr id="16"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17"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15" name="Rectangle 13"/>
            <p:cNvSpPr>
              <a:spLocks noChangeArrowheads="1"/>
            </p:cNvSpPr>
            <p:nvPr/>
          </p:nvSpPr>
          <p:spPr bwMode="auto">
            <a:xfrm>
              <a:off x="65088" y="67395"/>
              <a:ext cx="6432550" cy="380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أظهرت إحدى الدراسات أن الإداريين يقضون ما بين 70% و80% من وقتهم في شكل من أشكال الاتصال ،نظراً لأن كل جانب من جوانب الإدارة يرتبط بطريقة عملية الاتصال </a:t>
              </a:r>
              <a:endParaRPr lang="zh-CN" altLang="en-US" sz="2800" b="1" dirty="0">
                <a:latin typeface="Microsoft YaHei" pitchFamily="34" charset="-122"/>
                <a:ea typeface="Microsoft YaHei" pitchFamily="34" charset="-122"/>
              </a:endParaRPr>
            </a:p>
          </p:txBody>
        </p:sp>
      </p:grpSp>
      <p:sp>
        <p:nvSpPr>
          <p:cNvPr id="27" name="TextBox 13"/>
          <p:cNvSpPr txBox="1">
            <a:spLocks noChangeArrowheads="1"/>
          </p:cNvSpPr>
          <p:nvPr/>
        </p:nvSpPr>
        <p:spPr bwMode="auto">
          <a:xfrm>
            <a:off x="4716464" y="130754"/>
            <a:ext cx="4376737" cy="628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r">
              <a:lnSpc>
                <a:spcPct val="120000"/>
              </a:lnSpc>
              <a:spcBef>
                <a:spcPct val="50000"/>
              </a:spcBef>
            </a:pPr>
            <a:r>
              <a:rPr lang="ar-EG" altLang="zh-CN" sz="3200" b="1" dirty="0">
                <a:latin typeface="Microsoft YaHei" pitchFamily="34" charset="-122"/>
                <a:ea typeface="Microsoft YaHei" pitchFamily="34" charset="-122"/>
              </a:rPr>
              <a:t>أهمية الاتصال الفعال</a:t>
            </a:r>
          </a:p>
        </p:txBody>
      </p:sp>
    </p:spTree>
    <p:extLst>
      <p:ext uri="{BB962C8B-B14F-4D97-AF65-F5344CB8AC3E}">
        <p14:creationId xmlns:p14="http://schemas.microsoft.com/office/powerpoint/2010/main" xmlns="" val="2661561860"/>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iterate type="lt">
                                    <p:tmPct val="5000"/>
                                  </p:iterate>
                                  <p:childTnLst>
                                    <p:set>
                                      <p:cBhvr>
                                        <p:cTn id="11" dur="1" fill="hold">
                                          <p:stCondLst>
                                            <p:cond delay="0"/>
                                          </p:stCondLst>
                                        </p:cTn>
                                        <p:tgtEl>
                                          <p:spTgt spid="9"/>
                                        </p:tgtEl>
                                        <p:attrNameLst>
                                          <p:attrName>style.visibility</p:attrName>
                                        </p:attrNameLst>
                                      </p:cBhvr>
                                      <p:to>
                                        <p:strVal val="visible"/>
                                      </p:to>
                                    </p:set>
                                    <p:anim calcmode="lin" valueType="num">
                                      <p:cBhvr>
                                        <p:cTn id="12" dur="600" fill="hold"/>
                                        <p:tgtEl>
                                          <p:spTgt spid="9"/>
                                        </p:tgtEl>
                                        <p:attrNameLst>
                                          <p:attrName>ppt_w</p:attrName>
                                        </p:attrNameLst>
                                      </p:cBhvr>
                                      <p:tavLst>
                                        <p:tav tm="0">
                                          <p:val>
                                            <p:fltVal val="0"/>
                                          </p:val>
                                        </p:tav>
                                        <p:tav tm="100000">
                                          <p:val>
                                            <p:strVal val="#ppt_w"/>
                                          </p:val>
                                        </p:tav>
                                      </p:tavLst>
                                    </p:anim>
                                    <p:anim calcmode="lin" valueType="num">
                                      <p:cBhvr>
                                        <p:cTn id="13" dur="600" fill="hold"/>
                                        <p:tgtEl>
                                          <p:spTgt spid="9"/>
                                        </p:tgtEl>
                                        <p:attrNameLst>
                                          <p:attrName>ppt_h</p:attrName>
                                        </p:attrNameLst>
                                      </p:cBhvr>
                                      <p:tavLst>
                                        <p:tav tm="0">
                                          <p:val>
                                            <p:fltVal val="0"/>
                                          </p:val>
                                        </p:tav>
                                        <p:tav tm="100000">
                                          <p:val>
                                            <p:strVal val="#ppt_h"/>
                                          </p:val>
                                        </p:tav>
                                      </p:tavLst>
                                    </p:anim>
                                    <p:anim calcmode="lin" valueType="num">
                                      <p:cBhvr>
                                        <p:cTn id="14" dur="600" fill="hold"/>
                                        <p:tgtEl>
                                          <p:spTgt spid="9"/>
                                        </p:tgtEl>
                                        <p:attrNameLst>
                                          <p:attrName>style.rotation</p:attrName>
                                        </p:attrNameLst>
                                      </p:cBhvr>
                                      <p:tavLst>
                                        <p:tav tm="0">
                                          <p:val>
                                            <p:fltVal val="90"/>
                                          </p:val>
                                        </p:tav>
                                        <p:tav tm="100000">
                                          <p:val>
                                            <p:fltVal val="0"/>
                                          </p:val>
                                        </p:tav>
                                      </p:tavLst>
                                    </p:anim>
                                    <p:animEffect transition="in" filter="fade">
                                      <p:cBhvr>
                                        <p:cTn id="15" dur="600"/>
                                        <p:tgtEl>
                                          <p:spTgt spid="9"/>
                                        </p:tgtEl>
                                      </p:cBhvr>
                                    </p:animEffect>
                                  </p:childTnLst>
                                </p:cTn>
                              </p:par>
                              <p:par>
                                <p:cTn id="16" presetID="31" presetClass="entr" presetSubtype="0" fill="hold" nodeType="withEffect">
                                  <p:stCondLst>
                                    <p:cond delay="200"/>
                                  </p:stCondLst>
                                  <p:iterate type="lt">
                                    <p:tmPct val="5000"/>
                                  </p:iterate>
                                  <p:childTnLst>
                                    <p:set>
                                      <p:cBhvr>
                                        <p:cTn id="17" dur="1" fill="hold">
                                          <p:stCondLst>
                                            <p:cond delay="0"/>
                                          </p:stCondLst>
                                        </p:cTn>
                                        <p:tgtEl>
                                          <p:spTgt spid="13"/>
                                        </p:tgtEl>
                                        <p:attrNameLst>
                                          <p:attrName>style.visibility</p:attrName>
                                        </p:attrNameLst>
                                      </p:cBhvr>
                                      <p:to>
                                        <p:strVal val="visible"/>
                                      </p:to>
                                    </p:set>
                                    <p:anim calcmode="lin" valueType="num">
                                      <p:cBhvr>
                                        <p:cTn id="18" dur="600" fill="hold"/>
                                        <p:tgtEl>
                                          <p:spTgt spid="13"/>
                                        </p:tgtEl>
                                        <p:attrNameLst>
                                          <p:attrName>ppt_w</p:attrName>
                                        </p:attrNameLst>
                                      </p:cBhvr>
                                      <p:tavLst>
                                        <p:tav tm="0">
                                          <p:val>
                                            <p:fltVal val="0"/>
                                          </p:val>
                                        </p:tav>
                                        <p:tav tm="100000">
                                          <p:val>
                                            <p:strVal val="#ppt_w"/>
                                          </p:val>
                                        </p:tav>
                                      </p:tavLst>
                                    </p:anim>
                                    <p:anim calcmode="lin" valueType="num">
                                      <p:cBhvr>
                                        <p:cTn id="19" dur="600" fill="hold"/>
                                        <p:tgtEl>
                                          <p:spTgt spid="13"/>
                                        </p:tgtEl>
                                        <p:attrNameLst>
                                          <p:attrName>ppt_h</p:attrName>
                                        </p:attrNameLst>
                                      </p:cBhvr>
                                      <p:tavLst>
                                        <p:tav tm="0">
                                          <p:val>
                                            <p:fltVal val="0"/>
                                          </p:val>
                                        </p:tav>
                                        <p:tav tm="100000">
                                          <p:val>
                                            <p:strVal val="#ppt_h"/>
                                          </p:val>
                                        </p:tav>
                                      </p:tavLst>
                                    </p:anim>
                                    <p:anim calcmode="lin" valueType="num">
                                      <p:cBhvr>
                                        <p:cTn id="20" dur="600" fill="hold"/>
                                        <p:tgtEl>
                                          <p:spTgt spid="13"/>
                                        </p:tgtEl>
                                        <p:attrNameLst>
                                          <p:attrName>style.rotation</p:attrName>
                                        </p:attrNameLst>
                                      </p:cBhvr>
                                      <p:tavLst>
                                        <p:tav tm="0">
                                          <p:val>
                                            <p:fltVal val="90"/>
                                          </p:val>
                                        </p:tav>
                                        <p:tav tm="100000">
                                          <p:val>
                                            <p:fltVal val="0"/>
                                          </p:val>
                                        </p:tav>
                                      </p:tavLst>
                                    </p:anim>
                                    <p:animEffect transition="in" filter="fade">
                                      <p:cBhvr>
                                        <p:cTn id="21" dur="6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 name="Group 2"/>
          <p:cNvGrpSpPr>
            <a:grpSpLocks/>
          </p:cNvGrpSpPr>
          <p:nvPr/>
        </p:nvGrpSpPr>
        <p:grpSpPr bwMode="auto">
          <a:xfrm>
            <a:off x="1290639" y="1295400"/>
            <a:ext cx="7167561" cy="2034654"/>
            <a:chOff x="0" y="-12868"/>
            <a:chExt cx="6562725" cy="558968"/>
          </a:xfrm>
        </p:grpSpPr>
        <p:sp>
          <p:nvSpPr>
            <p:cNvPr id="10" name="AutoShape 3"/>
            <p:cNvSpPr>
              <a:spLocks noChangeArrowheads="1"/>
            </p:cNvSpPr>
            <p:nvPr/>
          </p:nvSpPr>
          <p:spPr bwMode="auto">
            <a:xfrm>
              <a:off x="0" y="192088"/>
              <a:ext cx="6562725" cy="354012"/>
            </a:xfrm>
            <a:prstGeom prst="rect">
              <a:avLst/>
            </a:prstGeom>
            <a:solidFill>
              <a:schemeClr val="accent6">
                <a:lumMod val="75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11" name="AutoShape 3"/>
            <p:cNvSpPr>
              <a:spLocks noChangeArrowheads="1"/>
            </p:cNvSpPr>
            <p:nvPr/>
          </p:nvSpPr>
          <p:spPr bwMode="auto">
            <a:xfrm>
              <a:off x="65087" y="0"/>
              <a:ext cx="6432550" cy="481013"/>
            </a:xfrm>
            <a:prstGeom prst="rect">
              <a:avLst/>
            </a:prstGeom>
            <a:solidFill>
              <a:schemeClr val="accent6">
                <a:lumMod val="60000"/>
                <a:lumOff val="40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12" name="Rectangle 13"/>
            <p:cNvSpPr>
              <a:spLocks noChangeArrowheads="1"/>
            </p:cNvSpPr>
            <p:nvPr/>
          </p:nvSpPr>
          <p:spPr bwMode="auto">
            <a:xfrm>
              <a:off x="65088" y="-12868"/>
              <a:ext cx="6432550" cy="498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جمع الأفكار والمعلومات قبل أن تبدأ عملية الاتصال ، لأن الفشل في هذه النقطة </a:t>
              </a:r>
              <a:r>
                <a:rPr lang="ar-EG" altLang="zh-CN" sz="2800" b="1" dirty="0" smtClean="0">
                  <a:latin typeface="Microsoft YaHei" pitchFamily="34" charset="-122"/>
                  <a:ea typeface="Microsoft YaHei" pitchFamily="34" charset="-122"/>
                </a:rPr>
                <a:t>يعكس </a:t>
              </a:r>
              <a:r>
                <a:rPr lang="ar-EG" altLang="zh-CN" sz="2800" b="1" dirty="0">
                  <a:latin typeface="Microsoft YaHei" pitchFamily="34" charset="-122"/>
                  <a:ea typeface="Microsoft YaHei" pitchFamily="34" charset="-122"/>
                </a:rPr>
                <a:t>انطباع صفة عدم التنظيم على شخصيتك ، أوصفه عدم القدرة على الإعداد الجيد مما يؤدي إلى ضعف الإنصات </a:t>
              </a:r>
            </a:p>
          </p:txBody>
        </p:sp>
      </p:grpSp>
      <p:grpSp>
        <p:nvGrpSpPr>
          <p:cNvPr id="13" name="Group 6"/>
          <p:cNvGrpSpPr>
            <a:grpSpLocks/>
          </p:cNvGrpSpPr>
          <p:nvPr/>
        </p:nvGrpSpPr>
        <p:grpSpPr bwMode="auto">
          <a:xfrm>
            <a:off x="1290639" y="3810000"/>
            <a:ext cx="7167561" cy="1987813"/>
            <a:chOff x="0" y="0"/>
            <a:chExt cx="6562725" cy="546100"/>
          </a:xfrm>
        </p:grpSpPr>
        <p:grpSp>
          <p:nvGrpSpPr>
            <p:cNvPr id="14" name="Group 7"/>
            <p:cNvGrpSpPr>
              <a:grpSpLocks/>
            </p:cNvGrpSpPr>
            <p:nvPr/>
          </p:nvGrpSpPr>
          <p:grpSpPr bwMode="auto">
            <a:xfrm>
              <a:off x="0" y="0"/>
              <a:ext cx="6562725" cy="546100"/>
              <a:chOff x="0" y="0"/>
              <a:chExt cx="6561756" cy="546060"/>
            </a:xfrm>
          </p:grpSpPr>
          <p:sp>
            <p:nvSpPr>
              <p:cNvPr id="16"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17"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15" name="Rectangle 13"/>
            <p:cNvSpPr>
              <a:spLocks noChangeArrowheads="1"/>
            </p:cNvSpPr>
            <p:nvPr/>
          </p:nvSpPr>
          <p:spPr bwMode="auto">
            <a:xfrm>
              <a:off x="65088" y="67395"/>
              <a:ext cx="6432550" cy="380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احترم المعلومات السرية التي يشاركك فيها آخرين، فلا تعطيها لأحد فإذا فعلت فربما تكون في آخر معلومات تحصل عليها من ذلك الشخص</a:t>
              </a:r>
              <a:endParaRPr lang="zh-CN" altLang="en-US" sz="2800" b="1" dirty="0">
                <a:latin typeface="Microsoft YaHei" pitchFamily="34" charset="-122"/>
                <a:ea typeface="Microsoft YaHei" pitchFamily="34" charset="-122"/>
              </a:endParaRPr>
            </a:p>
          </p:txBody>
        </p:sp>
      </p:grpSp>
      <p:sp>
        <p:nvSpPr>
          <p:cNvPr id="27" name="TextBox 13"/>
          <p:cNvSpPr txBox="1">
            <a:spLocks noChangeArrowheads="1"/>
          </p:cNvSpPr>
          <p:nvPr/>
        </p:nvSpPr>
        <p:spPr bwMode="auto">
          <a:xfrm>
            <a:off x="4716464" y="130754"/>
            <a:ext cx="4376737" cy="628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r">
              <a:lnSpc>
                <a:spcPct val="120000"/>
              </a:lnSpc>
              <a:spcBef>
                <a:spcPct val="50000"/>
              </a:spcBef>
            </a:pPr>
            <a:r>
              <a:rPr lang="ar-EG" altLang="zh-CN" sz="3200" b="1" dirty="0">
                <a:latin typeface="Microsoft YaHei" pitchFamily="34" charset="-122"/>
                <a:ea typeface="Microsoft YaHei" pitchFamily="34" charset="-122"/>
              </a:rPr>
              <a:t>أهمية الاتصال الفعال</a:t>
            </a:r>
          </a:p>
        </p:txBody>
      </p:sp>
    </p:spTree>
    <p:extLst>
      <p:ext uri="{BB962C8B-B14F-4D97-AF65-F5344CB8AC3E}">
        <p14:creationId xmlns:p14="http://schemas.microsoft.com/office/powerpoint/2010/main" xmlns="" val="1041186577"/>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iterate type="lt">
                                    <p:tmPct val="5000"/>
                                  </p:iterate>
                                  <p:childTnLst>
                                    <p:set>
                                      <p:cBhvr>
                                        <p:cTn id="11" dur="1" fill="hold">
                                          <p:stCondLst>
                                            <p:cond delay="0"/>
                                          </p:stCondLst>
                                        </p:cTn>
                                        <p:tgtEl>
                                          <p:spTgt spid="9"/>
                                        </p:tgtEl>
                                        <p:attrNameLst>
                                          <p:attrName>style.visibility</p:attrName>
                                        </p:attrNameLst>
                                      </p:cBhvr>
                                      <p:to>
                                        <p:strVal val="visible"/>
                                      </p:to>
                                    </p:set>
                                    <p:anim calcmode="lin" valueType="num">
                                      <p:cBhvr>
                                        <p:cTn id="12" dur="600" fill="hold"/>
                                        <p:tgtEl>
                                          <p:spTgt spid="9"/>
                                        </p:tgtEl>
                                        <p:attrNameLst>
                                          <p:attrName>ppt_w</p:attrName>
                                        </p:attrNameLst>
                                      </p:cBhvr>
                                      <p:tavLst>
                                        <p:tav tm="0">
                                          <p:val>
                                            <p:fltVal val="0"/>
                                          </p:val>
                                        </p:tav>
                                        <p:tav tm="100000">
                                          <p:val>
                                            <p:strVal val="#ppt_w"/>
                                          </p:val>
                                        </p:tav>
                                      </p:tavLst>
                                    </p:anim>
                                    <p:anim calcmode="lin" valueType="num">
                                      <p:cBhvr>
                                        <p:cTn id="13" dur="600" fill="hold"/>
                                        <p:tgtEl>
                                          <p:spTgt spid="9"/>
                                        </p:tgtEl>
                                        <p:attrNameLst>
                                          <p:attrName>ppt_h</p:attrName>
                                        </p:attrNameLst>
                                      </p:cBhvr>
                                      <p:tavLst>
                                        <p:tav tm="0">
                                          <p:val>
                                            <p:fltVal val="0"/>
                                          </p:val>
                                        </p:tav>
                                        <p:tav tm="100000">
                                          <p:val>
                                            <p:strVal val="#ppt_h"/>
                                          </p:val>
                                        </p:tav>
                                      </p:tavLst>
                                    </p:anim>
                                    <p:anim calcmode="lin" valueType="num">
                                      <p:cBhvr>
                                        <p:cTn id="14" dur="600" fill="hold"/>
                                        <p:tgtEl>
                                          <p:spTgt spid="9"/>
                                        </p:tgtEl>
                                        <p:attrNameLst>
                                          <p:attrName>style.rotation</p:attrName>
                                        </p:attrNameLst>
                                      </p:cBhvr>
                                      <p:tavLst>
                                        <p:tav tm="0">
                                          <p:val>
                                            <p:fltVal val="90"/>
                                          </p:val>
                                        </p:tav>
                                        <p:tav tm="100000">
                                          <p:val>
                                            <p:fltVal val="0"/>
                                          </p:val>
                                        </p:tav>
                                      </p:tavLst>
                                    </p:anim>
                                    <p:animEffect transition="in" filter="fade">
                                      <p:cBhvr>
                                        <p:cTn id="15" dur="600"/>
                                        <p:tgtEl>
                                          <p:spTgt spid="9"/>
                                        </p:tgtEl>
                                      </p:cBhvr>
                                    </p:animEffect>
                                  </p:childTnLst>
                                </p:cTn>
                              </p:par>
                              <p:par>
                                <p:cTn id="16" presetID="31" presetClass="entr" presetSubtype="0" fill="hold" nodeType="withEffect">
                                  <p:stCondLst>
                                    <p:cond delay="200"/>
                                  </p:stCondLst>
                                  <p:iterate type="lt">
                                    <p:tmPct val="5000"/>
                                  </p:iterate>
                                  <p:childTnLst>
                                    <p:set>
                                      <p:cBhvr>
                                        <p:cTn id="17" dur="1" fill="hold">
                                          <p:stCondLst>
                                            <p:cond delay="0"/>
                                          </p:stCondLst>
                                        </p:cTn>
                                        <p:tgtEl>
                                          <p:spTgt spid="13"/>
                                        </p:tgtEl>
                                        <p:attrNameLst>
                                          <p:attrName>style.visibility</p:attrName>
                                        </p:attrNameLst>
                                      </p:cBhvr>
                                      <p:to>
                                        <p:strVal val="visible"/>
                                      </p:to>
                                    </p:set>
                                    <p:anim calcmode="lin" valueType="num">
                                      <p:cBhvr>
                                        <p:cTn id="18" dur="600" fill="hold"/>
                                        <p:tgtEl>
                                          <p:spTgt spid="13"/>
                                        </p:tgtEl>
                                        <p:attrNameLst>
                                          <p:attrName>ppt_w</p:attrName>
                                        </p:attrNameLst>
                                      </p:cBhvr>
                                      <p:tavLst>
                                        <p:tav tm="0">
                                          <p:val>
                                            <p:fltVal val="0"/>
                                          </p:val>
                                        </p:tav>
                                        <p:tav tm="100000">
                                          <p:val>
                                            <p:strVal val="#ppt_w"/>
                                          </p:val>
                                        </p:tav>
                                      </p:tavLst>
                                    </p:anim>
                                    <p:anim calcmode="lin" valueType="num">
                                      <p:cBhvr>
                                        <p:cTn id="19" dur="600" fill="hold"/>
                                        <p:tgtEl>
                                          <p:spTgt spid="13"/>
                                        </p:tgtEl>
                                        <p:attrNameLst>
                                          <p:attrName>ppt_h</p:attrName>
                                        </p:attrNameLst>
                                      </p:cBhvr>
                                      <p:tavLst>
                                        <p:tav tm="0">
                                          <p:val>
                                            <p:fltVal val="0"/>
                                          </p:val>
                                        </p:tav>
                                        <p:tav tm="100000">
                                          <p:val>
                                            <p:strVal val="#ppt_h"/>
                                          </p:val>
                                        </p:tav>
                                      </p:tavLst>
                                    </p:anim>
                                    <p:anim calcmode="lin" valueType="num">
                                      <p:cBhvr>
                                        <p:cTn id="20" dur="600" fill="hold"/>
                                        <p:tgtEl>
                                          <p:spTgt spid="13"/>
                                        </p:tgtEl>
                                        <p:attrNameLst>
                                          <p:attrName>style.rotation</p:attrName>
                                        </p:attrNameLst>
                                      </p:cBhvr>
                                      <p:tavLst>
                                        <p:tav tm="0">
                                          <p:val>
                                            <p:fltVal val="90"/>
                                          </p:val>
                                        </p:tav>
                                        <p:tav tm="100000">
                                          <p:val>
                                            <p:fltVal val="0"/>
                                          </p:val>
                                        </p:tav>
                                      </p:tavLst>
                                    </p:anim>
                                    <p:animEffect transition="in" filter="fade">
                                      <p:cBhvr>
                                        <p:cTn id="21" dur="6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7" name="TextBox 13"/>
          <p:cNvSpPr txBox="1">
            <a:spLocks noChangeArrowheads="1"/>
          </p:cNvSpPr>
          <p:nvPr/>
        </p:nvSpPr>
        <p:spPr bwMode="auto">
          <a:xfrm>
            <a:off x="1676400" y="130754"/>
            <a:ext cx="7416801" cy="683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r">
              <a:lnSpc>
                <a:spcPct val="120000"/>
              </a:lnSpc>
              <a:spcBef>
                <a:spcPct val="50000"/>
              </a:spcBef>
            </a:pPr>
            <a:r>
              <a:rPr lang="ar-EG" altLang="zh-CN" sz="3200" b="1" dirty="0">
                <a:latin typeface="Microsoft YaHei" pitchFamily="34" charset="-122"/>
                <a:ea typeface="Microsoft YaHei" pitchFamily="34" charset="-122"/>
              </a:rPr>
              <a:t>إننا نمارس الاستماع أكثر من الكلام في عملية الاتصال </a:t>
            </a:r>
          </a:p>
        </p:txBody>
      </p:sp>
      <p:graphicFrame>
        <p:nvGraphicFramePr>
          <p:cNvPr id="2" name="Chart 1"/>
          <p:cNvGraphicFramePr/>
          <p:nvPr>
            <p:extLst>
              <p:ext uri="{D42A27DB-BD31-4B8C-83A1-F6EECF244321}">
                <p14:modId xmlns:p14="http://schemas.microsoft.com/office/powerpoint/2010/main" xmlns="" val="183112473"/>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508790613"/>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3"/>
          <p:cNvSpPr>
            <a:spLocks noChangeArrowheads="1"/>
          </p:cNvSpPr>
          <p:nvPr/>
        </p:nvSpPr>
        <p:spPr bwMode="auto">
          <a:xfrm>
            <a:off x="4572001" y="1514045"/>
            <a:ext cx="2841625" cy="1199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lnSpc>
                <a:spcPct val="120000"/>
              </a:lnSpc>
              <a:spcBef>
                <a:spcPct val="50000"/>
              </a:spcBef>
            </a:pPr>
            <a:r>
              <a:rPr lang="zh-CN" altLang="en-US" dirty="0" smtClean="0">
                <a:solidFill>
                  <a:schemeClr val="bg1"/>
                </a:solidFill>
                <a:latin typeface="Microsoft YaHei" pitchFamily="34" charset="-122"/>
                <a:ea typeface="Microsoft YaHei" pitchFamily="34" charset="-122"/>
              </a:rPr>
              <a:t>Cick </a:t>
            </a:r>
            <a:r>
              <a:rPr lang="zh-CN" altLang="en-US" dirty="0">
                <a:solidFill>
                  <a:schemeClr val="bg1"/>
                </a:solidFill>
                <a:latin typeface="Microsoft YaHei" pitchFamily="34" charset="-122"/>
                <a:ea typeface="Microsoft YaHei" pitchFamily="34" charset="-122"/>
              </a:rPr>
              <a:t>to add title</a:t>
            </a:r>
          </a:p>
        </p:txBody>
      </p:sp>
      <p:sp>
        <p:nvSpPr>
          <p:cNvPr id="15" name="Rectangle 13"/>
          <p:cNvSpPr>
            <a:spLocks noChangeArrowheads="1"/>
          </p:cNvSpPr>
          <p:nvPr/>
        </p:nvSpPr>
        <p:spPr bwMode="auto">
          <a:xfrm>
            <a:off x="6127750" y="2557034"/>
            <a:ext cx="2841625" cy="701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lnSpc>
                <a:spcPct val="120000"/>
              </a:lnSpc>
              <a:spcBef>
                <a:spcPct val="50000"/>
              </a:spcBef>
            </a:pPr>
            <a:r>
              <a:rPr lang="zh-CN" altLang="en-US">
                <a:solidFill>
                  <a:schemeClr val="bg1"/>
                </a:solidFill>
              </a:rPr>
              <a:t>Click to add title</a:t>
            </a:r>
          </a:p>
          <a:p>
            <a:pPr algn="ctr"/>
            <a:endParaRPr lang="zh-CN" altLang="en-US">
              <a:solidFill>
                <a:schemeClr val="bg1"/>
              </a:solidFill>
            </a:endParaRPr>
          </a:p>
        </p:txBody>
      </p:sp>
      <p:sp>
        <p:nvSpPr>
          <p:cNvPr id="27" name="TextBox 13"/>
          <p:cNvSpPr txBox="1">
            <a:spLocks noChangeArrowheads="1"/>
          </p:cNvSpPr>
          <p:nvPr/>
        </p:nvSpPr>
        <p:spPr bwMode="auto">
          <a:xfrm>
            <a:off x="3886200" y="130754"/>
            <a:ext cx="5207001" cy="683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r" rtl="1">
              <a:lnSpc>
                <a:spcPct val="120000"/>
              </a:lnSpc>
              <a:spcBef>
                <a:spcPct val="50000"/>
              </a:spcBef>
            </a:pPr>
            <a:r>
              <a:rPr lang="ar-EG" altLang="zh-CN" sz="3200" b="1" dirty="0" smtClean="0">
                <a:latin typeface="Simplified Arabic" pitchFamily="18" charset="-78"/>
                <a:ea typeface="Microsoft YaHei" pitchFamily="34" charset="-122"/>
                <a:cs typeface="Simplified Arabic" pitchFamily="18" charset="-78"/>
              </a:rPr>
              <a:t>المدير </a:t>
            </a:r>
            <a:r>
              <a:rPr lang="ar-EG" altLang="zh-CN" sz="3200" b="1" dirty="0">
                <a:latin typeface="Simplified Arabic" pitchFamily="18" charset="-78"/>
                <a:ea typeface="Microsoft YaHei" pitchFamily="34" charset="-122"/>
                <a:cs typeface="Simplified Arabic" pitchFamily="18" charset="-78"/>
              </a:rPr>
              <a:t>الناجح والاتصال </a:t>
            </a:r>
            <a:r>
              <a:rPr lang="ar-EG" altLang="zh-CN" sz="3200" b="1" dirty="0" smtClean="0">
                <a:latin typeface="Simplified Arabic" pitchFamily="18" charset="-78"/>
                <a:ea typeface="Microsoft YaHei" pitchFamily="34" charset="-122"/>
                <a:cs typeface="Simplified Arabic" pitchFamily="18" charset="-78"/>
              </a:rPr>
              <a:t>الفعال</a:t>
            </a:r>
            <a:endParaRPr lang="ar-EG" altLang="zh-CN" sz="3200" b="1" dirty="0">
              <a:latin typeface="Simplified Arabic" pitchFamily="18" charset="-78"/>
              <a:ea typeface="Microsoft YaHei" pitchFamily="34" charset="-122"/>
              <a:cs typeface="Simplified Arabic" pitchFamily="18" charset="-78"/>
            </a:endParaRPr>
          </a:p>
        </p:txBody>
      </p:sp>
      <p:sp>
        <p:nvSpPr>
          <p:cNvPr id="2" name="Rectangle 1"/>
          <p:cNvSpPr/>
          <p:nvPr/>
        </p:nvSpPr>
        <p:spPr>
          <a:xfrm>
            <a:off x="4716464" y="1143000"/>
            <a:ext cx="4252911" cy="4876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Low" rtl="1"/>
            <a:r>
              <a:rPr lang="ar-EG" sz="2600" b="1" dirty="0">
                <a:solidFill>
                  <a:schemeClr val="tx1"/>
                </a:solidFill>
                <a:latin typeface="Simplified Arabic" pitchFamily="18" charset="-78"/>
                <a:cs typeface="Simplified Arabic" pitchFamily="18" charset="-78"/>
              </a:rPr>
              <a:t>يستطيع المدير أن يتواصل مع العاملين ويحصل على مكانه ونفوذ وتأثير قوي، </a:t>
            </a:r>
            <a:r>
              <a:rPr lang="ar-EG" sz="2600" b="1" dirty="0" smtClean="0">
                <a:solidFill>
                  <a:schemeClr val="tx1"/>
                </a:solidFill>
                <a:latin typeface="Simplified Arabic" pitchFamily="18" charset="-78"/>
                <a:cs typeface="Simplified Arabic" pitchFamily="18" charset="-78"/>
              </a:rPr>
              <a:t>فالاتصال </a:t>
            </a:r>
            <a:r>
              <a:rPr lang="ar-EG" sz="2600" b="1" dirty="0">
                <a:solidFill>
                  <a:schemeClr val="tx1"/>
                </a:solidFill>
                <a:latin typeface="Simplified Arabic" pitchFamily="18" charset="-78"/>
                <a:cs typeface="Simplified Arabic" pitchFamily="18" charset="-78"/>
              </a:rPr>
              <a:t>الجيد يساعده الحصول على النتائج التي يرغبها كقائد مؤثر ومن الحقائق </a:t>
            </a:r>
            <a:r>
              <a:rPr lang="ar-EG" sz="2600" b="1" dirty="0" smtClean="0">
                <a:solidFill>
                  <a:schemeClr val="tx1"/>
                </a:solidFill>
                <a:latin typeface="Simplified Arabic" pitchFamily="18" charset="-78"/>
                <a:cs typeface="Simplified Arabic" pitchFamily="18" charset="-78"/>
              </a:rPr>
              <a:t>التيلا </a:t>
            </a:r>
            <a:r>
              <a:rPr lang="ar-EG" sz="2600" b="1" dirty="0">
                <a:solidFill>
                  <a:schemeClr val="tx1"/>
                </a:solidFill>
                <a:latin typeface="Simplified Arabic" pitchFamily="18" charset="-78"/>
                <a:cs typeface="Simplified Arabic" pitchFamily="18" charset="-78"/>
              </a:rPr>
              <a:t>يغفلها المديرون في هذا الصدد أن ألـ 500 كلمة الأكثر شيوعاً في اللغة الإنجليزية </a:t>
            </a:r>
            <a:r>
              <a:rPr lang="ar-EG" sz="2600" b="1" dirty="0" smtClean="0">
                <a:solidFill>
                  <a:schemeClr val="tx1"/>
                </a:solidFill>
                <a:latin typeface="Simplified Arabic" pitchFamily="18" charset="-78"/>
                <a:cs typeface="Simplified Arabic" pitchFamily="18" charset="-78"/>
              </a:rPr>
              <a:t>لها </a:t>
            </a:r>
            <a:r>
              <a:rPr lang="ar-EG" sz="2600" b="1" dirty="0">
                <a:solidFill>
                  <a:schemeClr val="tx1"/>
                </a:solidFill>
                <a:latin typeface="Simplified Arabic" pitchFamily="18" charset="-78"/>
                <a:cs typeface="Simplified Arabic" pitchFamily="18" charset="-78"/>
              </a:rPr>
              <a:t>14000 تعريف بالمعجم ويعني ذلك أن متوسط معاني كل كلمة يصل إلى 28 معنى ، فأيالمعاني تقصد حينما تنطق بالكلمة</a:t>
            </a:r>
            <a:r>
              <a:rPr lang="ar-EG" sz="2600" b="1" dirty="0" smtClean="0">
                <a:solidFill>
                  <a:schemeClr val="tx1"/>
                </a:solidFill>
                <a:latin typeface="Simplified Arabic" pitchFamily="18" charset="-78"/>
                <a:cs typeface="Simplified Arabic" pitchFamily="18" charset="-78"/>
              </a:rPr>
              <a:t>؟</a:t>
            </a:r>
          </a:p>
          <a:p>
            <a:pPr algn="ctr" rtl="1"/>
            <a:r>
              <a:rPr lang="ar-EG" sz="2600" b="1" dirty="0" smtClean="0">
                <a:solidFill>
                  <a:schemeClr val="tx1"/>
                </a:solidFill>
                <a:latin typeface="Simplified Arabic" pitchFamily="18" charset="-78"/>
                <a:cs typeface="Simplified Arabic" pitchFamily="18" charset="-78"/>
              </a:rPr>
              <a:t> </a:t>
            </a:r>
            <a:r>
              <a:rPr lang="ar-EG" sz="2600" b="1" dirty="0">
                <a:solidFill>
                  <a:schemeClr val="tx1"/>
                </a:solidFill>
                <a:latin typeface="Simplified Arabic" pitchFamily="18" charset="-78"/>
                <a:cs typeface="Simplified Arabic" pitchFamily="18" charset="-78"/>
              </a:rPr>
              <a:t>إذاً عليك تدرك أهمية ما يلي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 y="1600200"/>
            <a:ext cx="3978272" cy="367543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58898014"/>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 name="Group 2"/>
          <p:cNvGrpSpPr>
            <a:grpSpLocks/>
          </p:cNvGrpSpPr>
          <p:nvPr/>
        </p:nvGrpSpPr>
        <p:grpSpPr bwMode="auto">
          <a:xfrm>
            <a:off x="1290639" y="1923359"/>
            <a:ext cx="6562725" cy="655320"/>
            <a:chOff x="0" y="0"/>
            <a:chExt cx="6562725" cy="546100"/>
          </a:xfrm>
        </p:grpSpPr>
        <p:sp>
          <p:nvSpPr>
            <p:cNvPr id="10" name="AutoShape 3"/>
            <p:cNvSpPr>
              <a:spLocks noChangeArrowheads="1"/>
            </p:cNvSpPr>
            <p:nvPr/>
          </p:nvSpPr>
          <p:spPr bwMode="auto">
            <a:xfrm>
              <a:off x="0" y="192088"/>
              <a:ext cx="6562725" cy="354012"/>
            </a:xfrm>
            <a:prstGeom prst="rect">
              <a:avLst/>
            </a:prstGeom>
            <a:solidFill>
              <a:schemeClr val="accent6">
                <a:lumMod val="75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11" name="AutoShape 3"/>
            <p:cNvSpPr>
              <a:spLocks noChangeArrowheads="1"/>
            </p:cNvSpPr>
            <p:nvPr/>
          </p:nvSpPr>
          <p:spPr bwMode="auto">
            <a:xfrm>
              <a:off x="65087" y="0"/>
              <a:ext cx="6432550" cy="481013"/>
            </a:xfrm>
            <a:prstGeom prst="rect">
              <a:avLst/>
            </a:prstGeom>
            <a:solidFill>
              <a:schemeClr val="accent6">
                <a:lumMod val="60000"/>
                <a:lumOff val="40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12" name="Rectangle 13"/>
            <p:cNvSpPr>
              <a:spLocks noChangeArrowheads="1"/>
            </p:cNvSpPr>
            <p:nvPr/>
          </p:nvSpPr>
          <p:spPr bwMode="auto">
            <a:xfrm>
              <a:off x="65088" y="48201"/>
              <a:ext cx="6432550" cy="470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a:latin typeface="Microsoft YaHei" pitchFamily="34" charset="-122"/>
                  <a:ea typeface="Microsoft YaHei" pitchFamily="34" charset="-122"/>
                </a:rPr>
                <a:t>الاتصال القوي والمؤثر يأتي من القوة الداخلية </a:t>
              </a:r>
              <a:r>
                <a:rPr lang="ar-EG" altLang="zh-CN" sz="2800" b="1" dirty="0" smtClean="0">
                  <a:latin typeface="Microsoft YaHei" pitchFamily="34" charset="-122"/>
                  <a:ea typeface="Microsoft YaHei" pitchFamily="34" charset="-122"/>
                </a:rPr>
                <a:t>للمرء</a:t>
              </a:r>
              <a:endParaRPr lang="zh-CN" altLang="en-US" sz="2800" b="1" dirty="0">
                <a:latin typeface="Microsoft YaHei" pitchFamily="34" charset="-122"/>
                <a:ea typeface="Microsoft YaHei" pitchFamily="34" charset="-122"/>
              </a:endParaRPr>
            </a:p>
          </p:txBody>
        </p:sp>
      </p:grpSp>
      <p:grpSp>
        <p:nvGrpSpPr>
          <p:cNvPr id="13" name="Group 6"/>
          <p:cNvGrpSpPr>
            <a:grpSpLocks/>
          </p:cNvGrpSpPr>
          <p:nvPr/>
        </p:nvGrpSpPr>
        <p:grpSpPr bwMode="auto">
          <a:xfrm>
            <a:off x="1290639" y="2969205"/>
            <a:ext cx="6562725" cy="655320"/>
            <a:chOff x="0" y="0"/>
            <a:chExt cx="6562725" cy="546100"/>
          </a:xfrm>
        </p:grpSpPr>
        <p:grpSp>
          <p:nvGrpSpPr>
            <p:cNvPr id="14" name="Group 7"/>
            <p:cNvGrpSpPr>
              <a:grpSpLocks/>
            </p:cNvGrpSpPr>
            <p:nvPr/>
          </p:nvGrpSpPr>
          <p:grpSpPr bwMode="auto">
            <a:xfrm>
              <a:off x="0" y="0"/>
              <a:ext cx="6562725" cy="546100"/>
              <a:chOff x="0" y="0"/>
              <a:chExt cx="6561756" cy="546060"/>
            </a:xfrm>
          </p:grpSpPr>
          <p:sp>
            <p:nvSpPr>
              <p:cNvPr id="16"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17"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15" name="Rectangle 13"/>
            <p:cNvSpPr>
              <a:spLocks noChangeArrowheads="1"/>
            </p:cNvSpPr>
            <p:nvPr/>
          </p:nvSpPr>
          <p:spPr bwMode="auto">
            <a:xfrm>
              <a:off x="65088" y="65662"/>
              <a:ext cx="6432550" cy="468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a:latin typeface="Microsoft YaHei" pitchFamily="34" charset="-122"/>
                  <a:ea typeface="Microsoft YaHei" pitchFamily="34" charset="-122"/>
                </a:rPr>
                <a:t>عليك التفاعل مع كل شخص في عملك </a:t>
              </a:r>
              <a:endParaRPr lang="zh-CN" altLang="en-US" sz="2800" b="1" dirty="0">
                <a:latin typeface="Microsoft YaHei" pitchFamily="34" charset="-122"/>
                <a:ea typeface="Microsoft YaHei" pitchFamily="34" charset="-122"/>
              </a:endParaRPr>
            </a:p>
          </p:txBody>
        </p:sp>
      </p:grpSp>
      <p:grpSp>
        <p:nvGrpSpPr>
          <p:cNvPr id="18" name="Group 11"/>
          <p:cNvGrpSpPr>
            <a:grpSpLocks/>
          </p:cNvGrpSpPr>
          <p:nvPr/>
        </p:nvGrpSpPr>
        <p:grpSpPr bwMode="auto">
          <a:xfrm>
            <a:off x="1290639" y="4016955"/>
            <a:ext cx="6562725" cy="655320"/>
            <a:chOff x="0" y="0"/>
            <a:chExt cx="6562725" cy="546100"/>
          </a:xfrm>
        </p:grpSpPr>
        <p:sp>
          <p:nvSpPr>
            <p:cNvPr id="19" name="AutoShape 3"/>
            <p:cNvSpPr>
              <a:spLocks noChangeArrowheads="1"/>
            </p:cNvSpPr>
            <p:nvPr/>
          </p:nvSpPr>
          <p:spPr bwMode="auto">
            <a:xfrm>
              <a:off x="0" y="192087"/>
              <a:ext cx="6562725" cy="354013"/>
            </a:xfrm>
            <a:prstGeom prst="rect">
              <a:avLst/>
            </a:prstGeom>
            <a:solidFill>
              <a:schemeClr val="accent6">
                <a:lumMod val="75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20" name="AutoShape 3"/>
            <p:cNvSpPr>
              <a:spLocks noChangeArrowheads="1"/>
            </p:cNvSpPr>
            <p:nvPr/>
          </p:nvSpPr>
          <p:spPr bwMode="auto">
            <a:xfrm>
              <a:off x="65087" y="0"/>
              <a:ext cx="6432550" cy="481012"/>
            </a:xfrm>
            <a:prstGeom prst="rect">
              <a:avLst/>
            </a:prstGeom>
            <a:solidFill>
              <a:schemeClr val="accent6">
                <a:lumMod val="60000"/>
                <a:lumOff val="40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21" name="Rectangle 13"/>
            <p:cNvSpPr>
              <a:spLocks noChangeArrowheads="1"/>
            </p:cNvSpPr>
            <p:nvPr/>
          </p:nvSpPr>
          <p:spPr bwMode="auto">
            <a:xfrm>
              <a:off x="65088" y="18038"/>
              <a:ext cx="6432550" cy="470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a:latin typeface="Microsoft YaHei" pitchFamily="34" charset="-122"/>
                  <a:ea typeface="Microsoft YaHei" pitchFamily="34" charset="-122"/>
                </a:rPr>
                <a:t>قلة الوقت المتاح ليس عذرا</a:t>
              </a:r>
              <a:endParaRPr lang="zh-CN" altLang="en-US" sz="2800" b="1" dirty="0">
                <a:latin typeface="Microsoft YaHei" pitchFamily="34" charset="-122"/>
                <a:ea typeface="Microsoft YaHei" pitchFamily="34" charset="-122"/>
              </a:endParaRPr>
            </a:p>
          </p:txBody>
        </p:sp>
      </p:grpSp>
      <p:grpSp>
        <p:nvGrpSpPr>
          <p:cNvPr id="22" name="Group 15"/>
          <p:cNvGrpSpPr>
            <a:grpSpLocks/>
          </p:cNvGrpSpPr>
          <p:nvPr/>
        </p:nvGrpSpPr>
        <p:grpSpPr bwMode="auto">
          <a:xfrm>
            <a:off x="1290639" y="5062799"/>
            <a:ext cx="6562726" cy="655321"/>
            <a:chOff x="0" y="0"/>
            <a:chExt cx="6562726" cy="546100"/>
          </a:xfrm>
        </p:grpSpPr>
        <p:grpSp>
          <p:nvGrpSpPr>
            <p:cNvPr id="23" name="Group 16"/>
            <p:cNvGrpSpPr>
              <a:grpSpLocks/>
            </p:cNvGrpSpPr>
            <p:nvPr/>
          </p:nvGrpSpPr>
          <p:grpSpPr bwMode="auto">
            <a:xfrm>
              <a:off x="0" y="0"/>
              <a:ext cx="6562725" cy="546100"/>
              <a:chOff x="0" y="0"/>
              <a:chExt cx="6448390" cy="611157"/>
            </a:xfrm>
          </p:grpSpPr>
          <p:sp>
            <p:nvSpPr>
              <p:cNvPr id="25" name="AutoShape 3"/>
              <p:cNvSpPr>
                <a:spLocks noChangeArrowheads="1"/>
              </p:cNvSpPr>
              <p:nvPr/>
            </p:nvSpPr>
            <p:spPr bwMode="auto">
              <a:xfrm>
                <a:off x="0" y="214971"/>
                <a:ext cx="6448390" cy="396186"/>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26" name="AutoShape 3"/>
              <p:cNvSpPr>
                <a:spLocks noChangeArrowheads="1"/>
              </p:cNvSpPr>
              <p:nvPr/>
            </p:nvSpPr>
            <p:spPr bwMode="auto">
              <a:xfrm>
                <a:off x="63953" y="0"/>
                <a:ext cx="6320483" cy="540092"/>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24" name="Rectangle 13"/>
            <p:cNvSpPr>
              <a:spLocks noChangeArrowheads="1"/>
            </p:cNvSpPr>
            <p:nvPr/>
          </p:nvSpPr>
          <p:spPr bwMode="auto">
            <a:xfrm>
              <a:off x="0" y="35501"/>
              <a:ext cx="6562726" cy="470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a:latin typeface="Microsoft YaHei" pitchFamily="34" charset="-122"/>
                  <a:ea typeface="Microsoft YaHei" pitchFamily="34" charset="-122"/>
                </a:rPr>
                <a:t>في اجتماعاتك لا تنتظر المتأخرين </a:t>
              </a:r>
              <a:endParaRPr lang="zh-CN" altLang="en-US" sz="2800" b="1" dirty="0">
                <a:latin typeface="Microsoft YaHei" pitchFamily="34" charset="-122"/>
                <a:ea typeface="Microsoft YaHei" pitchFamily="34" charset="-122"/>
              </a:endParaRPr>
            </a:p>
          </p:txBody>
        </p:sp>
      </p:grpSp>
      <p:sp>
        <p:nvSpPr>
          <p:cNvPr id="27" name="TextBox 13"/>
          <p:cNvSpPr txBox="1">
            <a:spLocks noChangeArrowheads="1"/>
          </p:cNvSpPr>
          <p:nvPr/>
        </p:nvSpPr>
        <p:spPr bwMode="auto">
          <a:xfrm>
            <a:off x="4716464" y="130754"/>
            <a:ext cx="4376737" cy="628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r">
              <a:lnSpc>
                <a:spcPct val="120000"/>
              </a:lnSpc>
              <a:spcBef>
                <a:spcPct val="50000"/>
              </a:spcBef>
            </a:pPr>
            <a:r>
              <a:rPr lang="ar-EG" altLang="zh-CN" sz="3200" b="1" dirty="0" smtClean="0">
                <a:latin typeface="Microsoft YaHei" pitchFamily="34" charset="-122"/>
                <a:ea typeface="Microsoft YaHei" pitchFamily="34" charset="-122"/>
              </a:rPr>
              <a:t>كيف تكون مديراً ناجحا</a:t>
            </a:r>
            <a:r>
              <a:rPr lang="ar-EG" altLang="zh-CN" sz="3200" b="1" dirty="0">
                <a:latin typeface="Microsoft YaHei" pitchFamily="34" charset="-122"/>
                <a:ea typeface="Microsoft YaHei" pitchFamily="34" charset="-122"/>
              </a:rPr>
              <a:t>ً</a:t>
            </a:r>
          </a:p>
        </p:txBody>
      </p:sp>
    </p:spTree>
    <p:extLst>
      <p:ext uri="{BB962C8B-B14F-4D97-AF65-F5344CB8AC3E}">
        <p14:creationId xmlns:p14="http://schemas.microsoft.com/office/powerpoint/2010/main" xmlns="" val="1533427318"/>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iterate type="lt">
                                    <p:tmPct val="5000"/>
                                  </p:iterate>
                                  <p:childTnLst>
                                    <p:set>
                                      <p:cBhvr>
                                        <p:cTn id="11" dur="1" fill="hold">
                                          <p:stCondLst>
                                            <p:cond delay="0"/>
                                          </p:stCondLst>
                                        </p:cTn>
                                        <p:tgtEl>
                                          <p:spTgt spid="9"/>
                                        </p:tgtEl>
                                        <p:attrNameLst>
                                          <p:attrName>style.visibility</p:attrName>
                                        </p:attrNameLst>
                                      </p:cBhvr>
                                      <p:to>
                                        <p:strVal val="visible"/>
                                      </p:to>
                                    </p:set>
                                    <p:anim calcmode="lin" valueType="num">
                                      <p:cBhvr>
                                        <p:cTn id="12" dur="600" fill="hold"/>
                                        <p:tgtEl>
                                          <p:spTgt spid="9"/>
                                        </p:tgtEl>
                                        <p:attrNameLst>
                                          <p:attrName>ppt_w</p:attrName>
                                        </p:attrNameLst>
                                      </p:cBhvr>
                                      <p:tavLst>
                                        <p:tav tm="0">
                                          <p:val>
                                            <p:fltVal val="0"/>
                                          </p:val>
                                        </p:tav>
                                        <p:tav tm="100000">
                                          <p:val>
                                            <p:strVal val="#ppt_w"/>
                                          </p:val>
                                        </p:tav>
                                      </p:tavLst>
                                    </p:anim>
                                    <p:anim calcmode="lin" valueType="num">
                                      <p:cBhvr>
                                        <p:cTn id="13" dur="600" fill="hold"/>
                                        <p:tgtEl>
                                          <p:spTgt spid="9"/>
                                        </p:tgtEl>
                                        <p:attrNameLst>
                                          <p:attrName>ppt_h</p:attrName>
                                        </p:attrNameLst>
                                      </p:cBhvr>
                                      <p:tavLst>
                                        <p:tav tm="0">
                                          <p:val>
                                            <p:fltVal val="0"/>
                                          </p:val>
                                        </p:tav>
                                        <p:tav tm="100000">
                                          <p:val>
                                            <p:strVal val="#ppt_h"/>
                                          </p:val>
                                        </p:tav>
                                      </p:tavLst>
                                    </p:anim>
                                    <p:anim calcmode="lin" valueType="num">
                                      <p:cBhvr>
                                        <p:cTn id="14" dur="600" fill="hold"/>
                                        <p:tgtEl>
                                          <p:spTgt spid="9"/>
                                        </p:tgtEl>
                                        <p:attrNameLst>
                                          <p:attrName>style.rotation</p:attrName>
                                        </p:attrNameLst>
                                      </p:cBhvr>
                                      <p:tavLst>
                                        <p:tav tm="0">
                                          <p:val>
                                            <p:fltVal val="90"/>
                                          </p:val>
                                        </p:tav>
                                        <p:tav tm="100000">
                                          <p:val>
                                            <p:fltVal val="0"/>
                                          </p:val>
                                        </p:tav>
                                      </p:tavLst>
                                    </p:anim>
                                    <p:animEffect transition="in" filter="fade">
                                      <p:cBhvr>
                                        <p:cTn id="15" dur="600"/>
                                        <p:tgtEl>
                                          <p:spTgt spid="9"/>
                                        </p:tgtEl>
                                      </p:cBhvr>
                                    </p:animEffect>
                                  </p:childTnLst>
                                </p:cTn>
                              </p:par>
                              <p:par>
                                <p:cTn id="16" presetID="31" presetClass="entr" presetSubtype="0" fill="hold" nodeType="withEffect">
                                  <p:stCondLst>
                                    <p:cond delay="200"/>
                                  </p:stCondLst>
                                  <p:iterate type="lt">
                                    <p:tmPct val="5000"/>
                                  </p:iterate>
                                  <p:childTnLst>
                                    <p:set>
                                      <p:cBhvr>
                                        <p:cTn id="17" dur="1" fill="hold">
                                          <p:stCondLst>
                                            <p:cond delay="0"/>
                                          </p:stCondLst>
                                        </p:cTn>
                                        <p:tgtEl>
                                          <p:spTgt spid="13"/>
                                        </p:tgtEl>
                                        <p:attrNameLst>
                                          <p:attrName>style.visibility</p:attrName>
                                        </p:attrNameLst>
                                      </p:cBhvr>
                                      <p:to>
                                        <p:strVal val="visible"/>
                                      </p:to>
                                    </p:set>
                                    <p:anim calcmode="lin" valueType="num">
                                      <p:cBhvr>
                                        <p:cTn id="18" dur="600" fill="hold"/>
                                        <p:tgtEl>
                                          <p:spTgt spid="13"/>
                                        </p:tgtEl>
                                        <p:attrNameLst>
                                          <p:attrName>ppt_w</p:attrName>
                                        </p:attrNameLst>
                                      </p:cBhvr>
                                      <p:tavLst>
                                        <p:tav tm="0">
                                          <p:val>
                                            <p:fltVal val="0"/>
                                          </p:val>
                                        </p:tav>
                                        <p:tav tm="100000">
                                          <p:val>
                                            <p:strVal val="#ppt_w"/>
                                          </p:val>
                                        </p:tav>
                                      </p:tavLst>
                                    </p:anim>
                                    <p:anim calcmode="lin" valueType="num">
                                      <p:cBhvr>
                                        <p:cTn id="19" dur="600" fill="hold"/>
                                        <p:tgtEl>
                                          <p:spTgt spid="13"/>
                                        </p:tgtEl>
                                        <p:attrNameLst>
                                          <p:attrName>ppt_h</p:attrName>
                                        </p:attrNameLst>
                                      </p:cBhvr>
                                      <p:tavLst>
                                        <p:tav tm="0">
                                          <p:val>
                                            <p:fltVal val="0"/>
                                          </p:val>
                                        </p:tav>
                                        <p:tav tm="100000">
                                          <p:val>
                                            <p:strVal val="#ppt_h"/>
                                          </p:val>
                                        </p:tav>
                                      </p:tavLst>
                                    </p:anim>
                                    <p:anim calcmode="lin" valueType="num">
                                      <p:cBhvr>
                                        <p:cTn id="20" dur="600" fill="hold"/>
                                        <p:tgtEl>
                                          <p:spTgt spid="13"/>
                                        </p:tgtEl>
                                        <p:attrNameLst>
                                          <p:attrName>style.rotation</p:attrName>
                                        </p:attrNameLst>
                                      </p:cBhvr>
                                      <p:tavLst>
                                        <p:tav tm="0">
                                          <p:val>
                                            <p:fltVal val="90"/>
                                          </p:val>
                                        </p:tav>
                                        <p:tav tm="100000">
                                          <p:val>
                                            <p:fltVal val="0"/>
                                          </p:val>
                                        </p:tav>
                                      </p:tavLst>
                                    </p:anim>
                                    <p:animEffect transition="in" filter="fade">
                                      <p:cBhvr>
                                        <p:cTn id="21" dur="600"/>
                                        <p:tgtEl>
                                          <p:spTgt spid="13"/>
                                        </p:tgtEl>
                                      </p:cBhvr>
                                    </p:animEffect>
                                  </p:childTnLst>
                                </p:cTn>
                              </p:par>
                              <p:par>
                                <p:cTn id="22" presetID="31" presetClass="entr" presetSubtype="0" fill="hold" nodeType="withEffect">
                                  <p:stCondLst>
                                    <p:cond delay="400"/>
                                  </p:stCondLst>
                                  <p:iterate type="lt">
                                    <p:tmPct val="5000"/>
                                  </p:iterate>
                                  <p:childTnLst>
                                    <p:set>
                                      <p:cBhvr>
                                        <p:cTn id="23" dur="1" fill="hold">
                                          <p:stCondLst>
                                            <p:cond delay="0"/>
                                          </p:stCondLst>
                                        </p:cTn>
                                        <p:tgtEl>
                                          <p:spTgt spid="18"/>
                                        </p:tgtEl>
                                        <p:attrNameLst>
                                          <p:attrName>style.visibility</p:attrName>
                                        </p:attrNameLst>
                                      </p:cBhvr>
                                      <p:to>
                                        <p:strVal val="visible"/>
                                      </p:to>
                                    </p:set>
                                    <p:anim calcmode="lin" valueType="num">
                                      <p:cBhvr>
                                        <p:cTn id="24" dur="600" fill="hold"/>
                                        <p:tgtEl>
                                          <p:spTgt spid="18"/>
                                        </p:tgtEl>
                                        <p:attrNameLst>
                                          <p:attrName>ppt_w</p:attrName>
                                        </p:attrNameLst>
                                      </p:cBhvr>
                                      <p:tavLst>
                                        <p:tav tm="0">
                                          <p:val>
                                            <p:fltVal val="0"/>
                                          </p:val>
                                        </p:tav>
                                        <p:tav tm="100000">
                                          <p:val>
                                            <p:strVal val="#ppt_w"/>
                                          </p:val>
                                        </p:tav>
                                      </p:tavLst>
                                    </p:anim>
                                    <p:anim calcmode="lin" valueType="num">
                                      <p:cBhvr>
                                        <p:cTn id="25" dur="600" fill="hold"/>
                                        <p:tgtEl>
                                          <p:spTgt spid="18"/>
                                        </p:tgtEl>
                                        <p:attrNameLst>
                                          <p:attrName>ppt_h</p:attrName>
                                        </p:attrNameLst>
                                      </p:cBhvr>
                                      <p:tavLst>
                                        <p:tav tm="0">
                                          <p:val>
                                            <p:fltVal val="0"/>
                                          </p:val>
                                        </p:tav>
                                        <p:tav tm="100000">
                                          <p:val>
                                            <p:strVal val="#ppt_h"/>
                                          </p:val>
                                        </p:tav>
                                      </p:tavLst>
                                    </p:anim>
                                    <p:anim calcmode="lin" valueType="num">
                                      <p:cBhvr>
                                        <p:cTn id="26" dur="600" fill="hold"/>
                                        <p:tgtEl>
                                          <p:spTgt spid="18"/>
                                        </p:tgtEl>
                                        <p:attrNameLst>
                                          <p:attrName>style.rotation</p:attrName>
                                        </p:attrNameLst>
                                      </p:cBhvr>
                                      <p:tavLst>
                                        <p:tav tm="0">
                                          <p:val>
                                            <p:fltVal val="90"/>
                                          </p:val>
                                        </p:tav>
                                        <p:tav tm="100000">
                                          <p:val>
                                            <p:fltVal val="0"/>
                                          </p:val>
                                        </p:tav>
                                      </p:tavLst>
                                    </p:anim>
                                    <p:animEffect transition="in" filter="fade">
                                      <p:cBhvr>
                                        <p:cTn id="27" dur="600"/>
                                        <p:tgtEl>
                                          <p:spTgt spid="18"/>
                                        </p:tgtEl>
                                      </p:cBhvr>
                                    </p:animEffect>
                                  </p:childTnLst>
                                </p:cTn>
                              </p:par>
                              <p:par>
                                <p:cTn id="28" presetID="31" presetClass="entr" presetSubtype="0" fill="hold" nodeType="withEffect">
                                  <p:stCondLst>
                                    <p:cond delay="600"/>
                                  </p:stCondLst>
                                  <p:iterate type="lt">
                                    <p:tmPct val="5000"/>
                                  </p:iterate>
                                  <p:childTnLst>
                                    <p:set>
                                      <p:cBhvr>
                                        <p:cTn id="29" dur="1" fill="hold">
                                          <p:stCondLst>
                                            <p:cond delay="0"/>
                                          </p:stCondLst>
                                        </p:cTn>
                                        <p:tgtEl>
                                          <p:spTgt spid="22"/>
                                        </p:tgtEl>
                                        <p:attrNameLst>
                                          <p:attrName>style.visibility</p:attrName>
                                        </p:attrNameLst>
                                      </p:cBhvr>
                                      <p:to>
                                        <p:strVal val="visible"/>
                                      </p:to>
                                    </p:set>
                                    <p:anim calcmode="lin" valueType="num">
                                      <p:cBhvr>
                                        <p:cTn id="30" dur="600" fill="hold"/>
                                        <p:tgtEl>
                                          <p:spTgt spid="22"/>
                                        </p:tgtEl>
                                        <p:attrNameLst>
                                          <p:attrName>ppt_w</p:attrName>
                                        </p:attrNameLst>
                                      </p:cBhvr>
                                      <p:tavLst>
                                        <p:tav tm="0">
                                          <p:val>
                                            <p:fltVal val="0"/>
                                          </p:val>
                                        </p:tav>
                                        <p:tav tm="100000">
                                          <p:val>
                                            <p:strVal val="#ppt_w"/>
                                          </p:val>
                                        </p:tav>
                                      </p:tavLst>
                                    </p:anim>
                                    <p:anim calcmode="lin" valueType="num">
                                      <p:cBhvr>
                                        <p:cTn id="31" dur="600" fill="hold"/>
                                        <p:tgtEl>
                                          <p:spTgt spid="22"/>
                                        </p:tgtEl>
                                        <p:attrNameLst>
                                          <p:attrName>ppt_h</p:attrName>
                                        </p:attrNameLst>
                                      </p:cBhvr>
                                      <p:tavLst>
                                        <p:tav tm="0">
                                          <p:val>
                                            <p:fltVal val="0"/>
                                          </p:val>
                                        </p:tav>
                                        <p:tav tm="100000">
                                          <p:val>
                                            <p:strVal val="#ppt_h"/>
                                          </p:val>
                                        </p:tav>
                                      </p:tavLst>
                                    </p:anim>
                                    <p:anim calcmode="lin" valueType="num">
                                      <p:cBhvr>
                                        <p:cTn id="32" dur="600" fill="hold"/>
                                        <p:tgtEl>
                                          <p:spTgt spid="22"/>
                                        </p:tgtEl>
                                        <p:attrNameLst>
                                          <p:attrName>style.rotation</p:attrName>
                                        </p:attrNameLst>
                                      </p:cBhvr>
                                      <p:tavLst>
                                        <p:tav tm="0">
                                          <p:val>
                                            <p:fltVal val="90"/>
                                          </p:val>
                                        </p:tav>
                                        <p:tav tm="100000">
                                          <p:val>
                                            <p:fltVal val="0"/>
                                          </p:val>
                                        </p:tav>
                                      </p:tavLst>
                                    </p:anim>
                                    <p:animEffect transition="in" filter="fade">
                                      <p:cBhvr>
                                        <p:cTn id="33" dur="6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 name="Group 2"/>
          <p:cNvGrpSpPr>
            <a:grpSpLocks/>
          </p:cNvGrpSpPr>
          <p:nvPr/>
        </p:nvGrpSpPr>
        <p:grpSpPr bwMode="auto">
          <a:xfrm>
            <a:off x="1290639" y="1923359"/>
            <a:ext cx="6562725" cy="655320"/>
            <a:chOff x="0" y="0"/>
            <a:chExt cx="6562725" cy="546100"/>
          </a:xfrm>
        </p:grpSpPr>
        <p:sp>
          <p:nvSpPr>
            <p:cNvPr id="10" name="AutoShape 3"/>
            <p:cNvSpPr>
              <a:spLocks noChangeArrowheads="1"/>
            </p:cNvSpPr>
            <p:nvPr/>
          </p:nvSpPr>
          <p:spPr bwMode="auto">
            <a:xfrm>
              <a:off x="0" y="192088"/>
              <a:ext cx="6562725" cy="354012"/>
            </a:xfrm>
            <a:prstGeom prst="rect">
              <a:avLst/>
            </a:prstGeom>
            <a:solidFill>
              <a:schemeClr val="accent6">
                <a:lumMod val="75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11" name="AutoShape 3"/>
            <p:cNvSpPr>
              <a:spLocks noChangeArrowheads="1"/>
            </p:cNvSpPr>
            <p:nvPr/>
          </p:nvSpPr>
          <p:spPr bwMode="auto">
            <a:xfrm>
              <a:off x="65087" y="0"/>
              <a:ext cx="6432550" cy="481013"/>
            </a:xfrm>
            <a:prstGeom prst="rect">
              <a:avLst/>
            </a:prstGeom>
            <a:solidFill>
              <a:schemeClr val="accent6">
                <a:lumMod val="60000"/>
                <a:lumOff val="40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12" name="Rectangle 13"/>
            <p:cNvSpPr>
              <a:spLocks noChangeArrowheads="1"/>
            </p:cNvSpPr>
            <p:nvPr/>
          </p:nvSpPr>
          <p:spPr bwMode="auto">
            <a:xfrm>
              <a:off x="65088" y="48201"/>
              <a:ext cx="6432550" cy="470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a:latin typeface="Microsoft YaHei" pitchFamily="34" charset="-122"/>
                  <a:ea typeface="Microsoft YaHei" pitchFamily="34" charset="-122"/>
                </a:rPr>
                <a:t>تبسط صياغة الرسالة التي </a:t>
              </a:r>
              <a:r>
                <a:rPr lang="ar-EG" altLang="zh-CN" sz="2800" b="1" dirty="0" smtClean="0">
                  <a:latin typeface="Microsoft YaHei" pitchFamily="34" charset="-122"/>
                  <a:ea typeface="Microsoft YaHei" pitchFamily="34" charset="-122"/>
                </a:rPr>
                <a:t>تسمعها</a:t>
              </a:r>
              <a:endParaRPr lang="zh-CN" altLang="en-US" sz="2800" b="1" dirty="0">
                <a:latin typeface="Microsoft YaHei" pitchFamily="34" charset="-122"/>
                <a:ea typeface="Microsoft YaHei" pitchFamily="34" charset="-122"/>
              </a:endParaRPr>
            </a:p>
          </p:txBody>
        </p:sp>
      </p:grpSp>
      <p:grpSp>
        <p:nvGrpSpPr>
          <p:cNvPr id="13" name="Group 6"/>
          <p:cNvGrpSpPr>
            <a:grpSpLocks/>
          </p:cNvGrpSpPr>
          <p:nvPr/>
        </p:nvGrpSpPr>
        <p:grpSpPr bwMode="auto">
          <a:xfrm>
            <a:off x="1290639" y="2969205"/>
            <a:ext cx="6562725" cy="655320"/>
            <a:chOff x="0" y="0"/>
            <a:chExt cx="6562725" cy="546100"/>
          </a:xfrm>
        </p:grpSpPr>
        <p:grpSp>
          <p:nvGrpSpPr>
            <p:cNvPr id="14" name="Group 7"/>
            <p:cNvGrpSpPr>
              <a:grpSpLocks/>
            </p:cNvGrpSpPr>
            <p:nvPr/>
          </p:nvGrpSpPr>
          <p:grpSpPr bwMode="auto">
            <a:xfrm>
              <a:off x="0" y="0"/>
              <a:ext cx="6562725" cy="546100"/>
              <a:chOff x="0" y="0"/>
              <a:chExt cx="6561756" cy="546060"/>
            </a:xfrm>
          </p:grpSpPr>
          <p:sp>
            <p:nvSpPr>
              <p:cNvPr id="16"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17"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15" name="Rectangle 13"/>
            <p:cNvSpPr>
              <a:spLocks noChangeArrowheads="1"/>
            </p:cNvSpPr>
            <p:nvPr/>
          </p:nvSpPr>
          <p:spPr bwMode="auto">
            <a:xfrm>
              <a:off x="65088" y="65662"/>
              <a:ext cx="6432550" cy="470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smtClean="0">
                  <a:latin typeface="Microsoft YaHei" pitchFamily="34" charset="-122"/>
                  <a:ea typeface="Microsoft YaHei" pitchFamily="34" charset="-122"/>
                </a:rPr>
                <a:t>كلما </a:t>
              </a:r>
              <a:r>
                <a:rPr lang="ar-EG" altLang="zh-CN" sz="2800" b="1" dirty="0">
                  <a:latin typeface="Microsoft YaHei" pitchFamily="34" charset="-122"/>
                  <a:ea typeface="Microsoft YaHei" pitchFamily="34" charset="-122"/>
                </a:rPr>
                <a:t>حققنا مقدارا ً كبير من التفهم للآخرين زاد نجاحنا </a:t>
              </a:r>
              <a:endParaRPr lang="zh-CN" altLang="en-US" sz="2800" b="1" dirty="0">
                <a:latin typeface="Microsoft YaHei" pitchFamily="34" charset="-122"/>
                <a:ea typeface="Microsoft YaHei" pitchFamily="34" charset="-122"/>
              </a:endParaRPr>
            </a:p>
          </p:txBody>
        </p:sp>
      </p:grpSp>
      <p:grpSp>
        <p:nvGrpSpPr>
          <p:cNvPr id="18" name="Group 11"/>
          <p:cNvGrpSpPr>
            <a:grpSpLocks/>
          </p:cNvGrpSpPr>
          <p:nvPr/>
        </p:nvGrpSpPr>
        <p:grpSpPr bwMode="auto">
          <a:xfrm>
            <a:off x="1290639" y="4016955"/>
            <a:ext cx="6562725" cy="655320"/>
            <a:chOff x="0" y="0"/>
            <a:chExt cx="6562725" cy="546100"/>
          </a:xfrm>
        </p:grpSpPr>
        <p:sp>
          <p:nvSpPr>
            <p:cNvPr id="19" name="AutoShape 3"/>
            <p:cNvSpPr>
              <a:spLocks noChangeArrowheads="1"/>
            </p:cNvSpPr>
            <p:nvPr/>
          </p:nvSpPr>
          <p:spPr bwMode="auto">
            <a:xfrm>
              <a:off x="0" y="192087"/>
              <a:ext cx="6562725" cy="354013"/>
            </a:xfrm>
            <a:prstGeom prst="rect">
              <a:avLst/>
            </a:prstGeom>
            <a:solidFill>
              <a:schemeClr val="accent6">
                <a:lumMod val="75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20" name="AutoShape 3"/>
            <p:cNvSpPr>
              <a:spLocks noChangeArrowheads="1"/>
            </p:cNvSpPr>
            <p:nvPr/>
          </p:nvSpPr>
          <p:spPr bwMode="auto">
            <a:xfrm>
              <a:off x="65087" y="0"/>
              <a:ext cx="6432550" cy="481012"/>
            </a:xfrm>
            <a:prstGeom prst="rect">
              <a:avLst/>
            </a:prstGeom>
            <a:solidFill>
              <a:schemeClr val="accent6">
                <a:lumMod val="60000"/>
                <a:lumOff val="40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21" name="Rectangle 13"/>
            <p:cNvSpPr>
              <a:spLocks noChangeArrowheads="1"/>
            </p:cNvSpPr>
            <p:nvPr/>
          </p:nvSpPr>
          <p:spPr bwMode="auto">
            <a:xfrm>
              <a:off x="65088" y="18038"/>
              <a:ext cx="6432550" cy="470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a:latin typeface="Microsoft YaHei" pitchFamily="34" charset="-122"/>
                  <a:ea typeface="Microsoft YaHei" pitchFamily="34" charset="-122"/>
                </a:rPr>
                <a:t>الكلمات ما هي إلا رموز وليست حقائق واقعة </a:t>
              </a:r>
              <a:endParaRPr lang="zh-CN" altLang="en-US" sz="2800" b="1" dirty="0">
                <a:latin typeface="Microsoft YaHei" pitchFamily="34" charset="-122"/>
                <a:ea typeface="Microsoft YaHei" pitchFamily="34" charset="-122"/>
              </a:endParaRPr>
            </a:p>
          </p:txBody>
        </p:sp>
      </p:grpSp>
      <p:grpSp>
        <p:nvGrpSpPr>
          <p:cNvPr id="22" name="Group 15"/>
          <p:cNvGrpSpPr>
            <a:grpSpLocks/>
          </p:cNvGrpSpPr>
          <p:nvPr/>
        </p:nvGrpSpPr>
        <p:grpSpPr bwMode="auto">
          <a:xfrm>
            <a:off x="1290639" y="5062799"/>
            <a:ext cx="6562726" cy="655321"/>
            <a:chOff x="0" y="0"/>
            <a:chExt cx="6562726" cy="546100"/>
          </a:xfrm>
        </p:grpSpPr>
        <p:grpSp>
          <p:nvGrpSpPr>
            <p:cNvPr id="23" name="Group 16"/>
            <p:cNvGrpSpPr>
              <a:grpSpLocks/>
            </p:cNvGrpSpPr>
            <p:nvPr/>
          </p:nvGrpSpPr>
          <p:grpSpPr bwMode="auto">
            <a:xfrm>
              <a:off x="0" y="0"/>
              <a:ext cx="6562725" cy="546100"/>
              <a:chOff x="0" y="0"/>
              <a:chExt cx="6448390" cy="611157"/>
            </a:xfrm>
          </p:grpSpPr>
          <p:sp>
            <p:nvSpPr>
              <p:cNvPr id="25" name="AutoShape 3"/>
              <p:cNvSpPr>
                <a:spLocks noChangeArrowheads="1"/>
              </p:cNvSpPr>
              <p:nvPr/>
            </p:nvSpPr>
            <p:spPr bwMode="auto">
              <a:xfrm>
                <a:off x="0" y="214971"/>
                <a:ext cx="6448390" cy="396186"/>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26" name="AutoShape 3"/>
              <p:cNvSpPr>
                <a:spLocks noChangeArrowheads="1"/>
              </p:cNvSpPr>
              <p:nvPr/>
            </p:nvSpPr>
            <p:spPr bwMode="auto">
              <a:xfrm>
                <a:off x="63953" y="0"/>
                <a:ext cx="6320483" cy="540092"/>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24" name="Rectangle 13"/>
            <p:cNvSpPr>
              <a:spLocks noChangeArrowheads="1"/>
            </p:cNvSpPr>
            <p:nvPr/>
          </p:nvSpPr>
          <p:spPr bwMode="auto">
            <a:xfrm>
              <a:off x="0" y="35501"/>
              <a:ext cx="6562726" cy="470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a:latin typeface="Microsoft YaHei" pitchFamily="34" charset="-122"/>
                  <a:ea typeface="Microsoft YaHei" pitchFamily="34" charset="-122"/>
                </a:rPr>
                <a:t>الكلمات تعكس الأبعاد الثقافية والشخصية </a:t>
              </a:r>
              <a:endParaRPr lang="zh-CN" altLang="en-US" sz="2800" b="1" dirty="0">
                <a:latin typeface="Microsoft YaHei" pitchFamily="34" charset="-122"/>
                <a:ea typeface="Microsoft YaHei" pitchFamily="34" charset="-122"/>
              </a:endParaRPr>
            </a:p>
          </p:txBody>
        </p:sp>
      </p:grpSp>
      <p:sp>
        <p:nvSpPr>
          <p:cNvPr id="27" name="TextBox 13"/>
          <p:cNvSpPr txBox="1">
            <a:spLocks noChangeArrowheads="1"/>
          </p:cNvSpPr>
          <p:nvPr/>
        </p:nvSpPr>
        <p:spPr bwMode="auto">
          <a:xfrm>
            <a:off x="4716464" y="130754"/>
            <a:ext cx="4376737" cy="628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r">
              <a:lnSpc>
                <a:spcPct val="120000"/>
              </a:lnSpc>
              <a:spcBef>
                <a:spcPct val="50000"/>
              </a:spcBef>
            </a:pPr>
            <a:r>
              <a:rPr lang="ar-EG" altLang="zh-CN" sz="3200" b="1" dirty="0">
                <a:latin typeface="Microsoft YaHei" pitchFamily="34" charset="-122"/>
                <a:ea typeface="Microsoft YaHei" pitchFamily="34" charset="-122"/>
              </a:rPr>
              <a:t>كيف تكون مديراً ناجحاً</a:t>
            </a:r>
          </a:p>
        </p:txBody>
      </p:sp>
    </p:spTree>
    <p:extLst>
      <p:ext uri="{BB962C8B-B14F-4D97-AF65-F5344CB8AC3E}">
        <p14:creationId xmlns:p14="http://schemas.microsoft.com/office/powerpoint/2010/main" xmlns="" val="2368281453"/>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iterate type="lt">
                                    <p:tmPct val="5000"/>
                                  </p:iterate>
                                  <p:childTnLst>
                                    <p:set>
                                      <p:cBhvr>
                                        <p:cTn id="11" dur="1" fill="hold">
                                          <p:stCondLst>
                                            <p:cond delay="0"/>
                                          </p:stCondLst>
                                        </p:cTn>
                                        <p:tgtEl>
                                          <p:spTgt spid="9"/>
                                        </p:tgtEl>
                                        <p:attrNameLst>
                                          <p:attrName>style.visibility</p:attrName>
                                        </p:attrNameLst>
                                      </p:cBhvr>
                                      <p:to>
                                        <p:strVal val="visible"/>
                                      </p:to>
                                    </p:set>
                                    <p:anim calcmode="lin" valueType="num">
                                      <p:cBhvr>
                                        <p:cTn id="12" dur="600" fill="hold"/>
                                        <p:tgtEl>
                                          <p:spTgt spid="9"/>
                                        </p:tgtEl>
                                        <p:attrNameLst>
                                          <p:attrName>ppt_w</p:attrName>
                                        </p:attrNameLst>
                                      </p:cBhvr>
                                      <p:tavLst>
                                        <p:tav tm="0">
                                          <p:val>
                                            <p:fltVal val="0"/>
                                          </p:val>
                                        </p:tav>
                                        <p:tav tm="100000">
                                          <p:val>
                                            <p:strVal val="#ppt_w"/>
                                          </p:val>
                                        </p:tav>
                                      </p:tavLst>
                                    </p:anim>
                                    <p:anim calcmode="lin" valueType="num">
                                      <p:cBhvr>
                                        <p:cTn id="13" dur="600" fill="hold"/>
                                        <p:tgtEl>
                                          <p:spTgt spid="9"/>
                                        </p:tgtEl>
                                        <p:attrNameLst>
                                          <p:attrName>ppt_h</p:attrName>
                                        </p:attrNameLst>
                                      </p:cBhvr>
                                      <p:tavLst>
                                        <p:tav tm="0">
                                          <p:val>
                                            <p:fltVal val="0"/>
                                          </p:val>
                                        </p:tav>
                                        <p:tav tm="100000">
                                          <p:val>
                                            <p:strVal val="#ppt_h"/>
                                          </p:val>
                                        </p:tav>
                                      </p:tavLst>
                                    </p:anim>
                                    <p:anim calcmode="lin" valueType="num">
                                      <p:cBhvr>
                                        <p:cTn id="14" dur="600" fill="hold"/>
                                        <p:tgtEl>
                                          <p:spTgt spid="9"/>
                                        </p:tgtEl>
                                        <p:attrNameLst>
                                          <p:attrName>style.rotation</p:attrName>
                                        </p:attrNameLst>
                                      </p:cBhvr>
                                      <p:tavLst>
                                        <p:tav tm="0">
                                          <p:val>
                                            <p:fltVal val="90"/>
                                          </p:val>
                                        </p:tav>
                                        <p:tav tm="100000">
                                          <p:val>
                                            <p:fltVal val="0"/>
                                          </p:val>
                                        </p:tav>
                                      </p:tavLst>
                                    </p:anim>
                                    <p:animEffect transition="in" filter="fade">
                                      <p:cBhvr>
                                        <p:cTn id="15" dur="600"/>
                                        <p:tgtEl>
                                          <p:spTgt spid="9"/>
                                        </p:tgtEl>
                                      </p:cBhvr>
                                    </p:animEffect>
                                  </p:childTnLst>
                                </p:cTn>
                              </p:par>
                              <p:par>
                                <p:cTn id="16" presetID="31" presetClass="entr" presetSubtype="0" fill="hold" nodeType="withEffect">
                                  <p:stCondLst>
                                    <p:cond delay="200"/>
                                  </p:stCondLst>
                                  <p:iterate type="lt">
                                    <p:tmPct val="5000"/>
                                  </p:iterate>
                                  <p:childTnLst>
                                    <p:set>
                                      <p:cBhvr>
                                        <p:cTn id="17" dur="1" fill="hold">
                                          <p:stCondLst>
                                            <p:cond delay="0"/>
                                          </p:stCondLst>
                                        </p:cTn>
                                        <p:tgtEl>
                                          <p:spTgt spid="13"/>
                                        </p:tgtEl>
                                        <p:attrNameLst>
                                          <p:attrName>style.visibility</p:attrName>
                                        </p:attrNameLst>
                                      </p:cBhvr>
                                      <p:to>
                                        <p:strVal val="visible"/>
                                      </p:to>
                                    </p:set>
                                    <p:anim calcmode="lin" valueType="num">
                                      <p:cBhvr>
                                        <p:cTn id="18" dur="600" fill="hold"/>
                                        <p:tgtEl>
                                          <p:spTgt spid="13"/>
                                        </p:tgtEl>
                                        <p:attrNameLst>
                                          <p:attrName>ppt_w</p:attrName>
                                        </p:attrNameLst>
                                      </p:cBhvr>
                                      <p:tavLst>
                                        <p:tav tm="0">
                                          <p:val>
                                            <p:fltVal val="0"/>
                                          </p:val>
                                        </p:tav>
                                        <p:tav tm="100000">
                                          <p:val>
                                            <p:strVal val="#ppt_w"/>
                                          </p:val>
                                        </p:tav>
                                      </p:tavLst>
                                    </p:anim>
                                    <p:anim calcmode="lin" valueType="num">
                                      <p:cBhvr>
                                        <p:cTn id="19" dur="600" fill="hold"/>
                                        <p:tgtEl>
                                          <p:spTgt spid="13"/>
                                        </p:tgtEl>
                                        <p:attrNameLst>
                                          <p:attrName>ppt_h</p:attrName>
                                        </p:attrNameLst>
                                      </p:cBhvr>
                                      <p:tavLst>
                                        <p:tav tm="0">
                                          <p:val>
                                            <p:fltVal val="0"/>
                                          </p:val>
                                        </p:tav>
                                        <p:tav tm="100000">
                                          <p:val>
                                            <p:strVal val="#ppt_h"/>
                                          </p:val>
                                        </p:tav>
                                      </p:tavLst>
                                    </p:anim>
                                    <p:anim calcmode="lin" valueType="num">
                                      <p:cBhvr>
                                        <p:cTn id="20" dur="600" fill="hold"/>
                                        <p:tgtEl>
                                          <p:spTgt spid="13"/>
                                        </p:tgtEl>
                                        <p:attrNameLst>
                                          <p:attrName>style.rotation</p:attrName>
                                        </p:attrNameLst>
                                      </p:cBhvr>
                                      <p:tavLst>
                                        <p:tav tm="0">
                                          <p:val>
                                            <p:fltVal val="90"/>
                                          </p:val>
                                        </p:tav>
                                        <p:tav tm="100000">
                                          <p:val>
                                            <p:fltVal val="0"/>
                                          </p:val>
                                        </p:tav>
                                      </p:tavLst>
                                    </p:anim>
                                    <p:animEffect transition="in" filter="fade">
                                      <p:cBhvr>
                                        <p:cTn id="21" dur="600"/>
                                        <p:tgtEl>
                                          <p:spTgt spid="13"/>
                                        </p:tgtEl>
                                      </p:cBhvr>
                                    </p:animEffect>
                                  </p:childTnLst>
                                </p:cTn>
                              </p:par>
                              <p:par>
                                <p:cTn id="22" presetID="31" presetClass="entr" presetSubtype="0" fill="hold" nodeType="withEffect">
                                  <p:stCondLst>
                                    <p:cond delay="400"/>
                                  </p:stCondLst>
                                  <p:iterate type="lt">
                                    <p:tmPct val="5000"/>
                                  </p:iterate>
                                  <p:childTnLst>
                                    <p:set>
                                      <p:cBhvr>
                                        <p:cTn id="23" dur="1" fill="hold">
                                          <p:stCondLst>
                                            <p:cond delay="0"/>
                                          </p:stCondLst>
                                        </p:cTn>
                                        <p:tgtEl>
                                          <p:spTgt spid="18"/>
                                        </p:tgtEl>
                                        <p:attrNameLst>
                                          <p:attrName>style.visibility</p:attrName>
                                        </p:attrNameLst>
                                      </p:cBhvr>
                                      <p:to>
                                        <p:strVal val="visible"/>
                                      </p:to>
                                    </p:set>
                                    <p:anim calcmode="lin" valueType="num">
                                      <p:cBhvr>
                                        <p:cTn id="24" dur="600" fill="hold"/>
                                        <p:tgtEl>
                                          <p:spTgt spid="18"/>
                                        </p:tgtEl>
                                        <p:attrNameLst>
                                          <p:attrName>ppt_w</p:attrName>
                                        </p:attrNameLst>
                                      </p:cBhvr>
                                      <p:tavLst>
                                        <p:tav tm="0">
                                          <p:val>
                                            <p:fltVal val="0"/>
                                          </p:val>
                                        </p:tav>
                                        <p:tav tm="100000">
                                          <p:val>
                                            <p:strVal val="#ppt_w"/>
                                          </p:val>
                                        </p:tav>
                                      </p:tavLst>
                                    </p:anim>
                                    <p:anim calcmode="lin" valueType="num">
                                      <p:cBhvr>
                                        <p:cTn id="25" dur="600" fill="hold"/>
                                        <p:tgtEl>
                                          <p:spTgt spid="18"/>
                                        </p:tgtEl>
                                        <p:attrNameLst>
                                          <p:attrName>ppt_h</p:attrName>
                                        </p:attrNameLst>
                                      </p:cBhvr>
                                      <p:tavLst>
                                        <p:tav tm="0">
                                          <p:val>
                                            <p:fltVal val="0"/>
                                          </p:val>
                                        </p:tav>
                                        <p:tav tm="100000">
                                          <p:val>
                                            <p:strVal val="#ppt_h"/>
                                          </p:val>
                                        </p:tav>
                                      </p:tavLst>
                                    </p:anim>
                                    <p:anim calcmode="lin" valueType="num">
                                      <p:cBhvr>
                                        <p:cTn id="26" dur="600" fill="hold"/>
                                        <p:tgtEl>
                                          <p:spTgt spid="18"/>
                                        </p:tgtEl>
                                        <p:attrNameLst>
                                          <p:attrName>style.rotation</p:attrName>
                                        </p:attrNameLst>
                                      </p:cBhvr>
                                      <p:tavLst>
                                        <p:tav tm="0">
                                          <p:val>
                                            <p:fltVal val="90"/>
                                          </p:val>
                                        </p:tav>
                                        <p:tav tm="100000">
                                          <p:val>
                                            <p:fltVal val="0"/>
                                          </p:val>
                                        </p:tav>
                                      </p:tavLst>
                                    </p:anim>
                                    <p:animEffect transition="in" filter="fade">
                                      <p:cBhvr>
                                        <p:cTn id="27" dur="600"/>
                                        <p:tgtEl>
                                          <p:spTgt spid="18"/>
                                        </p:tgtEl>
                                      </p:cBhvr>
                                    </p:animEffect>
                                  </p:childTnLst>
                                </p:cTn>
                              </p:par>
                              <p:par>
                                <p:cTn id="28" presetID="31" presetClass="entr" presetSubtype="0" fill="hold" nodeType="withEffect">
                                  <p:stCondLst>
                                    <p:cond delay="600"/>
                                  </p:stCondLst>
                                  <p:iterate type="lt">
                                    <p:tmPct val="5000"/>
                                  </p:iterate>
                                  <p:childTnLst>
                                    <p:set>
                                      <p:cBhvr>
                                        <p:cTn id="29" dur="1" fill="hold">
                                          <p:stCondLst>
                                            <p:cond delay="0"/>
                                          </p:stCondLst>
                                        </p:cTn>
                                        <p:tgtEl>
                                          <p:spTgt spid="22"/>
                                        </p:tgtEl>
                                        <p:attrNameLst>
                                          <p:attrName>style.visibility</p:attrName>
                                        </p:attrNameLst>
                                      </p:cBhvr>
                                      <p:to>
                                        <p:strVal val="visible"/>
                                      </p:to>
                                    </p:set>
                                    <p:anim calcmode="lin" valueType="num">
                                      <p:cBhvr>
                                        <p:cTn id="30" dur="600" fill="hold"/>
                                        <p:tgtEl>
                                          <p:spTgt spid="22"/>
                                        </p:tgtEl>
                                        <p:attrNameLst>
                                          <p:attrName>ppt_w</p:attrName>
                                        </p:attrNameLst>
                                      </p:cBhvr>
                                      <p:tavLst>
                                        <p:tav tm="0">
                                          <p:val>
                                            <p:fltVal val="0"/>
                                          </p:val>
                                        </p:tav>
                                        <p:tav tm="100000">
                                          <p:val>
                                            <p:strVal val="#ppt_w"/>
                                          </p:val>
                                        </p:tav>
                                      </p:tavLst>
                                    </p:anim>
                                    <p:anim calcmode="lin" valueType="num">
                                      <p:cBhvr>
                                        <p:cTn id="31" dur="600" fill="hold"/>
                                        <p:tgtEl>
                                          <p:spTgt spid="22"/>
                                        </p:tgtEl>
                                        <p:attrNameLst>
                                          <p:attrName>ppt_h</p:attrName>
                                        </p:attrNameLst>
                                      </p:cBhvr>
                                      <p:tavLst>
                                        <p:tav tm="0">
                                          <p:val>
                                            <p:fltVal val="0"/>
                                          </p:val>
                                        </p:tav>
                                        <p:tav tm="100000">
                                          <p:val>
                                            <p:strVal val="#ppt_h"/>
                                          </p:val>
                                        </p:tav>
                                      </p:tavLst>
                                    </p:anim>
                                    <p:anim calcmode="lin" valueType="num">
                                      <p:cBhvr>
                                        <p:cTn id="32" dur="600" fill="hold"/>
                                        <p:tgtEl>
                                          <p:spTgt spid="22"/>
                                        </p:tgtEl>
                                        <p:attrNameLst>
                                          <p:attrName>style.rotation</p:attrName>
                                        </p:attrNameLst>
                                      </p:cBhvr>
                                      <p:tavLst>
                                        <p:tav tm="0">
                                          <p:val>
                                            <p:fltVal val="90"/>
                                          </p:val>
                                        </p:tav>
                                        <p:tav tm="100000">
                                          <p:val>
                                            <p:fltVal val="0"/>
                                          </p:val>
                                        </p:tav>
                                      </p:tavLst>
                                    </p:anim>
                                    <p:animEffect transition="in" filter="fade">
                                      <p:cBhvr>
                                        <p:cTn id="33" dur="6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2"/>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xmlns="" val="0"/>
              </a:ext>
            </a:extLst>
          </a:blip>
          <a:srcRect/>
          <a:stretch>
            <a:fillRect/>
          </a:stretch>
        </p:blipFill>
        <p:spPr bwMode="auto">
          <a:xfrm>
            <a:off x="2971800" y="3429000"/>
            <a:ext cx="2143125" cy="285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Cloud Callout 1"/>
          <p:cNvSpPr/>
          <p:nvPr/>
        </p:nvSpPr>
        <p:spPr>
          <a:xfrm>
            <a:off x="3657600" y="762000"/>
            <a:ext cx="4322445" cy="1981200"/>
          </a:xfrm>
          <a:prstGeom prst="cloudCallout">
            <a:avLst>
              <a:gd name="adj1" fmla="val -29755"/>
              <a:gd name="adj2" fmla="val 122500"/>
            </a:avLst>
          </a:prstGeom>
        </p:spPr>
        <p:style>
          <a:lnRef idx="3">
            <a:schemeClr val="lt1"/>
          </a:lnRef>
          <a:fillRef idx="1">
            <a:schemeClr val="accent6"/>
          </a:fillRef>
          <a:effectRef idx="1">
            <a:schemeClr val="accent6"/>
          </a:effectRef>
          <a:fontRef idx="minor">
            <a:schemeClr val="lt1"/>
          </a:fontRef>
        </p:style>
        <p:txBody>
          <a:bodyPr rtlCol="1" anchor="ctr"/>
          <a:lstStyle/>
          <a:p>
            <a:pPr algn="ctr" rtl="1"/>
            <a:r>
              <a:rPr lang="ar-EG" sz="2400" b="1" dirty="0" smtClean="0"/>
              <a:t>كيف يمكن تطوير </a:t>
            </a:r>
            <a:r>
              <a:rPr lang="ar-EG" sz="2400" b="1" dirty="0"/>
              <a:t>علاقة المدير بالعاملين في مؤسسته </a:t>
            </a:r>
            <a:r>
              <a:rPr lang="ar-EG" sz="2400" b="1" dirty="0" smtClean="0"/>
              <a:t>؟</a:t>
            </a:r>
            <a:endParaRPr lang="ar-EG" sz="2400" b="1" dirty="0"/>
          </a:p>
        </p:txBody>
      </p:sp>
    </p:spTree>
    <p:extLst>
      <p:ext uri="{BB962C8B-B14F-4D97-AF65-F5344CB8AC3E}">
        <p14:creationId xmlns:p14="http://schemas.microsoft.com/office/powerpoint/2010/main" xmlns="" val="1144587409"/>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2" name="Rounded Rectangle 41"/>
          <p:cNvSpPr/>
          <p:nvPr/>
        </p:nvSpPr>
        <p:spPr>
          <a:xfrm>
            <a:off x="2286000" y="228600"/>
            <a:ext cx="4572000" cy="722334"/>
          </a:xfrm>
          <a:prstGeom prst="roundRect">
            <a:avLst/>
          </a:prstGeom>
          <a:ln/>
        </p:spPr>
        <p:style>
          <a:lnRef idx="3">
            <a:schemeClr val="lt1"/>
          </a:lnRef>
          <a:fillRef idx="1">
            <a:schemeClr val="accent6"/>
          </a:fillRef>
          <a:effectRef idx="1">
            <a:schemeClr val="accent6"/>
          </a:effectRef>
          <a:fontRef idx="minor">
            <a:schemeClr val="lt1"/>
          </a:fontRef>
        </p:style>
        <p:txBody>
          <a:bodyPr rtlCol="1" anchor="ctr"/>
          <a:lstStyle/>
          <a:p>
            <a:pPr algn="ctr" rtl="1"/>
            <a:r>
              <a:rPr lang="ar-EG" sz="5000" dirty="0">
                <a:solidFill>
                  <a:schemeClr val="tx2">
                    <a:lumMod val="50000"/>
                  </a:schemeClr>
                </a:solidFill>
              </a:rPr>
              <a:t>الاتفاقيات </a:t>
            </a:r>
          </a:p>
        </p:txBody>
      </p:sp>
      <p:sp>
        <p:nvSpPr>
          <p:cNvPr id="43" name="AutoShape 7"/>
          <p:cNvSpPr>
            <a:spLocks noChangeArrowheads="1"/>
          </p:cNvSpPr>
          <p:nvPr/>
        </p:nvSpPr>
        <p:spPr bwMode="auto">
          <a:xfrm>
            <a:off x="6621810" y="1247657"/>
            <a:ext cx="2369790" cy="668992"/>
          </a:xfrm>
          <a:prstGeom prst="roundRect">
            <a:avLst>
              <a:gd name="adj" fmla="val 50000"/>
            </a:avLst>
          </a:prstGeom>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ar-EG" sz="2400" b="1" dirty="0" smtClean="0">
                <a:latin typeface="Verdana" panose="020B0604030504040204" pitchFamily="34" charset="0"/>
                <a:ea typeface="HY헤드라인M" pitchFamily="2" charset="-127"/>
              </a:rPr>
              <a:t>الابتسامة طوال الوقت </a:t>
            </a:r>
            <a:endParaRPr lang="ar-SA" sz="2400" b="1" dirty="0">
              <a:latin typeface="Verdana" panose="020B0604030504040204" pitchFamily="34" charset="0"/>
              <a:ea typeface="HY헤드라인M" pitchFamily="2" charset="-127"/>
            </a:endParaRPr>
          </a:p>
        </p:txBody>
      </p:sp>
      <p:sp>
        <p:nvSpPr>
          <p:cNvPr id="44" name="AutoShape 7"/>
          <p:cNvSpPr>
            <a:spLocks noChangeArrowheads="1"/>
          </p:cNvSpPr>
          <p:nvPr/>
        </p:nvSpPr>
        <p:spPr bwMode="auto">
          <a:xfrm>
            <a:off x="1973610" y="1247657"/>
            <a:ext cx="2369790" cy="668992"/>
          </a:xfrm>
          <a:prstGeom prst="roundRect">
            <a:avLst>
              <a:gd name="adj" fmla="val 50000"/>
            </a:avLst>
          </a:prstGeom>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ar-EG" sz="2400" b="1" dirty="0">
                <a:latin typeface="Verdana" panose="020B0604030504040204" pitchFamily="34" charset="0"/>
                <a:ea typeface="HY헤드라인M" pitchFamily="2" charset="-127"/>
              </a:rPr>
              <a:t>الحضور </a:t>
            </a:r>
            <a:r>
              <a:rPr lang="ar-EG" sz="2400" b="1" dirty="0" smtClean="0">
                <a:latin typeface="Verdana" panose="020B0604030504040204" pitchFamily="34" charset="0"/>
                <a:ea typeface="HY헤드라인M" pitchFamily="2" charset="-127"/>
              </a:rPr>
              <a:t>والانصراف</a:t>
            </a:r>
          </a:p>
          <a:p>
            <a:pPr algn="ctr"/>
            <a:r>
              <a:rPr lang="ar-EG" sz="2400" b="1" dirty="0" smtClean="0">
                <a:latin typeface="Verdana" panose="020B0604030504040204" pitchFamily="34" charset="0"/>
                <a:ea typeface="HY헤드라인M" pitchFamily="2" charset="-127"/>
              </a:rPr>
              <a:t> </a:t>
            </a:r>
            <a:r>
              <a:rPr lang="ar-EG" sz="2400" b="1" dirty="0">
                <a:latin typeface="Verdana" panose="020B0604030504040204" pitchFamily="34" charset="0"/>
                <a:ea typeface="HY헤드라인M" pitchFamily="2" charset="-127"/>
              </a:rPr>
              <a:t>في الوقت المحدد</a:t>
            </a:r>
            <a:endParaRPr lang="ar-SA" sz="2400" b="1" dirty="0">
              <a:latin typeface="Verdana" panose="020B0604030504040204" pitchFamily="34" charset="0"/>
              <a:ea typeface="HY헤드라인M" pitchFamily="2" charset="-127"/>
            </a:endParaRPr>
          </a:p>
        </p:txBody>
      </p:sp>
      <p:sp>
        <p:nvSpPr>
          <p:cNvPr id="45" name="AutoShape 7"/>
          <p:cNvSpPr>
            <a:spLocks noChangeArrowheads="1"/>
          </p:cNvSpPr>
          <p:nvPr/>
        </p:nvSpPr>
        <p:spPr bwMode="auto">
          <a:xfrm>
            <a:off x="6611480" y="2361374"/>
            <a:ext cx="2369790" cy="668992"/>
          </a:xfrm>
          <a:prstGeom prst="roundRect">
            <a:avLst>
              <a:gd name="adj" fmla="val 50000"/>
            </a:avLst>
          </a:prstGeom>
          <a:ln/>
          <a:extLst/>
        </p:spPr>
        <p:style>
          <a:lnRef idx="1">
            <a:schemeClr val="accent6"/>
          </a:lnRef>
          <a:fillRef idx="2">
            <a:schemeClr val="accent6"/>
          </a:fillRef>
          <a:effectRef idx="1">
            <a:schemeClr val="accent6"/>
          </a:effectRef>
          <a:fontRef idx="minor">
            <a:schemeClr val="dk1"/>
          </a:fontRef>
        </p:style>
        <p:txBody>
          <a:bodyPr wrap="none" anchor="ctr"/>
          <a:lstStyle/>
          <a:p>
            <a:pPr algn="ctr" rtl="1"/>
            <a:r>
              <a:rPr lang="ar-EG" sz="2400" b="1" dirty="0" smtClean="0">
                <a:latin typeface="Verdana" panose="020B0604030504040204" pitchFamily="34" charset="0"/>
                <a:ea typeface="HY헤드라인M" pitchFamily="2" charset="-127"/>
              </a:rPr>
              <a:t>تقبل جميع </a:t>
            </a:r>
          </a:p>
          <a:p>
            <a:pPr algn="ctr" rtl="1"/>
            <a:r>
              <a:rPr lang="ar-EG" sz="2400" b="1" dirty="0" smtClean="0">
                <a:latin typeface="Verdana" panose="020B0604030504040204" pitchFamily="34" charset="0"/>
                <a:ea typeface="HY헤드라인M" pitchFamily="2" charset="-127"/>
              </a:rPr>
              <a:t>الآراء </a:t>
            </a:r>
            <a:r>
              <a:rPr lang="ar-EG" sz="2400" b="1" dirty="0">
                <a:latin typeface="Verdana" panose="020B0604030504040204" pitchFamily="34" charset="0"/>
                <a:ea typeface="HY헤드라인M" pitchFamily="2" charset="-127"/>
              </a:rPr>
              <a:t>بصدر رحب</a:t>
            </a:r>
            <a:endParaRPr lang="ar-SA" sz="2400" b="1" dirty="0">
              <a:latin typeface="Verdana" panose="020B0604030504040204" pitchFamily="34" charset="0"/>
              <a:ea typeface="HY헤드라인M" pitchFamily="2" charset="-127"/>
            </a:endParaRPr>
          </a:p>
        </p:txBody>
      </p:sp>
      <p:sp>
        <p:nvSpPr>
          <p:cNvPr id="46" name="AutoShape 7"/>
          <p:cNvSpPr>
            <a:spLocks noChangeArrowheads="1"/>
          </p:cNvSpPr>
          <p:nvPr/>
        </p:nvSpPr>
        <p:spPr bwMode="auto">
          <a:xfrm>
            <a:off x="1963280" y="2361374"/>
            <a:ext cx="2369790" cy="668992"/>
          </a:xfrm>
          <a:prstGeom prst="roundRect">
            <a:avLst>
              <a:gd name="adj" fmla="val 50000"/>
            </a:avLst>
          </a:prstGeom>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ar-EG" sz="2400" b="1" dirty="0">
                <a:latin typeface="Verdana" panose="020B0604030504040204" pitchFamily="34" charset="0"/>
                <a:ea typeface="HY헤드라인M" pitchFamily="2" charset="-127"/>
              </a:rPr>
              <a:t>التفاعل مع المجموعة</a:t>
            </a:r>
            <a:endParaRPr lang="ar-SA" sz="2400" b="1" dirty="0">
              <a:latin typeface="Verdana" panose="020B0604030504040204" pitchFamily="34" charset="0"/>
              <a:ea typeface="HY헤드라인M" pitchFamily="2" charset="-127"/>
            </a:endParaRPr>
          </a:p>
        </p:txBody>
      </p:sp>
      <p:sp>
        <p:nvSpPr>
          <p:cNvPr id="47" name="AutoShape 7"/>
          <p:cNvSpPr>
            <a:spLocks noChangeArrowheads="1"/>
          </p:cNvSpPr>
          <p:nvPr/>
        </p:nvSpPr>
        <p:spPr bwMode="auto">
          <a:xfrm>
            <a:off x="6601150" y="3475091"/>
            <a:ext cx="2369790" cy="668992"/>
          </a:xfrm>
          <a:prstGeom prst="roundRect">
            <a:avLst>
              <a:gd name="adj" fmla="val 50000"/>
            </a:avLst>
          </a:prstGeom>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ar-EG" sz="2400" b="1" dirty="0">
                <a:latin typeface="Verdana" panose="020B0604030504040204" pitchFamily="34" charset="0"/>
                <a:ea typeface="HY헤드라인M" pitchFamily="2" charset="-127"/>
              </a:rPr>
              <a:t>المحمول مغلق </a:t>
            </a:r>
            <a:endParaRPr lang="ar-SA" sz="2400" b="1" dirty="0">
              <a:latin typeface="Verdana" panose="020B0604030504040204" pitchFamily="34" charset="0"/>
              <a:ea typeface="HY헤드라인M" pitchFamily="2" charset="-127"/>
            </a:endParaRPr>
          </a:p>
        </p:txBody>
      </p:sp>
      <p:sp>
        <p:nvSpPr>
          <p:cNvPr id="48" name="AutoShape 7"/>
          <p:cNvSpPr>
            <a:spLocks noChangeArrowheads="1"/>
          </p:cNvSpPr>
          <p:nvPr/>
        </p:nvSpPr>
        <p:spPr bwMode="auto">
          <a:xfrm>
            <a:off x="1952950" y="3475091"/>
            <a:ext cx="2369790" cy="668992"/>
          </a:xfrm>
          <a:prstGeom prst="roundRect">
            <a:avLst>
              <a:gd name="adj" fmla="val 50000"/>
            </a:avLst>
          </a:prstGeom>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ar-EG" sz="2400" b="1" dirty="0">
                <a:latin typeface="Verdana" panose="020B0604030504040204" pitchFamily="34" charset="0"/>
                <a:ea typeface="HY헤드라인M" pitchFamily="2" charset="-127"/>
              </a:rPr>
              <a:t>تنفيذ جميع التمارين</a:t>
            </a:r>
            <a:endParaRPr lang="ar-SA" sz="2400" b="1" dirty="0">
              <a:latin typeface="Verdana" panose="020B0604030504040204" pitchFamily="34" charset="0"/>
              <a:ea typeface="HY헤드라인M" pitchFamily="2" charset="-127"/>
            </a:endParaRPr>
          </a:p>
        </p:txBody>
      </p:sp>
      <p:sp>
        <p:nvSpPr>
          <p:cNvPr id="49" name="AutoShape 7"/>
          <p:cNvSpPr>
            <a:spLocks noChangeArrowheads="1"/>
          </p:cNvSpPr>
          <p:nvPr/>
        </p:nvSpPr>
        <p:spPr bwMode="auto">
          <a:xfrm>
            <a:off x="6590820" y="4588808"/>
            <a:ext cx="2369790" cy="668992"/>
          </a:xfrm>
          <a:prstGeom prst="roundRect">
            <a:avLst>
              <a:gd name="adj" fmla="val 50000"/>
            </a:avLst>
          </a:prstGeom>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ar-EG" sz="2400" b="1" dirty="0">
                <a:latin typeface="Verdana" panose="020B0604030504040204" pitchFamily="34" charset="0"/>
                <a:ea typeface="HY헤드라인M" pitchFamily="2" charset="-127"/>
              </a:rPr>
              <a:t>المحافظة على الانظباط </a:t>
            </a:r>
            <a:endParaRPr lang="ar-SA" sz="2400" b="1" dirty="0">
              <a:latin typeface="Verdana" panose="020B0604030504040204" pitchFamily="34" charset="0"/>
              <a:ea typeface="HY헤드라인M" pitchFamily="2" charset="-127"/>
            </a:endParaRPr>
          </a:p>
        </p:txBody>
      </p:sp>
      <p:sp>
        <p:nvSpPr>
          <p:cNvPr id="50" name="AutoShape 7"/>
          <p:cNvSpPr>
            <a:spLocks noChangeArrowheads="1"/>
          </p:cNvSpPr>
          <p:nvPr/>
        </p:nvSpPr>
        <p:spPr bwMode="auto">
          <a:xfrm>
            <a:off x="1942620" y="4588808"/>
            <a:ext cx="2369790" cy="668992"/>
          </a:xfrm>
          <a:prstGeom prst="roundRect">
            <a:avLst>
              <a:gd name="adj" fmla="val 50000"/>
            </a:avLst>
          </a:prstGeom>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ar-EG" sz="2400" b="1" dirty="0">
                <a:latin typeface="Verdana" panose="020B0604030504040204" pitchFamily="34" charset="0"/>
                <a:ea typeface="HY헤드라인M" pitchFamily="2" charset="-127"/>
              </a:rPr>
              <a:t>تقبل قرارات المدرب </a:t>
            </a:r>
            <a:endParaRPr lang="ar-SA" sz="2400" b="1" dirty="0">
              <a:latin typeface="Verdana" panose="020B0604030504040204" pitchFamily="34" charset="0"/>
              <a:ea typeface="HY헤드라인M" pitchFamily="2" charset="-127"/>
            </a:endParaRPr>
          </a:p>
        </p:txBody>
      </p:sp>
      <p:sp>
        <p:nvSpPr>
          <p:cNvPr id="51" name="AutoShape 7"/>
          <p:cNvSpPr>
            <a:spLocks noChangeArrowheads="1"/>
          </p:cNvSpPr>
          <p:nvPr/>
        </p:nvSpPr>
        <p:spPr bwMode="auto">
          <a:xfrm>
            <a:off x="6580490" y="5702525"/>
            <a:ext cx="2369790" cy="668992"/>
          </a:xfrm>
          <a:prstGeom prst="roundRect">
            <a:avLst>
              <a:gd name="adj" fmla="val 50000"/>
            </a:avLst>
          </a:prstGeom>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ar-EG" sz="2400" b="1" dirty="0">
                <a:latin typeface="Verdana" panose="020B0604030504040204" pitchFamily="34" charset="0"/>
                <a:ea typeface="HY헤드라인M" pitchFamily="2" charset="-127"/>
              </a:rPr>
              <a:t>حسن الظن </a:t>
            </a:r>
            <a:endParaRPr lang="ar-EG" sz="2400" b="1" dirty="0" smtClean="0">
              <a:latin typeface="Verdana" panose="020B0604030504040204" pitchFamily="34" charset="0"/>
              <a:ea typeface="HY헤드라인M" pitchFamily="2" charset="-127"/>
            </a:endParaRPr>
          </a:p>
          <a:p>
            <a:pPr algn="ctr"/>
            <a:r>
              <a:rPr lang="ar-EG" sz="2400" b="1" dirty="0" smtClean="0">
                <a:latin typeface="Verdana" panose="020B0604030504040204" pitchFamily="34" charset="0"/>
                <a:ea typeface="HY헤드라인M" pitchFamily="2" charset="-127"/>
              </a:rPr>
              <a:t>والثقة </a:t>
            </a:r>
            <a:r>
              <a:rPr lang="ar-EG" sz="2400" b="1" dirty="0">
                <a:latin typeface="Verdana" panose="020B0604030504040204" pitchFamily="34" charset="0"/>
                <a:ea typeface="HY헤드라인M" pitchFamily="2" charset="-127"/>
              </a:rPr>
              <a:t>المتبادلة</a:t>
            </a:r>
            <a:endParaRPr lang="ar-SA" sz="2400" b="1" dirty="0">
              <a:latin typeface="Verdana" panose="020B0604030504040204" pitchFamily="34" charset="0"/>
              <a:ea typeface="HY헤드라인M" pitchFamily="2" charset="-127"/>
            </a:endParaRPr>
          </a:p>
        </p:txBody>
      </p:sp>
      <p:sp>
        <p:nvSpPr>
          <p:cNvPr id="52" name="AutoShape 7"/>
          <p:cNvSpPr>
            <a:spLocks noChangeArrowheads="1"/>
          </p:cNvSpPr>
          <p:nvPr/>
        </p:nvSpPr>
        <p:spPr bwMode="auto">
          <a:xfrm>
            <a:off x="1932290" y="5702525"/>
            <a:ext cx="2369790" cy="668992"/>
          </a:xfrm>
          <a:prstGeom prst="roundRect">
            <a:avLst>
              <a:gd name="adj" fmla="val 50000"/>
            </a:avLst>
          </a:prstGeom>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ar-EG" sz="2400" b="1" dirty="0" smtClean="0">
                <a:latin typeface="Verdana" panose="020B0604030504040204" pitchFamily="34" charset="0"/>
                <a:ea typeface="HY헤드라인M" pitchFamily="2" charset="-127"/>
              </a:rPr>
              <a:t>الحب بين المجموعات</a:t>
            </a:r>
            <a:endParaRPr lang="ar-SA" sz="2400" b="1" dirty="0">
              <a:latin typeface="Verdana" panose="020B0604030504040204" pitchFamily="34" charset="0"/>
              <a:ea typeface="HY헤드라인M" pitchFamily="2" charset="-127"/>
            </a:endParaRPr>
          </a:p>
        </p:txBody>
      </p:sp>
      <p:pic>
        <p:nvPicPr>
          <p:cNvPr id="53" name="Picture 2" descr="F:\دينى\work\صور\kid-smail.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75240" y="914400"/>
            <a:ext cx="1302880" cy="12881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rgbClr val="FFFFFF"/>
                </a:solidFill>
              </a14:hiddenFill>
            </a:ext>
          </a:extLst>
        </p:spPr>
      </p:pic>
      <p:pic>
        <p:nvPicPr>
          <p:cNvPr id="54" name="Picture 3" descr="F:\دينى\work\صور\إدارة الوقت.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43060" y="838200"/>
            <a:ext cx="1061940" cy="1295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rgbClr val="FFFFFF"/>
                </a:solidFill>
              </a14:hiddenFill>
            </a:ext>
          </a:extLst>
        </p:spPr>
      </p:pic>
      <p:pic>
        <p:nvPicPr>
          <p:cNvPr id="55" name="Picture 4" descr="F:\دينى\work\صور\ثقافة-الحوار-من-أجل-سورية-افضل-297x300.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275240" y="2057400"/>
            <a:ext cx="1229050" cy="1295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rgbClr val="FFFFFF"/>
                </a:solidFill>
              </a14:hiddenFill>
            </a:ext>
          </a:extLst>
        </p:spPr>
      </p:pic>
      <p:pic>
        <p:nvPicPr>
          <p:cNvPr id="56" name="Picture 5" descr="F:\دينى\work\صور\اختلاف مشارب.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16240" y="1981200"/>
            <a:ext cx="1107160" cy="1295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rgbClr val="FFFFFF"/>
                </a:solidFill>
              </a14:hiddenFill>
            </a:ext>
          </a:extLst>
        </p:spPr>
      </p:pic>
      <p:pic>
        <p:nvPicPr>
          <p:cNvPr id="57" name="Picture 6" descr="F:\دينى\work\صور\15460_IPhone_Locked.png"/>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334000" y="3200400"/>
            <a:ext cx="1143000" cy="1295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rgbClr val="FFFFFF"/>
                </a:solidFill>
              </a14:hiddenFill>
            </a:ext>
          </a:extLst>
        </p:spPr>
      </p:pic>
      <p:pic>
        <p:nvPicPr>
          <p:cNvPr id="58" name="Picture 7" descr="F:\دينى\work\صور\large.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09600" y="3124200"/>
            <a:ext cx="1295400" cy="1295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rgbClr val="FFFFFF"/>
                </a:solidFill>
              </a14:hiddenFill>
            </a:ext>
          </a:extLst>
        </p:spPr>
      </p:pic>
      <p:pic>
        <p:nvPicPr>
          <p:cNvPr id="59" name="Picture 8" descr="F:\دينى\work\صور\imagتes.jpg"/>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5370080" y="4305300"/>
            <a:ext cx="1155607" cy="1295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rgbClr val="FFFFFF"/>
                </a:solidFill>
              </a14:hiddenFill>
            </a:ext>
          </a:extLst>
        </p:spPr>
      </p:pic>
      <p:pic>
        <p:nvPicPr>
          <p:cNvPr id="60" name="Picture 9" descr="F:\دينى\work\صور\848484.jpg"/>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716240" y="4267200"/>
            <a:ext cx="1107160" cy="13335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rgbClr val="FFFFFF"/>
                </a:solidFill>
              </a14:hiddenFill>
            </a:ext>
          </a:extLst>
        </p:spPr>
      </p:pic>
      <p:pic>
        <p:nvPicPr>
          <p:cNvPr id="61" name="Picture 10" descr="F:\دينى\work\صور\zan 2.jp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5414940" y="5391702"/>
            <a:ext cx="1143000" cy="116149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rgbClr val="FFFFFF"/>
                </a:solidFill>
              </a14:hiddenFill>
            </a:ext>
          </a:extLst>
        </p:spPr>
      </p:pic>
      <p:pic>
        <p:nvPicPr>
          <p:cNvPr id="62" name="Picture 11" descr="F:\دينى\work\صور\Love-Is-Love_6.jpg"/>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785094" y="5391702"/>
            <a:ext cx="1045652" cy="11657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8811254"/>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fltVal val="0"/>
                                          </p:val>
                                        </p:tav>
                                        <p:tav tm="100000">
                                          <p:val>
                                            <p:strVal val="#ppt_w"/>
                                          </p:val>
                                        </p:tav>
                                      </p:tavLst>
                                    </p:anim>
                                    <p:anim calcmode="lin" valueType="num">
                                      <p:cBhvr>
                                        <p:cTn id="8" dur="1000" fill="hold"/>
                                        <p:tgtEl>
                                          <p:spTgt spid="43"/>
                                        </p:tgtEl>
                                        <p:attrNameLst>
                                          <p:attrName>ppt_h</p:attrName>
                                        </p:attrNameLst>
                                      </p:cBhvr>
                                      <p:tavLst>
                                        <p:tav tm="0">
                                          <p:val>
                                            <p:fltVal val="0"/>
                                          </p:val>
                                        </p:tav>
                                        <p:tav tm="100000">
                                          <p:val>
                                            <p:strVal val="#ppt_h"/>
                                          </p:val>
                                        </p:tav>
                                      </p:tavLst>
                                    </p:anim>
                                    <p:anim calcmode="lin" valueType="num">
                                      <p:cBhvr>
                                        <p:cTn id="9" dur="1000" fill="hold"/>
                                        <p:tgtEl>
                                          <p:spTgt spid="43"/>
                                        </p:tgtEl>
                                        <p:attrNameLst>
                                          <p:attrName>style.rotation</p:attrName>
                                        </p:attrNameLst>
                                      </p:cBhvr>
                                      <p:tavLst>
                                        <p:tav tm="0">
                                          <p:val>
                                            <p:fltVal val="90"/>
                                          </p:val>
                                        </p:tav>
                                        <p:tav tm="100000">
                                          <p:val>
                                            <p:fltVal val="0"/>
                                          </p:val>
                                        </p:tav>
                                      </p:tavLst>
                                    </p:anim>
                                    <p:animEffect transition="in" filter="fade">
                                      <p:cBhvr>
                                        <p:cTn id="10" dur="1000"/>
                                        <p:tgtEl>
                                          <p:spTgt spid="43"/>
                                        </p:tgtEl>
                                      </p:cBhvr>
                                    </p:animEffect>
                                  </p:childTnLst>
                                </p:cTn>
                              </p:par>
                              <p:par>
                                <p:cTn id="11" presetID="3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1000" fill="hold"/>
                                        <p:tgtEl>
                                          <p:spTgt spid="53"/>
                                        </p:tgtEl>
                                        <p:attrNameLst>
                                          <p:attrName>ppt_w</p:attrName>
                                        </p:attrNameLst>
                                      </p:cBhvr>
                                      <p:tavLst>
                                        <p:tav tm="0">
                                          <p:val>
                                            <p:fltVal val="0"/>
                                          </p:val>
                                        </p:tav>
                                        <p:tav tm="100000">
                                          <p:val>
                                            <p:strVal val="#ppt_w"/>
                                          </p:val>
                                        </p:tav>
                                      </p:tavLst>
                                    </p:anim>
                                    <p:anim calcmode="lin" valueType="num">
                                      <p:cBhvr>
                                        <p:cTn id="14" dur="1000" fill="hold"/>
                                        <p:tgtEl>
                                          <p:spTgt spid="53"/>
                                        </p:tgtEl>
                                        <p:attrNameLst>
                                          <p:attrName>ppt_h</p:attrName>
                                        </p:attrNameLst>
                                      </p:cBhvr>
                                      <p:tavLst>
                                        <p:tav tm="0">
                                          <p:val>
                                            <p:fltVal val="0"/>
                                          </p:val>
                                        </p:tav>
                                        <p:tav tm="100000">
                                          <p:val>
                                            <p:strVal val="#ppt_h"/>
                                          </p:val>
                                        </p:tav>
                                      </p:tavLst>
                                    </p:anim>
                                    <p:anim calcmode="lin" valueType="num">
                                      <p:cBhvr>
                                        <p:cTn id="15" dur="1000" fill="hold"/>
                                        <p:tgtEl>
                                          <p:spTgt spid="53"/>
                                        </p:tgtEl>
                                        <p:attrNameLst>
                                          <p:attrName>style.rotation</p:attrName>
                                        </p:attrNameLst>
                                      </p:cBhvr>
                                      <p:tavLst>
                                        <p:tav tm="0">
                                          <p:val>
                                            <p:fltVal val="90"/>
                                          </p:val>
                                        </p:tav>
                                        <p:tav tm="100000">
                                          <p:val>
                                            <p:fltVal val="0"/>
                                          </p:val>
                                        </p:tav>
                                      </p:tavLst>
                                    </p:anim>
                                    <p:animEffect transition="in" filter="fade">
                                      <p:cBhvr>
                                        <p:cTn id="16" dur="1000"/>
                                        <p:tgtEl>
                                          <p:spTgt spid="53"/>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1000" fill="hold"/>
                                        <p:tgtEl>
                                          <p:spTgt spid="44"/>
                                        </p:tgtEl>
                                        <p:attrNameLst>
                                          <p:attrName>ppt_w</p:attrName>
                                        </p:attrNameLst>
                                      </p:cBhvr>
                                      <p:tavLst>
                                        <p:tav tm="0">
                                          <p:val>
                                            <p:fltVal val="0"/>
                                          </p:val>
                                        </p:tav>
                                        <p:tav tm="100000">
                                          <p:val>
                                            <p:strVal val="#ppt_w"/>
                                          </p:val>
                                        </p:tav>
                                      </p:tavLst>
                                    </p:anim>
                                    <p:anim calcmode="lin" valueType="num">
                                      <p:cBhvr>
                                        <p:cTn id="22" dur="1000" fill="hold"/>
                                        <p:tgtEl>
                                          <p:spTgt spid="44"/>
                                        </p:tgtEl>
                                        <p:attrNameLst>
                                          <p:attrName>ppt_h</p:attrName>
                                        </p:attrNameLst>
                                      </p:cBhvr>
                                      <p:tavLst>
                                        <p:tav tm="0">
                                          <p:val>
                                            <p:fltVal val="0"/>
                                          </p:val>
                                        </p:tav>
                                        <p:tav tm="100000">
                                          <p:val>
                                            <p:strVal val="#ppt_h"/>
                                          </p:val>
                                        </p:tav>
                                      </p:tavLst>
                                    </p:anim>
                                    <p:anim calcmode="lin" valueType="num">
                                      <p:cBhvr>
                                        <p:cTn id="23" dur="1000" fill="hold"/>
                                        <p:tgtEl>
                                          <p:spTgt spid="44"/>
                                        </p:tgtEl>
                                        <p:attrNameLst>
                                          <p:attrName>style.rotation</p:attrName>
                                        </p:attrNameLst>
                                      </p:cBhvr>
                                      <p:tavLst>
                                        <p:tav tm="0">
                                          <p:val>
                                            <p:fltVal val="90"/>
                                          </p:val>
                                        </p:tav>
                                        <p:tav tm="100000">
                                          <p:val>
                                            <p:fltVal val="0"/>
                                          </p:val>
                                        </p:tav>
                                      </p:tavLst>
                                    </p:anim>
                                    <p:animEffect transition="in" filter="fade">
                                      <p:cBhvr>
                                        <p:cTn id="24" dur="1000"/>
                                        <p:tgtEl>
                                          <p:spTgt spid="44"/>
                                        </p:tgtEl>
                                      </p:cBhvr>
                                    </p:animEffect>
                                  </p:childTnLst>
                                </p:cTn>
                              </p:par>
                              <p:par>
                                <p:cTn id="25" presetID="31"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1000" fill="hold"/>
                                        <p:tgtEl>
                                          <p:spTgt spid="54"/>
                                        </p:tgtEl>
                                        <p:attrNameLst>
                                          <p:attrName>ppt_w</p:attrName>
                                        </p:attrNameLst>
                                      </p:cBhvr>
                                      <p:tavLst>
                                        <p:tav tm="0">
                                          <p:val>
                                            <p:fltVal val="0"/>
                                          </p:val>
                                        </p:tav>
                                        <p:tav tm="100000">
                                          <p:val>
                                            <p:strVal val="#ppt_w"/>
                                          </p:val>
                                        </p:tav>
                                      </p:tavLst>
                                    </p:anim>
                                    <p:anim calcmode="lin" valueType="num">
                                      <p:cBhvr>
                                        <p:cTn id="28" dur="1000" fill="hold"/>
                                        <p:tgtEl>
                                          <p:spTgt spid="54"/>
                                        </p:tgtEl>
                                        <p:attrNameLst>
                                          <p:attrName>ppt_h</p:attrName>
                                        </p:attrNameLst>
                                      </p:cBhvr>
                                      <p:tavLst>
                                        <p:tav tm="0">
                                          <p:val>
                                            <p:fltVal val="0"/>
                                          </p:val>
                                        </p:tav>
                                        <p:tav tm="100000">
                                          <p:val>
                                            <p:strVal val="#ppt_h"/>
                                          </p:val>
                                        </p:tav>
                                      </p:tavLst>
                                    </p:anim>
                                    <p:anim calcmode="lin" valueType="num">
                                      <p:cBhvr>
                                        <p:cTn id="29" dur="1000" fill="hold"/>
                                        <p:tgtEl>
                                          <p:spTgt spid="54"/>
                                        </p:tgtEl>
                                        <p:attrNameLst>
                                          <p:attrName>style.rotation</p:attrName>
                                        </p:attrNameLst>
                                      </p:cBhvr>
                                      <p:tavLst>
                                        <p:tav tm="0">
                                          <p:val>
                                            <p:fltVal val="90"/>
                                          </p:val>
                                        </p:tav>
                                        <p:tav tm="100000">
                                          <p:val>
                                            <p:fltVal val="0"/>
                                          </p:val>
                                        </p:tav>
                                      </p:tavLst>
                                    </p:anim>
                                    <p:animEffect transition="in" filter="fade">
                                      <p:cBhvr>
                                        <p:cTn id="30" dur="1000"/>
                                        <p:tgtEl>
                                          <p:spTgt spid="54"/>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p:cTn id="35" dur="1000" fill="hold"/>
                                        <p:tgtEl>
                                          <p:spTgt spid="45"/>
                                        </p:tgtEl>
                                        <p:attrNameLst>
                                          <p:attrName>ppt_w</p:attrName>
                                        </p:attrNameLst>
                                      </p:cBhvr>
                                      <p:tavLst>
                                        <p:tav tm="0">
                                          <p:val>
                                            <p:fltVal val="0"/>
                                          </p:val>
                                        </p:tav>
                                        <p:tav tm="100000">
                                          <p:val>
                                            <p:strVal val="#ppt_w"/>
                                          </p:val>
                                        </p:tav>
                                      </p:tavLst>
                                    </p:anim>
                                    <p:anim calcmode="lin" valueType="num">
                                      <p:cBhvr>
                                        <p:cTn id="36" dur="1000" fill="hold"/>
                                        <p:tgtEl>
                                          <p:spTgt spid="45"/>
                                        </p:tgtEl>
                                        <p:attrNameLst>
                                          <p:attrName>ppt_h</p:attrName>
                                        </p:attrNameLst>
                                      </p:cBhvr>
                                      <p:tavLst>
                                        <p:tav tm="0">
                                          <p:val>
                                            <p:fltVal val="0"/>
                                          </p:val>
                                        </p:tav>
                                        <p:tav tm="100000">
                                          <p:val>
                                            <p:strVal val="#ppt_h"/>
                                          </p:val>
                                        </p:tav>
                                      </p:tavLst>
                                    </p:anim>
                                    <p:anim calcmode="lin" valueType="num">
                                      <p:cBhvr>
                                        <p:cTn id="37" dur="1000" fill="hold"/>
                                        <p:tgtEl>
                                          <p:spTgt spid="45"/>
                                        </p:tgtEl>
                                        <p:attrNameLst>
                                          <p:attrName>style.rotation</p:attrName>
                                        </p:attrNameLst>
                                      </p:cBhvr>
                                      <p:tavLst>
                                        <p:tav tm="0">
                                          <p:val>
                                            <p:fltVal val="90"/>
                                          </p:val>
                                        </p:tav>
                                        <p:tav tm="100000">
                                          <p:val>
                                            <p:fltVal val="0"/>
                                          </p:val>
                                        </p:tav>
                                      </p:tavLst>
                                    </p:anim>
                                    <p:animEffect transition="in" filter="fade">
                                      <p:cBhvr>
                                        <p:cTn id="38" dur="1000"/>
                                        <p:tgtEl>
                                          <p:spTgt spid="45"/>
                                        </p:tgtEl>
                                      </p:cBhvr>
                                    </p:animEffect>
                                  </p:childTnLst>
                                </p:cTn>
                              </p:par>
                              <p:par>
                                <p:cTn id="39" presetID="3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cBhvr>
                                        <p:cTn id="41" dur="1000" fill="hold"/>
                                        <p:tgtEl>
                                          <p:spTgt spid="55"/>
                                        </p:tgtEl>
                                        <p:attrNameLst>
                                          <p:attrName>ppt_w</p:attrName>
                                        </p:attrNameLst>
                                      </p:cBhvr>
                                      <p:tavLst>
                                        <p:tav tm="0">
                                          <p:val>
                                            <p:fltVal val="0"/>
                                          </p:val>
                                        </p:tav>
                                        <p:tav tm="100000">
                                          <p:val>
                                            <p:strVal val="#ppt_w"/>
                                          </p:val>
                                        </p:tav>
                                      </p:tavLst>
                                    </p:anim>
                                    <p:anim calcmode="lin" valueType="num">
                                      <p:cBhvr>
                                        <p:cTn id="42" dur="1000" fill="hold"/>
                                        <p:tgtEl>
                                          <p:spTgt spid="55"/>
                                        </p:tgtEl>
                                        <p:attrNameLst>
                                          <p:attrName>ppt_h</p:attrName>
                                        </p:attrNameLst>
                                      </p:cBhvr>
                                      <p:tavLst>
                                        <p:tav tm="0">
                                          <p:val>
                                            <p:fltVal val="0"/>
                                          </p:val>
                                        </p:tav>
                                        <p:tav tm="100000">
                                          <p:val>
                                            <p:strVal val="#ppt_h"/>
                                          </p:val>
                                        </p:tav>
                                      </p:tavLst>
                                    </p:anim>
                                    <p:anim calcmode="lin" valueType="num">
                                      <p:cBhvr>
                                        <p:cTn id="43" dur="1000" fill="hold"/>
                                        <p:tgtEl>
                                          <p:spTgt spid="55"/>
                                        </p:tgtEl>
                                        <p:attrNameLst>
                                          <p:attrName>style.rotation</p:attrName>
                                        </p:attrNameLst>
                                      </p:cBhvr>
                                      <p:tavLst>
                                        <p:tav tm="0">
                                          <p:val>
                                            <p:fltVal val="90"/>
                                          </p:val>
                                        </p:tav>
                                        <p:tav tm="100000">
                                          <p:val>
                                            <p:fltVal val="0"/>
                                          </p:val>
                                        </p:tav>
                                      </p:tavLst>
                                    </p:anim>
                                    <p:animEffect transition="in" filter="fade">
                                      <p:cBhvr>
                                        <p:cTn id="44" dur="1000"/>
                                        <p:tgtEl>
                                          <p:spTgt spid="55"/>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anim calcmode="lin" valueType="num">
                                      <p:cBhvr>
                                        <p:cTn id="49" dur="1000" fill="hold"/>
                                        <p:tgtEl>
                                          <p:spTgt spid="46"/>
                                        </p:tgtEl>
                                        <p:attrNameLst>
                                          <p:attrName>ppt_w</p:attrName>
                                        </p:attrNameLst>
                                      </p:cBhvr>
                                      <p:tavLst>
                                        <p:tav tm="0">
                                          <p:val>
                                            <p:fltVal val="0"/>
                                          </p:val>
                                        </p:tav>
                                        <p:tav tm="100000">
                                          <p:val>
                                            <p:strVal val="#ppt_w"/>
                                          </p:val>
                                        </p:tav>
                                      </p:tavLst>
                                    </p:anim>
                                    <p:anim calcmode="lin" valueType="num">
                                      <p:cBhvr>
                                        <p:cTn id="50" dur="1000" fill="hold"/>
                                        <p:tgtEl>
                                          <p:spTgt spid="46"/>
                                        </p:tgtEl>
                                        <p:attrNameLst>
                                          <p:attrName>ppt_h</p:attrName>
                                        </p:attrNameLst>
                                      </p:cBhvr>
                                      <p:tavLst>
                                        <p:tav tm="0">
                                          <p:val>
                                            <p:fltVal val="0"/>
                                          </p:val>
                                        </p:tav>
                                        <p:tav tm="100000">
                                          <p:val>
                                            <p:strVal val="#ppt_h"/>
                                          </p:val>
                                        </p:tav>
                                      </p:tavLst>
                                    </p:anim>
                                    <p:anim calcmode="lin" valueType="num">
                                      <p:cBhvr>
                                        <p:cTn id="51" dur="1000" fill="hold"/>
                                        <p:tgtEl>
                                          <p:spTgt spid="46"/>
                                        </p:tgtEl>
                                        <p:attrNameLst>
                                          <p:attrName>style.rotation</p:attrName>
                                        </p:attrNameLst>
                                      </p:cBhvr>
                                      <p:tavLst>
                                        <p:tav tm="0">
                                          <p:val>
                                            <p:fltVal val="90"/>
                                          </p:val>
                                        </p:tav>
                                        <p:tav tm="100000">
                                          <p:val>
                                            <p:fltVal val="0"/>
                                          </p:val>
                                        </p:tav>
                                      </p:tavLst>
                                    </p:anim>
                                    <p:animEffect transition="in" filter="fade">
                                      <p:cBhvr>
                                        <p:cTn id="52" dur="1000"/>
                                        <p:tgtEl>
                                          <p:spTgt spid="46"/>
                                        </p:tgtEl>
                                      </p:cBhvr>
                                    </p:animEffect>
                                  </p:childTnLst>
                                </p:cTn>
                              </p:par>
                              <p:par>
                                <p:cTn id="53" presetID="3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 calcmode="lin" valueType="num">
                                      <p:cBhvr>
                                        <p:cTn id="55" dur="1000" fill="hold"/>
                                        <p:tgtEl>
                                          <p:spTgt spid="56"/>
                                        </p:tgtEl>
                                        <p:attrNameLst>
                                          <p:attrName>ppt_w</p:attrName>
                                        </p:attrNameLst>
                                      </p:cBhvr>
                                      <p:tavLst>
                                        <p:tav tm="0">
                                          <p:val>
                                            <p:fltVal val="0"/>
                                          </p:val>
                                        </p:tav>
                                        <p:tav tm="100000">
                                          <p:val>
                                            <p:strVal val="#ppt_w"/>
                                          </p:val>
                                        </p:tav>
                                      </p:tavLst>
                                    </p:anim>
                                    <p:anim calcmode="lin" valueType="num">
                                      <p:cBhvr>
                                        <p:cTn id="56" dur="1000" fill="hold"/>
                                        <p:tgtEl>
                                          <p:spTgt spid="56"/>
                                        </p:tgtEl>
                                        <p:attrNameLst>
                                          <p:attrName>ppt_h</p:attrName>
                                        </p:attrNameLst>
                                      </p:cBhvr>
                                      <p:tavLst>
                                        <p:tav tm="0">
                                          <p:val>
                                            <p:fltVal val="0"/>
                                          </p:val>
                                        </p:tav>
                                        <p:tav tm="100000">
                                          <p:val>
                                            <p:strVal val="#ppt_h"/>
                                          </p:val>
                                        </p:tav>
                                      </p:tavLst>
                                    </p:anim>
                                    <p:anim calcmode="lin" valueType="num">
                                      <p:cBhvr>
                                        <p:cTn id="57" dur="1000" fill="hold"/>
                                        <p:tgtEl>
                                          <p:spTgt spid="56"/>
                                        </p:tgtEl>
                                        <p:attrNameLst>
                                          <p:attrName>style.rotation</p:attrName>
                                        </p:attrNameLst>
                                      </p:cBhvr>
                                      <p:tavLst>
                                        <p:tav tm="0">
                                          <p:val>
                                            <p:fltVal val="90"/>
                                          </p:val>
                                        </p:tav>
                                        <p:tav tm="100000">
                                          <p:val>
                                            <p:fltVal val="0"/>
                                          </p:val>
                                        </p:tav>
                                      </p:tavLst>
                                    </p:anim>
                                    <p:animEffect transition="in" filter="fade">
                                      <p:cBhvr>
                                        <p:cTn id="58" dur="1000"/>
                                        <p:tgtEl>
                                          <p:spTgt spid="56"/>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1000" fill="hold"/>
                                        <p:tgtEl>
                                          <p:spTgt spid="47"/>
                                        </p:tgtEl>
                                        <p:attrNameLst>
                                          <p:attrName>ppt_w</p:attrName>
                                        </p:attrNameLst>
                                      </p:cBhvr>
                                      <p:tavLst>
                                        <p:tav tm="0">
                                          <p:val>
                                            <p:fltVal val="0"/>
                                          </p:val>
                                        </p:tav>
                                        <p:tav tm="100000">
                                          <p:val>
                                            <p:strVal val="#ppt_w"/>
                                          </p:val>
                                        </p:tav>
                                      </p:tavLst>
                                    </p:anim>
                                    <p:anim calcmode="lin" valueType="num">
                                      <p:cBhvr>
                                        <p:cTn id="64" dur="1000" fill="hold"/>
                                        <p:tgtEl>
                                          <p:spTgt spid="47"/>
                                        </p:tgtEl>
                                        <p:attrNameLst>
                                          <p:attrName>ppt_h</p:attrName>
                                        </p:attrNameLst>
                                      </p:cBhvr>
                                      <p:tavLst>
                                        <p:tav tm="0">
                                          <p:val>
                                            <p:fltVal val="0"/>
                                          </p:val>
                                        </p:tav>
                                        <p:tav tm="100000">
                                          <p:val>
                                            <p:strVal val="#ppt_h"/>
                                          </p:val>
                                        </p:tav>
                                      </p:tavLst>
                                    </p:anim>
                                    <p:anim calcmode="lin" valueType="num">
                                      <p:cBhvr>
                                        <p:cTn id="65" dur="1000" fill="hold"/>
                                        <p:tgtEl>
                                          <p:spTgt spid="47"/>
                                        </p:tgtEl>
                                        <p:attrNameLst>
                                          <p:attrName>style.rotation</p:attrName>
                                        </p:attrNameLst>
                                      </p:cBhvr>
                                      <p:tavLst>
                                        <p:tav tm="0">
                                          <p:val>
                                            <p:fltVal val="90"/>
                                          </p:val>
                                        </p:tav>
                                        <p:tav tm="100000">
                                          <p:val>
                                            <p:fltVal val="0"/>
                                          </p:val>
                                        </p:tav>
                                      </p:tavLst>
                                    </p:anim>
                                    <p:animEffect transition="in" filter="fade">
                                      <p:cBhvr>
                                        <p:cTn id="66" dur="1000"/>
                                        <p:tgtEl>
                                          <p:spTgt spid="47"/>
                                        </p:tgtEl>
                                      </p:cBhvr>
                                    </p:animEffect>
                                  </p:childTnLst>
                                </p:cTn>
                              </p:par>
                              <p:par>
                                <p:cTn id="67" presetID="31" presetClass="entr" presetSubtype="0" fill="hold" nodeType="with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1000" fill="hold"/>
                                        <p:tgtEl>
                                          <p:spTgt spid="57"/>
                                        </p:tgtEl>
                                        <p:attrNameLst>
                                          <p:attrName>ppt_w</p:attrName>
                                        </p:attrNameLst>
                                      </p:cBhvr>
                                      <p:tavLst>
                                        <p:tav tm="0">
                                          <p:val>
                                            <p:fltVal val="0"/>
                                          </p:val>
                                        </p:tav>
                                        <p:tav tm="100000">
                                          <p:val>
                                            <p:strVal val="#ppt_w"/>
                                          </p:val>
                                        </p:tav>
                                      </p:tavLst>
                                    </p:anim>
                                    <p:anim calcmode="lin" valueType="num">
                                      <p:cBhvr>
                                        <p:cTn id="70" dur="1000" fill="hold"/>
                                        <p:tgtEl>
                                          <p:spTgt spid="57"/>
                                        </p:tgtEl>
                                        <p:attrNameLst>
                                          <p:attrName>ppt_h</p:attrName>
                                        </p:attrNameLst>
                                      </p:cBhvr>
                                      <p:tavLst>
                                        <p:tav tm="0">
                                          <p:val>
                                            <p:fltVal val="0"/>
                                          </p:val>
                                        </p:tav>
                                        <p:tav tm="100000">
                                          <p:val>
                                            <p:strVal val="#ppt_h"/>
                                          </p:val>
                                        </p:tav>
                                      </p:tavLst>
                                    </p:anim>
                                    <p:anim calcmode="lin" valueType="num">
                                      <p:cBhvr>
                                        <p:cTn id="71" dur="1000" fill="hold"/>
                                        <p:tgtEl>
                                          <p:spTgt spid="57"/>
                                        </p:tgtEl>
                                        <p:attrNameLst>
                                          <p:attrName>style.rotation</p:attrName>
                                        </p:attrNameLst>
                                      </p:cBhvr>
                                      <p:tavLst>
                                        <p:tav tm="0">
                                          <p:val>
                                            <p:fltVal val="90"/>
                                          </p:val>
                                        </p:tav>
                                        <p:tav tm="100000">
                                          <p:val>
                                            <p:fltVal val="0"/>
                                          </p:val>
                                        </p:tav>
                                      </p:tavLst>
                                    </p:anim>
                                    <p:animEffect transition="in" filter="fade">
                                      <p:cBhvr>
                                        <p:cTn id="72" dur="1000"/>
                                        <p:tgtEl>
                                          <p:spTgt spid="57"/>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1000" fill="hold"/>
                                        <p:tgtEl>
                                          <p:spTgt spid="48"/>
                                        </p:tgtEl>
                                        <p:attrNameLst>
                                          <p:attrName>ppt_w</p:attrName>
                                        </p:attrNameLst>
                                      </p:cBhvr>
                                      <p:tavLst>
                                        <p:tav tm="0">
                                          <p:val>
                                            <p:fltVal val="0"/>
                                          </p:val>
                                        </p:tav>
                                        <p:tav tm="100000">
                                          <p:val>
                                            <p:strVal val="#ppt_w"/>
                                          </p:val>
                                        </p:tav>
                                      </p:tavLst>
                                    </p:anim>
                                    <p:anim calcmode="lin" valueType="num">
                                      <p:cBhvr>
                                        <p:cTn id="78" dur="1000" fill="hold"/>
                                        <p:tgtEl>
                                          <p:spTgt spid="48"/>
                                        </p:tgtEl>
                                        <p:attrNameLst>
                                          <p:attrName>ppt_h</p:attrName>
                                        </p:attrNameLst>
                                      </p:cBhvr>
                                      <p:tavLst>
                                        <p:tav tm="0">
                                          <p:val>
                                            <p:fltVal val="0"/>
                                          </p:val>
                                        </p:tav>
                                        <p:tav tm="100000">
                                          <p:val>
                                            <p:strVal val="#ppt_h"/>
                                          </p:val>
                                        </p:tav>
                                      </p:tavLst>
                                    </p:anim>
                                    <p:anim calcmode="lin" valueType="num">
                                      <p:cBhvr>
                                        <p:cTn id="79" dur="1000" fill="hold"/>
                                        <p:tgtEl>
                                          <p:spTgt spid="48"/>
                                        </p:tgtEl>
                                        <p:attrNameLst>
                                          <p:attrName>style.rotation</p:attrName>
                                        </p:attrNameLst>
                                      </p:cBhvr>
                                      <p:tavLst>
                                        <p:tav tm="0">
                                          <p:val>
                                            <p:fltVal val="90"/>
                                          </p:val>
                                        </p:tav>
                                        <p:tav tm="100000">
                                          <p:val>
                                            <p:fltVal val="0"/>
                                          </p:val>
                                        </p:tav>
                                      </p:tavLst>
                                    </p:anim>
                                    <p:animEffect transition="in" filter="fade">
                                      <p:cBhvr>
                                        <p:cTn id="80" dur="1000"/>
                                        <p:tgtEl>
                                          <p:spTgt spid="48"/>
                                        </p:tgtEl>
                                      </p:cBhvr>
                                    </p:animEffect>
                                  </p:childTnLst>
                                </p:cTn>
                              </p:par>
                              <p:par>
                                <p:cTn id="81" presetID="31" presetClass="entr" presetSubtype="0" fill="hold" nodeType="withEffect">
                                  <p:stCondLst>
                                    <p:cond delay="0"/>
                                  </p:stCondLst>
                                  <p:childTnLst>
                                    <p:set>
                                      <p:cBhvr>
                                        <p:cTn id="82" dur="1" fill="hold">
                                          <p:stCondLst>
                                            <p:cond delay="0"/>
                                          </p:stCondLst>
                                        </p:cTn>
                                        <p:tgtEl>
                                          <p:spTgt spid="58"/>
                                        </p:tgtEl>
                                        <p:attrNameLst>
                                          <p:attrName>style.visibility</p:attrName>
                                        </p:attrNameLst>
                                      </p:cBhvr>
                                      <p:to>
                                        <p:strVal val="visible"/>
                                      </p:to>
                                    </p:set>
                                    <p:anim calcmode="lin" valueType="num">
                                      <p:cBhvr>
                                        <p:cTn id="83" dur="1000" fill="hold"/>
                                        <p:tgtEl>
                                          <p:spTgt spid="58"/>
                                        </p:tgtEl>
                                        <p:attrNameLst>
                                          <p:attrName>ppt_w</p:attrName>
                                        </p:attrNameLst>
                                      </p:cBhvr>
                                      <p:tavLst>
                                        <p:tav tm="0">
                                          <p:val>
                                            <p:fltVal val="0"/>
                                          </p:val>
                                        </p:tav>
                                        <p:tav tm="100000">
                                          <p:val>
                                            <p:strVal val="#ppt_w"/>
                                          </p:val>
                                        </p:tav>
                                      </p:tavLst>
                                    </p:anim>
                                    <p:anim calcmode="lin" valueType="num">
                                      <p:cBhvr>
                                        <p:cTn id="84" dur="1000" fill="hold"/>
                                        <p:tgtEl>
                                          <p:spTgt spid="58"/>
                                        </p:tgtEl>
                                        <p:attrNameLst>
                                          <p:attrName>ppt_h</p:attrName>
                                        </p:attrNameLst>
                                      </p:cBhvr>
                                      <p:tavLst>
                                        <p:tav tm="0">
                                          <p:val>
                                            <p:fltVal val="0"/>
                                          </p:val>
                                        </p:tav>
                                        <p:tav tm="100000">
                                          <p:val>
                                            <p:strVal val="#ppt_h"/>
                                          </p:val>
                                        </p:tav>
                                      </p:tavLst>
                                    </p:anim>
                                    <p:anim calcmode="lin" valueType="num">
                                      <p:cBhvr>
                                        <p:cTn id="85" dur="1000" fill="hold"/>
                                        <p:tgtEl>
                                          <p:spTgt spid="58"/>
                                        </p:tgtEl>
                                        <p:attrNameLst>
                                          <p:attrName>style.rotation</p:attrName>
                                        </p:attrNameLst>
                                      </p:cBhvr>
                                      <p:tavLst>
                                        <p:tav tm="0">
                                          <p:val>
                                            <p:fltVal val="90"/>
                                          </p:val>
                                        </p:tav>
                                        <p:tav tm="100000">
                                          <p:val>
                                            <p:fltVal val="0"/>
                                          </p:val>
                                        </p:tav>
                                      </p:tavLst>
                                    </p:anim>
                                    <p:animEffect transition="in" filter="fade">
                                      <p:cBhvr>
                                        <p:cTn id="86" dur="1000"/>
                                        <p:tgtEl>
                                          <p:spTgt spid="58"/>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 calcmode="lin" valueType="num">
                                      <p:cBhvr>
                                        <p:cTn id="91" dur="1000" fill="hold"/>
                                        <p:tgtEl>
                                          <p:spTgt spid="49"/>
                                        </p:tgtEl>
                                        <p:attrNameLst>
                                          <p:attrName>ppt_w</p:attrName>
                                        </p:attrNameLst>
                                      </p:cBhvr>
                                      <p:tavLst>
                                        <p:tav tm="0">
                                          <p:val>
                                            <p:fltVal val="0"/>
                                          </p:val>
                                        </p:tav>
                                        <p:tav tm="100000">
                                          <p:val>
                                            <p:strVal val="#ppt_w"/>
                                          </p:val>
                                        </p:tav>
                                      </p:tavLst>
                                    </p:anim>
                                    <p:anim calcmode="lin" valueType="num">
                                      <p:cBhvr>
                                        <p:cTn id="92" dur="1000" fill="hold"/>
                                        <p:tgtEl>
                                          <p:spTgt spid="49"/>
                                        </p:tgtEl>
                                        <p:attrNameLst>
                                          <p:attrName>ppt_h</p:attrName>
                                        </p:attrNameLst>
                                      </p:cBhvr>
                                      <p:tavLst>
                                        <p:tav tm="0">
                                          <p:val>
                                            <p:fltVal val="0"/>
                                          </p:val>
                                        </p:tav>
                                        <p:tav tm="100000">
                                          <p:val>
                                            <p:strVal val="#ppt_h"/>
                                          </p:val>
                                        </p:tav>
                                      </p:tavLst>
                                    </p:anim>
                                    <p:anim calcmode="lin" valueType="num">
                                      <p:cBhvr>
                                        <p:cTn id="93" dur="1000" fill="hold"/>
                                        <p:tgtEl>
                                          <p:spTgt spid="49"/>
                                        </p:tgtEl>
                                        <p:attrNameLst>
                                          <p:attrName>style.rotation</p:attrName>
                                        </p:attrNameLst>
                                      </p:cBhvr>
                                      <p:tavLst>
                                        <p:tav tm="0">
                                          <p:val>
                                            <p:fltVal val="90"/>
                                          </p:val>
                                        </p:tav>
                                        <p:tav tm="100000">
                                          <p:val>
                                            <p:fltVal val="0"/>
                                          </p:val>
                                        </p:tav>
                                      </p:tavLst>
                                    </p:anim>
                                    <p:animEffect transition="in" filter="fade">
                                      <p:cBhvr>
                                        <p:cTn id="94" dur="1000"/>
                                        <p:tgtEl>
                                          <p:spTgt spid="49"/>
                                        </p:tgtEl>
                                      </p:cBhvr>
                                    </p:animEffect>
                                  </p:childTnLst>
                                </p:cTn>
                              </p:par>
                              <p:par>
                                <p:cTn id="95" presetID="31" presetClass="entr" presetSubtype="0"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anim calcmode="lin" valueType="num">
                                      <p:cBhvr>
                                        <p:cTn id="97" dur="1000" fill="hold"/>
                                        <p:tgtEl>
                                          <p:spTgt spid="59"/>
                                        </p:tgtEl>
                                        <p:attrNameLst>
                                          <p:attrName>ppt_w</p:attrName>
                                        </p:attrNameLst>
                                      </p:cBhvr>
                                      <p:tavLst>
                                        <p:tav tm="0">
                                          <p:val>
                                            <p:fltVal val="0"/>
                                          </p:val>
                                        </p:tav>
                                        <p:tav tm="100000">
                                          <p:val>
                                            <p:strVal val="#ppt_w"/>
                                          </p:val>
                                        </p:tav>
                                      </p:tavLst>
                                    </p:anim>
                                    <p:anim calcmode="lin" valueType="num">
                                      <p:cBhvr>
                                        <p:cTn id="98" dur="1000" fill="hold"/>
                                        <p:tgtEl>
                                          <p:spTgt spid="59"/>
                                        </p:tgtEl>
                                        <p:attrNameLst>
                                          <p:attrName>ppt_h</p:attrName>
                                        </p:attrNameLst>
                                      </p:cBhvr>
                                      <p:tavLst>
                                        <p:tav tm="0">
                                          <p:val>
                                            <p:fltVal val="0"/>
                                          </p:val>
                                        </p:tav>
                                        <p:tav tm="100000">
                                          <p:val>
                                            <p:strVal val="#ppt_h"/>
                                          </p:val>
                                        </p:tav>
                                      </p:tavLst>
                                    </p:anim>
                                    <p:anim calcmode="lin" valueType="num">
                                      <p:cBhvr>
                                        <p:cTn id="99" dur="1000" fill="hold"/>
                                        <p:tgtEl>
                                          <p:spTgt spid="59"/>
                                        </p:tgtEl>
                                        <p:attrNameLst>
                                          <p:attrName>style.rotation</p:attrName>
                                        </p:attrNameLst>
                                      </p:cBhvr>
                                      <p:tavLst>
                                        <p:tav tm="0">
                                          <p:val>
                                            <p:fltVal val="90"/>
                                          </p:val>
                                        </p:tav>
                                        <p:tav tm="100000">
                                          <p:val>
                                            <p:fltVal val="0"/>
                                          </p:val>
                                        </p:tav>
                                      </p:tavLst>
                                    </p:anim>
                                    <p:animEffect transition="in" filter="fade">
                                      <p:cBhvr>
                                        <p:cTn id="100" dur="1000"/>
                                        <p:tgtEl>
                                          <p:spTgt spid="59"/>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50"/>
                                        </p:tgtEl>
                                        <p:attrNameLst>
                                          <p:attrName>style.visibility</p:attrName>
                                        </p:attrNameLst>
                                      </p:cBhvr>
                                      <p:to>
                                        <p:strVal val="visible"/>
                                      </p:to>
                                    </p:set>
                                    <p:anim calcmode="lin" valueType="num">
                                      <p:cBhvr>
                                        <p:cTn id="105" dur="1000" fill="hold"/>
                                        <p:tgtEl>
                                          <p:spTgt spid="50"/>
                                        </p:tgtEl>
                                        <p:attrNameLst>
                                          <p:attrName>ppt_w</p:attrName>
                                        </p:attrNameLst>
                                      </p:cBhvr>
                                      <p:tavLst>
                                        <p:tav tm="0">
                                          <p:val>
                                            <p:fltVal val="0"/>
                                          </p:val>
                                        </p:tav>
                                        <p:tav tm="100000">
                                          <p:val>
                                            <p:strVal val="#ppt_w"/>
                                          </p:val>
                                        </p:tav>
                                      </p:tavLst>
                                    </p:anim>
                                    <p:anim calcmode="lin" valueType="num">
                                      <p:cBhvr>
                                        <p:cTn id="106" dur="1000" fill="hold"/>
                                        <p:tgtEl>
                                          <p:spTgt spid="50"/>
                                        </p:tgtEl>
                                        <p:attrNameLst>
                                          <p:attrName>ppt_h</p:attrName>
                                        </p:attrNameLst>
                                      </p:cBhvr>
                                      <p:tavLst>
                                        <p:tav tm="0">
                                          <p:val>
                                            <p:fltVal val="0"/>
                                          </p:val>
                                        </p:tav>
                                        <p:tav tm="100000">
                                          <p:val>
                                            <p:strVal val="#ppt_h"/>
                                          </p:val>
                                        </p:tav>
                                      </p:tavLst>
                                    </p:anim>
                                    <p:anim calcmode="lin" valueType="num">
                                      <p:cBhvr>
                                        <p:cTn id="107" dur="1000" fill="hold"/>
                                        <p:tgtEl>
                                          <p:spTgt spid="50"/>
                                        </p:tgtEl>
                                        <p:attrNameLst>
                                          <p:attrName>style.rotation</p:attrName>
                                        </p:attrNameLst>
                                      </p:cBhvr>
                                      <p:tavLst>
                                        <p:tav tm="0">
                                          <p:val>
                                            <p:fltVal val="90"/>
                                          </p:val>
                                        </p:tav>
                                        <p:tav tm="100000">
                                          <p:val>
                                            <p:fltVal val="0"/>
                                          </p:val>
                                        </p:tav>
                                      </p:tavLst>
                                    </p:anim>
                                    <p:animEffect transition="in" filter="fade">
                                      <p:cBhvr>
                                        <p:cTn id="108" dur="1000"/>
                                        <p:tgtEl>
                                          <p:spTgt spid="50"/>
                                        </p:tgtEl>
                                      </p:cBhvr>
                                    </p:animEffect>
                                  </p:childTnLst>
                                </p:cTn>
                              </p:par>
                              <p:par>
                                <p:cTn id="109" presetID="31" presetClass="entr" presetSubtype="0" fill="hold" nodeType="withEffect">
                                  <p:stCondLst>
                                    <p:cond delay="0"/>
                                  </p:stCondLst>
                                  <p:childTnLst>
                                    <p:set>
                                      <p:cBhvr>
                                        <p:cTn id="110" dur="1" fill="hold">
                                          <p:stCondLst>
                                            <p:cond delay="0"/>
                                          </p:stCondLst>
                                        </p:cTn>
                                        <p:tgtEl>
                                          <p:spTgt spid="60"/>
                                        </p:tgtEl>
                                        <p:attrNameLst>
                                          <p:attrName>style.visibility</p:attrName>
                                        </p:attrNameLst>
                                      </p:cBhvr>
                                      <p:to>
                                        <p:strVal val="visible"/>
                                      </p:to>
                                    </p:set>
                                    <p:anim calcmode="lin" valueType="num">
                                      <p:cBhvr>
                                        <p:cTn id="111" dur="1000" fill="hold"/>
                                        <p:tgtEl>
                                          <p:spTgt spid="60"/>
                                        </p:tgtEl>
                                        <p:attrNameLst>
                                          <p:attrName>ppt_w</p:attrName>
                                        </p:attrNameLst>
                                      </p:cBhvr>
                                      <p:tavLst>
                                        <p:tav tm="0">
                                          <p:val>
                                            <p:fltVal val="0"/>
                                          </p:val>
                                        </p:tav>
                                        <p:tav tm="100000">
                                          <p:val>
                                            <p:strVal val="#ppt_w"/>
                                          </p:val>
                                        </p:tav>
                                      </p:tavLst>
                                    </p:anim>
                                    <p:anim calcmode="lin" valueType="num">
                                      <p:cBhvr>
                                        <p:cTn id="112" dur="1000" fill="hold"/>
                                        <p:tgtEl>
                                          <p:spTgt spid="60"/>
                                        </p:tgtEl>
                                        <p:attrNameLst>
                                          <p:attrName>ppt_h</p:attrName>
                                        </p:attrNameLst>
                                      </p:cBhvr>
                                      <p:tavLst>
                                        <p:tav tm="0">
                                          <p:val>
                                            <p:fltVal val="0"/>
                                          </p:val>
                                        </p:tav>
                                        <p:tav tm="100000">
                                          <p:val>
                                            <p:strVal val="#ppt_h"/>
                                          </p:val>
                                        </p:tav>
                                      </p:tavLst>
                                    </p:anim>
                                    <p:anim calcmode="lin" valueType="num">
                                      <p:cBhvr>
                                        <p:cTn id="113" dur="1000" fill="hold"/>
                                        <p:tgtEl>
                                          <p:spTgt spid="60"/>
                                        </p:tgtEl>
                                        <p:attrNameLst>
                                          <p:attrName>style.rotation</p:attrName>
                                        </p:attrNameLst>
                                      </p:cBhvr>
                                      <p:tavLst>
                                        <p:tav tm="0">
                                          <p:val>
                                            <p:fltVal val="90"/>
                                          </p:val>
                                        </p:tav>
                                        <p:tav tm="100000">
                                          <p:val>
                                            <p:fltVal val="0"/>
                                          </p:val>
                                        </p:tav>
                                      </p:tavLst>
                                    </p:anim>
                                    <p:animEffect transition="in" filter="fade">
                                      <p:cBhvr>
                                        <p:cTn id="114" dur="1000"/>
                                        <p:tgtEl>
                                          <p:spTgt spid="60"/>
                                        </p:tgtEl>
                                      </p:cBhvr>
                                    </p:animEffect>
                                  </p:childTnLst>
                                </p:cTn>
                              </p:par>
                            </p:childTnLst>
                          </p:cTn>
                        </p:par>
                      </p:childTnLst>
                    </p:cTn>
                  </p:par>
                  <p:par>
                    <p:cTn id="115" fill="hold">
                      <p:stCondLst>
                        <p:cond delay="indefinite"/>
                      </p:stCondLst>
                      <p:childTnLst>
                        <p:par>
                          <p:cTn id="116" fill="hold">
                            <p:stCondLst>
                              <p:cond delay="0"/>
                            </p:stCondLst>
                            <p:childTnLst>
                              <p:par>
                                <p:cTn id="117" presetID="31" presetClass="entr" presetSubtype="0" fill="hold" grpId="0" nodeType="clickEffect">
                                  <p:stCondLst>
                                    <p:cond delay="0"/>
                                  </p:stCondLst>
                                  <p:childTnLst>
                                    <p:set>
                                      <p:cBhvr>
                                        <p:cTn id="118" dur="1" fill="hold">
                                          <p:stCondLst>
                                            <p:cond delay="0"/>
                                          </p:stCondLst>
                                        </p:cTn>
                                        <p:tgtEl>
                                          <p:spTgt spid="51"/>
                                        </p:tgtEl>
                                        <p:attrNameLst>
                                          <p:attrName>style.visibility</p:attrName>
                                        </p:attrNameLst>
                                      </p:cBhvr>
                                      <p:to>
                                        <p:strVal val="visible"/>
                                      </p:to>
                                    </p:set>
                                    <p:anim calcmode="lin" valueType="num">
                                      <p:cBhvr>
                                        <p:cTn id="119" dur="1000" fill="hold"/>
                                        <p:tgtEl>
                                          <p:spTgt spid="51"/>
                                        </p:tgtEl>
                                        <p:attrNameLst>
                                          <p:attrName>ppt_w</p:attrName>
                                        </p:attrNameLst>
                                      </p:cBhvr>
                                      <p:tavLst>
                                        <p:tav tm="0">
                                          <p:val>
                                            <p:fltVal val="0"/>
                                          </p:val>
                                        </p:tav>
                                        <p:tav tm="100000">
                                          <p:val>
                                            <p:strVal val="#ppt_w"/>
                                          </p:val>
                                        </p:tav>
                                      </p:tavLst>
                                    </p:anim>
                                    <p:anim calcmode="lin" valueType="num">
                                      <p:cBhvr>
                                        <p:cTn id="120" dur="1000" fill="hold"/>
                                        <p:tgtEl>
                                          <p:spTgt spid="51"/>
                                        </p:tgtEl>
                                        <p:attrNameLst>
                                          <p:attrName>ppt_h</p:attrName>
                                        </p:attrNameLst>
                                      </p:cBhvr>
                                      <p:tavLst>
                                        <p:tav tm="0">
                                          <p:val>
                                            <p:fltVal val="0"/>
                                          </p:val>
                                        </p:tav>
                                        <p:tav tm="100000">
                                          <p:val>
                                            <p:strVal val="#ppt_h"/>
                                          </p:val>
                                        </p:tav>
                                      </p:tavLst>
                                    </p:anim>
                                    <p:anim calcmode="lin" valueType="num">
                                      <p:cBhvr>
                                        <p:cTn id="121" dur="1000" fill="hold"/>
                                        <p:tgtEl>
                                          <p:spTgt spid="51"/>
                                        </p:tgtEl>
                                        <p:attrNameLst>
                                          <p:attrName>style.rotation</p:attrName>
                                        </p:attrNameLst>
                                      </p:cBhvr>
                                      <p:tavLst>
                                        <p:tav tm="0">
                                          <p:val>
                                            <p:fltVal val="90"/>
                                          </p:val>
                                        </p:tav>
                                        <p:tav tm="100000">
                                          <p:val>
                                            <p:fltVal val="0"/>
                                          </p:val>
                                        </p:tav>
                                      </p:tavLst>
                                    </p:anim>
                                    <p:animEffect transition="in" filter="fade">
                                      <p:cBhvr>
                                        <p:cTn id="122" dur="1000"/>
                                        <p:tgtEl>
                                          <p:spTgt spid="51"/>
                                        </p:tgtEl>
                                      </p:cBhvr>
                                    </p:animEffect>
                                  </p:childTnLst>
                                </p:cTn>
                              </p:par>
                              <p:par>
                                <p:cTn id="123" presetID="31" presetClass="entr" presetSubtype="0" fill="hold" nodeType="withEffect">
                                  <p:stCondLst>
                                    <p:cond delay="0"/>
                                  </p:stCondLst>
                                  <p:childTnLst>
                                    <p:set>
                                      <p:cBhvr>
                                        <p:cTn id="124" dur="1" fill="hold">
                                          <p:stCondLst>
                                            <p:cond delay="0"/>
                                          </p:stCondLst>
                                        </p:cTn>
                                        <p:tgtEl>
                                          <p:spTgt spid="61"/>
                                        </p:tgtEl>
                                        <p:attrNameLst>
                                          <p:attrName>style.visibility</p:attrName>
                                        </p:attrNameLst>
                                      </p:cBhvr>
                                      <p:to>
                                        <p:strVal val="visible"/>
                                      </p:to>
                                    </p:set>
                                    <p:anim calcmode="lin" valueType="num">
                                      <p:cBhvr>
                                        <p:cTn id="125" dur="1000" fill="hold"/>
                                        <p:tgtEl>
                                          <p:spTgt spid="61"/>
                                        </p:tgtEl>
                                        <p:attrNameLst>
                                          <p:attrName>ppt_w</p:attrName>
                                        </p:attrNameLst>
                                      </p:cBhvr>
                                      <p:tavLst>
                                        <p:tav tm="0">
                                          <p:val>
                                            <p:fltVal val="0"/>
                                          </p:val>
                                        </p:tav>
                                        <p:tav tm="100000">
                                          <p:val>
                                            <p:strVal val="#ppt_w"/>
                                          </p:val>
                                        </p:tav>
                                      </p:tavLst>
                                    </p:anim>
                                    <p:anim calcmode="lin" valueType="num">
                                      <p:cBhvr>
                                        <p:cTn id="126" dur="1000" fill="hold"/>
                                        <p:tgtEl>
                                          <p:spTgt spid="61"/>
                                        </p:tgtEl>
                                        <p:attrNameLst>
                                          <p:attrName>ppt_h</p:attrName>
                                        </p:attrNameLst>
                                      </p:cBhvr>
                                      <p:tavLst>
                                        <p:tav tm="0">
                                          <p:val>
                                            <p:fltVal val="0"/>
                                          </p:val>
                                        </p:tav>
                                        <p:tav tm="100000">
                                          <p:val>
                                            <p:strVal val="#ppt_h"/>
                                          </p:val>
                                        </p:tav>
                                      </p:tavLst>
                                    </p:anim>
                                    <p:anim calcmode="lin" valueType="num">
                                      <p:cBhvr>
                                        <p:cTn id="127" dur="1000" fill="hold"/>
                                        <p:tgtEl>
                                          <p:spTgt spid="61"/>
                                        </p:tgtEl>
                                        <p:attrNameLst>
                                          <p:attrName>style.rotation</p:attrName>
                                        </p:attrNameLst>
                                      </p:cBhvr>
                                      <p:tavLst>
                                        <p:tav tm="0">
                                          <p:val>
                                            <p:fltVal val="90"/>
                                          </p:val>
                                        </p:tav>
                                        <p:tav tm="100000">
                                          <p:val>
                                            <p:fltVal val="0"/>
                                          </p:val>
                                        </p:tav>
                                      </p:tavLst>
                                    </p:anim>
                                    <p:animEffect transition="in" filter="fade">
                                      <p:cBhvr>
                                        <p:cTn id="128" dur="1000"/>
                                        <p:tgtEl>
                                          <p:spTgt spid="61"/>
                                        </p:tgtEl>
                                      </p:cBhvr>
                                    </p:animEffect>
                                  </p:childTnLst>
                                </p:cTn>
                              </p:par>
                            </p:childTnLst>
                          </p:cTn>
                        </p:par>
                      </p:childTnLst>
                    </p:cTn>
                  </p:par>
                  <p:par>
                    <p:cTn id="129" fill="hold">
                      <p:stCondLst>
                        <p:cond delay="indefinite"/>
                      </p:stCondLst>
                      <p:childTnLst>
                        <p:par>
                          <p:cTn id="130" fill="hold">
                            <p:stCondLst>
                              <p:cond delay="0"/>
                            </p:stCondLst>
                            <p:childTnLst>
                              <p:par>
                                <p:cTn id="131" presetID="31" presetClass="entr" presetSubtype="0" fill="hold" grpId="0" nodeType="clickEffect">
                                  <p:stCondLst>
                                    <p:cond delay="0"/>
                                  </p:stCondLst>
                                  <p:childTnLst>
                                    <p:set>
                                      <p:cBhvr>
                                        <p:cTn id="132" dur="1" fill="hold">
                                          <p:stCondLst>
                                            <p:cond delay="0"/>
                                          </p:stCondLst>
                                        </p:cTn>
                                        <p:tgtEl>
                                          <p:spTgt spid="52"/>
                                        </p:tgtEl>
                                        <p:attrNameLst>
                                          <p:attrName>style.visibility</p:attrName>
                                        </p:attrNameLst>
                                      </p:cBhvr>
                                      <p:to>
                                        <p:strVal val="visible"/>
                                      </p:to>
                                    </p:set>
                                    <p:anim calcmode="lin" valueType="num">
                                      <p:cBhvr>
                                        <p:cTn id="133" dur="1000" fill="hold"/>
                                        <p:tgtEl>
                                          <p:spTgt spid="52"/>
                                        </p:tgtEl>
                                        <p:attrNameLst>
                                          <p:attrName>ppt_w</p:attrName>
                                        </p:attrNameLst>
                                      </p:cBhvr>
                                      <p:tavLst>
                                        <p:tav tm="0">
                                          <p:val>
                                            <p:fltVal val="0"/>
                                          </p:val>
                                        </p:tav>
                                        <p:tav tm="100000">
                                          <p:val>
                                            <p:strVal val="#ppt_w"/>
                                          </p:val>
                                        </p:tav>
                                      </p:tavLst>
                                    </p:anim>
                                    <p:anim calcmode="lin" valueType="num">
                                      <p:cBhvr>
                                        <p:cTn id="134" dur="1000" fill="hold"/>
                                        <p:tgtEl>
                                          <p:spTgt spid="52"/>
                                        </p:tgtEl>
                                        <p:attrNameLst>
                                          <p:attrName>ppt_h</p:attrName>
                                        </p:attrNameLst>
                                      </p:cBhvr>
                                      <p:tavLst>
                                        <p:tav tm="0">
                                          <p:val>
                                            <p:fltVal val="0"/>
                                          </p:val>
                                        </p:tav>
                                        <p:tav tm="100000">
                                          <p:val>
                                            <p:strVal val="#ppt_h"/>
                                          </p:val>
                                        </p:tav>
                                      </p:tavLst>
                                    </p:anim>
                                    <p:anim calcmode="lin" valueType="num">
                                      <p:cBhvr>
                                        <p:cTn id="135" dur="1000" fill="hold"/>
                                        <p:tgtEl>
                                          <p:spTgt spid="52"/>
                                        </p:tgtEl>
                                        <p:attrNameLst>
                                          <p:attrName>style.rotation</p:attrName>
                                        </p:attrNameLst>
                                      </p:cBhvr>
                                      <p:tavLst>
                                        <p:tav tm="0">
                                          <p:val>
                                            <p:fltVal val="90"/>
                                          </p:val>
                                        </p:tav>
                                        <p:tav tm="100000">
                                          <p:val>
                                            <p:fltVal val="0"/>
                                          </p:val>
                                        </p:tav>
                                      </p:tavLst>
                                    </p:anim>
                                    <p:animEffect transition="in" filter="fade">
                                      <p:cBhvr>
                                        <p:cTn id="136" dur="1000"/>
                                        <p:tgtEl>
                                          <p:spTgt spid="52"/>
                                        </p:tgtEl>
                                      </p:cBhvr>
                                    </p:animEffect>
                                  </p:childTnLst>
                                </p:cTn>
                              </p:par>
                              <p:par>
                                <p:cTn id="137" presetID="31" presetClass="entr" presetSubtype="0" fill="hold" nodeType="withEffect">
                                  <p:stCondLst>
                                    <p:cond delay="0"/>
                                  </p:stCondLst>
                                  <p:childTnLst>
                                    <p:set>
                                      <p:cBhvr>
                                        <p:cTn id="138" dur="1" fill="hold">
                                          <p:stCondLst>
                                            <p:cond delay="0"/>
                                          </p:stCondLst>
                                        </p:cTn>
                                        <p:tgtEl>
                                          <p:spTgt spid="62"/>
                                        </p:tgtEl>
                                        <p:attrNameLst>
                                          <p:attrName>style.visibility</p:attrName>
                                        </p:attrNameLst>
                                      </p:cBhvr>
                                      <p:to>
                                        <p:strVal val="visible"/>
                                      </p:to>
                                    </p:set>
                                    <p:anim calcmode="lin" valueType="num">
                                      <p:cBhvr>
                                        <p:cTn id="139" dur="1000" fill="hold"/>
                                        <p:tgtEl>
                                          <p:spTgt spid="62"/>
                                        </p:tgtEl>
                                        <p:attrNameLst>
                                          <p:attrName>ppt_w</p:attrName>
                                        </p:attrNameLst>
                                      </p:cBhvr>
                                      <p:tavLst>
                                        <p:tav tm="0">
                                          <p:val>
                                            <p:fltVal val="0"/>
                                          </p:val>
                                        </p:tav>
                                        <p:tav tm="100000">
                                          <p:val>
                                            <p:strVal val="#ppt_w"/>
                                          </p:val>
                                        </p:tav>
                                      </p:tavLst>
                                    </p:anim>
                                    <p:anim calcmode="lin" valueType="num">
                                      <p:cBhvr>
                                        <p:cTn id="140" dur="1000" fill="hold"/>
                                        <p:tgtEl>
                                          <p:spTgt spid="62"/>
                                        </p:tgtEl>
                                        <p:attrNameLst>
                                          <p:attrName>ppt_h</p:attrName>
                                        </p:attrNameLst>
                                      </p:cBhvr>
                                      <p:tavLst>
                                        <p:tav tm="0">
                                          <p:val>
                                            <p:fltVal val="0"/>
                                          </p:val>
                                        </p:tav>
                                        <p:tav tm="100000">
                                          <p:val>
                                            <p:strVal val="#ppt_h"/>
                                          </p:val>
                                        </p:tav>
                                      </p:tavLst>
                                    </p:anim>
                                    <p:anim calcmode="lin" valueType="num">
                                      <p:cBhvr>
                                        <p:cTn id="141" dur="1000" fill="hold"/>
                                        <p:tgtEl>
                                          <p:spTgt spid="62"/>
                                        </p:tgtEl>
                                        <p:attrNameLst>
                                          <p:attrName>style.rotation</p:attrName>
                                        </p:attrNameLst>
                                      </p:cBhvr>
                                      <p:tavLst>
                                        <p:tav tm="0">
                                          <p:val>
                                            <p:fltVal val="90"/>
                                          </p:val>
                                        </p:tav>
                                        <p:tav tm="100000">
                                          <p:val>
                                            <p:fltVal val="0"/>
                                          </p:val>
                                        </p:tav>
                                      </p:tavLst>
                                    </p:anim>
                                    <p:animEffect transition="in" filter="fade">
                                      <p:cBhvr>
                                        <p:cTn id="142"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 name="Group 3"/>
          <p:cNvGrpSpPr>
            <a:grpSpLocks/>
          </p:cNvGrpSpPr>
          <p:nvPr/>
        </p:nvGrpSpPr>
        <p:grpSpPr bwMode="auto">
          <a:xfrm>
            <a:off x="7380288" y="1676400"/>
            <a:ext cx="762000" cy="665163"/>
            <a:chOff x="0" y="0"/>
            <a:chExt cx="1549" cy="1351"/>
          </a:xfrm>
        </p:grpSpPr>
        <p:sp>
          <p:nvSpPr>
            <p:cNvPr id="4" name="AutoShape 4"/>
            <p:cNvSpPr>
              <a:spLocks noChangeArrowheads="1"/>
            </p:cNvSpPr>
            <p:nvPr/>
          </p:nvSpPr>
          <p:spPr bwMode="auto">
            <a:xfrm>
              <a:off x="13" y="23"/>
              <a:ext cx="1536" cy="1328"/>
            </a:xfrm>
            <a:prstGeom prst="hexagon">
              <a:avLst>
                <a:gd name="adj" fmla="val 28916"/>
                <a:gd name="vf" fmla="val 115470"/>
              </a:avLst>
            </a:prstGeom>
            <a:ln/>
            <a:extLst/>
          </p:spPr>
          <p:style>
            <a:lnRef idx="1">
              <a:schemeClr val="accent6"/>
            </a:lnRef>
            <a:fillRef idx="2">
              <a:schemeClr val="accent6"/>
            </a:fillRef>
            <a:effectRef idx="1">
              <a:schemeClr val="accent6"/>
            </a:effectRef>
            <a:fontRef idx="minor">
              <a:schemeClr val="dk1"/>
            </a:fontRef>
          </p:style>
          <p:txBody>
            <a:bodyPr wrap="none" anchor="ctr"/>
            <a:lstStyle/>
            <a:p>
              <a:endParaRPr lang="ar-EG">
                <a:solidFill>
                  <a:srgbClr val="333300"/>
                </a:solidFill>
                <a:latin typeface="Verdana" pitchFamily="34" charset="0"/>
              </a:endParaRPr>
            </a:p>
          </p:txBody>
        </p:sp>
        <p:sp>
          <p:nvSpPr>
            <p:cNvPr id="5" name="AutoShape 5"/>
            <p:cNvSpPr>
              <a:spLocks noChangeArrowheads="1"/>
            </p:cNvSpPr>
            <p:nvPr/>
          </p:nvSpPr>
          <p:spPr bwMode="auto">
            <a:xfrm>
              <a:off x="0" y="0"/>
              <a:ext cx="1536" cy="1328"/>
            </a:xfrm>
            <a:prstGeom prst="hexagon">
              <a:avLst>
                <a:gd name="adj" fmla="val 28916"/>
                <a:gd name="vf" fmla="val 115470"/>
              </a:avLst>
            </a:prstGeom>
            <a:ln>
              <a:headEnd/>
              <a:tailEnd/>
            </a:ln>
            <a:extLst/>
          </p:spPr>
          <p:style>
            <a:lnRef idx="1">
              <a:schemeClr val="accent6"/>
            </a:lnRef>
            <a:fillRef idx="2">
              <a:schemeClr val="accent6"/>
            </a:fillRef>
            <a:effectRef idx="1">
              <a:schemeClr val="accent6"/>
            </a:effectRef>
            <a:fontRef idx="minor">
              <a:schemeClr val="dk1"/>
            </a:fontRef>
          </p:style>
          <p:txBody>
            <a:bodyPr wrap="none" anchor="ctr"/>
            <a:lstStyle/>
            <a:p>
              <a:endParaRPr lang="ar-EG">
                <a:solidFill>
                  <a:srgbClr val="333300"/>
                </a:solidFill>
                <a:latin typeface="Verdana" pitchFamily="34" charset="0"/>
              </a:endParaRPr>
            </a:p>
          </p:txBody>
        </p:sp>
        <p:sp>
          <p:nvSpPr>
            <p:cNvPr id="6" name="AutoShape 6"/>
            <p:cNvSpPr>
              <a:spLocks noChangeArrowheads="1"/>
            </p:cNvSpPr>
            <p:nvPr/>
          </p:nvSpPr>
          <p:spPr bwMode="auto">
            <a:xfrm>
              <a:off x="90" y="81"/>
              <a:ext cx="1349" cy="1167"/>
            </a:xfrm>
            <a:prstGeom prst="hexagon">
              <a:avLst>
                <a:gd name="adj" fmla="val 28896"/>
                <a:gd name="vf" fmla="val 115470"/>
              </a:avLst>
            </a:prstGeom>
            <a:ln>
              <a:headEnd/>
              <a:tailEnd/>
            </a:ln>
            <a:extLst/>
          </p:spPr>
          <p:style>
            <a:lnRef idx="1">
              <a:schemeClr val="accent6"/>
            </a:lnRef>
            <a:fillRef idx="2">
              <a:schemeClr val="accent6"/>
            </a:fillRef>
            <a:effectRef idx="1">
              <a:schemeClr val="accent6"/>
            </a:effectRef>
            <a:fontRef idx="minor">
              <a:schemeClr val="dk1"/>
            </a:fontRef>
          </p:style>
          <p:txBody>
            <a:bodyPr wrap="none" anchor="ctr"/>
            <a:lstStyle/>
            <a:p>
              <a:pPr>
                <a:defRPr/>
              </a:pPr>
              <a:endParaRPr lang="ar-EG">
                <a:solidFill>
                  <a:srgbClr val="333300"/>
                </a:solidFill>
                <a:latin typeface="Verdana" panose="020B0604030504040204" pitchFamily="34" charset="0"/>
              </a:endParaRPr>
            </a:p>
          </p:txBody>
        </p:sp>
      </p:grpSp>
      <p:sp>
        <p:nvSpPr>
          <p:cNvPr id="7" name="Line 7"/>
          <p:cNvSpPr>
            <a:spLocks noChangeShapeType="1"/>
          </p:cNvSpPr>
          <p:nvPr/>
        </p:nvSpPr>
        <p:spPr bwMode="auto">
          <a:xfrm>
            <a:off x="2301875" y="2286000"/>
            <a:ext cx="5078413" cy="4763"/>
          </a:xfrm>
          <a:prstGeom prst="line">
            <a:avLst/>
          </a:prstGeom>
          <a:noFill/>
          <a:ln w="25400">
            <a:solidFill>
              <a:schemeClr val="bg2"/>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ar-EG"/>
          </a:p>
        </p:txBody>
      </p:sp>
      <p:sp>
        <p:nvSpPr>
          <p:cNvPr id="8" name="Text Box 8"/>
          <p:cNvSpPr txBox="1">
            <a:spLocks noChangeArrowheads="1"/>
          </p:cNvSpPr>
          <p:nvPr/>
        </p:nvSpPr>
        <p:spPr bwMode="auto">
          <a:xfrm>
            <a:off x="1641475" y="1447800"/>
            <a:ext cx="573881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rtl="1"/>
            <a:r>
              <a:rPr lang="ar-EG" sz="2400" b="1" dirty="0" smtClean="0">
                <a:solidFill>
                  <a:srgbClr val="333300"/>
                </a:solidFill>
              </a:rPr>
              <a:t>يجب ان تكون </a:t>
            </a:r>
            <a:r>
              <a:rPr lang="ar-EG" sz="2400" b="1" dirty="0">
                <a:solidFill>
                  <a:srgbClr val="333300"/>
                </a:solidFill>
              </a:rPr>
              <a:t>أهداف المدير تتسق مع توجيهات العاملين في المؤسسة</a:t>
            </a:r>
            <a:endParaRPr lang="en-US" sz="2400" b="1" dirty="0">
              <a:solidFill>
                <a:srgbClr val="333300"/>
              </a:solidFill>
            </a:endParaRPr>
          </a:p>
        </p:txBody>
      </p:sp>
      <p:sp>
        <p:nvSpPr>
          <p:cNvPr id="9" name="Text Box 9"/>
          <p:cNvSpPr txBox="1">
            <a:spLocks noChangeArrowheads="1"/>
          </p:cNvSpPr>
          <p:nvPr/>
        </p:nvSpPr>
        <p:spPr bwMode="auto">
          <a:xfrm>
            <a:off x="7577138" y="1774825"/>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a:r>
              <a:rPr lang="en-US" sz="2400" b="1">
                <a:solidFill>
                  <a:srgbClr val="FFFFFF"/>
                </a:solidFill>
              </a:rPr>
              <a:t>1</a:t>
            </a:r>
          </a:p>
        </p:txBody>
      </p:sp>
      <p:grpSp>
        <p:nvGrpSpPr>
          <p:cNvPr id="10" name="Group 10"/>
          <p:cNvGrpSpPr>
            <a:grpSpLocks/>
          </p:cNvGrpSpPr>
          <p:nvPr/>
        </p:nvGrpSpPr>
        <p:grpSpPr bwMode="auto">
          <a:xfrm>
            <a:off x="7380288" y="2743200"/>
            <a:ext cx="762000" cy="665163"/>
            <a:chOff x="0" y="0"/>
            <a:chExt cx="1549" cy="1351"/>
          </a:xfrm>
        </p:grpSpPr>
        <p:sp>
          <p:nvSpPr>
            <p:cNvPr id="11" name="AutoShape 11"/>
            <p:cNvSpPr>
              <a:spLocks noChangeArrowheads="1"/>
            </p:cNvSpPr>
            <p:nvPr/>
          </p:nvSpPr>
          <p:spPr bwMode="auto">
            <a:xfrm>
              <a:off x="13" y="23"/>
              <a:ext cx="1536" cy="1328"/>
            </a:xfrm>
            <a:prstGeom prst="hexagon">
              <a:avLst>
                <a:gd name="adj" fmla="val 28916"/>
                <a:gd name="vf" fmla="val 115470"/>
              </a:avLst>
            </a:prstGeom>
            <a:ln/>
            <a:extLst/>
          </p:spPr>
          <p:style>
            <a:lnRef idx="3">
              <a:schemeClr val="lt1"/>
            </a:lnRef>
            <a:fillRef idx="1">
              <a:schemeClr val="accent6"/>
            </a:fillRef>
            <a:effectRef idx="1">
              <a:schemeClr val="accent6"/>
            </a:effectRef>
            <a:fontRef idx="minor">
              <a:schemeClr val="lt1"/>
            </a:fontRef>
          </p:style>
          <p:txBody>
            <a:bodyPr wrap="none" anchor="ctr"/>
            <a:lstStyle/>
            <a:p>
              <a:endParaRPr lang="ar-EG">
                <a:solidFill>
                  <a:srgbClr val="333300"/>
                </a:solidFill>
                <a:latin typeface="Verdana" pitchFamily="34" charset="0"/>
              </a:endParaRPr>
            </a:p>
          </p:txBody>
        </p:sp>
        <p:sp>
          <p:nvSpPr>
            <p:cNvPr id="12" name="AutoShape 12"/>
            <p:cNvSpPr>
              <a:spLocks noChangeArrowheads="1"/>
            </p:cNvSpPr>
            <p:nvPr/>
          </p:nvSpPr>
          <p:spPr bwMode="auto">
            <a:xfrm>
              <a:off x="0" y="0"/>
              <a:ext cx="1536" cy="1328"/>
            </a:xfrm>
            <a:prstGeom prst="hexagon">
              <a:avLst>
                <a:gd name="adj" fmla="val 28916"/>
                <a:gd name="vf" fmla="val 115470"/>
              </a:avLst>
            </a:prstGeom>
            <a:ln>
              <a:headEnd/>
              <a:tailEnd/>
            </a:ln>
            <a:extLst/>
          </p:spPr>
          <p:style>
            <a:lnRef idx="3">
              <a:schemeClr val="lt1"/>
            </a:lnRef>
            <a:fillRef idx="1">
              <a:schemeClr val="accent6"/>
            </a:fillRef>
            <a:effectRef idx="1">
              <a:schemeClr val="accent6"/>
            </a:effectRef>
            <a:fontRef idx="minor">
              <a:schemeClr val="lt1"/>
            </a:fontRef>
          </p:style>
          <p:txBody>
            <a:bodyPr wrap="none" anchor="ctr"/>
            <a:lstStyle/>
            <a:p>
              <a:endParaRPr lang="ar-EG">
                <a:solidFill>
                  <a:srgbClr val="333300"/>
                </a:solidFill>
                <a:latin typeface="Verdana" pitchFamily="34" charset="0"/>
              </a:endParaRPr>
            </a:p>
          </p:txBody>
        </p:sp>
        <p:sp>
          <p:nvSpPr>
            <p:cNvPr id="13" name="AutoShape 13"/>
            <p:cNvSpPr>
              <a:spLocks noChangeArrowheads="1"/>
            </p:cNvSpPr>
            <p:nvPr/>
          </p:nvSpPr>
          <p:spPr bwMode="auto">
            <a:xfrm>
              <a:off x="90" y="81"/>
              <a:ext cx="1349" cy="1167"/>
            </a:xfrm>
            <a:prstGeom prst="hexagon">
              <a:avLst>
                <a:gd name="adj" fmla="val 28896"/>
                <a:gd name="vf" fmla="val 115470"/>
              </a:avLst>
            </a:prstGeom>
            <a:ln>
              <a:headEnd/>
              <a:tailEnd/>
            </a:ln>
            <a:extLst/>
          </p:spPr>
          <p:style>
            <a:lnRef idx="3">
              <a:schemeClr val="lt1"/>
            </a:lnRef>
            <a:fillRef idx="1">
              <a:schemeClr val="accent6"/>
            </a:fillRef>
            <a:effectRef idx="1">
              <a:schemeClr val="accent6"/>
            </a:effectRef>
            <a:fontRef idx="minor">
              <a:schemeClr val="lt1"/>
            </a:fontRef>
          </p:style>
          <p:txBody>
            <a:bodyPr wrap="none" anchor="ctr"/>
            <a:lstStyle/>
            <a:p>
              <a:pPr>
                <a:defRPr/>
              </a:pPr>
              <a:endParaRPr lang="ar-EG">
                <a:solidFill>
                  <a:srgbClr val="333300"/>
                </a:solidFill>
                <a:latin typeface="Verdana" panose="020B0604030504040204" pitchFamily="34" charset="0"/>
              </a:endParaRPr>
            </a:p>
          </p:txBody>
        </p:sp>
      </p:grpSp>
      <p:sp>
        <p:nvSpPr>
          <p:cNvPr id="14" name="Line 14"/>
          <p:cNvSpPr>
            <a:spLocks noChangeShapeType="1"/>
          </p:cNvSpPr>
          <p:nvPr/>
        </p:nvSpPr>
        <p:spPr bwMode="auto">
          <a:xfrm>
            <a:off x="2301875" y="3352800"/>
            <a:ext cx="5078413" cy="4763"/>
          </a:xfrm>
          <a:prstGeom prst="line">
            <a:avLst/>
          </a:prstGeom>
          <a:noFill/>
          <a:ln w="25400">
            <a:solidFill>
              <a:schemeClr val="bg2"/>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ar-EG"/>
          </a:p>
        </p:txBody>
      </p:sp>
      <p:sp>
        <p:nvSpPr>
          <p:cNvPr id="15" name="Text Box 15"/>
          <p:cNvSpPr txBox="1">
            <a:spLocks noChangeArrowheads="1"/>
          </p:cNvSpPr>
          <p:nvPr/>
        </p:nvSpPr>
        <p:spPr bwMode="auto">
          <a:xfrm>
            <a:off x="1641475" y="2514600"/>
            <a:ext cx="573881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rtl="1"/>
            <a:r>
              <a:rPr lang="ar-EG" sz="2400" b="1" dirty="0">
                <a:solidFill>
                  <a:srgbClr val="333300"/>
                </a:solidFill>
              </a:rPr>
              <a:t>القدرة على استثارة العزم وشحذ العمل نحو الجهود المضاعفة نحو تحقيق الأهداف للمؤسسة</a:t>
            </a:r>
            <a:endParaRPr lang="en-US" sz="2400" b="1" dirty="0">
              <a:solidFill>
                <a:srgbClr val="333300"/>
              </a:solidFill>
            </a:endParaRPr>
          </a:p>
        </p:txBody>
      </p:sp>
      <p:sp>
        <p:nvSpPr>
          <p:cNvPr id="16" name="Text Box 16"/>
          <p:cNvSpPr txBox="1">
            <a:spLocks noChangeArrowheads="1"/>
          </p:cNvSpPr>
          <p:nvPr/>
        </p:nvSpPr>
        <p:spPr bwMode="auto">
          <a:xfrm>
            <a:off x="7577138" y="2841625"/>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a:r>
              <a:rPr lang="en-US" sz="2400" b="1" dirty="0">
                <a:solidFill>
                  <a:srgbClr val="FFFFFF"/>
                </a:solidFill>
              </a:rPr>
              <a:t>2</a:t>
            </a:r>
          </a:p>
        </p:txBody>
      </p:sp>
      <p:grpSp>
        <p:nvGrpSpPr>
          <p:cNvPr id="17" name="Group 17"/>
          <p:cNvGrpSpPr>
            <a:grpSpLocks/>
          </p:cNvGrpSpPr>
          <p:nvPr/>
        </p:nvGrpSpPr>
        <p:grpSpPr bwMode="auto">
          <a:xfrm>
            <a:off x="7380288" y="3780572"/>
            <a:ext cx="762000" cy="665163"/>
            <a:chOff x="0" y="0"/>
            <a:chExt cx="1549" cy="1351"/>
          </a:xfrm>
        </p:grpSpPr>
        <p:sp>
          <p:nvSpPr>
            <p:cNvPr id="18" name="AutoShape 18"/>
            <p:cNvSpPr>
              <a:spLocks noChangeArrowheads="1"/>
            </p:cNvSpPr>
            <p:nvPr/>
          </p:nvSpPr>
          <p:spPr bwMode="auto">
            <a:xfrm>
              <a:off x="13" y="23"/>
              <a:ext cx="1536" cy="1328"/>
            </a:xfrm>
            <a:prstGeom prst="hexagon">
              <a:avLst>
                <a:gd name="adj" fmla="val 28916"/>
                <a:gd name="vf" fmla="val 115470"/>
              </a:avLst>
            </a:prstGeom>
            <a:ln/>
            <a:extLst/>
          </p:spPr>
          <p:style>
            <a:lnRef idx="1">
              <a:schemeClr val="accent6"/>
            </a:lnRef>
            <a:fillRef idx="3">
              <a:schemeClr val="accent6"/>
            </a:fillRef>
            <a:effectRef idx="2">
              <a:schemeClr val="accent6"/>
            </a:effectRef>
            <a:fontRef idx="minor">
              <a:schemeClr val="lt1"/>
            </a:fontRef>
          </p:style>
          <p:txBody>
            <a:bodyPr wrap="none" anchor="ctr"/>
            <a:lstStyle/>
            <a:p>
              <a:endParaRPr lang="ar-EG">
                <a:solidFill>
                  <a:srgbClr val="333300"/>
                </a:solidFill>
                <a:latin typeface="Verdana" pitchFamily="34" charset="0"/>
              </a:endParaRPr>
            </a:p>
          </p:txBody>
        </p:sp>
        <p:sp>
          <p:nvSpPr>
            <p:cNvPr id="19" name="AutoShape 19"/>
            <p:cNvSpPr>
              <a:spLocks noChangeArrowheads="1"/>
            </p:cNvSpPr>
            <p:nvPr/>
          </p:nvSpPr>
          <p:spPr bwMode="auto">
            <a:xfrm>
              <a:off x="0" y="0"/>
              <a:ext cx="1536" cy="1328"/>
            </a:xfrm>
            <a:prstGeom prst="hexagon">
              <a:avLst>
                <a:gd name="adj" fmla="val 28916"/>
                <a:gd name="vf" fmla="val 115470"/>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endParaRPr lang="ar-EG">
                <a:solidFill>
                  <a:srgbClr val="333300"/>
                </a:solidFill>
                <a:latin typeface="Verdana" pitchFamily="34" charset="0"/>
              </a:endParaRPr>
            </a:p>
          </p:txBody>
        </p:sp>
        <p:sp>
          <p:nvSpPr>
            <p:cNvPr id="20" name="AutoShape 20"/>
            <p:cNvSpPr>
              <a:spLocks noChangeArrowheads="1"/>
            </p:cNvSpPr>
            <p:nvPr/>
          </p:nvSpPr>
          <p:spPr bwMode="auto">
            <a:xfrm>
              <a:off x="90" y="81"/>
              <a:ext cx="1349" cy="1167"/>
            </a:xfrm>
            <a:prstGeom prst="hexagon">
              <a:avLst>
                <a:gd name="adj" fmla="val 28896"/>
                <a:gd name="vf" fmla="val 115470"/>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ar-EG">
                <a:solidFill>
                  <a:srgbClr val="333300"/>
                </a:solidFill>
                <a:latin typeface="Verdana" panose="020B0604030504040204" pitchFamily="34" charset="0"/>
              </a:endParaRPr>
            </a:p>
          </p:txBody>
        </p:sp>
      </p:grpSp>
      <p:sp>
        <p:nvSpPr>
          <p:cNvPr id="21" name="Line 21"/>
          <p:cNvSpPr>
            <a:spLocks noChangeShapeType="1"/>
          </p:cNvSpPr>
          <p:nvPr/>
        </p:nvSpPr>
        <p:spPr bwMode="auto">
          <a:xfrm>
            <a:off x="2301875" y="4390172"/>
            <a:ext cx="5078413" cy="0"/>
          </a:xfrm>
          <a:prstGeom prst="line">
            <a:avLst/>
          </a:prstGeom>
          <a:noFill/>
          <a:ln w="25400">
            <a:solidFill>
              <a:schemeClr val="bg2"/>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ar-EG"/>
          </a:p>
        </p:txBody>
      </p:sp>
      <p:sp>
        <p:nvSpPr>
          <p:cNvPr id="22" name="Text Box 22"/>
          <p:cNvSpPr txBox="1">
            <a:spLocks noChangeArrowheads="1"/>
          </p:cNvSpPr>
          <p:nvPr/>
        </p:nvSpPr>
        <p:spPr bwMode="auto">
          <a:xfrm>
            <a:off x="1641475" y="3581400"/>
            <a:ext cx="573881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rtl="1"/>
            <a:r>
              <a:rPr lang="ar-EG" sz="2400" b="1" dirty="0" smtClean="0">
                <a:solidFill>
                  <a:srgbClr val="333300"/>
                </a:solidFill>
              </a:rPr>
              <a:t>المدير </a:t>
            </a:r>
            <a:r>
              <a:rPr lang="ar-EG" sz="2400" b="1" dirty="0">
                <a:solidFill>
                  <a:srgbClr val="333300"/>
                </a:solidFill>
              </a:rPr>
              <a:t>القوي صاحب الرؤية الثاقبة التي تستشرف المستقبل يقنع الآخرين بها </a:t>
            </a:r>
            <a:r>
              <a:rPr lang="ar-EG" sz="2400" b="1" dirty="0" smtClean="0">
                <a:solidFill>
                  <a:srgbClr val="333300"/>
                </a:solidFill>
              </a:rPr>
              <a:t>الخطة </a:t>
            </a:r>
            <a:r>
              <a:rPr lang="ar-EG" sz="2400" b="1" dirty="0">
                <a:solidFill>
                  <a:srgbClr val="333300"/>
                </a:solidFill>
              </a:rPr>
              <a:t>الإجرائية المنفذة لها</a:t>
            </a:r>
            <a:endParaRPr lang="en-US" sz="2400" b="1" dirty="0">
              <a:solidFill>
                <a:srgbClr val="333300"/>
              </a:solidFill>
            </a:endParaRPr>
          </a:p>
        </p:txBody>
      </p:sp>
      <p:sp>
        <p:nvSpPr>
          <p:cNvPr id="23" name="Text Box 23"/>
          <p:cNvSpPr txBox="1">
            <a:spLocks noChangeArrowheads="1"/>
          </p:cNvSpPr>
          <p:nvPr/>
        </p:nvSpPr>
        <p:spPr bwMode="auto">
          <a:xfrm>
            <a:off x="7577138" y="3878997"/>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a:r>
              <a:rPr lang="en-US" sz="2400" b="1">
                <a:solidFill>
                  <a:srgbClr val="FFFFFF"/>
                </a:solidFill>
              </a:rPr>
              <a:t>3</a:t>
            </a:r>
          </a:p>
        </p:txBody>
      </p:sp>
      <p:grpSp>
        <p:nvGrpSpPr>
          <p:cNvPr id="24" name="Group 24"/>
          <p:cNvGrpSpPr>
            <a:grpSpLocks/>
          </p:cNvGrpSpPr>
          <p:nvPr/>
        </p:nvGrpSpPr>
        <p:grpSpPr bwMode="auto">
          <a:xfrm>
            <a:off x="7380288" y="4821237"/>
            <a:ext cx="762000" cy="665163"/>
            <a:chOff x="0" y="0"/>
            <a:chExt cx="1549" cy="1351"/>
          </a:xfrm>
        </p:grpSpPr>
        <p:sp>
          <p:nvSpPr>
            <p:cNvPr id="25" name="AutoShape 25"/>
            <p:cNvSpPr>
              <a:spLocks noChangeArrowheads="1"/>
            </p:cNvSpPr>
            <p:nvPr/>
          </p:nvSpPr>
          <p:spPr bwMode="auto">
            <a:xfrm>
              <a:off x="13" y="23"/>
              <a:ext cx="1536" cy="1328"/>
            </a:xfrm>
            <a:prstGeom prst="hexagon">
              <a:avLst>
                <a:gd name="adj" fmla="val 28916"/>
                <a:gd name="vf" fmla="val 115470"/>
              </a:avLst>
            </a:prstGeom>
            <a:ln/>
            <a:extLst/>
          </p:spPr>
          <p:style>
            <a:lnRef idx="0">
              <a:schemeClr val="accent6"/>
            </a:lnRef>
            <a:fillRef idx="3">
              <a:schemeClr val="accent6"/>
            </a:fillRef>
            <a:effectRef idx="3">
              <a:schemeClr val="accent6"/>
            </a:effectRef>
            <a:fontRef idx="minor">
              <a:schemeClr val="lt1"/>
            </a:fontRef>
          </p:style>
          <p:txBody>
            <a:bodyPr wrap="none" anchor="ctr"/>
            <a:lstStyle/>
            <a:p>
              <a:endParaRPr lang="ar-EG">
                <a:solidFill>
                  <a:srgbClr val="333300"/>
                </a:solidFill>
                <a:latin typeface="Verdana" pitchFamily="34" charset="0"/>
              </a:endParaRPr>
            </a:p>
          </p:txBody>
        </p:sp>
        <p:sp>
          <p:nvSpPr>
            <p:cNvPr id="26" name="AutoShape 26"/>
            <p:cNvSpPr>
              <a:spLocks noChangeArrowheads="1"/>
            </p:cNvSpPr>
            <p:nvPr/>
          </p:nvSpPr>
          <p:spPr bwMode="auto">
            <a:xfrm>
              <a:off x="0" y="0"/>
              <a:ext cx="1536" cy="1328"/>
            </a:xfrm>
            <a:prstGeom prst="hexagon">
              <a:avLst>
                <a:gd name="adj" fmla="val 28916"/>
                <a:gd name="vf" fmla="val 115470"/>
              </a:avLst>
            </a:prstGeom>
            <a:ln>
              <a:headEnd/>
              <a:tailEnd/>
            </a:ln>
            <a:extLst/>
          </p:spPr>
          <p:style>
            <a:lnRef idx="0">
              <a:schemeClr val="accent6"/>
            </a:lnRef>
            <a:fillRef idx="3">
              <a:schemeClr val="accent6"/>
            </a:fillRef>
            <a:effectRef idx="3">
              <a:schemeClr val="accent6"/>
            </a:effectRef>
            <a:fontRef idx="minor">
              <a:schemeClr val="lt1"/>
            </a:fontRef>
          </p:style>
          <p:txBody>
            <a:bodyPr wrap="none" anchor="ctr"/>
            <a:lstStyle/>
            <a:p>
              <a:endParaRPr lang="ar-EG">
                <a:solidFill>
                  <a:srgbClr val="333300"/>
                </a:solidFill>
                <a:latin typeface="Verdana" pitchFamily="34" charset="0"/>
              </a:endParaRPr>
            </a:p>
          </p:txBody>
        </p:sp>
        <p:sp>
          <p:nvSpPr>
            <p:cNvPr id="27" name="AutoShape 27"/>
            <p:cNvSpPr>
              <a:spLocks noChangeArrowheads="1"/>
            </p:cNvSpPr>
            <p:nvPr/>
          </p:nvSpPr>
          <p:spPr bwMode="auto">
            <a:xfrm>
              <a:off x="90" y="81"/>
              <a:ext cx="1349" cy="1167"/>
            </a:xfrm>
            <a:prstGeom prst="hexagon">
              <a:avLst>
                <a:gd name="adj" fmla="val 28896"/>
                <a:gd name="vf" fmla="val 115470"/>
              </a:avLst>
            </a:prstGeom>
            <a:ln>
              <a:headEnd/>
              <a:tailEnd/>
            </a:ln>
            <a:extLst/>
          </p:spPr>
          <p:style>
            <a:lnRef idx="0">
              <a:schemeClr val="accent6"/>
            </a:lnRef>
            <a:fillRef idx="3">
              <a:schemeClr val="accent6"/>
            </a:fillRef>
            <a:effectRef idx="3">
              <a:schemeClr val="accent6"/>
            </a:effectRef>
            <a:fontRef idx="minor">
              <a:schemeClr val="lt1"/>
            </a:fontRef>
          </p:style>
          <p:txBody>
            <a:bodyPr wrap="none" anchor="ctr"/>
            <a:lstStyle/>
            <a:p>
              <a:pPr>
                <a:defRPr/>
              </a:pPr>
              <a:endParaRPr lang="ar-EG">
                <a:solidFill>
                  <a:srgbClr val="333300"/>
                </a:solidFill>
                <a:latin typeface="Verdana" panose="020B0604030504040204" pitchFamily="34" charset="0"/>
              </a:endParaRPr>
            </a:p>
          </p:txBody>
        </p:sp>
      </p:grpSp>
      <p:sp>
        <p:nvSpPr>
          <p:cNvPr id="28" name="Line 28"/>
          <p:cNvSpPr>
            <a:spLocks noChangeShapeType="1"/>
          </p:cNvSpPr>
          <p:nvPr/>
        </p:nvSpPr>
        <p:spPr bwMode="auto">
          <a:xfrm>
            <a:off x="2301875" y="5430837"/>
            <a:ext cx="5078413" cy="44450"/>
          </a:xfrm>
          <a:prstGeom prst="line">
            <a:avLst/>
          </a:prstGeom>
          <a:noFill/>
          <a:ln w="25400">
            <a:solidFill>
              <a:schemeClr val="bg2"/>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ar-EG"/>
          </a:p>
        </p:txBody>
      </p:sp>
      <p:sp>
        <p:nvSpPr>
          <p:cNvPr id="29" name="Text Box 29"/>
          <p:cNvSpPr txBox="1">
            <a:spLocks noChangeArrowheads="1"/>
          </p:cNvSpPr>
          <p:nvPr/>
        </p:nvSpPr>
        <p:spPr bwMode="auto">
          <a:xfrm>
            <a:off x="1641475" y="4614862"/>
            <a:ext cx="573881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rtl="1"/>
            <a:r>
              <a:rPr lang="ar-EG" sz="2400" b="1" dirty="0">
                <a:solidFill>
                  <a:srgbClr val="333300"/>
                </a:solidFill>
              </a:rPr>
              <a:t>القدرة على دفع الآخرين إلى مستويات القمة بوصفه القائد القدوة الذي يدفعهم نحو النجاح</a:t>
            </a:r>
            <a:endParaRPr lang="en-US" sz="2400" b="1" dirty="0">
              <a:solidFill>
                <a:srgbClr val="333300"/>
              </a:solidFill>
            </a:endParaRPr>
          </a:p>
        </p:txBody>
      </p:sp>
      <p:sp>
        <p:nvSpPr>
          <p:cNvPr id="30" name="Text Box 30"/>
          <p:cNvSpPr txBox="1">
            <a:spLocks noChangeArrowheads="1"/>
          </p:cNvSpPr>
          <p:nvPr/>
        </p:nvSpPr>
        <p:spPr bwMode="auto">
          <a:xfrm>
            <a:off x="7577138" y="4919662"/>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a:r>
              <a:rPr lang="en-US" sz="2400" b="1" dirty="0">
                <a:solidFill>
                  <a:srgbClr val="FFFFFF"/>
                </a:solidFill>
              </a:rPr>
              <a:t>4</a:t>
            </a:r>
          </a:p>
        </p:txBody>
      </p:sp>
    </p:spTree>
    <p:extLst>
      <p:ext uri="{BB962C8B-B14F-4D97-AF65-F5344CB8AC3E}">
        <p14:creationId xmlns:p14="http://schemas.microsoft.com/office/powerpoint/2010/main" xmlns="" val="893058354"/>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Horizontal Scroll 1"/>
          <p:cNvSpPr/>
          <p:nvPr/>
        </p:nvSpPr>
        <p:spPr>
          <a:xfrm>
            <a:off x="1828800" y="1866900"/>
            <a:ext cx="5181600" cy="3124200"/>
          </a:xfrm>
          <a:prstGeom prst="horizontalScroll">
            <a:avLst/>
          </a:prstGeom>
        </p:spPr>
        <p:style>
          <a:lnRef idx="3">
            <a:schemeClr val="lt1"/>
          </a:lnRef>
          <a:fillRef idx="1">
            <a:schemeClr val="accent6"/>
          </a:fillRef>
          <a:effectRef idx="1">
            <a:schemeClr val="accent6"/>
          </a:effectRef>
          <a:fontRef idx="minor">
            <a:schemeClr val="lt1"/>
          </a:fontRef>
        </p:style>
        <p:txBody>
          <a:bodyPr rtlCol="1" anchor="ctr"/>
          <a:lstStyle/>
          <a:p>
            <a:pPr algn="ctr" rtl="1"/>
            <a:r>
              <a:rPr lang="ar-EG" sz="3600" b="1" dirty="0" smtClean="0"/>
              <a:t>قواعد اساسية للاتصال الفعال</a:t>
            </a:r>
            <a:endParaRPr lang="ar-EG" sz="3600" b="1" dirty="0"/>
          </a:p>
        </p:txBody>
      </p:sp>
    </p:spTree>
    <p:extLst>
      <p:ext uri="{BB962C8B-B14F-4D97-AF65-F5344CB8AC3E}">
        <p14:creationId xmlns:p14="http://schemas.microsoft.com/office/powerpoint/2010/main" xmlns="" val="1538031714"/>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 name="Group 3"/>
          <p:cNvGrpSpPr>
            <a:grpSpLocks/>
          </p:cNvGrpSpPr>
          <p:nvPr/>
        </p:nvGrpSpPr>
        <p:grpSpPr bwMode="auto">
          <a:xfrm>
            <a:off x="7380288" y="1676400"/>
            <a:ext cx="762000" cy="665163"/>
            <a:chOff x="0" y="0"/>
            <a:chExt cx="1549" cy="1351"/>
          </a:xfrm>
        </p:grpSpPr>
        <p:sp>
          <p:nvSpPr>
            <p:cNvPr id="4" name="AutoShape 4"/>
            <p:cNvSpPr>
              <a:spLocks noChangeArrowheads="1"/>
            </p:cNvSpPr>
            <p:nvPr/>
          </p:nvSpPr>
          <p:spPr bwMode="auto">
            <a:xfrm>
              <a:off x="13" y="23"/>
              <a:ext cx="1536" cy="1328"/>
            </a:xfrm>
            <a:prstGeom prst="hexagon">
              <a:avLst>
                <a:gd name="adj" fmla="val 28916"/>
                <a:gd name="vf" fmla="val 115470"/>
              </a:avLst>
            </a:prstGeom>
            <a:ln/>
            <a:extLst/>
          </p:spPr>
          <p:style>
            <a:lnRef idx="1">
              <a:schemeClr val="accent6"/>
            </a:lnRef>
            <a:fillRef idx="2">
              <a:schemeClr val="accent6"/>
            </a:fillRef>
            <a:effectRef idx="1">
              <a:schemeClr val="accent6"/>
            </a:effectRef>
            <a:fontRef idx="minor">
              <a:schemeClr val="dk1"/>
            </a:fontRef>
          </p:style>
          <p:txBody>
            <a:bodyPr wrap="none" anchor="ctr"/>
            <a:lstStyle/>
            <a:p>
              <a:endParaRPr lang="ar-EG">
                <a:solidFill>
                  <a:srgbClr val="333300"/>
                </a:solidFill>
                <a:latin typeface="Verdana" pitchFamily="34" charset="0"/>
              </a:endParaRPr>
            </a:p>
          </p:txBody>
        </p:sp>
        <p:sp>
          <p:nvSpPr>
            <p:cNvPr id="5" name="AutoShape 5"/>
            <p:cNvSpPr>
              <a:spLocks noChangeArrowheads="1"/>
            </p:cNvSpPr>
            <p:nvPr/>
          </p:nvSpPr>
          <p:spPr bwMode="auto">
            <a:xfrm>
              <a:off x="0" y="0"/>
              <a:ext cx="1536" cy="1328"/>
            </a:xfrm>
            <a:prstGeom prst="hexagon">
              <a:avLst>
                <a:gd name="adj" fmla="val 28916"/>
                <a:gd name="vf" fmla="val 115470"/>
              </a:avLst>
            </a:prstGeom>
            <a:ln>
              <a:headEnd/>
              <a:tailEnd/>
            </a:ln>
            <a:extLst/>
          </p:spPr>
          <p:style>
            <a:lnRef idx="1">
              <a:schemeClr val="accent6"/>
            </a:lnRef>
            <a:fillRef idx="2">
              <a:schemeClr val="accent6"/>
            </a:fillRef>
            <a:effectRef idx="1">
              <a:schemeClr val="accent6"/>
            </a:effectRef>
            <a:fontRef idx="minor">
              <a:schemeClr val="dk1"/>
            </a:fontRef>
          </p:style>
          <p:txBody>
            <a:bodyPr wrap="none" anchor="ctr"/>
            <a:lstStyle/>
            <a:p>
              <a:endParaRPr lang="ar-EG">
                <a:solidFill>
                  <a:srgbClr val="333300"/>
                </a:solidFill>
                <a:latin typeface="Verdana" pitchFamily="34" charset="0"/>
              </a:endParaRPr>
            </a:p>
          </p:txBody>
        </p:sp>
        <p:sp>
          <p:nvSpPr>
            <p:cNvPr id="6" name="AutoShape 6"/>
            <p:cNvSpPr>
              <a:spLocks noChangeArrowheads="1"/>
            </p:cNvSpPr>
            <p:nvPr/>
          </p:nvSpPr>
          <p:spPr bwMode="auto">
            <a:xfrm>
              <a:off x="90" y="81"/>
              <a:ext cx="1349" cy="1167"/>
            </a:xfrm>
            <a:prstGeom prst="hexagon">
              <a:avLst>
                <a:gd name="adj" fmla="val 28896"/>
                <a:gd name="vf" fmla="val 115470"/>
              </a:avLst>
            </a:prstGeom>
            <a:ln>
              <a:headEnd/>
              <a:tailEnd/>
            </a:ln>
            <a:extLst/>
          </p:spPr>
          <p:style>
            <a:lnRef idx="1">
              <a:schemeClr val="accent6"/>
            </a:lnRef>
            <a:fillRef idx="2">
              <a:schemeClr val="accent6"/>
            </a:fillRef>
            <a:effectRef idx="1">
              <a:schemeClr val="accent6"/>
            </a:effectRef>
            <a:fontRef idx="minor">
              <a:schemeClr val="dk1"/>
            </a:fontRef>
          </p:style>
          <p:txBody>
            <a:bodyPr wrap="none" anchor="ctr"/>
            <a:lstStyle/>
            <a:p>
              <a:pPr>
                <a:defRPr/>
              </a:pPr>
              <a:endParaRPr lang="ar-EG">
                <a:solidFill>
                  <a:srgbClr val="333300"/>
                </a:solidFill>
                <a:latin typeface="Verdana" panose="020B0604030504040204" pitchFamily="34" charset="0"/>
              </a:endParaRPr>
            </a:p>
          </p:txBody>
        </p:sp>
      </p:grpSp>
      <p:sp>
        <p:nvSpPr>
          <p:cNvPr id="7" name="Line 7"/>
          <p:cNvSpPr>
            <a:spLocks noChangeShapeType="1"/>
          </p:cNvSpPr>
          <p:nvPr/>
        </p:nvSpPr>
        <p:spPr bwMode="auto">
          <a:xfrm>
            <a:off x="2301875" y="2286000"/>
            <a:ext cx="5078413" cy="4763"/>
          </a:xfrm>
          <a:prstGeom prst="line">
            <a:avLst/>
          </a:prstGeom>
          <a:noFill/>
          <a:ln w="25400">
            <a:solidFill>
              <a:schemeClr val="bg2"/>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ar-EG"/>
          </a:p>
        </p:txBody>
      </p:sp>
      <p:sp>
        <p:nvSpPr>
          <p:cNvPr id="8" name="Text Box 8"/>
          <p:cNvSpPr txBox="1">
            <a:spLocks noChangeArrowheads="1"/>
          </p:cNvSpPr>
          <p:nvPr/>
        </p:nvSpPr>
        <p:spPr bwMode="auto">
          <a:xfrm>
            <a:off x="1641475" y="1748135"/>
            <a:ext cx="573881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rtl="1"/>
            <a:r>
              <a:rPr lang="ar-EG" sz="2400" b="1" dirty="0">
                <a:solidFill>
                  <a:srgbClr val="333300"/>
                </a:solidFill>
              </a:rPr>
              <a:t>الابتسامة توحي للآخرين بأنك ودود ويمكن التحدث إليك </a:t>
            </a:r>
            <a:endParaRPr lang="en-US" sz="2400" b="1" dirty="0">
              <a:solidFill>
                <a:srgbClr val="333300"/>
              </a:solidFill>
            </a:endParaRPr>
          </a:p>
        </p:txBody>
      </p:sp>
      <p:sp>
        <p:nvSpPr>
          <p:cNvPr id="9" name="Text Box 9"/>
          <p:cNvSpPr txBox="1">
            <a:spLocks noChangeArrowheads="1"/>
          </p:cNvSpPr>
          <p:nvPr/>
        </p:nvSpPr>
        <p:spPr bwMode="auto">
          <a:xfrm>
            <a:off x="7577138" y="1774825"/>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a:r>
              <a:rPr lang="en-US" sz="2400" b="1">
                <a:solidFill>
                  <a:srgbClr val="FFFFFF"/>
                </a:solidFill>
              </a:rPr>
              <a:t>1</a:t>
            </a:r>
          </a:p>
        </p:txBody>
      </p:sp>
      <p:grpSp>
        <p:nvGrpSpPr>
          <p:cNvPr id="10" name="Group 10"/>
          <p:cNvGrpSpPr>
            <a:grpSpLocks/>
          </p:cNvGrpSpPr>
          <p:nvPr/>
        </p:nvGrpSpPr>
        <p:grpSpPr bwMode="auto">
          <a:xfrm>
            <a:off x="7380288" y="2743200"/>
            <a:ext cx="762000" cy="665163"/>
            <a:chOff x="0" y="0"/>
            <a:chExt cx="1549" cy="1351"/>
          </a:xfrm>
        </p:grpSpPr>
        <p:sp>
          <p:nvSpPr>
            <p:cNvPr id="11" name="AutoShape 11"/>
            <p:cNvSpPr>
              <a:spLocks noChangeArrowheads="1"/>
            </p:cNvSpPr>
            <p:nvPr/>
          </p:nvSpPr>
          <p:spPr bwMode="auto">
            <a:xfrm>
              <a:off x="13" y="23"/>
              <a:ext cx="1536" cy="1328"/>
            </a:xfrm>
            <a:prstGeom prst="hexagon">
              <a:avLst>
                <a:gd name="adj" fmla="val 28916"/>
                <a:gd name="vf" fmla="val 115470"/>
              </a:avLst>
            </a:prstGeom>
            <a:ln/>
            <a:extLst/>
          </p:spPr>
          <p:style>
            <a:lnRef idx="3">
              <a:schemeClr val="lt1"/>
            </a:lnRef>
            <a:fillRef idx="1">
              <a:schemeClr val="accent6"/>
            </a:fillRef>
            <a:effectRef idx="1">
              <a:schemeClr val="accent6"/>
            </a:effectRef>
            <a:fontRef idx="minor">
              <a:schemeClr val="lt1"/>
            </a:fontRef>
          </p:style>
          <p:txBody>
            <a:bodyPr wrap="none" anchor="ctr"/>
            <a:lstStyle/>
            <a:p>
              <a:endParaRPr lang="ar-EG">
                <a:solidFill>
                  <a:srgbClr val="333300"/>
                </a:solidFill>
                <a:latin typeface="Verdana" pitchFamily="34" charset="0"/>
              </a:endParaRPr>
            </a:p>
          </p:txBody>
        </p:sp>
        <p:sp>
          <p:nvSpPr>
            <p:cNvPr id="12" name="AutoShape 12"/>
            <p:cNvSpPr>
              <a:spLocks noChangeArrowheads="1"/>
            </p:cNvSpPr>
            <p:nvPr/>
          </p:nvSpPr>
          <p:spPr bwMode="auto">
            <a:xfrm>
              <a:off x="0" y="0"/>
              <a:ext cx="1536" cy="1328"/>
            </a:xfrm>
            <a:prstGeom prst="hexagon">
              <a:avLst>
                <a:gd name="adj" fmla="val 28916"/>
                <a:gd name="vf" fmla="val 115470"/>
              </a:avLst>
            </a:prstGeom>
            <a:ln>
              <a:headEnd/>
              <a:tailEnd/>
            </a:ln>
            <a:extLst/>
          </p:spPr>
          <p:style>
            <a:lnRef idx="3">
              <a:schemeClr val="lt1"/>
            </a:lnRef>
            <a:fillRef idx="1">
              <a:schemeClr val="accent6"/>
            </a:fillRef>
            <a:effectRef idx="1">
              <a:schemeClr val="accent6"/>
            </a:effectRef>
            <a:fontRef idx="minor">
              <a:schemeClr val="lt1"/>
            </a:fontRef>
          </p:style>
          <p:txBody>
            <a:bodyPr wrap="none" anchor="ctr"/>
            <a:lstStyle/>
            <a:p>
              <a:endParaRPr lang="ar-EG">
                <a:solidFill>
                  <a:srgbClr val="333300"/>
                </a:solidFill>
                <a:latin typeface="Verdana" pitchFamily="34" charset="0"/>
              </a:endParaRPr>
            </a:p>
          </p:txBody>
        </p:sp>
        <p:sp>
          <p:nvSpPr>
            <p:cNvPr id="13" name="AutoShape 13"/>
            <p:cNvSpPr>
              <a:spLocks noChangeArrowheads="1"/>
            </p:cNvSpPr>
            <p:nvPr/>
          </p:nvSpPr>
          <p:spPr bwMode="auto">
            <a:xfrm>
              <a:off x="90" y="81"/>
              <a:ext cx="1349" cy="1167"/>
            </a:xfrm>
            <a:prstGeom prst="hexagon">
              <a:avLst>
                <a:gd name="adj" fmla="val 28896"/>
                <a:gd name="vf" fmla="val 115470"/>
              </a:avLst>
            </a:prstGeom>
            <a:ln>
              <a:headEnd/>
              <a:tailEnd/>
            </a:ln>
            <a:extLst/>
          </p:spPr>
          <p:style>
            <a:lnRef idx="3">
              <a:schemeClr val="lt1"/>
            </a:lnRef>
            <a:fillRef idx="1">
              <a:schemeClr val="accent6"/>
            </a:fillRef>
            <a:effectRef idx="1">
              <a:schemeClr val="accent6"/>
            </a:effectRef>
            <a:fontRef idx="minor">
              <a:schemeClr val="lt1"/>
            </a:fontRef>
          </p:style>
          <p:txBody>
            <a:bodyPr wrap="none" anchor="ctr"/>
            <a:lstStyle/>
            <a:p>
              <a:pPr>
                <a:defRPr/>
              </a:pPr>
              <a:endParaRPr lang="ar-EG">
                <a:solidFill>
                  <a:srgbClr val="333300"/>
                </a:solidFill>
                <a:latin typeface="Verdana" panose="020B0604030504040204" pitchFamily="34" charset="0"/>
              </a:endParaRPr>
            </a:p>
          </p:txBody>
        </p:sp>
      </p:grpSp>
      <p:sp>
        <p:nvSpPr>
          <p:cNvPr id="14" name="Line 14"/>
          <p:cNvSpPr>
            <a:spLocks noChangeShapeType="1"/>
          </p:cNvSpPr>
          <p:nvPr/>
        </p:nvSpPr>
        <p:spPr bwMode="auto">
          <a:xfrm>
            <a:off x="2301875" y="3352800"/>
            <a:ext cx="5078413" cy="4763"/>
          </a:xfrm>
          <a:prstGeom prst="line">
            <a:avLst/>
          </a:prstGeom>
          <a:noFill/>
          <a:ln w="25400">
            <a:solidFill>
              <a:schemeClr val="bg2"/>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ar-EG"/>
          </a:p>
        </p:txBody>
      </p:sp>
      <p:sp>
        <p:nvSpPr>
          <p:cNvPr id="15" name="Text Box 15"/>
          <p:cNvSpPr txBox="1">
            <a:spLocks noChangeArrowheads="1"/>
          </p:cNvSpPr>
          <p:nvPr/>
        </p:nvSpPr>
        <p:spPr bwMode="auto">
          <a:xfrm>
            <a:off x="1641475" y="2514600"/>
            <a:ext cx="573881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rtl="1"/>
            <a:r>
              <a:rPr lang="ar-EG" sz="2400" b="1" dirty="0">
                <a:solidFill>
                  <a:srgbClr val="333300"/>
                </a:solidFill>
              </a:rPr>
              <a:t>تبني أهداف للتعرف على مجموعة متنوعة من الأفراد وذلك باتباع خطوات مدروسة ومحددة وليست عشوائية </a:t>
            </a:r>
            <a:endParaRPr lang="en-US" sz="2400" b="1" dirty="0">
              <a:solidFill>
                <a:srgbClr val="333300"/>
              </a:solidFill>
            </a:endParaRPr>
          </a:p>
        </p:txBody>
      </p:sp>
      <p:sp>
        <p:nvSpPr>
          <p:cNvPr id="16" name="Text Box 16"/>
          <p:cNvSpPr txBox="1">
            <a:spLocks noChangeArrowheads="1"/>
          </p:cNvSpPr>
          <p:nvPr/>
        </p:nvSpPr>
        <p:spPr bwMode="auto">
          <a:xfrm>
            <a:off x="7577138" y="2841625"/>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a:r>
              <a:rPr lang="en-US" sz="2400" b="1" dirty="0">
                <a:solidFill>
                  <a:srgbClr val="FFFFFF"/>
                </a:solidFill>
              </a:rPr>
              <a:t>2</a:t>
            </a:r>
          </a:p>
        </p:txBody>
      </p:sp>
      <p:grpSp>
        <p:nvGrpSpPr>
          <p:cNvPr id="17" name="Group 17"/>
          <p:cNvGrpSpPr>
            <a:grpSpLocks/>
          </p:cNvGrpSpPr>
          <p:nvPr/>
        </p:nvGrpSpPr>
        <p:grpSpPr bwMode="auto">
          <a:xfrm>
            <a:off x="7380288" y="3780572"/>
            <a:ext cx="762000" cy="665163"/>
            <a:chOff x="0" y="0"/>
            <a:chExt cx="1549" cy="1351"/>
          </a:xfrm>
        </p:grpSpPr>
        <p:sp>
          <p:nvSpPr>
            <p:cNvPr id="18" name="AutoShape 18"/>
            <p:cNvSpPr>
              <a:spLocks noChangeArrowheads="1"/>
            </p:cNvSpPr>
            <p:nvPr/>
          </p:nvSpPr>
          <p:spPr bwMode="auto">
            <a:xfrm>
              <a:off x="13" y="23"/>
              <a:ext cx="1536" cy="1328"/>
            </a:xfrm>
            <a:prstGeom prst="hexagon">
              <a:avLst>
                <a:gd name="adj" fmla="val 28916"/>
                <a:gd name="vf" fmla="val 115470"/>
              </a:avLst>
            </a:prstGeom>
            <a:ln/>
            <a:extLst/>
          </p:spPr>
          <p:style>
            <a:lnRef idx="1">
              <a:schemeClr val="accent6"/>
            </a:lnRef>
            <a:fillRef idx="3">
              <a:schemeClr val="accent6"/>
            </a:fillRef>
            <a:effectRef idx="2">
              <a:schemeClr val="accent6"/>
            </a:effectRef>
            <a:fontRef idx="minor">
              <a:schemeClr val="lt1"/>
            </a:fontRef>
          </p:style>
          <p:txBody>
            <a:bodyPr wrap="none" anchor="ctr"/>
            <a:lstStyle/>
            <a:p>
              <a:endParaRPr lang="ar-EG">
                <a:solidFill>
                  <a:srgbClr val="333300"/>
                </a:solidFill>
                <a:latin typeface="Verdana" pitchFamily="34" charset="0"/>
              </a:endParaRPr>
            </a:p>
          </p:txBody>
        </p:sp>
        <p:sp>
          <p:nvSpPr>
            <p:cNvPr id="19" name="AutoShape 19"/>
            <p:cNvSpPr>
              <a:spLocks noChangeArrowheads="1"/>
            </p:cNvSpPr>
            <p:nvPr/>
          </p:nvSpPr>
          <p:spPr bwMode="auto">
            <a:xfrm>
              <a:off x="0" y="0"/>
              <a:ext cx="1536" cy="1328"/>
            </a:xfrm>
            <a:prstGeom prst="hexagon">
              <a:avLst>
                <a:gd name="adj" fmla="val 28916"/>
                <a:gd name="vf" fmla="val 115470"/>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endParaRPr lang="ar-EG">
                <a:solidFill>
                  <a:srgbClr val="333300"/>
                </a:solidFill>
                <a:latin typeface="Verdana" pitchFamily="34" charset="0"/>
              </a:endParaRPr>
            </a:p>
          </p:txBody>
        </p:sp>
        <p:sp>
          <p:nvSpPr>
            <p:cNvPr id="20" name="AutoShape 20"/>
            <p:cNvSpPr>
              <a:spLocks noChangeArrowheads="1"/>
            </p:cNvSpPr>
            <p:nvPr/>
          </p:nvSpPr>
          <p:spPr bwMode="auto">
            <a:xfrm>
              <a:off x="90" y="81"/>
              <a:ext cx="1349" cy="1167"/>
            </a:xfrm>
            <a:prstGeom prst="hexagon">
              <a:avLst>
                <a:gd name="adj" fmla="val 28896"/>
                <a:gd name="vf" fmla="val 115470"/>
              </a:avLst>
            </a:prstGeom>
            <a:ln>
              <a:headEnd/>
              <a:tailEnd/>
            </a:ln>
            <a:extLst/>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ar-EG">
                <a:solidFill>
                  <a:srgbClr val="333300"/>
                </a:solidFill>
                <a:latin typeface="Verdana" panose="020B0604030504040204" pitchFamily="34" charset="0"/>
              </a:endParaRPr>
            </a:p>
          </p:txBody>
        </p:sp>
      </p:grpSp>
      <p:sp>
        <p:nvSpPr>
          <p:cNvPr id="21" name="Line 21"/>
          <p:cNvSpPr>
            <a:spLocks noChangeShapeType="1"/>
          </p:cNvSpPr>
          <p:nvPr/>
        </p:nvSpPr>
        <p:spPr bwMode="auto">
          <a:xfrm>
            <a:off x="2301875" y="4390172"/>
            <a:ext cx="5078413" cy="0"/>
          </a:xfrm>
          <a:prstGeom prst="line">
            <a:avLst/>
          </a:prstGeom>
          <a:noFill/>
          <a:ln w="25400">
            <a:solidFill>
              <a:schemeClr val="bg2"/>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ar-EG"/>
          </a:p>
        </p:txBody>
      </p:sp>
      <p:sp>
        <p:nvSpPr>
          <p:cNvPr id="22" name="Text Box 22"/>
          <p:cNvSpPr txBox="1">
            <a:spLocks noChangeArrowheads="1"/>
          </p:cNvSpPr>
          <p:nvPr/>
        </p:nvSpPr>
        <p:spPr bwMode="auto">
          <a:xfrm>
            <a:off x="1641475" y="3581400"/>
            <a:ext cx="573881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rtl="1"/>
            <a:r>
              <a:rPr lang="ar-EG" sz="2400" b="1" dirty="0">
                <a:solidFill>
                  <a:srgbClr val="333300"/>
                </a:solidFill>
              </a:rPr>
              <a:t>اختلط بالموظفين واعرفهم جيداً.. وذلك بأن تلتقيهم وتتحدث إليهم خارج غرفة مكتبك </a:t>
            </a:r>
            <a:endParaRPr lang="en-US" sz="2400" b="1" dirty="0">
              <a:solidFill>
                <a:srgbClr val="333300"/>
              </a:solidFill>
            </a:endParaRPr>
          </a:p>
        </p:txBody>
      </p:sp>
      <p:sp>
        <p:nvSpPr>
          <p:cNvPr id="23" name="Text Box 23"/>
          <p:cNvSpPr txBox="1">
            <a:spLocks noChangeArrowheads="1"/>
          </p:cNvSpPr>
          <p:nvPr/>
        </p:nvSpPr>
        <p:spPr bwMode="auto">
          <a:xfrm>
            <a:off x="7577138" y="3878997"/>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a:r>
              <a:rPr lang="en-US" sz="2400" b="1">
                <a:solidFill>
                  <a:srgbClr val="FFFFFF"/>
                </a:solidFill>
              </a:rPr>
              <a:t>3</a:t>
            </a:r>
          </a:p>
        </p:txBody>
      </p:sp>
      <p:grpSp>
        <p:nvGrpSpPr>
          <p:cNvPr id="24" name="Group 24"/>
          <p:cNvGrpSpPr>
            <a:grpSpLocks/>
          </p:cNvGrpSpPr>
          <p:nvPr/>
        </p:nvGrpSpPr>
        <p:grpSpPr bwMode="auto">
          <a:xfrm>
            <a:off x="7380288" y="4821237"/>
            <a:ext cx="762000" cy="665163"/>
            <a:chOff x="0" y="0"/>
            <a:chExt cx="1549" cy="1351"/>
          </a:xfrm>
        </p:grpSpPr>
        <p:sp>
          <p:nvSpPr>
            <p:cNvPr id="25" name="AutoShape 25"/>
            <p:cNvSpPr>
              <a:spLocks noChangeArrowheads="1"/>
            </p:cNvSpPr>
            <p:nvPr/>
          </p:nvSpPr>
          <p:spPr bwMode="auto">
            <a:xfrm>
              <a:off x="13" y="23"/>
              <a:ext cx="1536" cy="1328"/>
            </a:xfrm>
            <a:prstGeom prst="hexagon">
              <a:avLst>
                <a:gd name="adj" fmla="val 28916"/>
                <a:gd name="vf" fmla="val 115470"/>
              </a:avLst>
            </a:prstGeom>
            <a:ln/>
            <a:extLst/>
          </p:spPr>
          <p:style>
            <a:lnRef idx="0">
              <a:schemeClr val="accent6"/>
            </a:lnRef>
            <a:fillRef idx="3">
              <a:schemeClr val="accent6"/>
            </a:fillRef>
            <a:effectRef idx="3">
              <a:schemeClr val="accent6"/>
            </a:effectRef>
            <a:fontRef idx="minor">
              <a:schemeClr val="lt1"/>
            </a:fontRef>
          </p:style>
          <p:txBody>
            <a:bodyPr wrap="none" anchor="ctr"/>
            <a:lstStyle/>
            <a:p>
              <a:endParaRPr lang="ar-EG">
                <a:solidFill>
                  <a:srgbClr val="333300"/>
                </a:solidFill>
                <a:latin typeface="Verdana" pitchFamily="34" charset="0"/>
              </a:endParaRPr>
            </a:p>
          </p:txBody>
        </p:sp>
        <p:sp>
          <p:nvSpPr>
            <p:cNvPr id="26" name="AutoShape 26"/>
            <p:cNvSpPr>
              <a:spLocks noChangeArrowheads="1"/>
            </p:cNvSpPr>
            <p:nvPr/>
          </p:nvSpPr>
          <p:spPr bwMode="auto">
            <a:xfrm>
              <a:off x="0" y="0"/>
              <a:ext cx="1536" cy="1328"/>
            </a:xfrm>
            <a:prstGeom prst="hexagon">
              <a:avLst>
                <a:gd name="adj" fmla="val 28916"/>
                <a:gd name="vf" fmla="val 115470"/>
              </a:avLst>
            </a:prstGeom>
            <a:ln>
              <a:headEnd/>
              <a:tailEnd/>
            </a:ln>
            <a:extLst/>
          </p:spPr>
          <p:style>
            <a:lnRef idx="0">
              <a:schemeClr val="accent6"/>
            </a:lnRef>
            <a:fillRef idx="3">
              <a:schemeClr val="accent6"/>
            </a:fillRef>
            <a:effectRef idx="3">
              <a:schemeClr val="accent6"/>
            </a:effectRef>
            <a:fontRef idx="minor">
              <a:schemeClr val="lt1"/>
            </a:fontRef>
          </p:style>
          <p:txBody>
            <a:bodyPr wrap="none" anchor="ctr"/>
            <a:lstStyle/>
            <a:p>
              <a:endParaRPr lang="ar-EG">
                <a:solidFill>
                  <a:srgbClr val="333300"/>
                </a:solidFill>
                <a:latin typeface="Verdana" pitchFamily="34" charset="0"/>
              </a:endParaRPr>
            </a:p>
          </p:txBody>
        </p:sp>
        <p:sp>
          <p:nvSpPr>
            <p:cNvPr id="27" name="AutoShape 27"/>
            <p:cNvSpPr>
              <a:spLocks noChangeArrowheads="1"/>
            </p:cNvSpPr>
            <p:nvPr/>
          </p:nvSpPr>
          <p:spPr bwMode="auto">
            <a:xfrm>
              <a:off x="90" y="81"/>
              <a:ext cx="1349" cy="1167"/>
            </a:xfrm>
            <a:prstGeom prst="hexagon">
              <a:avLst>
                <a:gd name="adj" fmla="val 28896"/>
                <a:gd name="vf" fmla="val 115470"/>
              </a:avLst>
            </a:prstGeom>
            <a:ln>
              <a:headEnd/>
              <a:tailEnd/>
            </a:ln>
            <a:extLst/>
          </p:spPr>
          <p:style>
            <a:lnRef idx="0">
              <a:schemeClr val="accent6"/>
            </a:lnRef>
            <a:fillRef idx="3">
              <a:schemeClr val="accent6"/>
            </a:fillRef>
            <a:effectRef idx="3">
              <a:schemeClr val="accent6"/>
            </a:effectRef>
            <a:fontRef idx="minor">
              <a:schemeClr val="lt1"/>
            </a:fontRef>
          </p:style>
          <p:txBody>
            <a:bodyPr wrap="none" anchor="ctr"/>
            <a:lstStyle/>
            <a:p>
              <a:pPr>
                <a:defRPr/>
              </a:pPr>
              <a:endParaRPr lang="ar-EG">
                <a:solidFill>
                  <a:srgbClr val="333300"/>
                </a:solidFill>
                <a:latin typeface="Verdana" panose="020B0604030504040204" pitchFamily="34" charset="0"/>
              </a:endParaRPr>
            </a:p>
          </p:txBody>
        </p:sp>
      </p:grpSp>
      <p:sp>
        <p:nvSpPr>
          <p:cNvPr id="28" name="Line 28"/>
          <p:cNvSpPr>
            <a:spLocks noChangeShapeType="1"/>
          </p:cNvSpPr>
          <p:nvPr/>
        </p:nvSpPr>
        <p:spPr bwMode="auto">
          <a:xfrm>
            <a:off x="2301875" y="5430837"/>
            <a:ext cx="5078413" cy="44450"/>
          </a:xfrm>
          <a:prstGeom prst="line">
            <a:avLst/>
          </a:prstGeom>
          <a:noFill/>
          <a:ln w="25400">
            <a:solidFill>
              <a:schemeClr val="bg2"/>
            </a:solidFill>
            <a:prstDash val="sysDot"/>
            <a:round/>
            <a:headEn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ar-EG"/>
          </a:p>
        </p:txBody>
      </p:sp>
      <p:sp>
        <p:nvSpPr>
          <p:cNvPr id="29" name="Text Box 29"/>
          <p:cNvSpPr txBox="1">
            <a:spLocks noChangeArrowheads="1"/>
          </p:cNvSpPr>
          <p:nvPr/>
        </p:nvSpPr>
        <p:spPr bwMode="auto">
          <a:xfrm>
            <a:off x="1641475" y="4614862"/>
            <a:ext cx="573881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rtl="1"/>
            <a:r>
              <a:rPr lang="ar-EG" sz="2400" b="1" dirty="0">
                <a:solidFill>
                  <a:srgbClr val="333300"/>
                </a:solidFill>
              </a:rPr>
              <a:t>لا تتردد في التعرف على الأشخاص الذين يحاولون التقرب منك عن طريق </a:t>
            </a:r>
            <a:r>
              <a:rPr lang="ar-EG" sz="2400" b="1" dirty="0" smtClean="0">
                <a:solidFill>
                  <a:srgbClr val="333300"/>
                </a:solidFill>
              </a:rPr>
              <a:t>الهاتف أو </a:t>
            </a:r>
            <a:r>
              <a:rPr lang="ar-EG" sz="2400" b="1" dirty="0">
                <a:solidFill>
                  <a:srgbClr val="333300"/>
                </a:solidFill>
              </a:rPr>
              <a:t>وسائل الاتصال الأخرى </a:t>
            </a:r>
            <a:endParaRPr lang="en-US" sz="2400" b="1" dirty="0">
              <a:solidFill>
                <a:srgbClr val="333300"/>
              </a:solidFill>
            </a:endParaRPr>
          </a:p>
        </p:txBody>
      </p:sp>
      <p:sp>
        <p:nvSpPr>
          <p:cNvPr id="30" name="Text Box 30"/>
          <p:cNvSpPr txBox="1">
            <a:spLocks noChangeArrowheads="1"/>
          </p:cNvSpPr>
          <p:nvPr/>
        </p:nvSpPr>
        <p:spPr bwMode="auto">
          <a:xfrm>
            <a:off x="7577138" y="4919662"/>
            <a:ext cx="3540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ctr"/>
            <a:r>
              <a:rPr lang="en-US" sz="2400" b="1" dirty="0">
                <a:solidFill>
                  <a:srgbClr val="FFFFFF"/>
                </a:solidFill>
              </a:rPr>
              <a:t>4</a:t>
            </a:r>
          </a:p>
        </p:txBody>
      </p:sp>
    </p:spTree>
    <p:extLst>
      <p:ext uri="{BB962C8B-B14F-4D97-AF65-F5344CB8AC3E}">
        <p14:creationId xmlns:p14="http://schemas.microsoft.com/office/powerpoint/2010/main" xmlns="" val="3289775449"/>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AutoShape 3"/>
          <p:cNvSpPr>
            <a:spLocks noChangeArrowheads="1"/>
          </p:cNvSpPr>
          <p:nvPr/>
        </p:nvSpPr>
        <p:spPr bwMode="auto">
          <a:xfrm>
            <a:off x="809625" y="2228850"/>
            <a:ext cx="7524750" cy="2817496"/>
          </a:xfrm>
          <a:prstGeom prst="rect">
            <a:avLst/>
          </a:prstGeom>
          <a:solidFill>
            <a:schemeClr val="accent6">
              <a:alpha val="78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7" name="AutoShape 3"/>
          <p:cNvSpPr>
            <a:spLocks noChangeArrowheads="1"/>
          </p:cNvSpPr>
          <p:nvPr/>
        </p:nvSpPr>
        <p:spPr bwMode="auto">
          <a:xfrm>
            <a:off x="914400" y="2057401"/>
            <a:ext cx="7315200" cy="2853690"/>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8" name="Rectangle 13"/>
          <p:cNvSpPr>
            <a:spLocks noChangeArrowheads="1"/>
          </p:cNvSpPr>
          <p:nvPr/>
        </p:nvSpPr>
        <p:spPr bwMode="auto">
          <a:xfrm>
            <a:off x="1081089" y="3131403"/>
            <a:ext cx="698182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rtl="1"/>
            <a:r>
              <a:rPr lang="ar-EG" altLang="zh-CN" sz="4800" b="1" dirty="0">
                <a:solidFill>
                  <a:schemeClr val="bg1"/>
                </a:solidFill>
                <a:latin typeface="Microsoft YaHei" pitchFamily="34" charset="-122"/>
                <a:ea typeface="Microsoft YaHei" pitchFamily="34" charset="-122"/>
              </a:rPr>
              <a:t>مهارات الاتصال الفعال</a:t>
            </a:r>
          </a:p>
        </p:txBody>
      </p:sp>
    </p:spTree>
    <p:extLst>
      <p:ext uri="{BB962C8B-B14F-4D97-AF65-F5344CB8AC3E}">
        <p14:creationId xmlns:p14="http://schemas.microsoft.com/office/powerpoint/2010/main" xmlns="" val="3393770923"/>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Top)">
                                      <p:cBhvr>
                                        <p:cTn id="10" dur="500"/>
                                        <p:tgtEl>
                                          <p:spTgt spid="6"/>
                                        </p:tgtEl>
                                      </p:cBhvr>
                                    </p:animEffect>
                                  </p:childTnLst>
                                </p:cTn>
                              </p:par>
                            </p:childTnLst>
                          </p:cTn>
                        </p:par>
                        <p:par>
                          <p:cTn id="11" fill="hold">
                            <p:stCondLst>
                              <p:cond delay="800"/>
                            </p:stCondLst>
                            <p:childTnLst>
                              <p:par>
                                <p:cTn id="12" presetID="42"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مهارة التعبير</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125604"/>
              <a:ext cx="6432550" cy="262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وهى تساعد على التواصل مع الاخرين عن طريق الكتابة, لغة </a:t>
              </a:r>
              <a:r>
                <a:rPr lang="ar-EG" altLang="zh-CN" sz="2800" b="1" dirty="0" smtClean="0">
                  <a:latin typeface="Microsoft YaHei" pitchFamily="34" charset="-122"/>
                  <a:ea typeface="Microsoft YaHei" pitchFamily="34" charset="-122"/>
                </a:rPr>
                <a:t>الجسد, او </a:t>
              </a:r>
              <a:r>
                <a:rPr lang="ar-EG" altLang="zh-CN" sz="2800" b="1" dirty="0">
                  <a:latin typeface="Microsoft YaHei" pitchFamily="34" charset="-122"/>
                  <a:ea typeface="Microsoft YaHei" pitchFamily="34" charset="-122"/>
                </a:rPr>
                <a:t>الاشارات</a:t>
              </a:r>
            </a:p>
          </p:txBody>
        </p:sp>
      </p:grpSp>
      <p:pic>
        <p:nvPicPr>
          <p:cNvPr id="6146" name="Picture 2" descr="http://sst5.com/images/src1265177969.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63774" y="1239203"/>
            <a:ext cx="4616452" cy="23431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65142350"/>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مهارة الاستماع</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125604"/>
              <a:ext cx="6432550" cy="262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وهى تستخدم لاستقبال الرسائل من الاخرين وتساعد على معرفة ما يشعروا به او يفكروا فية اثناء الحوار</a:t>
              </a:r>
            </a:p>
          </p:txBody>
        </p:sp>
      </p:grpSp>
      <p:pic>
        <p:nvPicPr>
          <p:cNvPr id="71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90800" y="1371600"/>
            <a:ext cx="3962400" cy="2057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3115420"/>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مهارة ادارة عملية الاتصال</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59122"/>
              <a:ext cx="6432550" cy="380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وهى القدرة على تحديد المعلومات المطلوب ايصالها </a:t>
              </a:r>
              <a:r>
                <a:rPr lang="ar-EG" altLang="zh-CN" sz="2800" b="1" dirty="0" smtClean="0">
                  <a:latin typeface="Microsoft YaHei" pitchFamily="34" charset="-122"/>
                  <a:ea typeface="Microsoft YaHei" pitchFamily="34" charset="-122"/>
                </a:rPr>
                <a:t>      فى </a:t>
              </a:r>
              <a:r>
                <a:rPr lang="ar-EG" altLang="zh-CN" sz="2800" b="1" dirty="0">
                  <a:latin typeface="Microsoft YaHei" pitchFamily="34" charset="-122"/>
                  <a:ea typeface="Microsoft YaHei" pitchFamily="34" charset="-122"/>
                </a:rPr>
                <a:t>الرسالة وتطوير ادوات الاتصال وتطويعها لاتمام </a:t>
              </a:r>
              <a:r>
                <a:rPr lang="ar-EG" altLang="zh-CN" sz="2800" b="1" dirty="0" smtClean="0">
                  <a:latin typeface="Microsoft YaHei" pitchFamily="34" charset="-122"/>
                  <a:ea typeface="Microsoft YaHei" pitchFamily="34" charset="-122"/>
                </a:rPr>
                <a:t>        اتصال </a:t>
              </a:r>
              <a:r>
                <a:rPr lang="ar-EG" altLang="zh-CN" sz="2800" b="1" dirty="0">
                  <a:latin typeface="Microsoft YaHei" pitchFamily="34" charset="-122"/>
                  <a:ea typeface="Microsoft YaHei" pitchFamily="34" charset="-122"/>
                </a:rPr>
                <a:t>ناجح</a:t>
              </a:r>
            </a:p>
          </p:txBody>
        </p:sp>
      </p:grpSp>
      <p:pic>
        <p:nvPicPr>
          <p:cNvPr id="8195"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990850" y="1375470"/>
            <a:ext cx="3638550" cy="22059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89061097"/>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مهارة التاكيد على الذات</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3549"/>
              <a:ext cx="6432550" cy="498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وهى تجعل المتحدث محافظا على حقوقة وافكارة دون التصارع مع الاخرين </a:t>
              </a:r>
              <a:r>
                <a:rPr lang="ar-EG" altLang="zh-CN" sz="2800" b="1" dirty="0" smtClean="0">
                  <a:latin typeface="Microsoft YaHei" pitchFamily="34" charset="-122"/>
                  <a:ea typeface="Microsoft YaHei" pitchFamily="34" charset="-122"/>
                </a:rPr>
                <a:t>للمحافظة على حقوقهم </a:t>
              </a:r>
              <a:r>
                <a:rPr lang="ar-EG" altLang="zh-CN" sz="2800" b="1" dirty="0">
                  <a:latin typeface="Microsoft YaHei" pitchFamily="34" charset="-122"/>
                  <a:ea typeface="Microsoft YaHei" pitchFamily="34" charset="-122"/>
                </a:rPr>
                <a:t>وهى تختلف عن العدوانية التى تحافظ </a:t>
              </a:r>
              <a:r>
                <a:rPr lang="ar-EG" altLang="zh-CN" sz="2800" b="1" dirty="0" smtClean="0">
                  <a:latin typeface="Microsoft YaHei" pitchFamily="34" charset="-122"/>
                  <a:ea typeface="Microsoft YaHei" pitchFamily="34" charset="-122"/>
                </a:rPr>
                <a:t>على المصلحة </a:t>
              </a:r>
              <a:r>
                <a:rPr lang="ar-EG" altLang="zh-CN" sz="2800" b="1" dirty="0">
                  <a:latin typeface="Microsoft YaHei" pitchFamily="34" charset="-122"/>
                  <a:ea typeface="Microsoft YaHei" pitchFamily="34" charset="-122"/>
                </a:rPr>
                <a:t>الذاتية لاقصى درجة دون النظر لمصلحة الاخرين </a:t>
              </a:r>
            </a:p>
          </p:txBody>
        </p:sp>
      </p:grpSp>
      <p:pic>
        <p:nvPicPr>
          <p:cNvPr id="921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667000" y="1043940"/>
            <a:ext cx="3810000" cy="27660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41070520"/>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مهارة التعامل مع النقد</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59122"/>
              <a:ext cx="6432550" cy="380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ان اول انطباع هو الاهم فهو اما يزيد من حدة النقاش </a:t>
              </a:r>
              <a:r>
                <a:rPr lang="ar-EG" altLang="zh-CN" sz="2800" b="1" dirty="0" smtClean="0">
                  <a:latin typeface="Microsoft YaHei" pitchFamily="34" charset="-122"/>
                  <a:ea typeface="Microsoft YaHei" pitchFamily="34" charset="-122"/>
                </a:rPr>
                <a:t>      او يلطفة </a:t>
              </a:r>
              <a:r>
                <a:rPr lang="ar-EG" altLang="zh-CN" sz="2800" b="1" dirty="0">
                  <a:latin typeface="Microsoft YaHei" pitchFamily="34" charset="-122"/>
                  <a:ea typeface="Microsoft YaHei" pitchFamily="34" charset="-122"/>
                </a:rPr>
                <a:t>فقدرة المتحدث على الاستماع ثم الرد بهدوء ومنطقية على نقاط النقد </a:t>
              </a:r>
            </a:p>
          </p:txBody>
        </p:sp>
      </p:grpSp>
      <p:pic>
        <p:nvPicPr>
          <p:cNvPr id="10242"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971800" y="1219200"/>
            <a:ext cx="3238500" cy="259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64094220"/>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AutoShape 3"/>
          <p:cNvSpPr>
            <a:spLocks noChangeArrowheads="1"/>
          </p:cNvSpPr>
          <p:nvPr/>
        </p:nvSpPr>
        <p:spPr bwMode="auto">
          <a:xfrm>
            <a:off x="809625" y="2228850"/>
            <a:ext cx="7524750" cy="2817496"/>
          </a:xfrm>
          <a:prstGeom prst="rect">
            <a:avLst/>
          </a:prstGeom>
          <a:solidFill>
            <a:schemeClr val="accent6">
              <a:alpha val="78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7" name="AutoShape 3"/>
          <p:cNvSpPr>
            <a:spLocks noChangeArrowheads="1"/>
          </p:cNvSpPr>
          <p:nvPr/>
        </p:nvSpPr>
        <p:spPr bwMode="auto">
          <a:xfrm>
            <a:off x="914400" y="2057401"/>
            <a:ext cx="7315200" cy="2853690"/>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8" name="Rectangle 13"/>
          <p:cNvSpPr>
            <a:spLocks noChangeArrowheads="1"/>
          </p:cNvSpPr>
          <p:nvPr/>
        </p:nvSpPr>
        <p:spPr bwMode="auto">
          <a:xfrm>
            <a:off x="1081089" y="3131403"/>
            <a:ext cx="698182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rtl="1"/>
            <a:r>
              <a:rPr lang="ar-EG" altLang="zh-CN" sz="4800" b="1" smtClean="0">
                <a:solidFill>
                  <a:schemeClr val="bg1"/>
                </a:solidFill>
                <a:latin typeface="Microsoft YaHei" pitchFamily="34" charset="-122"/>
                <a:ea typeface="Microsoft YaHei" pitchFamily="34" charset="-122"/>
              </a:rPr>
              <a:t>مهارات الاتصال الفعال</a:t>
            </a:r>
            <a:endParaRPr lang="ar-EG" altLang="zh-CN" sz="4800" b="1" dirty="0">
              <a:solidFill>
                <a:schemeClr val="bg1"/>
              </a:solidFill>
              <a:latin typeface="Microsoft YaHei" pitchFamily="34" charset="-122"/>
              <a:ea typeface="Microsoft YaHei" pitchFamily="34" charset="-122"/>
            </a:endParaRPr>
          </a:p>
        </p:txBody>
      </p:sp>
    </p:spTree>
    <p:extLst>
      <p:ext uri="{BB962C8B-B14F-4D97-AF65-F5344CB8AC3E}">
        <p14:creationId xmlns:p14="http://schemas.microsoft.com/office/powerpoint/2010/main" xmlns="" val="2970516798"/>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Top)">
                                      <p:cBhvr>
                                        <p:cTn id="10" dur="500"/>
                                        <p:tgtEl>
                                          <p:spTgt spid="6"/>
                                        </p:tgtEl>
                                      </p:cBhvr>
                                    </p:animEffect>
                                  </p:childTnLst>
                                </p:cTn>
                              </p:par>
                            </p:childTnLst>
                          </p:cTn>
                        </p:par>
                        <p:par>
                          <p:cTn id="11" fill="hold">
                            <p:stCondLst>
                              <p:cond delay="800"/>
                            </p:stCondLst>
                            <p:childTnLst>
                              <p:par>
                                <p:cTn id="12" presetID="42"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3"/>
          <p:cNvSpPr>
            <a:spLocks noChangeArrowheads="1"/>
          </p:cNvSpPr>
          <p:nvPr/>
        </p:nvSpPr>
        <p:spPr bwMode="auto">
          <a:xfrm>
            <a:off x="4572001" y="1514045"/>
            <a:ext cx="2841625" cy="1199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lnSpc>
                <a:spcPct val="120000"/>
              </a:lnSpc>
              <a:spcBef>
                <a:spcPct val="50000"/>
              </a:spcBef>
            </a:pPr>
            <a:r>
              <a:rPr lang="zh-CN" altLang="en-US" dirty="0" smtClean="0">
                <a:solidFill>
                  <a:schemeClr val="bg1"/>
                </a:solidFill>
                <a:latin typeface="Microsoft YaHei" pitchFamily="34" charset="-122"/>
                <a:ea typeface="Microsoft YaHei" pitchFamily="34" charset="-122"/>
              </a:rPr>
              <a:t>Cick </a:t>
            </a:r>
            <a:r>
              <a:rPr lang="zh-CN" altLang="en-US" dirty="0">
                <a:solidFill>
                  <a:schemeClr val="bg1"/>
                </a:solidFill>
                <a:latin typeface="Microsoft YaHei" pitchFamily="34" charset="-122"/>
                <a:ea typeface="Microsoft YaHei" pitchFamily="34" charset="-122"/>
              </a:rPr>
              <a:t>to add title</a:t>
            </a:r>
          </a:p>
        </p:txBody>
      </p:sp>
      <p:sp>
        <p:nvSpPr>
          <p:cNvPr id="15" name="Rectangle 13"/>
          <p:cNvSpPr>
            <a:spLocks noChangeArrowheads="1"/>
          </p:cNvSpPr>
          <p:nvPr/>
        </p:nvSpPr>
        <p:spPr bwMode="auto">
          <a:xfrm>
            <a:off x="6127750" y="2557034"/>
            <a:ext cx="2841625" cy="701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lnSpc>
                <a:spcPct val="120000"/>
              </a:lnSpc>
              <a:spcBef>
                <a:spcPct val="50000"/>
              </a:spcBef>
            </a:pPr>
            <a:r>
              <a:rPr lang="zh-CN" altLang="en-US">
                <a:solidFill>
                  <a:schemeClr val="bg1"/>
                </a:solidFill>
              </a:rPr>
              <a:t>Click to add title</a:t>
            </a:r>
          </a:p>
          <a:p>
            <a:pPr algn="ctr"/>
            <a:endParaRPr lang="zh-CN" altLang="en-US">
              <a:solidFill>
                <a:schemeClr val="bg1"/>
              </a:solidFill>
            </a:endParaRPr>
          </a:p>
        </p:txBody>
      </p:sp>
      <p:sp>
        <p:nvSpPr>
          <p:cNvPr id="27" name="TextBox 13"/>
          <p:cNvSpPr txBox="1">
            <a:spLocks noChangeArrowheads="1"/>
          </p:cNvSpPr>
          <p:nvPr/>
        </p:nvSpPr>
        <p:spPr bwMode="auto">
          <a:xfrm>
            <a:off x="4716464" y="130754"/>
            <a:ext cx="4376737" cy="6586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r">
              <a:lnSpc>
                <a:spcPct val="120000"/>
              </a:lnSpc>
              <a:spcBef>
                <a:spcPct val="50000"/>
              </a:spcBef>
            </a:pPr>
            <a:r>
              <a:rPr lang="ar-EG" altLang="zh-CN" sz="3200" b="1" dirty="0">
                <a:latin typeface="Simplified Arabic" pitchFamily="18" charset="-78"/>
                <a:ea typeface="Microsoft YaHei" pitchFamily="34" charset="-122"/>
                <a:cs typeface="Simplified Arabic" pitchFamily="18" charset="-78"/>
              </a:rPr>
              <a:t>ما هو الاتصال؟</a:t>
            </a:r>
            <a:endParaRPr lang="zh-CN" altLang="en-US" sz="3200" b="1" dirty="0">
              <a:latin typeface="Simplified Arabic" pitchFamily="18" charset="-78"/>
              <a:ea typeface="Microsoft YaHei" pitchFamily="34" charset="-122"/>
              <a:cs typeface="Simplified Arabic" pitchFamily="18" charset="-78"/>
            </a:endParaRPr>
          </a:p>
        </p:txBody>
      </p:sp>
      <p:sp>
        <p:nvSpPr>
          <p:cNvPr id="2" name="Rectangle 1"/>
          <p:cNvSpPr/>
          <p:nvPr/>
        </p:nvSpPr>
        <p:spPr>
          <a:xfrm>
            <a:off x="4716464" y="1143000"/>
            <a:ext cx="4252911" cy="4876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Low" rtl="1"/>
            <a:r>
              <a:rPr lang="ar-EG" sz="2800" b="1" dirty="0">
                <a:solidFill>
                  <a:schemeClr val="tx1"/>
                </a:solidFill>
                <a:latin typeface="Simplified Arabic" pitchFamily="18" charset="-78"/>
                <a:cs typeface="Simplified Arabic" pitchFamily="18" charset="-78"/>
              </a:rPr>
              <a:t>الاتصال هو عملية تبادل المعلومات والأفكار بين أفراد أي مجتمع وبعضهم، سواء أكانت أفكار ذات طبيعة علمية أو عملية أو اجتماعية أو ثقافية، وتنبع من حاجة الفرد إلى الكلام والاستماع و التفاعل مع الآخرين ويقضي الموظف في المتوسط 75% من وقت العمل في عمليات اتصال، تزيد كثيرا في الأفراد اللذين يعملون في الاتصال الجماهيري</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19200" y="1490234"/>
            <a:ext cx="2990850" cy="39199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80525647"/>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المباشرة</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125604"/>
              <a:ext cx="6432550" cy="262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يجب تناول الموضوع مباشرة دون مقدمات طويلة حتى تجذب الحاضرون </a:t>
              </a:r>
              <a:r>
                <a:rPr lang="ar-EG" altLang="zh-CN" sz="2800" b="1" dirty="0" smtClean="0">
                  <a:latin typeface="Microsoft YaHei" pitchFamily="34" charset="-122"/>
                  <a:ea typeface="Microsoft YaHei" pitchFamily="34" charset="-122"/>
                </a:rPr>
                <a:t>من </a:t>
              </a:r>
              <a:r>
                <a:rPr lang="ar-EG" altLang="zh-CN" sz="2800" b="1" dirty="0">
                  <a:latin typeface="Microsoft YaHei" pitchFamily="34" charset="-122"/>
                  <a:ea typeface="Microsoft YaHei" pitchFamily="34" charset="-122"/>
                </a:rPr>
                <a:t>أول لحظة </a:t>
              </a:r>
            </a:p>
          </p:txBody>
        </p:sp>
      </p:grpSp>
    </p:spTree>
    <p:extLst>
      <p:ext uri="{BB962C8B-B14F-4D97-AF65-F5344CB8AC3E}">
        <p14:creationId xmlns:p14="http://schemas.microsoft.com/office/powerpoint/2010/main" xmlns="" val="2949458656"/>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الوضوح</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125604"/>
              <a:ext cx="6432550" cy="262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لا يجب استخدام المفردات الصعبة او المبهمة او التى تحمل معنين حتى لا تربك المستمع او تفقدة الاهتمام بما تقول</a:t>
              </a:r>
            </a:p>
          </p:txBody>
        </p:sp>
      </p:grpSp>
    </p:spTree>
    <p:extLst>
      <p:ext uri="{BB962C8B-B14F-4D97-AF65-F5344CB8AC3E}">
        <p14:creationId xmlns:p14="http://schemas.microsoft.com/office/powerpoint/2010/main" xmlns="" val="6907539"/>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أدب السلوك والاسلوب</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3549"/>
              <a:ext cx="6432550" cy="498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وهو يساعد المستمع ان يشعر بالراحة والاعجاب بالمتحدث مما يسهل اقناعة بالرسالة التى تريد ايصالها الية كما يشجعة على الاستفسار او ابداء الرأى مما يؤدى الي اتمام التواصل بنجاح</a:t>
              </a:r>
            </a:p>
          </p:txBody>
        </p:sp>
      </p:grpSp>
    </p:spTree>
    <p:extLst>
      <p:ext uri="{BB962C8B-B14F-4D97-AF65-F5344CB8AC3E}">
        <p14:creationId xmlns:p14="http://schemas.microsoft.com/office/powerpoint/2010/main" xmlns="" val="2898607202"/>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استخدام اسلوب "انا" </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62802"/>
              <a:ext cx="6432550" cy="380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الاشارة لنفسك يجعل المستمع يدرك ان هذا رايك الشخصى وليس حقيقة ثابتة لا يمكن مناقشتها كما لا يجعل المستمع يشعر انة مهاجم او مستهدف</a:t>
              </a:r>
            </a:p>
          </p:txBody>
        </p:sp>
      </p:grpSp>
    </p:spTree>
    <p:extLst>
      <p:ext uri="{BB962C8B-B14F-4D97-AF65-F5344CB8AC3E}">
        <p14:creationId xmlns:p14="http://schemas.microsoft.com/office/powerpoint/2010/main" xmlns="" val="2447796997"/>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الفهم </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0"/>
              <a:ext cx="6432550" cy="4988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يجب ان تستمع الى الحاضرين حتى تفهم ما يقولون ولا تشرد بعيدا بذهنك وركز على مايقولة المتحدث حتى يمكنك ان تتحاور معة وان تتجاوب مع ما يقول وتثبت له انك تحاول فهم وجهة نظرة وليس بالضرورة ان توافقه </a:t>
              </a:r>
            </a:p>
          </p:txBody>
        </p:sp>
      </p:grpSp>
    </p:spTree>
    <p:extLst>
      <p:ext uri="{BB962C8B-B14F-4D97-AF65-F5344CB8AC3E}">
        <p14:creationId xmlns:p14="http://schemas.microsoft.com/office/powerpoint/2010/main" xmlns="" val="2125576474"/>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استخدام لغة واضحة</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146538"/>
              <a:ext cx="6432550" cy="262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لا يستطيع الحاضرون فهمها لأن هذا يفقدهم التواصل </a:t>
              </a:r>
              <a:r>
                <a:rPr lang="ar-EG" altLang="zh-CN" sz="2800" b="1" dirty="0" smtClean="0">
                  <a:latin typeface="Microsoft YaHei" pitchFamily="34" charset="-122"/>
                  <a:ea typeface="Microsoft YaHei" pitchFamily="34" charset="-122"/>
                </a:rPr>
                <a:t>     مع </a:t>
              </a:r>
              <a:r>
                <a:rPr lang="ar-EG" altLang="zh-CN" sz="2800" b="1" dirty="0">
                  <a:latin typeface="Microsoft YaHei" pitchFamily="34" charset="-122"/>
                  <a:ea typeface="Microsoft YaHei" pitchFamily="34" charset="-122"/>
                </a:rPr>
                <a:t>ما تقول</a:t>
              </a:r>
            </a:p>
          </p:txBody>
        </p:sp>
      </p:grpSp>
    </p:spTree>
    <p:extLst>
      <p:ext uri="{BB962C8B-B14F-4D97-AF65-F5344CB8AC3E}">
        <p14:creationId xmlns:p14="http://schemas.microsoft.com/office/powerpoint/2010/main" xmlns="" val="306198407"/>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التفكير الايجابى</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62802"/>
              <a:ext cx="6432550" cy="380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يجب ان تغلب روح التقاؤل على الحديث حتى تحمس الناس وتجعلهم يتجاوبوا مع ما تقول ,والاهم ان تحافظ على هذة الروح حتى نهاية الحديث</a:t>
              </a:r>
            </a:p>
          </p:txBody>
        </p:sp>
      </p:grpSp>
    </p:spTree>
    <p:extLst>
      <p:ext uri="{BB962C8B-B14F-4D97-AF65-F5344CB8AC3E}">
        <p14:creationId xmlns:p14="http://schemas.microsoft.com/office/powerpoint/2010/main" xmlns="" val="3195877732"/>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 توقع ردود الافعال </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62802"/>
              <a:ext cx="6432550" cy="380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يجب التحضيرالجيد للمقابلة حتى تستطيع مواجهة ردود الافعال </a:t>
              </a:r>
              <a:r>
                <a:rPr lang="ar-EG" altLang="zh-CN" sz="2800" b="1" dirty="0" smtClean="0">
                  <a:latin typeface="Microsoft YaHei" pitchFamily="34" charset="-122"/>
                  <a:ea typeface="Microsoft YaHei" pitchFamily="34" charset="-122"/>
                </a:rPr>
                <a:t>المتوقعة </a:t>
              </a:r>
              <a:r>
                <a:rPr lang="ar-EG" altLang="zh-CN" sz="2800" b="1" dirty="0">
                  <a:latin typeface="Microsoft YaHei" pitchFamily="34" charset="-122"/>
                  <a:ea typeface="Microsoft YaHei" pitchFamily="34" charset="-122"/>
                </a:rPr>
                <a:t>عند اثارة </a:t>
              </a:r>
              <a:r>
                <a:rPr lang="ar-EG" altLang="zh-CN" sz="2800" b="1" dirty="0" smtClean="0">
                  <a:latin typeface="Microsoft YaHei" pitchFamily="34" charset="-122"/>
                  <a:ea typeface="Microsoft YaHei" pitchFamily="34" charset="-122"/>
                </a:rPr>
                <a:t>الموضوع </a:t>
              </a:r>
              <a:r>
                <a:rPr lang="ar-EG" altLang="zh-CN" sz="2800" b="1" dirty="0">
                  <a:latin typeface="Microsoft YaHei" pitchFamily="34" charset="-122"/>
                  <a:ea typeface="Microsoft YaHei" pitchFamily="34" charset="-122"/>
                </a:rPr>
                <a:t>ويفضل ان تعد اكثر من سيناريو حتى تتصرف بسرعة</a:t>
              </a:r>
            </a:p>
          </p:txBody>
        </p:sp>
      </p:grpSp>
    </p:spTree>
    <p:extLst>
      <p:ext uri="{BB962C8B-B14F-4D97-AF65-F5344CB8AC3E}">
        <p14:creationId xmlns:p14="http://schemas.microsoft.com/office/powerpoint/2010/main" xmlns="" val="233332591"/>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الصبر</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135629"/>
              <a:ext cx="6432550" cy="262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اذا ما تعجلت الامور واحبط سريعا فان قدرتك على التواصل ستتأثر وتفقد قدرتك على توصيل الرسالة المطلوبة</a:t>
              </a:r>
            </a:p>
          </p:txBody>
        </p:sp>
      </p:grpSp>
    </p:spTree>
    <p:extLst>
      <p:ext uri="{BB962C8B-B14F-4D97-AF65-F5344CB8AC3E}">
        <p14:creationId xmlns:p14="http://schemas.microsoft.com/office/powerpoint/2010/main" xmlns="" val="624991022"/>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2971800" y="358140"/>
            <a:ext cx="3908426" cy="685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اسخدم الوسائل التعليمية</a:t>
            </a:r>
          </a:p>
        </p:txBody>
      </p:sp>
      <p:grpSp>
        <p:nvGrpSpPr>
          <p:cNvPr id="32" name="Group 6"/>
          <p:cNvGrpSpPr>
            <a:grpSpLocks/>
          </p:cNvGrpSpPr>
          <p:nvPr/>
        </p:nvGrpSpPr>
        <p:grpSpPr bwMode="auto">
          <a:xfrm>
            <a:off x="1290639" y="3810000"/>
            <a:ext cx="7167561" cy="1987813"/>
            <a:chOff x="0" y="0"/>
            <a:chExt cx="6562725" cy="546100"/>
          </a:xfrm>
        </p:grpSpPr>
        <p:grpSp>
          <p:nvGrpSpPr>
            <p:cNvPr id="33" name="Group 7"/>
            <p:cNvGrpSpPr>
              <a:grpSpLocks/>
            </p:cNvGrpSpPr>
            <p:nvPr/>
          </p:nvGrpSpPr>
          <p:grpSpPr bwMode="auto">
            <a:xfrm>
              <a:off x="0" y="0"/>
              <a:ext cx="6562725" cy="546100"/>
              <a:chOff x="0" y="0"/>
              <a:chExt cx="6561756" cy="546060"/>
            </a:xfrm>
          </p:grpSpPr>
          <p:sp>
            <p:nvSpPr>
              <p:cNvPr id="35"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36"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34" name="Rectangle 13"/>
            <p:cNvSpPr>
              <a:spLocks noChangeArrowheads="1"/>
            </p:cNvSpPr>
            <p:nvPr/>
          </p:nvSpPr>
          <p:spPr bwMode="auto">
            <a:xfrm>
              <a:off x="65088" y="125604"/>
              <a:ext cx="6432550" cy="262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spcBef>
                  <a:spcPct val="50000"/>
                </a:spcBef>
              </a:pPr>
              <a:r>
                <a:rPr lang="ar-EG" altLang="zh-CN" sz="2800" b="1" dirty="0">
                  <a:latin typeface="Microsoft YaHei" pitchFamily="34" charset="-122"/>
                  <a:ea typeface="Microsoft YaHei" pitchFamily="34" charset="-122"/>
                </a:rPr>
                <a:t>مثل الصور, الفيديو الخرائط التوضيحية ..الخ التى تساعدعلى شد انتباة </a:t>
              </a:r>
              <a:r>
                <a:rPr lang="ar-EG" altLang="zh-CN" sz="2800" b="1" dirty="0" smtClean="0">
                  <a:latin typeface="Microsoft YaHei" pitchFamily="34" charset="-122"/>
                  <a:ea typeface="Microsoft YaHei" pitchFamily="34" charset="-122"/>
                </a:rPr>
                <a:t>الحاضرين </a:t>
              </a:r>
              <a:r>
                <a:rPr lang="ar-EG" altLang="zh-CN" sz="2800" b="1" dirty="0">
                  <a:latin typeface="Microsoft YaHei" pitchFamily="34" charset="-122"/>
                  <a:ea typeface="Microsoft YaHei" pitchFamily="34" charset="-122"/>
                </a:rPr>
                <a:t>وتعمق فهمهم </a:t>
              </a:r>
            </a:p>
          </p:txBody>
        </p:sp>
      </p:grpSp>
    </p:spTree>
    <p:extLst>
      <p:ext uri="{BB962C8B-B14F-4D97-AF65-F5344CB8AC3E}">
        <p14:creationId xmlns:p14="http://schemas.microsoft.com/office/powerpoint/2010/main" xmlns="" val="2131882918"/>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00"/>
                                  </p:stCondLst>
                                  <p:iterate type="lt">
                                    <p:tmPct val="5000"/>
                                  </p:iterate>
                                  <p:childTnLst>
                                    <p:set>
                                      <p:cBhvr>
                                        <p:cTn id="6" dur="1" fill="hold">
                                          <p:stCondLst>
                                            <p:cond delay="0"/>
                                          </p:stCondLst>
                                        </p:cTn>
                                        <p:tgtEl>
                                          <p:spTgt spid="32"/>
                                        </p:tgtEl>
                                        <p:attrNameLst>
                                          <p:attrName>style.visibility</p:attrName>
                                        </p:attrNameLst>
                                      </p:cBhvr>
                                      <p:to>
                                        <p:strVal val="visible"/>
                                      </p:to>
                                    </p:set>
                                    <p:anim calcmode="lin" valueType="num">
                                      <p:cBhvr>
                                        <p:cTn id="7" dur="600" fill="hold"/>
                                        <p:tgtEl>
                                          <p:spTgt spid="32"/>
                                        </p:tgtEl>
                                        <p:attrNameLst>
                                          <p:attrName>ppt_w</p:attrName>
                                        </p:attrNameLst>
                                      </p:cBhvr>
                                      <p:tavLst>
                                        <p:tav tm="0">
                                          <p:val>
                                            <p:fltVal val="0"/>
                                          </p:val>
                                        </p:tav>
                                        <p:tav tm="100000">
                                          <p:val>
                                            <p:strVal val="#ppt_w"/>
                                          </p:val>
                                        </p:tav>
                                      </p:tavLst>
                                    </p:anim>
                                    <p:anim calcmode="lin" valueType="num">
                                      <p:cBhvr>
                                        <p:cTn id="8" dur="600" fill="hold"/>
                                        <p:tgtEl>
                                          <p:spTgt spid="32"/>
                                        </p:tgtEl>
                                        <p:attrNameLst>
                                          <p:attrName>ppt_h</p:attrName>
                                        </p:attrNameLst>
                                      </p:cBhvr>
                                      <p:tavLst>
                                        <p:tav tm="0">
                                          <p:val>
                                            <p:fltVal val="0"/>
                                          </p:val>
                                        </p:tav>
                                        <p:tav tm="100000">
                                          <p:val>
                                            <p:strVal val="#ppt_h"/>
                                          </p:val>
                                        </p:tav>
                                      </p:tavLst>
                                    </p:anim>
                                    <p:anim calcmode="lin" valueType="num">
                                      <p:cBhvr>
                                        <p:cTn id="9" dur="600" fill="hold"/>
                                        <p:tgtEl>
                                          <p:spTgt spid="32"/>
                                        </p:tgtEl>
                                        <p:attrNameLst>
                                          <p:attrName>style.rotation</p:attrName>
                                        </p:attrNameLst>
                                      </p:cBhvr>
                                      <p:tavLst>
                                        <p:tav tm="0">
                                          <p:val>
                                            <p:fltVal val="90"/>
                                          </p:val>
                                        </p:tav>
                                        <p:tav tm="100000">
                                          <p:val>
                                            <p:fltVal val="0"/>
                                          </p:val>
                                        </p:tav>
                                      </p:tavLst>
                                    </p:anim>
                                    <p:animEffect transition="in" filter="fade">
                                      <p:cBhvr>
                                        <p:cTn id="10" dur="6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AutoShape 3"/>
          <p:cNvSpPr>
            <a:spLocks noChangeArrowheads="1"/>
          </p:cNvSpPr>
          <p:nvPr/>
        </p:nvSpPr>
        <p:spPr bwMode="auto">
          <a:xfrm>
            <a:off x="809625" y="2228850"/>
            <a:ext cx="7524750" cy="2817496"/>
          </a:xfrm>
          <a:prstGeom prst="rect">
            <a:avLst/>
          </a:prstGeom>
          <a:solidFill>
            <a:schemeClr val="accent6">
              <a:alpha val="78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7" name="AutoShape 3"/>
          <p:cNvSpPr>
            <a:spLocks noChangeArrowheads="1"/>
          </p:cNvSpPr>
          <p:nvPr/>
        </p:nvSpPr>
        <p:spPr bwMode="auto">
          <a:xfrm>
            <a:off x="914400" y="2057401"/>
            <a:ext cx="7315200" cy="2853690"/>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8" name="Rectangle 13"/>
          <p:cNvSpPr>
            <a:spLocks noChangeArrowheads="1"/>
          </p:cNvSpPr>
          <p:nvPr/>
        </p:nvSpPr>
        <p:spPr bwMode="auto">
          <a:xfrm>
            <a:off x="1081089" y="3055203"/>
            <a:ext cx="698182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rtl="1"/>
            <a:r>
              <a:rPr lang="ar-EG" altLang="zh-CN" sz="4800" b="1" dirty="0">
                <a:solidFill>
                  <a:schemeClr val="bg1"/>
                </a:solidFill>
                <a:latin typeface="Microsoft YaHei" pitchFamily="34" charset="-122"/>
                <a:ea typeface="Microsoft YaHei" pitchFamily="34" charset="-122"/>
              </a:rPr>
              <a:t>مراحل تطور الاتصال </a:t>
            </a:r>
            <a:endParaRPr lang="zh-CN" altLang="en-US" sz="4800" b="1" dirty="0">
              <a:solidFill>
                <a:schemeClr val="bg1"/>
              </a:solidFill>
              <a:latin typeface="Microsoft YaHei" pitchFamily="34" charset="-122"/>
              <a:ea typeface="Microsoft YaHei" pitchFamily="34" charset="-122"/>
            </a:endParaRPr>
          </a:p>
        </p:txBody>
      </p:sp>
    </p:spTree>
    <p:extLst>
      <p:ext uri="{BB962C8B-B14F-4D97-AF65-F5344CB8AC3E}">
        <p14:creationId xmlns:p14="http://schemas.microsoft.com/office/powerpoint/2010/main" xmlns="" val="2373500946"/>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Top)">
                                      <p:cBhvr>
                                        <p:cTn id="10" dur="500"/>
                                        <p:tgtEl>
                                          <p:spTgt spid="6"/>
                                        </p:tgtEl>
                                      </p:cBhvr>
                                    </p:animEffect>
                                  </p:childTnLst>
                                </p:cTn>
                              </p:par>
                            </p:childTnLst>
                          </p:cTn>
                        </p:par>
                        <p:par>
                          <p:cTn id="11" fill="hold">
                            <p:stCondLst>
                              <p:cond delay="800"/>
                            </p:stCondLst>
                            <p:childTnLst>
                              <p:par>
                                <p:cTn id="12" presetID="42"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AutoShape 3"/>
          <p:cNvSpPr>
            <a:spLocks noChangeArrowheads="1"/>
          </p:cNvSpPr>
          <p:nvPr/>
        </p:nvSpPr>
        <p:spPr bwMode="auto">
          <a:xfrm>
            <a:off x="809625" y="2228850"/>
            <a:ext cx="7524750" cy="2817496"/>
          </a:xfrm>
          <a:prstGeom prst="rect">
            <a:avLst/>
          </a:prstGeom>
          <a:solidFill>
            <a:schemeClr val="accent6">
              <a:alpha val="78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7" name="AutoShape 3"/>
          <p:cNvSpPr>
            <a:spLocks noChangeArrowheads="1"/>
          </p:cNvSpPr>
          <p:nvPr/>
        </p:nvSpPr>
        <p:spPr bwMode="auto">
          <a:xfrm>
            <a:off x="914400" y="2057401"/>
            <a:ext cx="7315200" cy="2853690"/>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8" name="Rectangle 13"/>
          <p:cNvSpPr>
            <a:spLocks noChangeArrowheads="1"/>
          </p:cNvSpPr>
          <p:nvPr/>
        </p:nvSpPr>
        <p:spPr bwMode="auto">
          <a:xfrm>
            <a:off x="1081089" y="2667000"/>
            <a:ext cx="6981825"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rtl="1"/>
            <a:r>
              <a:rPr lang="ar-EG" altLang="zh-CN" sz="4800" b="1" dirty="0">
                <a:solidFill>
                  <a:schemeClr val="bg1"/>
                </a:solidFill>
                <a:latin typeface="Microsoft YaHei" pitchFamily="34" charset="-122"/>
                <a:ea typeface="Microsoft YaHei" pitchFamily="34" charset="-122"/>
              </a:rPr>
              <a:t>استقصاء</a:t>
            </a:r>
          </a:p>
          <a:p>
            <a:pPr algn="ctr" rtl="1"/>
            <a:r>
              <a:rPr lang="ar-EG" altLang="zh-CN" sz="4800" b="1" dirty="0">
                <a:solidFill>
                  <a:schemeClr val="bg1"/>
                </a:solidFill>
                <a:latin typeface="Microsoft YaHei" pitchFamily="34" charset="-122"/>
                <a:ea typeface="Microsoft YaHei" pitchFamily="34" charset="-122"/>
              </a:rPr>
              <a:t>الاتصالات الشخصية بين الناس</a:t>
            </a:r>
          </a:p>
        </p:txBody>
      </p:sp>
    </p:spTree>
    <p:extLst>
      <p:ext uri="{BB962C8B-B14F-4D97-AF65-F5344CB8AC3E}">
        <p14:creationId xmlns:p14="http://schemas.microsoft.com/office/powerpoint/2010/main" xmlns="" val="1467870652"/>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Top)">
                                      <p:cBhvr>
                                        <p:cTn id="10" dur="500"/>
                                        <p:tgtEl>
                                          <p:spTgt spid="6"/>
                                        </p:tgtEl>
                                      </p:cBhvr>
                                    </p:animEffect>
                                  </p:childTnLst>
                                </p:cTn>
                              </p:par>
                            </p:childTnLst>
                          </p:cTn>
                        </p:par>
                        <p:par>
                          <p:cTn id="11" fill="hold">
                            <p:stCondLst>
                              <p:cond delay="800"/>
                            </p:stCondLst>
                            <p:childTnLst>
                              <p:par>
                                <p:cTn id="12" presetID="42"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AutoShape 3"/>
          <p:cNvSpPr>
            <a:spLocks noChangeArrowheads="1"/>
          </p:cNvSpPr>
          <p:nvPr/>
        </p:nvSpPr>
        <p:spPr bwMode="auto">
          <a:xfrm>
            <a:off x="809625" y="2228850"/>
            <a:ext cx="7524750" cy="2817496"/>
          </a:xfrm>
          <a:prstGeom prst="rect">
            <a:avLst/>
          </a:prstGeom>
          <a:solidFill>
            <a:schemeClr val="accent6">
              <a:alpha val="78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7" name="AutoShape 3"/>
          <p:cNvSpPr>
            <a:spLocks noChangeArrowheads="1"/>
          </p:cNvSpPr>
          <p:nvPr/>
        </p:nvSpPr>
        <p:spPr bwMode="auto">
          <a:xfrm>
            <a:off x="914400" y="2057401"/>
            <a:ext cx="7315200" cy="2853690"/>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8" name="Rectangle 13"/>
          <p:cNvSpPr>
            <a:spLocks noChangeArrowheads="1"/>
          </p:cNvSpPr>
          <p:nvPr/>
        </p:nvSpPr>
        <p:spPr bwMode="auto">
          <a:xfrm>
            <a:off x="1081089" y="3131403"/>
            <a:ext cx="698182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rtl="1"/>
            <a:r>
              <a:rPr lang="ar-EG" altLang="zh-CN" sz="4800" b="1" dirty="0" smtClean="0">
                <a:solidFill>
                  <a:schemeClr val="bg1"/>
                </a:solidFill>
                <a:latin typeface="Microsoft YaHei" pitchFamily="34" charset="-122"/>
                <a:ea typeface="Microsoft YaHei" pitchFamily="34" charset="-122"/>
              </a:rPr>
              <a:t>التمارين</a:t>
            </a:r>
            <a:endParaRPr lang="ar-EG" altLang="zh-CN" sz="4800" b="1" dirty="0">
              <a:solidFill>
                <a:schemeClr val="bg1"/>
              </a:solidFill>
              <a:latin typeface="Microsoft YaHei" pitchFamily="34" charset="-122"/>
              <a:ea typeface="Microsoft YaHei" pitchFamily="34" charset="-122"/>
            </a:endParaRPr>
          </a:p>
        </p:txBody>
      </p:sp>
    </p:spTree>
    <p:extLst>
      <p:ext uri="{BB962C8B-B14F-4D97-AF65-F5344CB8AC3E}">
        <p14:creationId xmlns:p14="http://schemas.microsoft.com/office/powerpoint/2010/main" xmlns="" val="2362803736"/>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Top)">
                                      <p:cBhvr>
                                        <p:cTn id="10" dur="500"/>
                                        <p:tgtEl>
                                          <p:spTgt spid="6"/>
                                        </p:tgtEl>
                                      </p:cBhvr>
                                    </p:animEffect>
                                  </p:childTnLst>
                                </p:cTn>
                              </p:par>
                            </p:childTnLst>
                          </p:cTn>
                        </p:par>
                        <p:par>
                          <p:cTn id="11" fill="hold">
                            <p:stCondLst>
                              <p:cond delay="800"/>
                            </p:stCondLst>
                            <p:childTnLst>
                              <p:par>
                                <p:cTn id="12" presetID="42"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1332866" y="1828800"/>
            <a:ext cx="7369174" cy="337566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أعط مثالا من واقع حياتك، أو خبراتك يوضح أهمية عملية إرجاع الأثر </a:t>
            </a:r>
            <a:r>
              <a:rPr lang="ar-EG" sz="3200" b="1" dirty="0" smtClean="0">
                <a:solidFill>
                  <a:schemeClr val="tx1"/>
                </a:solidFill>
                <a:latin typeface="Simplified Arabic" pitchFamily="18" charset="-78"/>
                <a:cs typeface="Simplified Arabic" pitchFamily="18" charset="-78"/>
              </a:rPr>
              <a:t>أو </a:t>
            </a:r>
            <a:r>
              <a:rPr lang="ar-EG" sz="3200" b="1" dirty="0">
                <a:solidFill>
                  <a:schemeClr val="tx1"/>
                </a:solidFill>
                <a:latin typeface="Simplified Arabic" pitchFamily="18" charset="-78"/>
                <a:cs typeface="Simplified Arabic" pitchFamily="18" charset="-78"/>
              </a:rPr>
              <a:t>التغذية المرتدة (</a:t>
            </a:r>
            <a:r>
              <a:rPr lang="ar-EG" sz="3200" b="1" dirty="0" smtClean="0">
                <a:solidFill>
                  <a:schemeClr val="tx1"/>
                </a:solidFill>
                <a:latin typeface="Simplified Arabic" pitchFamily="18" charset="-78"/>
                <a:cs typeface="Simplified Arabic" pitchFamily="18" charset="-78"/>
              </a:rPr>
              <a:t>الراجعة)</a:t>
            </a:r>
          </a:p>
          <a:p>
            <a:pPr algn="ctr" rtl="1"/>
            <a:r>
              <a:rPr lang="ar-SA" sz="3200" b="1" dirty="0" smtClean="0">
                <a:solidFill>
                  <a:schemeClr val="tx1"/>
                </a:solidFill>
                <a:latin typeface="Simplified Arabic" pitchFamily="18" charset="-78"/>
                <a:cs typeface="Simplified Arabic" pitchFamily="18" charset="-78"/>
              </a:rPr>
              <a:t>............................................................................................................................................................................................................................</a:t>
            </a:r>
            <a:endParaRPr lang="ar-EG" sz="3200" b="1" dirty="0">
              <a:solidFill>
                <a:schemeClr val="tx1"/>
              </a:solidFill>
              <a:latin typeface="Simplified Arabic" pitchFamily="18" charset="-78"/>
              <a:cs typeface="Simplified Arabic" pitchFamily="18" charset="-78"/>
            </a:endParaRPr>
          </a:p>
        </p:txBody>
      </p:sp>
    </p:spTree>
    <p:extLst>
      <p:ext uri="{BB962C8B-B14F-4D97-AF65-F5344CB8AC3E}">
        <p14:creationId xmlns:p14="http://schemas.microsoft.com/office/powerpoint/2010/main" xmlns="" val="4168564186"/>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1332866" y="1828800"/>
            <a:ext cx="7369174" cy="337566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إلى أي جمهور تصنف نفسك ؟ اذكر موقفًا يؤيد </a:t>
            </a:r>
            <a:r>
              <a:rPr lang="ar-EG" sz="3200" b="1" dirty="0" smtClean="0">
                <a:solidFill>
                  <a:schemeClr val="tx1"/>
                </a:solidFill>
                <a:latin typeface="Simplified Arabic" pitchFamily="18" charset="-78"/>
                <a:cs typeface="Simplified Arabic" pitchFamily="18" charset="-78"/>
              </a:rPr>
              <a:t>كلامك</a:t>
            </a:r>
          </a:p>
          <a:p>
            <a:pPr algn="ctr" rtl="1"/>
            <a:r>
              <a:rPr lang="ar-SA" sz="3200" b="1" dirty="0" smtClean="0">
                <a:solidFill>
                  <a:schemeClr val="tx1"/>
                </a:solidFill>
                <a:latin typeface="Simplified Arabic" pitchFamily="18" charset="-78"/>
                <a:cs typeface="Simplified Arabic" pitchFamily="18" charset="-78"/>
              </a:rPr>
              <a:t>............................................................................................................................................................................................................................</a:t>
            </a:r>
            <a:endParaRPr lang="ar-EG" sz="3200" b="1" dirty="0">
              <a:solidFill>
                <a:schemeClr val="tx1"/>
              </a:solidFill>
              <a:latin typeface="Simplified Arabic" pitchFamily="18" charset="-78"/>
              <a:cs typeface="Simplified Arabic" pitchFamily="18" charset="-78"/>
            </a:endParaRPr>
          </a:p>
        </p:txBody>
      </p:sp>
    </p:spTree>
    <p:extLst>
      <p:ext uri="{BB962C8B-B14F-4D97-AF65-F5344CB8AC3E}">
        <p14:creationId xmlns:p14="http://schemas.microsoft.com/office/powerpoint/2010/main" xmlns="" val="858484862"/>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1332866" y="1828800"/>
            <a:ext cx="7369174" cy="337566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EG" sz="3200" b="1" dirty="0">
                <a:solidFill>
                  <a:schemeClr val="tx1"/>
                </a:solidFill>
                <a:latin typeface="Simplified Arabic" pitchFamily="18" charset="-78"/>
                <a:cs typeface="Simplified Arabic" pitchFamily="18" charset="-78"/>
              </a:rPr>
              <a:t>قم بكتابة وصف تفصيلي أمين لحالاتك المزاجية الآن </a:t>
            </a:r>
            <a:endParaRPr lang="ar-EG" sz="3200" b="1" dirty="0" smtClean="0">
              <a:solidFill>
                <a:schemeClr val="tx1"/>
              </a:solidFill>
              <a:latin typeface="Simplified Arabic" pitchFamily="18" charset="-78"/>
              <a:cs typeface="Simplified Arabic" pitchFamily="18" charset="-78"/>
            </a:endParaRPr>
          </a:p>
          <a:p>
            <a:pPr algn="ctr" rtl="1"/>
            <a:r>
              <a:rPr lang="ar-SA" sz="3200" b="1" dirty="0" smtClean="0">
                <a:solidFill>
                  <a:schemeClr val="tx1"/>
                </a:solidFill>
                <a:latin typeface="Simplified Arabic" pitchFamily="18" charset="-78"/>
                <a:cs typeface="Simplified Arabic" pitchFamily="18" charset="-78"/>
              </a:rPr>
              <a:t>............................................................................................................................................................................................................................</a:t>
            </a:r>
            <a:endParaRPr lang="ar-EG" sz="3200" b="1" dirty="0">
              <a:solidFill>
                <a:schemeClr val="tx1"/>
              </a:solidFill>
              <a:latin typeface="Simplified Arabic" pitchFamily="18" charset="-78"/>
              <a:cs typeface="Simplified Arabic" pitchFamily="18" charset="-78"/>
            </a:endParaRPr>
          </a:p>
        </p:txBody>
      </p:sp>
    </p:spTree>
    <p:extLst>
      <p:ext uri="{BB962C8B-B14F-4D97-AF65-F5344CB8AC3E}">
        <p14:creationId xmlns:p14="http://schemas.microsoft.com/office/powerpoint/2010/main" xmlns="" val="3011382884"/>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kenanaonline.com/photos/1234180/1234180042/large_1234180042.jpg?124220808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1638300" y="152400"/>
            <a:ext cx="5867400" cy="1015663"/>
          </a:xfrm>
          <a:prstGeom prst="rect">
            <a:avLst/>
          </a:prstGeom>
          <a:noFill/>
        </p:spPr>
        <p:txBody>
          <a:bodyPr wrap="square" rtlCol="1">
            <a:spAutoFit/>
          </a:bodyPr>
          <a:lstStyle/>
          <a:p>
            <a:pPr algn="ctr" rtl="1"/>
            <a:r>
              <a:rPr lang="ar-EG" sz="6000" b="1" smtClean="0">
                <a:latin typeface="Andalus" pitchFamily="18" charset="-78"/>
                <a:cs typeface="Andalus" pitchFamily="18" charset="-78"/>
              </a:rPr>
              <a:t>نلقاكم فى دورات اخرى</a:t>
            </a:r>
            <a:endParaRPr lang="ar-EG" sz="6000" b="1" dirty="0">
              <a:latin typeface="Andalus" pitchFamily="18" charset="-78"/>
              <a:cs typeface="Andalus" pitchFamily="18" charset="-78"/>
            </a:endParaRPr>
          </a:p>
        </p:txBody>
      </p:sp>
    </p:spTree>
    <p:extLst>
      <p:ext uri="{BB962C8B-B14F-4D97-AF65-F5344CB8AC3E}">
        <p14:creationId xmlns:p14="http://schemas.microsoft.com/office/powerpoint/2010/main" xmlns="" val="351089926"/>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 name="Group 2"/>
          <p:cNvGrpSpPr>
            <a:grpSpLocks/>
          </p:cNvGrpSpPr>
          <p:nvPr/>
        </p:nvGrpSpPr>
        <p:grpSpPr bwMode="auto">
          <a:xfrm>
            <a:off x="1290639" y="2301442"/>
            <a:ext cx="6562725" cy="667240"/>
            <a:chOff x="0" y="0"/>
            <a:chExt cx="6562725" cy="556033"/>
          </a:xfrm>
        </p:grpSpPr>
        <p:sp>
          <p:nvSpPr>
            <p:cNvPr id="10" name="AutoShape 3"/>
            <p:cNvSpPr>
              <a:spLocks noChangeArrowheads="1"/>
            </p:cNvSpPr>
            <p:nvPr/>
          </p:nvSpPr>
          <p:spPr bwMode="auto">
            <a:xfrm>
              <a:off x="0" y="192088"/>
              <a:ext cx="6562725" cy="354012"/>
            </a:xfrm>
            <a:prstGeom prst="rect">
              <a:avLst/>
            </a:prstGeom>
            <a:solidFill>
              <a:schemeClr val="accent6">
                <a:lumMod val="75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11" name="AutoShape 3"/>
            <p:cNvSpPr>
              <a:spLocks noChangeArrowheads="1"/>
            </p:cNvSpPr>
            <p:nvPr/>
          </p:nvSpPr>
          <p:spPr bwMode="auto">
            <a:xfrm>
              <a:off x="65087" y="0"/>
              <a:ext cx="6432550" cy="481013"/>
            </a:xfrm>
            <a:prstGeom prst="rect">
              <a:avLst/>
            </a:prstGeom>
            <a:solidFill>
              <a:schemeClr val="accent6">
                <a:lumMod val="60000"/>
                <a:lumOff val="40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12" name="Rectangle 13"/>
            <p:cNvSpPr>
              <a:spLocks noChangeArrowheads="1"/>
            </p:cNvSpPr>
            <p:nvPr/>
          </p:nvSpPr>
          <p:spPr bwMode="auto">
            <a:xfrm>
              <a:off x="65088" y="48201"/>
              <a:ext cx="6432550" cy="507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a:latin typeface="Microsoft YaHei" pitchFamily="34" charset="-122"/>
                  <a:ea typeface="Microsoft YaHei" pitchFamily="34" charset="-122"/>
                </a:rPr>
                <a:t>المرحلة الأولى : عصر الإشارات والعلامات </a:t>
              </a:r>
              <a:endParaRPr lang="zh-CN" altLang="en-US" sz="2800" b="1" dirty="0">
                <a:latin typeface="Microsoft YaHei" pitchFamily="34" charset="-122"/>
                <a:ea typeface="Microsoft YaHei" pitchFamily="34" charset="-122"/>
              </a:endParaRPr>
            </a:p>
          </p:txBody>
        </p:sp>
      </p:grpSp>
      <p:grpSp>
        <p:nvGrpSpPr>
          <p:cNvPr id="13" name="Group 6"/>
          <p:cNvGrpSpPr>
            <a:grpSpLocks/>
          </p:cNvGrpSpPr>
          <p:nvPr/>
        </p:nvGrpSpPr>
        <p:grpSpPr bwMode="auto">
          <a:xfrm>
            <a:off x="1290639" y="3347288"/>
            <a:ext cx="6562725" cy="655320"/>
            <a:chOff x="0" y="0"/>
            <a:chExt cx="6562725" cy="546100"/>
          </a:xfrm>
        </p:grpSpPr>
        <p:grpSp>
          <p:nvGrpSpPr>
            <p:cNvPr id="14" name="Group 7"/>
            <p:cNvGrpSpPr>
              <a:grpSpLocks/>
            </p:cNvGrpSpPr>
            <p:nvPr/>
          </p:nvGrpSpPr>
          <p:grpSpPr bwMode="auto">
            <a:xfrm>
              <a:off x="0" y="0"/>
              <a:ext cx="6562725" cy="546100"/>
              <a:chOff x="0" y="0"/>
              <a:chExt cx="6561756" cy="546060"/>
            </a:xfrm>
          </p:grpSpPr>
          <p:sp>
            <p:nvSpPr>
              <p:cNvPr id="16"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17"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15" name="Rectangle 13"/>
            <p:cNvSpPr>
              <a:spLocks noChangeArrowheads="1"/>
            </p:cNvSpPr>
            <p:nvPr/>
          </p:nvSpPr>
          <p:spPr bwMode="auto">
            <a:xfrm>
              <a:off x="65088" y="65662"/>
              <a:ext cx="6432550" cy="468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a:latin typeface="Microsoft YaHei" pitchFamily="34" charset="-122"/>
                  <a:ea typeface="Microsoft YaHei" pitchFamily="34" charset="-122"/>
                </a:rPr>
                <a:t>المرحلة الثانية : عصر التخاطب واللغة </a:t>
              </a:r>
              <a:endParaRPr lang="zh-CN" altLang="en-US" sz="2800" b="1" dirty="0">
                <a:latin typeface="Microsoft YaHei" pitchFamily="34" charset="-122"/>
                <a:ea typeface="Microsoft YaHei" pitchFamily="34" charset="-122"/>
              </a:endParaRPr>
            </a:p>
          </p:txBody>
        </p:sp>
      </p:grpSp>
      <p:grpSp>
        <p:nvGrpSpPr>
          <p:cNvPr id="18" name="Group 11"/>
          <p:cNvGrpSpPr>
            <a:grpSpLocks/>
          </p:cNvGrpSpPr>
          <p:nvPr/>
        </p:nvGrpSpPr>
        <p:grpSpPr bwMode="auto">
          <a:xfrm>
            <a:off x="1290639" y="4395038"/>
            <a:ext cx="6562725" cy="710362"/>
            <a:chOff x="0" y="0"/>
            <a:chExt cx="6562725" cy="591968"/>
          </a:xfrm>
        </p:grpSpPr>
        <p:sp>
          <p:nvSpPr>
            <p:cNvPr id="19" name="AutoShape 3"/>
            <p:cNvSpPr>
              <a:spLocks noChangeArrowheads="1"/>
            </p:cNvSpPr>
            <p:nvPr/>
          </p:nvSpPr>
          <p:spPr bwMode="auto">
            <a:xfrm>
              <a:off x="0" y="192087"/>
              <a:ext cx="6562725" cy="354013"/>
            </a:xfrm>
            <a:prstGeom prst="rect">
              <a:avLst/>
            </a:prstGeom>
            <a:solidFill>
              <a:schemeClr val="accent6">
                <a:lumMod val="75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20" name="AutoShape 3"/>
            <p:cNvSpPr>
              <a:spLocks noChangeArrowheads="1"/>
            </p:cNvSpPr>
            <p:nvPr/>
          </p:nvSpPr>
          <p:spPr bwMode="auto">
            <a:xfrm>
              <a:off x="65087" y="0"/>
              <a:ext cx="6432550" cy="481012"/>
            </a:xfrm>
            <a:prstGeom prst="rect">
              <a:avLst/>
            </a:prstGeom>
            <a:solidFill>
              <a:schemeClr val="accent6">
                <a:lumMod val="60000"/>
                <a:lumOff val="40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21" name="Rectangle 13"/>
            <p:cNvSpPr>
              <a:spLocks noChangeArrowheads="1"/>
            </p:cNvSpPr>
            <p:nvPr/>
          </p:nvSpPr>
          <p:spPr bwMode="auto">
            <a:xfrm>
              <a:off x="65088" y="84137"/>
              <a:ext cx="6432550"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a:latin typeface="Microsoft YaHei" pitchFamily="34" charset="-122"/>
                  <a:ea typeface="Microsoft YaHei" pitchFamily="34" charset="-122"/>
                </a:rPr>
                <a:t>المرحلة الثالثة : عصر الكتابة </a:t>
              </a:r>
              <a:endParaRPr lang="zh-CN" altLang="en-US" sz="2800" b="1" dirty="0">
                <a:latin typeface="Microsoft YaHei" pitchFamily="34" charset="-122"/>
                <a:ea typeface="Microsoft YaHei" pitchFamily="34" charset="-122"/>
              </a:endParaRPr>
            </a:p>
          </p:txBody>
        </p:sp>
      </p:grpSp>
      <p:sp>
        <p:nvSpPr>
          <p:cNvPr id="27" name="TextBox 13"/>
          <p:cNvSpPr txBox="1">
            <a:spLocks noChangeArrowheads="1"/>
          </p:cNvSpPr>
          <p:nvPr/>
        </p:nvSpPr>
        <p:spPr bwMode="auto">
          <a:xfrm>
            <a:off x="4716464" y="130754"/>
            <a:ext cx="4376737" cy="628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r">
              <a:lnSpc>
                <a:spcPct val="120000"/>
              </a:lnSpc>
              <a:spcBef>
                <a:spcPct val="50000"/>
              </a:spcBef>
            </a:pPr>
            <a:r>
              <a:rPr lang="ar-EG" altLang="zh-CN" sz="3200" b="1" dirty="0">
                <a:latin typeface="Microsoft YaHei" pitchFamily="34" charset="-122"/>
                <a:ea typeface="Microsoft YaHei" pitchFamily="34" charset="-122"/>
              </a:rPr>
              <a:t>مراحل تطور الاتصال </a:t>
            </a:r>
          </a:p>
        </p:txBody>
      </p:sp>
    </p:spTree>
    <p:extLst>
      <p:ext uri="{BB962C8B-B14F-4D97-AF65-F5344CB8AC3E}">
        <p14:creationId xmlns:p14="http://schemas.microsoft.com/office/powerpoint/2010/main" xmlns="" val="421983187"/>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iterate type="lt">
                                    <p:tmPct val="5000"/>
                                  </p:iterate>
                                  <p:childTnLst>
                                    <p:set>
                                      <p:cBhvr>
                                        <p:cTn id="11" dur="1" fill="hold">
                                          <p:stCondLst>
                                            <p:cond delay="0"/>
                                          </p:stCondLst>
                                        </p:cTn>
                                        <p:tgtEl>
                                          <p:spTgt spid="9"/>
                                        </p:tgtEl>
                                        <p:attrNameLst>
                                          <p:attrName>style.visibility</p:attrName>
                                        </p:attrNameLst>
                                      </p:cBhvr>
                                      <p:to>
                                        <p:strVal val="visible"/>
                                      </p:to>
                                    </p:set>
                                    <p:anim calcmode="lin" valueType="num">
                                      <p:cBhvr>
                                        <p:cTn id="12" dur="600" fill="hold"/>
                                        <p:tgtEl>
                                          <p:spTgt spid="9"/>
                                        </p:tgtEl>
                                        <p:attrNameLst>
                                          <p:attrName>ppt_w</p:attrName>
                                        </p:attrNameLst>
                                      </p:cBhvr>
                                      <p:tavLst>
                                        <p:tav tm="0">
                                          <p:val>
                                            <p:fltVal val="0"/>
                                          </p:val>
                                        </p:tav>
                                        <p:tav tm="100000">
                                          <p:val>
                                            <p:strVal val="#ppt_w"/>
                                          </p:val>
                                        </p:tav>
                                      </p:tavLst>
                                    </p:anim>
                                    <p:anim calcmode="lin" valueType="num">
                                      <p:cBhvr>
                                        <p:cTn id="13" dur="600" fill="hold"/>
                                        <p:tgtEl>
                                          <p:spTgt spid="9"/>
                                        </p:tgtEl>
                                        <p:attrNameLst>
                                          <p:attrName>ppt_h</p:attrName>
                                        </p:attrNameLst>
                                      </p:cBhvr>
                                      <p:tavLst>
                                        <p:tav tm="0">
                                          <p:val>
                                            <p:fltVal val="0"/>
                                          </p:val>
                                        </p:tav>
                                        <p:tav tm="100000">
                                          <p:val>
                                            <p:strVal val="#ppt_h"/>
                                          </p:val>
                                        </p:tav>
                                      </p:tavLst>
                                    </p:anim>
                                    <p:anim calcmode="lin" valueType="num">
                                      <p:cBhvr>
                                        <p:cTn id="14" dur="600" fill="hold"/>
                                        <p:tgtEl>
                                          <p:spTgt spid="9"/>
                                        </p:tgtEl>
                                        <p:attrNameLst>
                                          <p:attrName>style.rotation</p:attrName>
                                        </p:attrNameLst>
                                      </p:cBhvr>
                                      <p:tavLst>
                                        <p:tav tm="0">
                                          <p:val>
                                            <p:fltVal val="90"/>
                                          </p:val>
                                        </p:tav>
                                        <p:tav tm="100000">
                                          <p:val>
                                            <p:fltVal val="0"/>
                                          </p:val>
                                        </p:tav>
                                      </p:tavLst>
                                    </p:anim>
                                    <p:animEffect transition="in" filter="fade">
                                      <p:cBhvr>
                                        <p:cTn id="15" dur="600"/>
                                        <p:tgtEl>
                                          <p:spTgt spid="9"/>
                                        </p:tgtEl>
                                      </p:cBhvr>
                                    </p:animEffect>
                                  </p:childTnLst>
                                </p:cTn>
                              </p:par>
                              <p:par>
                                <p:cTn id="16" presetID="31" presetClass="entr" presetSubtype="0" fill="hold" nodeType="withEffect">
                                  <p:stCondLst>
                                    <p:cond delay="200"/>
                                  </p:stCondLst>
                                  <p:iterate type="lt">
                                    <p:tmPct val="5000"/>
                                  </p:iterate>
                                  <p:childTnLst>
                                    <p:set>
                                      <p:cBhvr>
                                        <p:cTn id="17" dur="1" fill="hold">
                                          <p:stCondLst>
                                            <p:cond delay="0"/>
                                          </p:stCondLst>
                                        </p:cTn>
                                        <p:tgtEl>
                                          <p:spTgt spid="13"/>
                                        </p:tgtEl>
                                        <p:attrNameLst>
                                          <p:attrName>style.visibility</p:attrName>
                                        </p:attrNameLst>
                                      </p:cBhvr>
                                      <p:to>
                                        <p:strVal val="visible"/>
                                      </p:to>
                                    </p:set>
                                    <p:anim calcmode="lin" valueType="num">
                                      <p:cBhvr>
                                        <p:cTn id="18" dur="600" fill="hold"/>
                                        <p:tgtEl>
                                          <p:spTgt spid="13"/>
                                        </p:tgtEl>
                                        <p:attrNameLst>
                                          <p:attrName>ppt_w</p:attrName>
                                        </p:attrNameLst>
                                      </p:cBhvr>
                                      <p:tavLst>
                                        <p:tav tm="0">
                                          <p:val>
                                            <p:fltVal val="0"/>
                                          </p:val>
                                        </p:tav>
                                        <p:tav tm="100000">
                                          <p:val>
                                            <p:strVal val="#ppt_w"/>
                                          </p:val>
                                        </p:tav>
                                      </p:tavLst>
                                    </p:anim>
                                    <p:anim calcmode="lin" valueType="num">
                                      <p:cBhvr>
                                        <p:cTn id="19" dur="600" fill="hold"/>
                                        <p:tgtEl>
                                          <p:spTgt spid="13"/>
                                        </p:tgtEl>
                                        <p:attrNameLst>
                                          <p:attrName>ppt_h</p:attrName>
                                        </p:attrNameLst>
                                      </p:cBhvr>
                                      <p:tavLst>
                                        <p:tav tm="0">
                                          <p:val>
                                            <p:fltVal val="0"/>
                                          </p:val>
                                        </p:tav>
                                        <p:tav tm="100000">
                                          <p:val>
                                            <p:strVal val="#ppt_h"/>
                                          </p:val>
                                        </p:tav>
                                      </p:tavLst>
                                    </p:anim>
                                    <p:anim calcmode="lin" valueType="num">
                                      <p:cBhvr>
                                        <p:cTn id="20" dur="600" fill="hold"/>
                                        <p:tgtEl>
                                          <p:spTgt spid="13"/>
                                        </p:tgtEl>
                                        <p:attrNameLst>
                                          <p:attrName>style.rotation</p:attrName>
                                        </p:attrNameLst>
                                      </p:cBhvr>
                                      <p:tavLst>
                                        <p:tav tm="0">
                                          <p:val>
                                            <p:fltVal val="90"/>
                                          </p:val>
                                        </p:tav>
                                        <p:tav tm="100000">
                                          <p:val>
                                            <p:fltVal val="0"/>
                                          </p:val>
                                        </p:tav>
                                      </p:tavLst>
                                    </p:anim>
                                    <p:animEffect transition="in" filter="fade">
                                      <p:cBhvr>
                                        <p:cTn id="21" dur="600"/>
                                        <p:tgtEl>
                                          <p:spTgt spid="13"/>
                                        </p:tgtEl>
                                      </p:cBhvr>
                                    </p:animEffect>
                                  </p:childTnLst>
                                </p:cTn>
                              </p:par>
                              <p:par>
                                <p:cTn id="22" presetID="31" presetClass="entr" presetSubtype="0" fill="hold" nodeType="withEffect">
                                  <p:stCondLst>
                                    <p:cond delay="400"/>
                                  </p:stCondLst>
                                  <p:iterate type="lt">
                                    <p:tmPct val="5000"/>
                                  </p:iterate>
                                  <p:childTnLst>
                                    <p:set>
                                      <p:cBhvr>
                                        <p:cTn id="23" dur="1" fill="hold">
                                          <p:stCondLst>
                                            <p:cond delay="0"/>
                                          </p:stCondLst>
                                        </p:cTn>
                                        <p:tgtEl>
                                          <p:spTgt spid="18"/>
                                        </p:tgtEl>
                                        <p:attrNameLst>
                                          <p:attrName>style.visibility</p:attrName>
                                        </p:attrNameLst>
                                      </p:cBhvr>
                                      <p:to>
                                        <p:strVal val="visible"/>
                                      </p:to>
                                    </p:set>
                                    <p:anim calcmode="lin" valueType="num">
                                      <p:cBhvr>
                                        <p:cTn id="24" dur="600" fill="hold"/>
                                        <p:tgtEl>
                                          <p:spTgt spid="18"/>
                                        </p:tgtEl>
                                        <p:attrNameLst>
                                          <p:attrName>ppt_w</p:attrName>
                                        </p:attrNameLst>
                                      </p:cBhvr>
                                      <p:tavLst>
                                        <p:tav tm="0">
                                          <p:val>
                                            <p:fltVal val="0"/>
                                          </p:val>
                                        </p:tav>
                                        <p:tav tm="100000">
                                          <p:val>
                                            <p:strVal val="#ppt_w"/>
                                          </p:val>
                                        </p:tav>
                                      </p:tavLst>
                                    </p:anim>
                                    <p:anim calcmode="lin" valueType="num">
                                      <p:cBhvr>
                                        <p:cTn id="25" dur="600" fill="hold"/>
                                        <p:tgtEl>
                                          <p:spTgt spid="18"/>
                                        </p:tgtEl>
                                        <p:attrNameLst>
                                          <p:attrName>ppt_h</p:attrName>
                                        </p:attrNameLst>
                                      </p:cBhvr>
                                      <p:tavLst>
                                        <p:tav tm="0">
                                          <p:val>
                                            <p:fltVal val="0"/>
                                          </p:val>
                                        </p:tav>
                                        <p:tav tm="100000">
                                          <p:val>
                                            <p:strVal val="#ppt_h"/>
                                          </p:val>
                                        </p:tav>
                                      </p:tavLst>
                                    </p:anim>
                                    <p:anim calcmode="lin" valueType="num">
                                      <p:cBhvr>
                                        <p:cTn id="26" dur="600" fill="hold"/>
                                        <p:tgtEl>
                                          <p:spTgt spid="18"/>
                                        </p:tgtEl>
                                        <p:attrNameLst>
                                          <p:attrName>style.rotation</p:attrName>
                                        </p:attrNameLst>
                                      </p:cBhvr>
                                      <p:tavLst>
                                        <p:tav tm="0">
                                          <p:val>
                                            <p:fltVal val="90"/>
                                          </p:val>
                                        </p:tav>
                                        <p:tav tm="100000">
                                          <p:val>
                                            <p:fltVal val="0"/>
                                          </p:val>
                                        </p:tav>
                                      </p:tavLst>
                                    </p:anim>
                                    <p:animEffect transition="in" filter="fade">
                                      <p:cBhvr>
                                        <p:cTn id="27" dur="6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 name="Group 2"/>
          <p:cNvGrpSpPr>
            <a:grpSpLocks/>
          </p:cNvGrpSpPr>
          <p:nvPr/>
        </p:nvGrpSpPr>
        <p:grpSpPr bwMode="auto">
          <a:xfrm>
            <a:off x="1290639" y="2286000"/>
            <a:ext cx="6562725" cy="670762"/>
            <a:chOff x="0" y="-12868"/>
            <a:chExt cx="6562725" cy="558968"/>
          </a:xfrm>
        </p:grpSpPr>
        <p:sp>
          <p:nvSpPr>
            <p:cNvPr id="10" name="AutoShape 3"/>
            <p:cNvSpPr>
              <a:spLocks noChangeArrowheads="1"/>
            </p:cNvSpPr>
            <p:nvPr/>
          </p:nvSpPr>
          <p:spPr bwMode="auto">
            <a:xfrm>
              <a:off x="0" y="192088"/>
              <a:ext cx="6562725" cy="354012"/>
            </a:xfrm>
            <a:prstGeom prst="rect">
              <a:avLst/>
            </a:prstGeom>
            <a:solidFill>
              <a:schemeClr val="accent6">
                <a:lumMod val="75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11" name="AutoShape 3"/>
            <p:cNvSpPr>
              <a:spLocks noChangeArrowheads="1"/>
            </p:cNvSpPr>
            <p:nvPr/>
          </p:nvSpPr>
          <p:spPr bwMode="auto">
            <a:xfrm>
              <a:off x="65087" y="0"/>
              <a:ext cx="6432550" cy="481013"/>
            </a:xfrm>
            <a:prstGeom prst="rect">
              <a:avLst/>
            </a:prstGeom>
            <a:solidFill>
              <a:schemeClr val="accent6">
                <a:lumMod val="60000"/>
                <a:lumOff val="40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12" name="Rectangle 13"/>
            <p:cNvSpPr>
              <a:spLocks noChangeArrowheads="1"/>
            </p:cNvSpPr>
            <p:nvPr/>
          </p:nvSpPr>
          <p:spPr bwMode="auto">
            <a:xfrm>
              <a:off x="65088" y="-12868"/>
              <a:ext cx="6432550" cy="470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a:latin typeface="Microsoft YaHei" pitchFamily="34" charset="-122"/>
                  <a:ea typeface="Microsoft YaHei" pitchFamily="34" charset="-122"/>
                </a:rPr>
                <a:t>المرحلة الرابعة : عصر الطباعة </a:t>
              </a:r>
              <a:endParaRPr lang="zh-CN" altLang="en-US" sz="2800" b="1" dirty="0">
                <a:latin typeface="Microsoft YaHei" pitchFamily="34" charset="-122"/>
                <a:ea typeface="Microsoft YaHei" pitchFamily="34" charset="-122"/>
              </a:endParaRPr>
            </a:p>
          </p:txBody>
        </p:sp>
      </p:grpSp>
      <p:grpSp>
        <p:nvGrpSpPr>
          <p:cNvPr id="13" name="Group 6"/>
          <p:cNvGrpSpPr>
            <a:grpSpLocks/>
          </p:cNvGrpSpPr>
          <p:nvPr/>
        </p:nvGrpSpPr>
        <p:grpSpPr bwMode="auto">
          <a:xfrm>
            <a:off x="1290639" y="3347288"/>
            <a:ext cx="6562725" cy="655320"/>
            <a:chOff x="0" y="0"/>
            <a:chExt cx="6562725" cy="546100"/>
          </a:xfrm>
        </p:grpSpPr>
        <p:grpSp>
          <p:nvGrpSpPr>
            <p:cNvPr id="14" name="Group 7"/>
            <p:cNvGrpSpPr>
              <a:grpSpLocks/>
            </p:cNvGrpSpPr>
            <p:nvPr/>
          </p:nvGrpSpPr>
          <p:grpSpPr bwMode="auto">
            <a:xfrm>
              <a:off x="0" y="0"/>
              <a:ext cx="6562725" cy="546100"/>
              <a:chOff x="0" y="0"/>
              <a:chExt cx="6561756" cy="546060"/>
            </a:xfrm>
          </p:grpSpPr>
          <p:sp>
            <p:nvSpPr>
              <p:cNvPr id="16" name="AutoShape 3"/>
              <p:cNvSpPr>
                <a:spLocks noChangeArrowheads="1"/>
              </p:cNvSpPr>
              <p:nvPr/>
            </p:nvSpPr>
            <p:spPr bwMode="auto">
              <a:xfrm>
                <a:off x="0" y="192073"/>
                <a:ext cx="6561756" cy="353987"/>
              </a:xfrm>
              <a:prstGeom prst="rect">
                <a:avLst/>
              </a:prstGeom>
              <a:solidFill>
                <a:schemeClr val="accent6">
                  <a:lumMod val="60000"/>
                  <a:lumOff val="40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17" name="AutoShape 3"/>
              <p:cNvSpPr>
                <a:spLocks noChangeArrowheads="1"/>
              </p:cNvSpPr>
              <p:nvPr/>
            </p:nvSpPr>
            <p:spPr bwMode="auto">
              <a:xfrm>
                <a:off x="65077" y="0"/>
                <a:ext cx="6431600" cy="482565"/>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grpSp>
        <p:sp>
          <p:nvSpPr>
            <p:cNvPr id="15" name="Rectangle 13"/>
            <p:cNvSpPr>
              <a:spLocks noChangeArrowheads="1"/>
            </p:cNvSpPr>
            <p:nvPr/>
          </p:nvSpPr>
          <p:spPr bwMode="auto">
            <a:xfrm>
              <a:off x="65088" y="4593"/>
              <a:ext cx="6432550" cy="468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a:latin typeface="Microsoft YaHei" pitchFamily="34" charset="-122"/>
                  <a:ea typeface="Microsoft YaHei" pitchFamily="34" charset="-122"/>
                </a:rPr>
                <a:t>المرحلة الخامسة : عصر الاتصال الجماهيرى </a:t>
              </a:r>
              <a:endParaRPr lang="zh-CN" altLang="en-US" sz="2800" b="1" dirty="0">
                <a:latin typeface="Microsoft YaHei" pitchFamily="34" charset="-122"/>
                <a:ea typeface="Microsoft YaHei" pitchFamily="34" charset="-122"/>
              </a:endParaRPr>
            </a:p>
          </p:txBody>
        </p:sp>
      </p:grpSp>
      <p:grpSp>
        <p:nvGrpSpPr>
          <p:cNvPr id="18" name="Group 11"/>
          <p:cNvGrpSpPr>
            <a:grpSpLocks/>
          </p:cNvGrpSpPr>
          <p:nvPr/>
        </p:nvGrpSpPr>
        <p:grpSpPr bwMode="auto">
          <a:xfrm>
            <a:off x="1290639" y="4395038"/>
            <a:ext cx="6562725" cy="655320"/>
            <a:chOff x="0" y="0"/>
            <a:chExt cx="6562725" cy="546100"/>
          </a:xfrm>
        </p:grpSpPr>
        <p:sp>
          <p:nvSpPr>
            <p:cNvPr id="19" name="AutoShape 3"/>
            <p:cNvSpPr>
              <a:spLocks noChangeArrowheads="1"/>
            </p:cNvSpPr>
            <p:nvPr/>
          </p:nvSpPr>
          <p:spPr bwMode="auto">
            <a:xfrm>
              <a:off x="0" y="192087"/>
              <a:ext cx="6562725" cy="354013"/>
            </a:xfrm>
            <a:prstGeom prst="rect">
              <a:avLst/>
            </a:prstGeom>
            <a:solidFill>
              <a:schemeClr val="accent6">
                <a:lumMod val="75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20" name="AutoShape 3"/>
            <p:cNvSpPr>
              <a:spLocks noChangeArrowheads="1"/>
            </p:cNvSpPr>
            <p:nvPr/>
          </p:nvSpPr>
          <p:spPr bwMode="auto">
            <a:xfrm>
              <a:off x="65087" y="0"/>
              <a:ext cx="6432550" cy="481012"/>
            </a:xfrm>
            <a:prstGeom prst="rect">
              <a:avLst/>
            </a:prstGeom>
            <a:solidFill>
              <a:schemeClr val="accent6">
                <a:lumMod val="60000"/>
                <a:lumOff val="40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21" name="Rectangle 13"/>
            <p:cNvSpPr>
              <a:spLocks noChangeArrowheads="1"/>
            </p:cNvSpPr>
            <p:nvPr/>
          </p:nvSpPr>
          <p:spPr bwMode="auto">
            <a:xfrm>
              <a:off x="65088" y="20468"/>
              <a:ext cx="6432550" cy="470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rtl="1" eaLnBrk="0" hangingPunct="0">
                <a:lnSpc>
                  <a:spcPct val="120000"/>
                </a:lnSpc>
                <a:spcBef>
                  <a:spcPct val="50000"/>
                </a:spcBef>
              </a:pPr>
              <a:r>
                <a:rPr lang="ar-EG" altLang="zh-CN" sz="2800" b="1" dirty="0">
                  <a:latin typeface="Microsoft YaHei" pitchFamily="34" charset="-122"/>
                  <a:ea typeface="Microsoft YaHei" pitchFamily="34" charset="-122"/>
                </a:rPr>
                <a:t>المرحلة السادسة :عصر الاتصال التفاعلى </a:t>
              </a:r>
              <a:endParaRPr lang="zh-CN" altLang="en-US" sz="2800" b="1" dirty="0">
                <a:latin typeface="Microsoft YaHei" pitchFamily="34" charset="-122"/>
                <a:ea typeface="Microsoft YaHei" pitchFamily="34" charset="-122"/>
              </a:endParaRPr>
            </a:p>
          </p:txBody>
        </p:sp>
      </p:grpSp>
      <p:sp>
        <p:nvSpPr>
          <p:cNvPr id="27" name="TextBox 13"/>
          <p:cNvSpPr txBox="1">
            <a:spLocks noChangeArrowheads="1"/>
          </p:cNvSpPr>
          <p:nvPr/>
        </p:nvSpPr>
        <p:spPr bwMode="auto">
          <a:xfrm>
            <a:off x="4716464" y="130754"/>
            <a:ext cx="4376737" cy="6289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r">
              <a:lnSpc>
                <a:spcPct val="120000"/>
              </a:lnSpc>
              <a:spcBef>
                <a:spcPct val="50000"/>
              </a:spcBef>
            </a:pPr>
            <a:r>
              <a:rPr lang="ar-EG" altLang="zh-CN" sz="3200" b="1" dirty="0">
                <a:latin typeface="Microsoft YaHei" pitchFamily="34" charset="-122"/>
                <a:ea typeface="Microsoft YaHei" pitchFamily="34" charset="-122"/>
              </a:rPr>
              <a:t>مراحل تطور الاتصال </a:t>
            </a:r>
          </a:p>
        </p:txBody>
      </p:sp>
    </p:spTree>
    <p:extLst>
      <p:ext uri="{BB962C8B-B14F-4D97-AF65-F5344CB8AC3E}">
        <p14:creationId xmlns:p14="http://schemas.microsoft.com/office/powerpoint/2010/main" xmlns="" val="639513992"/>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iterate type="lt">
                                    <p:tmPct val="5000"/>
                                  </p:iterate>
                                  <p:childTnLst>
                                    <p:set>
                                      <p:cBhvr>
                                        <p:cTn id="11" dur="1" fill="hold">
                                          <p:stCondLst>
                                            <p:cond delay="0"/>
                                          </p:stCondLst>
                                        </p:cTn>
                                        <p:tgtEl>
                                          <p:spTgt spid="9"/>
                                        </p:tgtEl>
                                        <p:attrNameLst>
                                          <p:attrName>style.visibility</p:attrName>
                                        </p:attrNameLst>
                                      </p:cBhvr>
                                      <p:to>
                                        <p:strVal val="visible"/>
                                      </p:to>
                                    </p:set>
                                    <p:anim calcmode="lin" valueType="num">
                                      <p:cBhvr>
                                        <p:cTn id="12" dur="600" fill="hold"/>
                                        <p:tgtEl>
                                          <p:spTgt spid="9"/>
                                        </p:tgtEl>
                                        <p:attrNameLst>
                                          <p:attrName>ppt_w</p:attrName>
                                        </p:attrNameLst>
                                      </p:cBhvr>
                                      <p:tavLst>
                                        <p:tav tm="0">
                                          <p:val>
                                            <p:fltVal val="0"/>
                                          </p:val>
                                        </p:tav>
                                        <p:tav tm="100000">
                                          <p:val>
                                            <p:strVal val="#ppt_w"/>
                                          </p:val>
                                        </p:tav>
                                      </p:tavLst>
                                    </p:anim>
                                    <p:anim calcmode="lin" valueType="num">
                                      <p:cBhvr>
                                        <p:cTn id="13" dur="600" fill="hold"/>
                                        <p:tgtEl>
                                          <p:spTgt spid="9"/>
                                        </p:tgtEl>
                                        <p:attrNameLst>
                                          <p:attrName>ppt_h</p:attrName>
                                        </p:attrNameLst>
                                      </p:cBhvr>
                                      <p:tavLst>
                                        <p:tav tm="0">
                                          <p:val>
                                            <p:fltVal val="0"/>
                                          </p:val>
                                        </p:tav>
                                        <p:tav tm="100000">
                                          <p:val>
                                            <p:strVal val="#ppt_h"/>
                                          </p:val>
                                        </p:tav>
                                      </p:tavLst>
                                    </p:anim>
                                    <p:anim calcmode="lin" valueType="num">
                                      <p:cBhvr>
                                        <p:cTn id="14" dur="600" fill="hold"/>
                                        <p:tgtEl>
                                          <p:spTgt spid="9"/>
                                        </p:tgtEl>
                                        <p:attrNameLst>
                                          <p:attrName>style.rotation</p:attrName>
                                        </p:attrNameLst>
                                      </p:cBhvr>
                                      <p:tavLst>
                                        <p:tav tm="0">
                                          <p:val>
                                            <p:fltVal val="90"/>
                                          </p:val>
                                        </p:tav>
                                        <p:tav tm="100000">
                                          <p:val>
                                            <p:fltVal val="0"/>
                                          </p:val>
                                        </p:tav>
                                      </p:tavLst>
                                    </p:anim>
                                    <p:animEffect transition="in" filter="fade">
                                      <p:cBhvr>
                                        <p:cTn id="15" dur="600"/>
                                        <p:tgtEl>
                                          <p:spTgt spid="9"/>
                                        </p:tgtEl>
                                      </p:cBhvr>
                                    </p:animEffect>
                                  </p:childTnLst>
                                </p:cTn>
                              </p:par>
                              <p:par>
                                <p:cTn id="16" presetID="31" presetClass="entr" presetSubtype="0" fill="hold" nodeType="withEffect">
                                  <p:stCondLst>
                                    <p:cond delay="200"/>
                                  </p:stCondLst>
                                  <p:iterate type="lt">
                                    <p:tmPct val="5000"/>
                                  </p:iterate>
                                  <p:childTnLst>
                                    <p:set>
                                      <p:cBhvr>
                                        <p:cTn id="17" dur="1" fill="hold">
                                          <p:stCondLst>
                                            <p:cond delay="0"/>
                                          </p:stCondLst>
                                        </p:cTn>
                                        <p:tgtEl>
                                          <p:spTgt spid="13"/>
                                        </p:tgtEl>
                                        <p:attrNameLst>
                                          <p:attrName>style.visibility</p:attrName>
                                        </p:attrNameLst>
                                      </p:cBhvr>
                                      <p:to>
                                        <p:strVal val="visible"/>
                                      </p:to>
                                    </p:set>
                                    <p:anim calcmode="lin" valueType="num">
                                      <p:cBhvr>
                                        <p:cTn id="18" dur="600" fill="hold"/>
                                        <p:tgtEl>
                                          <p:spTgt spid="13"/>
                                        </p:tgtEl>
                                        <p:attrNameLst>
                                          <p:attrName>ppt_w</p:attrName>
                                        </p:attrNameLst>
                                      </p:cBhvr>
                                      <p:tavLst>
                                        <p:tav tm="0">
                                          <p:val>
                                            <p:fltVal val="0"/>
                                          </p:val>
                                        </p:tav>
                                        <p:tav tm="100000">
                                          <p:val>
                                            <p:strVal val="#ppt_w"/>
                                          </p:val>
                                        </p:tav>
                                      </p:tavLst>
                                    </p:anim>
                                    <p:anim calcmode="lin" valueType="num">
                                      <p:cBhvr>
                                        <p:cTn id="19" dur="600" fill="hold"/>
                                        <p:tgtEl>
                                          <p:spTgt spid="13"/>
                                        </p:tgtEl>
                                        <p:attrNameLst>
                                          <p:attrName>ppt_h</p:attrName>
                                        </p:attrNameLst>
                                      </p:cBhvr>
                                      <p:tavLst>
                                        <p:tav tm="0">
                                          <p:val>
                                            <p:fltVal val="0"/>
                                          </p:val>
                                        </p:tav>
                                        <p:tav tm="100000">
                                          <p:val>
                                            <p:strVal val="#ppt_h"/>
                                          </p:val>
                                        </p:tav>
                                      </p:tavLst>
                                    </p:anim>
                                    <p:anim calcmode="lin" valueType="num">
                                      <p:cBhvr>
                                        <p:cTn id="20" dur="600" fill="hold"/>
                                        <p:tgtEl>
                                          <p:spTgt spid="13"/>
                                        </p:tgtEl>
                                        <p:attrNameLst>
                                          <p:attrName>style.rotation</p:attrName>
                                        </p:attrNameLst>
                                      </p:cBhvr>
                                      <p:tavLst>
                                        <p:tav tm="0">
                                          <p:val>
                                            <p:fltVal val="90"/>
                                          </p:val>
                                        </p:tav>
                                        <p:tav tm="100000">
                                          <p:val>
                                            <p:fltVal val="0"/>
                                          </p:val>
                                        </p:tav>
                                      </p:tavLst>
                                    </p:anim>
                                    <p:animEffect transition="in" filter="fade">
                                      <p:cBhvr>
                                        <p:cTn id="21" dur="600"/>
                                        <p:tgtEl>
                                          <p:spTgt spid="13"/>
                                        </p:tgtEl>
                                      </p:cBhvr>
                                    </p:animEffect>
                                  </p:childTnLst>
                                </p:cTn>
                              </p:par>
                              <p:par>
                                <p:cTn id="22" presetID="31" presetClass="entr" presetSubtype="0" fill="hold" nodeType="withEffect">
                                  <p:stCondLst>
                                    <p:cond delay="400"/>
                                  </p:stCondLst>
                                  <p:iterate type="lt">
                                    <p:tmPct val="5000"/>
                                  </p:iterate>
                                  <p:childTnLst>
                                    <p:set>
                                      <p:cBhvr>
                                        <p:cTn id="23" dur="1" fill="hold">
                                          <p:stCondLst>
                                            <p:cond delay="0"/>
                                          </p:stCondLst>
                                        </p:cTn>
                                        <p:tgtEl>
                                          <p:spTgt spid="18"/>
                                        </p:tgtEl>
                                        <p:attrNameLst>
                                          <p:attrName>style.visibility</p:attrName>
                                        </p:attrNameLst>
                                      </p:cBhvr>
                                      <p:to>
                                        <p:strVal val="visible"/>
                                      </p:to>
                                    </p:set>
                                    <p:anim calcmode="lin" valueType="num">
                                      <p:cBhvr>
                                        <p:cTn id="24" dur="600" fill="hold"/>
                                        <p:tgtEl>
                                          <p:spTgt spid="18"/>
                                        </p:tgtEl>
                                        <p:attrNameLst>
                                          <p:attrName>ppt_w</p:attrName>
                                        </p:attrNameLst>
                                      </p:cBhvr>
                                      <p:tavLst>
                                        <p:tav tm="0">
                                          <p:val>
                                            <p:fltVal val="0"/>
                                          </p:val>
                                        </p:tav>
                                        <p:tav tm="100000">
                                          <p:val>
                                            <p:strVal val="#ppt_w"/>
                                          </p:val>
                                        </p:tav>
                                      </p:tavLst>
                                    </p:anim>
                                    <p:anim calcmode="lin" valueType="num">
                                      <p:cBhvr>
                                        <p:cTn id="25" dur="600" fill="hold"/>
                                        <p:tgtEl>
                                          <p:spTgt spid="18"/>
                                        </p:tgtEl>
                                        <p:attrNameLst>
                                          <p:attrName>ppt_h</p:attrName>
                                        </p:attrNameLst>
                                      </p:cBhvr>
                                      <p:tavLst>
                                        <p:tav tm="0">
                                          <p:val>
                                            <p:fltVal val="0"/>
                                          </p:val>
                                        </p:tav>
                                        <p:tav tm="100000">
                                          <p:val>
                                            <p:strVal val="#ppt_h"/>
                                          </p:val>
                                        </p:tav>
                                      </p:tavLst>
                                    </p:anim>
                                    <p:anim calcmode="lin" valueType="num">
                                      <p:cBhvr>
                                        <p:cTn id="26" dur="600" fill="hold"/>
                                        <p:tgtEl>
                                          <p:spTgt spid="18"/>
                                        </p:tgtEl>
                                        <p:attrNameLst>
                                          <p:attrName>style.rotation</p:attrName>
                                        </p:attrNameLst>
                                      </p:cBhvr>
                                      <p:tavLst>
                                        <p:tav tm="0">
                                          <p:val>
                                            <p:fltVal val="90"/>
                                          </p:val>
                                        </p:tav>
                                        <p:tav tm="100000">
                                          <p:val>
                                            <p:fltVal val="0"/>
                                          </p:val>
                                        </p:tav>
                                      </p:tavLst>
                                    </p:anim>
                                    <p:animEffect transition="in" filter="fade">
                                      <p:cBhvr>
                                        <p:cTn id="27" dur="6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AutoShape 3"/>
          <p:cNvSpPr>
            <a:spLocks noChangeArrowheads="1"/>
          </p:cNvSpPr>
          <p:nvPr/>
        </p:nvSpPr>
        <p:spPr bwMode="auto">
          <a:xfrm>
            <a:off x="809625" y="2228850"/>
            <a:ext cx="7524750" cy="2817496"/>
          </a:xfrm>
          <a:prstGeom prst="rect">
            <a:avLst/>
          </a:prstGeom>
          <a:solidFill>
            <a:schemeClr val="accent6">
              <a:alpha val="78000"/>
            </a:schemeClr>
          </a:solidFill>
          <a:ln w="12700" cmpd="sng">
            <a:solidFill>
              <a:schemeClr val="bg1"/>
            </a:solidFill>
            <a:miter lim="800000"/>
            <a:headEnd/>
            <a:tailEnd/>
          </a:ln>
        </p:spPr>
        <p:txBody>
          <a:bodyPr anchor="ctr"/>
          <a:lstStyle/>
          <a:p>
            <a:endParaRPr lang="zh-CN" altLang="en-US">
              <a:latin typeface="Calibri" pitchFamily="34" charset="0"/>
            </a:endParaRPr>
          </a:p>
        </p:txBody>
      </p:sp>
      <p:sp>
        <p:nvSpPr>
          <p:cNvPr id="7" name="AutoShape 3"/>
          <p:cNvSpPr>
            <a:spLocks noChangeArrowheads="1"/>
          </p:cNvSpPr>
          <p:nvPr/>
        </p:nvSpPr>
        <p:spPr bwMode="auto">
          <a:xfrm>
            <a:off x="914400" y="2057401"/>
            <a:ext cx="7315200" cy="2853690"/>
          </a:xfrm>
          <a:prstGeom prst="rect">
            <a:avLst/>
          </a:prstGeom>
          <a:solidFill>
            <a:schemeClr val="accent6">
              <a:lumMod val="75000"/>
              <a:alpha val="88000"/>
            </a:schemeClr>
          </a:solidFill>
          <a:ln w="12700" cmpd="sng">
            <a:solidFill>
              <a:schemeClr val="bg1"/>
            </a:solidFill>
            <a:miter lim="800000"/>
            <a:headEnd/>
            <a:tailEnd/>
          </a:ln>
        </p:spPr>
        <p:txBody>
          <a:bodyPr wrap="none" anchor="ctr"/>
          <a:lstStyle/>
          <a:p>
            <a:pPr algn="ctr" eaLnBrk="0" hangingPunct="0"/>
            <a:endParaRPr lang="zh-CN" altLang="en-US" sz="2000">
              <a:solidFill>
                <a:schemeClr val="tx2"/>
              </a:solidFill>
              <a:latin typeface="Calibri" pitchFamily="34" charset="0"/>
              <a:ea typeface="Microsoft YaHei" pitchFamily="34" charset="-122"/>
            </a:endParaRPr>
          </a:p>
        </p:txBody>
      </p:sp>
      <p:sp>
        <p:nvSpPr>
          <p:cNvPr id="8" name="Rectangle 13"/>
          <p:cNvSpPr>
            <a:spLocks noChangeArrowheads="1"/>
          </p:cNvSpPr>
          <p:nvPr/>
        </p:nvSpPr>
        <p:spPr bwMode="auto">
          <a:xfrm>
            <a:off x="1081089" y="2667000"/>
            <a:ext cx="6981825"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rtl="1"/>
            <a:r>
              <a:rPr lang="ar-EG" altLang="zh-CN" sz="4800" b="1" dirty="0">
                <a:solidFill>
                  <a:schemeClr val="bg1"/>
                </a:solidFill>
                <a:latin typeface="Microsoft YaHei" pitchFamily="34" charset="-122"/>
                <a:ea typeface="Microsoft YaHei" pitchFamily="34" charset="-122"/>
              </a:rPr>
              <a:t>أنماط الناس من جهة استقبالهم للمعلومات والتعبير عن آرائهم</a:t>
            </a:r>
            <a:endParaRPr lang="zh-CN" altLang="en-US" sz="4800" b="1" dirty="0">
              <a:solidFill>
                <a:schemeClr val="bg1"/>
              </a:solidFill>
              <a:latin typeface="Microsoft YaHei" pitchFamily="34" charset="-122"/>
              <a:ea typeface="Microsoft YaHei" pitchFamily="34" charset="-122"/>
            </a:endParaRPr>
          </a:p>
        </p:txBody>
      </p:sp>
    </p:spTree>
    <p:extLst>
      <p:ext uri="{BB962C8B-B14F-4D97-AF65-F5344CB8AC3E}">
        <p14:creationId xmlns:p14="http://schemas.microsoft.com/office/powerpoint/2010/main" xmlns="" val="3804229517"/>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Top)">
                                      <p:cBhvr>
                                        <p:cTn id="10" dur="500"/>
                                        <p:tgtEl>
                                          <p:spTgt spid="6"/>
                                        </p:tgtEl>
                                      </p:cBhvr>
                                    </p:animEffect>
                                  </p:childTnLst>
                                </p:cTn>
                              </p:par>
                            </p:childTnLst>
                          </p:cTn>
                        </p:par>
                        <p:par>
                          <p:cTn id="11" fill="hold">
                            <p:stCondLst>
                              <p:cond delay="800"/>
                            </p:stCondLst>
                            <p:childTnLst>
                              <p:par>
                                <p:cTn id="12" presetID="42"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3"/>
          <p:cNvSpPr>
            <a:spLocks noChangeArrowheads="1"/>
          </p:cNvSpPr>
          <p:nvPr/>
        </p:nvSpPr>
        <p:spPr bwMode="auto">
          <a:xfrm>
            <a:off x="4572001" y="1514045"/>
            <a:ext cx="2841625" cy="1199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lnSpc>
                <a:spcPct val="120000"/>
              </a:lnSpc>
              <a:spcBef>
                <a:spcPct val="50000"/>
              </a:spcBef>
            </a:pPr>
            <a:r>
              <a:rPr lang="zh-CN" altLang="en-US" dirty="0" smtClean="0">
                <a:solidFill>
                  <a:schemeClr val="bg1"/>
                </a:solidFill>
                <a:latin typeface="Microsoft YaHei" pitchFamily="34" charset="-122"/>
                <a:ea typeface="Microsoft YaHei" pitchFamily="34" charset="-122"/>
              </a:rPr>
              <a:t>Cick </a:t>
            </a:r>
            <a:r>
              <a:rPr lang="zh-CN" altLang="en-US" dirty="0">
                <a:solidFill>
                  <a:schemeClr val="bg1"/>
                </a:solidFill>
                <a:latin typeface="Microsoft YaHei" pitchFamily="34" charset="-122"/>
                <a:ea typeface="Microsoft YaHei" pitchFamily="34" charset="-122"/>
              </a:rPr>
              <a:t>to add title</a:t>
            </a:r>
          </a:p>
        </p:txBody>
      </p:sp>
      <p:sp>
        <p:nvSpPr>
          <p:cNvPr id="15" name="Rectangle 13"/>
          <p:cNvSpPr>
            <a:spLocks noChangeArrowheads="1"/>
          </p:cNvSpPr>
          <p:nvPr/>
        </p:nvSpPr>
        <p:spPr bwMode="auto">
          <a:xfrm>
            <a:off x="6127750" y="2557034"/>
            <a:ext cx="2841625" cy="701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lnSpc>
                <a:spcPct val="120000"/>
              </a:lnSpc>
              <a:spcBef>
                <a:spcPct val="50000"/>
              </a:spcBef>
            </a:pPr>
            <a:r>
              <a:rPr lang="zh-CN" altLang="en-US">
                <a:solidFill>
                  <a:schemeClr val="bg1"/>
                </a:solidFill>
              </a:rPr>
              <a:t>Click to add title</a:t>
            </a:r>
          </a:p>
          <a:p>
            <a:pPr algn="ctr"/>
            <a:endParaRPr lang="zh-CN" altLang="en-US">
              <a:solidFill>
                <a:schemeClr val="bg1"/>
              </a:solidFill>
            </a:endParaRPr>
          </a:p>
        </p:txBody>
      </p:sp>
      <p:sp>
        <p:nvSpPr>
          <p:cNvPr id="27" name="TextBox 13"/>
          <p:cNvSpPr txBox="1">
            <a:spLocks noChangeArrowheads="1"/>
          </p:cNvSpPr>
          <p:nvPr/>
        </p:nvSpPr>
        <p:spPr bwMode="auto">
          <a:xfrm>
            <a:off x="4716464" y="130754"/>
            <a:ext cx="4376737" cy="6586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r">
              <a:lnSpc>
                <a:spcPct val="120000"/>
              </a:lnSpc>
              <a:spcBef>
                <a:spcPct val="50000"/>
              </a:spcBef>
            </a:pPr>
            <a:r>
              <a:rPr lang="ar-EG" altLang="zh-CN" sz="3200" b="1" dirty="0">
                <a:latin typeface="Simplified Arabic" pitchFamily="18" charset="-78"/>
                <a:ea typeface="Microsoft YaHei" pitchFamily="34" charset="-122"/>
                <a:cs typeface="Simplified Arabic" pitchFamily="18" charset="-78"/>
              </a:rPr>
              <a:t>البصري</a:t>
            </a:r>
            <a:endParaRPr lang="zh-CN" altLang="en-US" sz="3200" b="1" dirty="0">
              <a:latin typeface="Simplified Arabic" pitchFamily="18" charset="-78"/>
              <a:ea typeface="Microsoft YaHei" pitchFamily="34" charset="-122"/>
              <a:cs typeface="Simplified Arabic" pitchFamily="18" charset="-78"/>
            </a:endParaRPr>
          </a:p>
        </p:txBody>
      </p:sp>
      <p:sp>
        <p:nvSpPr>
          <p:cNvPr id="2" name="Rectangle 1"/>
          <p:cNvSpPr/>
          <p:nvPr/>
        </p:nvSpPr>
        <p:spPr>
          <a:xfrm>
            <a:off x="4716464" y="1143000"/>
            <a:ext cx="4252911" cy="4876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Low" rtl="1"/>
            <a:r>
              <a:rPr lang="ar-EG" sz="2800" b="1" dirty="0">
                <a:solidFill>
                  <a:schemeClr val="tx1"/>
                </a:solidFill>
                <a:latin typeface="Simplified Arabic" pitchFamily="18" charset="-78"/>
                <a:cs typeface="Simplified Arabic" pitchFamily="18" charset="-78"/>
              </a:rPr>
              <a:t>هذا الشخص يرى العالم حوله من خلال الصور والرؤية بالعين حتى أنه عند الحديث عن المعاني المجردة يحولها إلى صور مشاهدة فهو يركز أغلب انتباهه على صور وألوان التجربة، وعندما يصف حادثة معينة يصفها من خلال الصور، وتجد عباراته يكثر فيها: </a:t>
            </a:r>
            <a:r>
              <a:rPr lang="ar-EG" sz="2800" b="1" dirty="0" smtClean="0">
                <a:solidFill>
                  <a:schemeClr val="tx1"/>
                </a:solidFill>
                <a:latin typeface="Simplified Arabic" pitchFamily="18" charset="-78"/>
                <a:cs typeface="Simplified Arabic" pitchFamily="18" charset="-78"/>
              </a:rPr>
              <a:t>أرى </a:t>
            </a:r>
            <a:r>
              <a:rPr lang="ar-EG" sz="2800" b="1" dirty="0">
                <a:solidFill>
                  <a:schemeClr val="tx1"/>
                </a:solidFill>
                <a:latin typeface="Simplified Arabic" pitchFamily="18" charset="-78"/>
                <a:cs typeface="Simplified Arabic" pitchFamily="18" charset="-78"/>
              </a:rPr>
              <a:t>ـ أنظر ـ يظهر ـ مشهد ـ وضوح ـ لمعان ـ ملاحظة ـ مراقبة ـ منظر ـ ألوان ـ ظلام ـ </a:t>
            </a:r>
            <a:r>
              <a:rPr lang="ar-EG" sz="2800" b="1" dirty="0" smtClean="0">
                <a:solidFill>
                  <a:schemeClr val="tx1"/>
                </a:solidFill>
                <a:latin typeface="Simplified Arabic" pitchFamily="18" charset="-78"/>
                <a:cs typeface="Simplified Arabic" pitchFamily="18" charset="-78"/>
              </a:rPr>
              <a:t>ظلال </a:t>
            </a:r>
            <a:r>
              <a:rPr lang="ar-EG" sz="2800" b="1" dirty="0">
                <a:solidFill>
                  <a:schemeClr val="tx1"/>
                </a:solidFill>
                <a:latin typeface="Simplified Arabic" pitchFamily="18" charset="-78"/>
                <a:cs typeface="Simplified Arabic" pitchFamily="18" charset="-78"/>
              </a:rPr>
              <a:t>ـ شروق</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800" y="1234440"/>
            <a:ext cx="3600450" cy="463296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34934950"/>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ack.com/uploads/curves-orange-and-white-backgrounds-powerpoin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3"/>
          <p:cNvSpPr>
            <a:spLocks noChangeArrowheads="1"/>
          </p:cNvSpPr>
          <p:nvPr/>
        </p:nvSpPr>
        <p:spPr bwMode="auto">
          <a:xfrm>
            <a:off x="4572001" y="1514045"/>
            <a:ext cx="2841625" cy="1199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lnSpc>
                <a:spcPct val="120000"/>
              </a:lnSpc>
              <a:spcBef>
                <a:spcPct val="50000"/>
              </a:spcBef>
            </a:pPr>
            <a:r>
              <a:rPr lang="zh-CN" altLang="en-US" dirty="0" smtClean="0">
                <a:solidFill>
                  <a:schemeClr val="bg1"/>
                </a:solidFill>
                <a:latin typeface="Microsoft YaHei" pitchFamily="34" charset="-122"/>
                <a:ea typeface="Microsoft YaHei" pitchFamily="34" charset="-122"/>
              </a:rPr>
              <a:t>Cick </a:t>
            </a:r>
            <a:r>
              <a:rPr lang="zh-CN" altLang="en-US" dirty="0">
                <a:solidFill>
                  <a:schemeClr val="bg1"/>
                </a:solidFill>
                <a:latin typeface="Microsoft YaHei" pitchFamily="34" charset="-122"/>
                <a:ea typeface="Microsoft YaHei" pitchFamily="34" charset="-122"/>
              </a:rPr>
              <a:t>to add title</a:t>
            </a:r>
          </a:p>
        </p:txBody>
      </p:sp>
      <p:sp>
        <p:nvSpPr>
          <p:cNvPr id="15" name="Rectangle 13"/>
          <p:cNvSpPr>
            <a:spLocks noChangeArrowheads="1"/>
          </p:cNvSpPr>
          <p:nvPr/>
        </p:nvSpPr>
        <p:spPr bwMode="auto">
          <a:xfrm>
            <a:off x="6127750" y="2557034"/>
            <a:ext cx="2841625" cy="701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lnSpc>
                <a:spcPct val="120000"/>
              </a:lnSpc>
              <a:spcBef>
                <a:spcPct val="50000"/>
              </a:spcBef>
            </a:pPr>
            <a:r>
              <a:rPr lang="zh-CN" altLang="en-US">
                <a:solidFill>
                  <a:schemeClr val="bg1"/>
                </a:solidFill>
              </a:rPr>
              <a:t>Click to add title</a:t>
            </a:r>
          </a:p>
          <a:p>
            <a:pPr algn="ctr"/>
            <a:endParaRPr lang="zh-CN" altLang="en-US">
              <a:solidFill>
                <a:schemeClr val="bg1"/>
              </a:solidFill>
            </a:endParaRPr>
          </a:p>
        </p:txBody>
      </p:sp>
      <p:sp>
        <p:nvSpPr>
          <p:cNvPr id="27" name="TextBox 13"/>
          <p:cNvSpPr txBox="1">
            <a:spLocks noChangeArrowheads="1"/>
          </p:cNvSpPr>
          <p:nvPr/>
        </p:nvSpPr>
        <p:spPr bwMode="auto">
          <a:xfrm>
            <a:off x="4716464" y="130754"/>
            <a:ext cx="4376737" cy="6586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SimSun" pitchFamily="2" charset="-122"/>
              </a:defRPr>
            </a:lvl1pPr>
            <a:lvl2pPr marL="742950" indent="-285750" eaLnBrk="0" hangingPunct="0">
              <a:defRPr>
                <a:solidFill>
                  <a:schemeClr val="tx1"/>
                </a:solidFill>
                <a:latin typeface="Arial" pitchFamily="34" charset="0"/>
                <a:ea typeface="SimSun" pitchFamily="2" charset="-122"/>
              </a:defRPr>
            </a:lvl2pPr>
            <a:lvl3pPr marL="1143000" indent="-228600" eaLnBrk="0" hangingPunct="0">
              <a:defRPr>
                <a:solidFill>
                  <a:schemeClr val="tx1"/>
                </a:solidFill>
                <a:latin typeface="Arial" pitchFamily="34" charset="0"/>
                <a:ea typeface="SimSun" pitchFamily="2" charset="-122"/>
              </a:defRPr>
            </a:lvl3pPr>
            <a:lvl4pPr marL="1600200" indent="-228600" eaLnBrk="0" hangingPunct="0">
              <a:defRPr>
                <a:solidFill>
                  <a:schemeClr val="tx1"/>
                </a:solidFill>
                <a:latin typeface="Arial" pitchFamily="34" charset="0"/>
                <a:ea typeface="SimSun" pitchFamily="2" charset="-122"/>
              </a:defRPr>
            </a:lvl4pPr>
            <a:lvl5pPr marL="2057400" indent="-228600" eaLnBrk="0" hangingPunct="0">
              <a:defRPr>
                <a:solidFill>
                  <a:schemeClr val="tx1"/>
                </a:solidFill>
                <a:latin typeface="Arial" pitchFamily="34" charset="0"/>
                <a:ea typeface="SimSun" pitchFamily="2" charset="-122"/>
              </a:defRPr>
            </a:lvl5pPr>
            <a:lvl6pPr marL="2514600" indent="-228600" algn="l" rtl="0" eaLnBrk="0" fontAlgn="base" hangingPunct="0">
              <a:spcBef>
                <a:spcPct val="0"/>
              </a:spcBef>
              <a:spcAft>
                <a:spcPct val="0"/>
              </a:spcAft>
              <a:defRPr>
                <a:solidFill>
                  <a:schemeClr val="tx1"/>
                </a:solidFill>
                <a:latin typeface="Arial" pitchFamily="34" charset="0"/>
                <a:ea typeface="SimSun" pitchFamily="2" charset="-122"/>
              </a:defRPr>
            </a:lvl6pPr>
            <a:lvl7pPr marL="2971800" indent="-228600" algn="l" rtl="0" eaLnBrk="0" fontAlgn="base" hangingPunct="0">
              <a:spcBef>
                <a:spcPct val="0"/>
              </a:spcBef>
              <a:spcAft>
                <a:spcPct val="0"/>
              </a:spcAft>
              <a:defRPr>
                <a:solidFill>
                  <a:schemeClr val="tx1"/>
                </a:solidFill>
                <a:latin typeface="Arial" pitchFamily="34" charset="0"/>
                <a:ea typeface="SimSun" pitchFamily="2" charset="-122"/>
              </a:defRPr>
            </a:lvl7pPr>
            <a:lvl8pPr marL="3429000" indent="-228600" algn="l" rtl="0" eaLnBrk="0" fontAlgn="base" hangingPunct="0">
              <a:spcBef>
                <a:spcPct val="0"/>
              </a:spcBef>
              <a:spcAft>
                <a:spcPct val="0"/>
              </a:spcAft>
              <a:defRPr>
                <a:solidFill>
                  <a:schemeClr val="tx1"/>
                </a:solidFill>
                <a:latin typeface="Arial" pitchFamily="34" charset="0"/>
                <a:ea typeface="SimSun" pitchFamily="2" charset="-122"/>
              </a:defRPr>
            </a:lvl8pPr>
            <a:lvl9pPr marL="3886200" indent="-228600" algn="l" rtl="0" eaLnBrk="0" fontAlgn="base" hangingPunct="0">
              <a:spcBef>
                <a:spcPct val="0"/>
              </a:spcBef>
              <a:spcAft>
                <a:spcPct val="0"/>
              </a:spcAft>
              <a:defRPr>
                <a:solidFill>
                  <a:schemeClr val="tx1"/>
                </a:solidFill>
                <a:latin typeface="Arial" pitchFamily="34" charset="0"/>
                <a:ea typeface="SimSun" pitchFamily="2" charset="-122"/>
              </a:defRPr>
            </a:lvl9pPr>
          </a:lstStyle>
          <a:p>
            <a:pPr algn="r">
              <a:lnSpc>
                <a:spcPct val="120000"/>
              </a:lnSpc>
              <a:spcBef>
                <a:spcPct val="50000"/>
              </a:spcBef>
            </a:pPr>
            <a:r>
              <a:rPr lang="ar-EG" altLang="zh-CN" sz="3200" b="1" dirty="0">
                <a:latin typeface="Simplified Arabic" pitchFamily="18" charset="-78"/>
                <a:ea typeface="Microsoft YaHei" pitchFamily="34" charset="-122"/>
                <a:cs typeface="Simplified Arabic" pitchFamily="18" charset="-78"/>
              </a:rPr>
              <a:t>السمعي</a:t>
            </a:r>
            <a:endParaRPr lang="zh-CN" altLang="en-US" sz="3200" b="1" dirty="0">
              <a:latin typeface="Simplified Arabic" pitchFamily="18" charset="-78"/>
              <a:ea typeface="Microsoft YaHei" pitchFamily="34" charset="-122"/>
              <a:cs typeface="Simplified Arabic" pitchFamily="18" charset="-78"/>
            </a:endParaRPr>
          </a:p>
        </p:txBody>
      </p:sp>
      <p:sp>
        <p:nvSpPr>
          <p:cNvPr id="2" name="Rectangle 1"/>
          <p:cNvSpPr/>
          <p:nvPr/>
        </p:nvSpPr>
        <p:spPr>
          <a:xfrm>
            <a:off x="4716464" y="1143000"/>
            <a:ext cx="4252911" cy="48768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Low" rtl="1"/>
            <a:r>
              <a:rPr lang="ar-EG" sz="2800" b="1" dirty="0">
                <a:solidFill>
                  <a:schemeClr val="tx1"/>
                </a:solidFill>
                <a:latin typeface="Simplified Arabic" pitchFamily="18" charset="-78"/>
                <a:cs typeface="Simplified Arabic" pitchFamily="18" charset="-78"/>
              </a:rPr>
              <a:t>هذا الشخص الحاسة الغالبة عليه في استقبال المعلومات وفي رؤية العالم من حوله هو السمع، هذا الشخص يحب الاستماع كثيرًا وله مقدرة فائقة على الاستماع دون مقاطعة ويهتم كثيرًا باختيار الألفاظ والعبارات وتجد كلامه بطيئًا، ويركز على نبرات صوته عند الكلام كما أنه يميل للمعاني التجريدية النظرية كثيرًا</a:t>
            </a:r>
          </a:p>
        </p:txBody>
      </p:sp>
      <p:pic>
        <p:nvPicPr>
          <p:cNvPr id="3074" name="Picture 2"/>
          <p:cNvPicPr>
            <a:picLocks noChangeAspect="1" noChangeArrowheads="1"/>
          </p:cNvPicPr>
          <p:nvPr/>
        </p:nvPicPr>
        <p:blipFill>
          <a:blip r:embed="rId3">
            <a:clrChange>
              <a:clrFrom>
                <a:srgbClr val="F4F4F4"/>
              </a:clrFrom>
              <a:clrTo>
                <a:srgbClr val="F4F4F4">
                  <a:alpha val="0"/>
                </a:srgbClr>
              </a:clrTo>
            </a:clrChange>
            <a:extLst>
              <a:ext uri="{28A0092B-C50C-407E-A947-70E740481C1C}">
                <a14:useLocalDpi xmlns:a14="http://schemas.microsoft.com/office/drawing/2010/main" xmlns="" val="0"/>
              </a:ext>
            </a:extLst>
          </a:blip>
          <a:srcRect/>
          <a:stretch>
            <a:fillRect/>
          </a:stretch>
        </p:blipFill>
        <p:spPr bwMode="auto">
          <a:xfrm>
            <a:off x="1173480" y="1596605"/>
            <a:ext cx="3200400" cy="36647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36219102"/>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1162</Words>
  <Application>Microsoft Office PowerPoint</Application>
  <PresentationFormat>On-screen Show (4:3)</PresentationFormat>
  <Paragraphs>126</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 mostafa</dc:creator>
  <cp:lastModifiedBy>SONY</cp:lastModifiedBy>
  <cp:revision>96</cp:revision>
  <dcterms:created xsi:type="dcterms:W3CDTF">2006-08-16T00:00:00Z</dcterms:created>
  <dcterms:modified xsi:type="dcterms:W3CDTF">2013-12-04T19:40:21Z</dcterms:modified>
</cp:coreProperties>
</file>