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Barlow Light" panose="00000400000000000000" pitchFamily="2" charset="0"/>
      <p:regular r:id="rId16"/>
      <p:bold r:id="rId17"/>
      <p:italic r:id="rId18"/>
      <p:boldItalic r:id="rId19"/>
    </p:embeddedFont>
    <p:embeddedFont>
      <p:font typeface="Barlow SemiBold" panose="00000700000000000000" pitchFamily="2" charset="0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  <p:embeddedFont>
      <p:font typeface="Raleway SemiBold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DEC2CF-7C35-49A2-BD8B-69D548EB673C}" v="1440" dt="2022-10-19T17:57:17.256"/>
    <p1510:client id="{3937C13E-3581-4C8D-A44C-B4AB53E6D9F8}" v="37" dt="2022-10-19T14:14:49.386"/>
    <p1510:client id="{562A5A8C-B447-482B-ADE2-25B41F3D38DE}" v="224" dt="2022-10-19T19:16:09.493"/>
    <p1510:client id="{6C7675E5-B4DC-4E5D-A3F2-916BA09D56F6}" v="813" dt="2022-10-18T12:44:11.632"/>
    <p1510:client id="{7DCEF446-9625-43EE-AAD8-3CCAF7D6EF79}" v="12" dt="2022-10-20T12:45:34.963"/>
    <p1510:client id="{96402D52-2608-4384-AB37-C08C1C17A5A4}" v="363" dt="2022-10-20T01:04:22.833"/>
    <p1510:client id="{B43A4120-400B-458A-A051-6E18C48374F1}" v="539" dt="2022-10-18T18:21:23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hyperlink" Target="https://fr.wikipedia.org/wiki/Twitter#cite_note-8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hfr.search.yahoo.com/search;_ylt=Awr.juJjG0Jjd50kB9YiXwx.;_ylc=X1MDMjExNDc0%20MDAwMgRfcgMyBGZyAwRmcjIDc2ItdG9wLXNlYXJjaARncHJpZANva0l5cDJHSFRUaVM0YTA1%20VzlLclFBBG5fcnNsdAMwBG5fc3VnZwM0BG9yaWdpbgNjaGZyLnNlYXJjaC55YWhvby5jb20EcG%209zAzAEcHFzdHIDBHBxc3RybAMwBHFzdHJsAzEwBHF1ZXJ5A3BvbHltZXIlMjBqcwR0X3N0bXA%20DMTY2NTI3Njc4MQ--?p=polymer+js&amp;fr=sfp&amp;iscqry=&amp;fr2=sb-top-search&amp;guccounter=1" TargetMode="External"/><Relationship Id="rId3" Type="http://schemas.openxmlformats.org/officeDocument/2006/relationships/hyperlink" Target="https://kinsta.com/fr/blog/bibliotheques-javascript/" TargetMode="External"/><Relationship Id="rId7" Type="http://schemas.openxmlformats.org/officeDocument/2006/relationships/hyperlink" Target="https://www.javatpoint.com/what-is-polymerj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infoq.com/fr/news/2013/06/webcomponents/" TargetMode="External"/><Relationship Id="rId5" Type="http://schemas.openxmlformats.org/officeDocument/2006/relationships/hyperlink" Target="https://blog.ineat-group.com/2019/02/creer-des-webcomponents-avec-polymer/" TargetMode="External"/><Relationship Id="rId10" Type="http://schemas.openxmlformats.org/officeDocument/2006/relationships/hyperlink" Target="https://go-gaga-over-testing.blogspot.com/2016/12/polymerjs-future-of-webapplication.htm" TargetMode="External"/><Relationship Id="rId4" Type="http://schemas.openxmlformats.org/officeDocument/2006/relationships/hyperlink" Target="https://blog.nonstopio.com/polymer-js-basic-understanding-b6d2b281182d" TargetMode="External"/><Relationship Id="rId9" Type="http://schemas.openxmlformats.org/officeDocument/2006/relationships/hyperlink" Target="https://mobiskill.fr/blog/polymer-est-il-lavenir-du-developpement-front-end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2"/>
          <p:cNvSpPr txBox="1">
            <a:spLocks noGrp="1"/>
          </p:cNvSpPr>
          <p:nvPr>
            <p:ph type="ctrTitle"/>
          </p:nvPr>
        </p:nvSpPr>
        <p:spPr>
          <a:xfrm>
            <a:off x="976645" y="1112675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Polymer JS</a:t>
            </a:r>
            <a:endParaRPr/>
          </a:p>
        </p:txBody>
      </p:sp>
      <p:pic>
        <p:nvPicPr>
          <p:cNvPr id="2" name="Image 2" descr="Une image contenant texte, appareil&#10;&#10;Description générée automatiquement">
            <a:extLst>
              <a:ext uri="{FF2B5EF4-FFF2-40B4-BE49-F238E27FC236}">
                <a16:creationId xmlns:a16="http://schemas.microsoft.com/office/drawing/2014/main" id="{0C74F046-B0C3-061C-0D4E-5BB7EE1BB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896" y="2384573"/>
            <a:ext cx="2852626" cy="227492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5C656D-FAB4-1B57-A96F-3FB36E17415F}"/>
              </a:ext>
            </a:extLst>
          </p:cNvPr>
          <p:cNvSpPr txBox="1"/>
          <p:nvPr/>
        </p:nvSpPr>
        <p:spPr>
          <a:xfrm>
            <a:off x="2050754" y="270199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Barlow SemiBold"/>
              </a:rPr>
              <a:t>  </a:t>
            </a:r>
            <a:r>
              <a:rPr lang="en-US" sz="2000" b="1" dirty="0" err="1">
                <a:solidFill>
                  <a:schemeClr val="accent2"/>
                </a:solidFill>
                <a:latin typeface="Barlow SemiBold"/>
              </a:rPr>
              <a:t>Veille</a:t>
            </a:r>
            <a:r>
              <a:rPr lang="en-US" sz="2000" b="1" dirty="0">
                <a:solidFill>
                  <a:schemeClr val="accent2"/>
                </a:solidFill>
                <a:latin typeface="Barlow SemiBold"/>
              </a:rPr>
              <a:t> Technologique​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"/>
          <p:cNvSpPr txBox="1">
            <a:spLocks noGrp="1"/>
          </p:cNvSpPr>
          <p:nvPr>
            <p:ph type="title"/>
          </p:nvPr>
        </p:nvSpPr>
        <p:spPr>
          <a:xfrm>
            <a:off x="457200" y="233462"/>
            <a:ext cx="5640900" cy="4612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err="1"/>
              <a:t>Qu’est</a:t>
            </a:r>
            <a:r>
              <a:rPr lang="en" sz="2200" b="1" dirty="0"/>
              <a:t> </a:t>
            </a:r>
            <a:r>
              <a:rPr lang="en" sz="2200" b="1" dirty="0" err="1"/>
              <a:t>ce</a:t>
            </a:r>
            <a:r>
              <a:rPr lang="en" sz="2200" b="1" dirty="0"/>
              <a:t> que Polymer JS </a:t>
            </a:r>
            <a:r>
              <a:rPr lang="en" sz="2200" b="1" dirty="0">
                <a:latin typeface="Raleway"/>
                <a:ea typeface="Raleway"/>
                <a:cs typeface="Raleway"/>
                <a:sym typeface="Raleway"/>
              </a:rPr>
              <a:t>?</a:t>
            </a:r>
            <a:endParaRPr sz="2100" dirty="0"/>
          </a:p>
        </p:txBody>
      </p:sp>
      <p:sp>
        <p:nvSpPr>
          <p:cNvPr id="340" name="Google Shape;340;p13"/>
          <p:cNvSpPr txBox="1">
            <a:spLocks noGrp="1"/>
          </p:cNvSpPr>
          <p:nvPr>
            <p:ph type="body" idx="2"/>
          </p:nvPr>
        </p:nvSpPr>
        <p:spPr>
          <a:xfrm>
            <a:off x="457200" y="667636"/>
            <a:ext cx="5519756" cy="18305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" sz="1200" b="1" dirty="0" err="1"/>
              <a:t>PolymerJS</a:t>
            </a:r>
            <a:r>
              <a:rPr lang="en" sz="1200" b="1" dirty="0"/>
              <a:t> </a:t>
            </a:r>
            <a:r>
              <a:rPr lang="en" sz="1200" b="1" dirty="0" err="1"/>
              <a:t>est</a:t>
            </a:r>
            <a:r>
              <a:rPr lang="en" sz="1200" b="1" dirty="0"/>
              <a:t> </a:t>
            </a:r>
            <a:r>
              <a:rPr lang="en" sz="1200" b="1" dirty="0" err="1"/>
              <a:t>une</a:t>
            </a:r>
            <a:r>
              <a:rPr lang="en" sz="1200" b="1" dirty="0"/>
              <a:t> </a:t>
            </a:r>
            <a:r>
              <a:rPr lang="en" sz="1200" b="1" dirty="0" err="1"/>
              <a:t>bibliothèque</a:t>
            </a:r>
            <a:r>
              <a:rPr lang="en" sz="1200" b="1" dirty="0"/>
              <a:t> JavaScript open-source </a:t>
            </a:r>
            <a:r>
              <a:rPr lang="en" sz="1200" b="1" dirty="0" err="1"/>
              <a:t>permettant</a:t>
            </a:r>
            <a:r>
              <a:rPr lang="en" sz="1200" b="1" dirty="0"/>
              <a:t> de </a:t>
            </a:r>
            <a:r>
              <a:rPr lang="en" sz="1200" b="1" dirty="0" err="1"/>
              <a:t>créer</a:t>
            </a:r>
            <a:r>
              <a:rPr lang="en" sz="1200" b="1" dirty="0"/>
              <a:t> des</a:t>
            </a:r>
            <a:endParaRPr lang="fr-FR" dirty="0"/>
          </a:p>
          <a:p>
            <a:pPr marL="0" indent="0">
              <a:buSzPts val="1100"/>
              <a:buNone/>
            </a:pPr>
            <a:r>
              <a:rPr lang="en" sz="1200" b="1" dirty="0"/>
              <a:t>applications web et à </a:t>
            </a:r>
            <a:r>
              <a:rPr lang="en" sz="1200" b="1" dirty="0" err="1"/>
              <a:t>l'aide</a:t>
            </a:r>
            <a:r>
              <a:rPr lang="en" sz="1200" b="1" dirty="0"/>
              <a:t> de </a:t>
            </a:r>
            <a:r>
              <a:rPr lang="en" sz="1200" b="1" dirty="0" err="1"/>
              <a:t>composants</a:t>
            </a:r>
            <a:r>
              <a:rPr lang="en" sz="1200" b="1" dirty="0"/>
              <a:t> web .</a:t>
            </a:r>
            <a:endParaRPr lang="fr-FR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b="1" dirty="0"/>
              <a:t>Elle </a:t>
            </a:r>
            <a:r>
              <a:rPr lang="en" sz="1200" b="1" dirty="0" err="1"/>
              <a:t>est</a:t>
            </a:r>
            <a:r>
              <a:rPr lang="en" sz="1200" b="1" dirty="0"/>
              <a:t> </a:t>
            </a:r>
            <a:r>
              <a:rPr lang="en" sz="1200" b="1" dirty="0" err="1"/>
              <a:t>développée</a:t>
            </a:r>
            <a:r>
              <a:rPr lang="en" sz="1200" b="1" dirty="0"/>
              <a:t> par les </a:t>
            </a:r>
            <a:r>
              <a:rPr lang="en" sz="1200" b="1" dirty="0" err="1"/>
              <a:t>développeurs</a:t>
            </a:r>
            <a:r>
              <a:rPr lang="en" sz="1200" b="1" dirty="0"/>
              <a:t> de Google et </a:t>
            </a:r>
            <a:r>
              <a:rPr lang="en" sz="1200" b="1" dirty="0" err="1"/>
              <a:t>utilisée</a:t>
            </a:r>
            <a:r>
              <a:rPr lang="en" sz="1200" b="1" dirty="0"/>
              <a:t> par </a:t>
            </a:r>
            <a:r>
              <a:rPr lang="en" sz="1200" b="1" dirty="0" err="1"/>
              <a:t>un certain</a:t>
            </a:r>
            <a:r>
              <a:rPr lang="en" sz="1200" b="1" dirty="0"/>
              <a:t> </a:t>
            </a:r>
            <a:r>
              <a:rPr lang="en" sz="1200" b="1" dirty="0" err="1"/>
              <a:t>nombre</a:t>
            </a:r>
            <a:r>
              <a:rPr lang="en" sz="1200" b="1" dirty="0"/>
              <a:t> </a:t>
            </a:r>
          </a:p>
          <a:p>
            <a:pPr marL="0" indent="0">
              <a:buSzPts val="1100"/>
              <a:buNone/>
            </a:pPr>
            <a:r>
              <a:rPr lang="en" sz="1200" b="1" dirty="0"/>
              <a:t>de services et de sites web google , </a:t>
            </a:r>
            <a:r>
              <a:rPr lang="en" sz="1200" b="1" dirty="0" err="1"/>
              <a:t>notamment</a:t>
            </a:r>
            <a:r>
              <a:rPr lang="en" sz="1200" b="1" dirty="0"/>
              <a:t> YouTube , Netflix , McDonald's , ING </a:t>
            </a:r>
            <a:endParaRPr lang="en" dirty="0"/>
          </a:p>
          <a:p>
            <a:pPr marL="0" indent="0">
              <a:buSzPts val="1100"/>
              <a:buNone/>
            </a:pPr>
            <a:r>
              <a:rPr lang="en" sz="1200" b="1" dirty="0"/>
              <a:t>et Coca-Cola .</a:t>
            </a:r>
            <a:endParaRPr lang="en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b="1" dirty="0"/>
              <a:t>Polymer.js a </a:t>
            </a:r>
            <a:r>
              <a:rPr lang="en" sz="1200" b="1" dirty="0" err="1"/>
              <a:t>été</a:t>
            </a:r>
            <a:r>
              <a:rPr lang="en" sz="1200" b="1" dirty="0"/>
              <a:t> </a:t>
            </a:r>
            <a:r>
              <a:rPr lang="en" sz="1200" b="1" dirty="0" err="1"/>
              <a:t>initialement</a:t>
            </a:r>
            <a:r>
              <a:rPr lang="en" sz="1200" b="1" dirty="0"/>
              <a:t> </a:t>
            </a:r>
            <a:r>
              <a:rPr lang="en" sz="1200" b="1" dirty="0" err="1"/>
              <a:t>publié</a:t>
            </a:r>
            <a:r>
              <a:rPr lang="en" sz="1200" b="1" dirty="0"/>
              <a:t> le 27 </a:t>
            </a:r>
            <a:r>
              <a:rPr lang="en" sz="1200" b="1" dirty="0" err="1"/>
              <a:t>mai</a:t>
            </a:r>
            <a:r>
              <a:rPr lang="en" sz="1200" b="1" dirty="0"/>
              <a:t> 2015 et </a:t>
            </a:r>
            <a:r>
              <a:rPr lang="en" sz="1200" b="1" dirty="0" err="1"/>
              <a:t>sa</a:t>
            </a:r>
            <a:r>
              <a:rPr lang="en" sz="1200" b="1" dirty="0"/>
              <a:t> première version stable 1.7.0 </a:t>
            </a:r>
            <a:endParaRPr sz="1200" b="1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b="1" dirty="0" err="1"/>
              <a:t>est</a:t>
            </a:r>
            <a:r>
              <a:rPr lang="en" sz="1200" b="1" dirty="0"/>
              <a:t> sortie le 29 </a:t>
            </a:r>
            <a:r>
              <a:rPr lang="en" sz="1200" b="1" dirty="0" err="1"/>
              <a:t>septembre</a:t>
            </a:r>
            <a:r>
              <a:rPr lang="en" sz="1200" b="1" dirty="0"/>
              <a:t> 2017. 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341" name="Google Shape;341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A73CB6-19E9-E630-D43E-B791E9FC0177}"/>
              </a:ext>
            </a:extLst>
          </p:cNvPr>
          <p:cNvSpPr txBox="1"/>
          <p:nvPr/>
        </p:nvSpPr>
        <p:spPr>
          <a:xfrm>
            <a:off x="369480" y="2695353"/>
            <a:ext cx="397923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200" dirty="0">
              <a:solidFill>
                <a:srgbClr val="007BB9"/>
              </a:solidFill>
              <a:latin typeface="Raleway SemiBold"/>
            </a:endParaRPr>
          </a:p>
        </p:txBody>
      </p:sp>
      <p:pic>
        <p:nvPicPr>
          <p:cNvPr id="5" name="Image 5" descr="Une image contenant blanc&#10;&#10;Description générée automatiquement">
            <a:extLst>
              <a:ext uri="{FF2B5EF4-FFF2-40B4-BE49-F238E27FC236}">
                <a16:creationId xmlns:a16="http://schemas.microsoft.com/office/drawing/2014/main" id="{19929A2E-40E1-4ACF-F7F7-AC712E895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165" y="2457118"/>
            <a:ext cx="1963701" cy="208331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5C62331-983E-0AC5-7246-5E1E42699D96}"/>
              </a:ext>
            </a:extLst>
          </p:cNvPr>
          <p:cNvSpPr txBox="1"/>
          <p:nvPr/>
        </p:nvSpPr>
        <p:spPr>
          <a:xfrm>
            <a:off x="396063" y="2828261"/>
            <a:ext cx="421846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 err="1">
                <a:solidFill>
                  <a:srgbClr val="007BB9"/>
                </a:solidFill>
                <a:latin typeface="Raleway SemiBold"/>
              </a:rPr>
              <a:t>Qu'est</a:t>
            </a:r>
            <a:r>
              <a:rPr lang="en-US" sz="2200" b="1" dirty="0">
                <a:solidFill>
                  <a:srgbClr val="007BB9"/>
                </a:solidFill>
                <a:latin typeface="Raleway SemiBold"/>
              </a:rPr>
              <a:t> </a:t>
            </a:r>
            <a:r>
              <a:rPr lang="en-US" sz="2200" b="1" dirty="0" err="1">
                <a:solidFill>
                  <a:srgbClr val="007BB9"/>
                </a:solidFill>
                <a:latin typeface="Raleway SemiBold"/>
              </a:rPr>
              <a:t>ce</a:t>
            </a:r>
            <a:r>
              <a:rPr lang="en-US" sz="2200" b="1" dirty="0">
                <a:solidFill>
                  <a:srgbClr val="007BB9"/>
                </a:solidFill>
                <a:latin typeface="Raleway SemiBold"/>
              </a:rPr>
              <a:t> que le JavaScript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0F1DA2-E848-6D34-F5D8-B697A95978B7}"/>
              </a:ext>
            </a:extLst>
          </p:cNvPr>
          <p:cNvSpPr txBox="1"/>
          <p:nvPr/>
        </p:nvSpPr>
        <p:spPr>
          <a:xfrm>
            <a:off x="396063" y="3472859"/>
            <a:ext cx="53215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Raleway SemiBold"/>
              </a:rPr>
              <a:t> Java script </a:t>
            </a:r>
            <a:r>
              <a:rPr lang="en-US" sz="1200" b="1" dirty="0" err="1">
                <a:solidFill>
                  <a:schemeClr val="tx1"/>
                </a:solidFill>
                <a:latin typeface="Raleway SemiBold"/>
              </a:rPr>
              <a:t>est</a:t>
            </a:r>
            <a:r>
              <a:rPr lang="en-US" sz="1200" b="1" dirty="0">
                <a:solidFill>
                  <a:schemeClr val="tx1"/>
                </a:solidFill>
                <a:latin typeface="Raleway SemiBold"/>
              </a:rPr>
              <a:t> </a:t>
            </a:r>
            <a:r>
              <a:rPr lang="en-US" sz="1200" b="1" dirty="0" err="1">
                <a:solidFill>
                  <a:schemeClr val="tx1"/>
                </a:solidFill>
                <a:latin typeface="Raleway SemiBold"/>
              </a:rPr>
              <a:t>l'un</a:t>
            </a:r>
            <a:r>
              <a:rPr lang="en-US" sz="1200" b="1" dirty="0">
                <a:solidFill>
                  <a:schemeClr val="tx1"/>
                </a:solidFill>
                <a:latin typeface="Raleway SemiBold"/>
              </a:rPr>
              <a:t> des </a:t>
            </a:r>
            <a:r>
              <a:rPr lang="en-US" sz="1200" b="1" dirty="0" err="1">
                <a:solidFill>
                  <a:schemeClr val="tx1"/>
                </a:solidFill>
                <a:latin typeface="Raleway SemiBold"/>
              </a:rPr>
              <a:t>meilleurs</a:t>
            </a:r>
            <a:r>
              <a:rPr lang="en-US" sz="1200" b="1" dirty="0">
                <a:solidFill>
                  <a:schemeClr val="tx1"/>
                </a:solidFill>
                <a:latin typeface="Raleway SemiBold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Raleway SemiBold"/>
              </a:rPr>
              <a:t>langages</a:t>
            </a:r>
            <a:r>
              <a:rPr lang="en-US" sz="1200" b="1" dirty="0">
                <a:solidFill>
                  <a:schemeClr val="tx1"/>
                </a:solidFill>
                <a:latin typeface="Raleway SemiBold"/>
              </a:rPr>
              <a:t> de </a:t>
            </a:r>
            <a:r>
              <a:rPr lang="en-US" sz="1200" b="1" dirty="0" err="1">
                <a:solidFill>
                  <a:schemeClr val="tx1"/>
                </a:solidFill>
                <a:latin typeface="Raleway SemiBold"/>
              </a:rPr>
              <a:t>programmation</a:t>
            </a:r>
            <a:r>
              <a:rPr lang="en-US" sz="1200" b="1" dirty="0">
                <a:solidFill>
                  <a:schemeClr val="tx1"/>
                </a:solidFill>
                <a:latin typeface="Raleway SemiBold"/>
              </a:rPr>
              <a:t> le </a:t>
            </a:r>
          </a:p>
          <a:p>
            <a:endParaRPr lang="en-US" sz="1200" b="1" dirty="0">
              <a:solidFill>
                <a:schemeClr val="tx1"/>
              </a:solidFill>
              <a:latin typeface="Raleway SemiBold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Raleway SemiBold"/>
              </a:rPr>
              <a:t> plus </a:t>
            </a:r>
            <a:r>
              <a:rPr lang="en-US" sz="1200" b="1" dirty="0" err="1">
                <a:solidFill>
                  <a:schemeClr val="tx1"/>
                </a:solidFill>
                <a:latin typeface="Raleway SemiBold"/>
              </a:rPr>
              <a:t>utilisé</a:t>
            </a:r>
            <a:r>
              <a:rPr lang="en-US" sz="1200" b="1" dirty="0">
                <a:solidFill>
                  <a:schemeClr val="tx1"/>
                </a:solidFill>
                <a:latin typeface="Raleway SemiBold"/>
              </a:rPr>
              <a:t> au monde qui </a:t>
            </a:r>
            <a:r>
              <a:rPr lang="en-US" sz="1200" b="1" dirty="0" err="1">
                <a:solidFill>
                  <a:schemeClr val="tx1"/>
                </a:solidFill>
                <a:latin typeface="Raleway SemiBold"/>
              </a:rPr>
              <a:t>possède</a:t>
            </a:r>
            <a:r>
              <a:rPr lang="en-US" sz="1200" b="1" dirty="0">
                <a:solidFill>
                  <a:schemeClr val="tx1"/>
                </a:solidFill>
                <a:latin typeface="Raleway SemiBold"/>
              </a:rPr>
              <a:t> de </a:t>
            </a:r>
            <a:r>
              <a:rPr lang="en-US" sz="1200" b="1" dirty="0" err="1">
                <a:solidFill>
                  <a:schemeClr val="tx1"/>
                </a:solidFill>
                <a:latin typeface="Raleway SemiBold"/>
              </a:rPr>
              <a:t>nombreuses</a:t>
            </a:r>
            <a:r>
              <a:rPr lang="en-US" sz="1200" b="1" dirty="0">
                <a:solidFill>
                  <a:schemeClr val="tx1"/>
                </a:solidFill>
                <a:latin typeface="Raleway SemiBold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Raleway SemiBold"/>
              </a:rPr>
              <a:t>bibliothéques</a:t>
            </a:r>
            <a:endParaRPr lang="en-US" sz="1200" b="1" dirty="0">
              <a:solidFill>
                <a:schemeClr val="tx1"/>
              </a:solidFill>
              <a:latin typeface="Raleway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>
            <a:spLocks noGrp="1"/>
          </p:cNvSpPr>
          <p:nvPr>
            <p:ph type="title"/>
          </p:nvPr>
        </p:nvSpPr>
        <p:spPr>
          <a:xfrm>
            <a:off x="377456" y="2446363"/>
            <a:ext cx="5640900" cy="7574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200" b="1" dirty="0" err="1"/>
              <a:t>Pourquoi</a:t>
            </a:r>
            <a:r>
              <a:rPr lang="en" sz="2200" b="1" dirty="0"/>
              <a:t> </a:t>
            </a:r>
            <a:r>
              <a:rPr lang="en" sz="2200" b="1" dirty="0" err="1"/>
              <a:t>utiliser</a:t>
            </a:r>
            <a:r>
              <a:rPr lang="en" sz="2200" b="1" dirty="0"/>
              <a:t> Polymer.js ?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sz="2200" dirty="0"/>
          </a:p>
        </p:txBody>
      </p:sp>
      <p:sp>
        <p:nvSpPr>
          <p:cNvPr id="374" name="Google Shape;374;p14"/>
          <p:cNvSpPr txBox="1">
            <a:spLocks noGrp="1"/>
          </p:cNvSpPr>
          <p:nvPr>
            <p:ph type="body" idx="1"/>
          </p:nvPr>
        </p:nvSpPr>
        <p:spPr>
          <a:xfrm>
            <a:off x="437264" y="3045717"/>
            <a:ext cx="8006644" cy="35513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1200" b="1" dirty="0"/>
              <a:t>Polymer.js  </a:t>
            </a:r>
            <a:r>
              <a:rPr lang="en" sz="1200" b="1" dirty="0" err="1"/>
              <a:t>fournit</a:t>
            </a:r>
            <a:r>
              <a:rPr lang="en" sz="1200" b="1" dirty="0"/>
              <a:t> des applications compatibles avec </a:t>
            </a:r>
            <a:r>
              <a:rPr lang="en" sz="1200" b="1" dirty="0" err="1"/>
              <a:t>plusieurs</a:t>
            </a:r>
            <a:r>
              <a:rPr lang="en" sz="1200" b="1" dirty="0"/>
              <a:t> </a:t>
            </a:r>
            <a:r>
              <a:rPr lang="en" sz="1200" b="1" dirty="0" err="1"/>
              <a:t>navigateurs</a:t>
            </a:r>
            <a:r>
              <a:rPr lang="en" sz="1200" b="1" dirty="0"/>
              <a:t> .</a:t>
            </a:r>
          </a:p>
          <a:p>
            <a:pPr marL="114300" indent="0">
              <a:buNone/>
            </a:pPr>
            <a:endParaRPr lang="en" sz="1200" b="1" dirty="0">
              <a:solidFill>
                <a:srgbClr val="374151"/>
              </a:solidFill>
            </a:endParaRPr>
          </a:p>
          <a:p>
            <a:r>
              <a:rPr lang="en" sz="1200" b="1" dirty="0"/>
              <a:t>Il </a:t>
            </a:r>
            <a:r>
              <a:rPr lang="en" sz="1200" b="1" dirty="0" err="1"/>
              <a:t>fournit</a:t>
            </a:r>
            <a:r>
              <a:rPr lang="en" sz="1200" b="1" dirty="0"/>
              <a:t> </a:t>
            </a:r>
            <a:r>
              <a:rPr lang="en" sz="1200" b="1" dirty="0" err="1"/>
              <a:t>une</a:t>
            </a:r>
            <a:r>
              <a:rPr lang="en" sz="1200" b="1" dirty="0"/>
              <a:t> interface de </a:t>
            </a:r>
            <a:r>
              <a:rPr lang="en" sz="1200" b="1" dirty="0" err="1"/>
              <a:t>ligne</a:t>
            </a:r>
            <a:r>
              <a:rPr lang="en" sz="1200" b="1" dirty="0"/>
              <a:t> de </a:t>
            </a:r>
            <a:r>
              <a:rPr lang="en" sz="1200" b="1" dirty="0" err="1"/>
              <a:t>commande</a:t>
            </a:r>
            <a:r>
              <a:rPr lang="en" sz="1200" b="1" dirty="0"/>
              <a:t> Polymer pour </a:t>
            </a:r>
            <a:r>
              <a:rPr lang="en" sz="1200" b="1" dirty="0" err="1"/>
              <a:t>gérer</a:t>
            </a:r>
            <a:r>
              <a:rPr lang="en" sz="1200" b="1" dirty="0"/>
              <a:t> les </a:t>
            </a:r>
            <a:r>
              <a:rPr lang="en" sz="1200" b="1" dirty="0" err="1"/>
              <a:t>projets</a:t>
            </a:r>
            <a:r>
              <a:rPr lang="en" sz="1200" b="1" dirty="0"/>
              <a:t> , des </a:t>
            </a:r>
            <a:r>
              <a:rPr lang="en" sz="1200" b="1" dirty="0" err="1"/>
              <a:t>composants</a:t>
            </a:r>
            <a:r>
              <a:rPr lang="en" sz="1200" b="1" dirty="0"/>
              <a:t> </a:t>
            </a:r>
            <a:endParaRPr lang="en" sz="1200" dirty="0"/>
          </a:p>
          <a:p>
            <a:pPr marL="114300" indent="0">
              <a:buNone/>
            </a:pPr>
            <a:r>
              <a:rPr lang="en" sz="1200" b="1" dirty="0"/>
              <a:t>           simples aux  applications Web complexes.</a:t>
            </a:r>
            <a:endParaRPr lang="en" sz="1200" dirty="0"/>
          </a:p>
          <a:p>
            <a:pPr marL="114300" indent="0">
              <a:buNone/>
            </a:pPr>
            <a:endParaRPr lang="en" sz="1200" b="1" dirty="0"/>
          </a:p>
          <a:p>
            <a:r>
              <a:rPr lang="en" sz="1200" b="1" dirty="0"/>
              <a:t>Il y a </a:t>
            </a:r>
            <a:r>
              <a:rPr lang="en" sz="1200" b="1" dirty="0" err="1"/>
              <a:t>une</a:t>
            </a:r>
            <a:r>
              <a:rPr lang="en" sz="1200" b="1" dirty="0"/>
              <a:t> </a:t>
            </a:r>
            <a:r>
              <a:rPr lang="en" sz="1200" b="1" dirty="0" err="1"/>
              <a:t>possibilité</a:t>
            </a:r>
            <a:r>
              <a:rPr lang="en" sz="1200" b="1" dirty="0"/>
              <a:t> de </a:t>
            </a:r>
            <a:r>
              <a:rPr lang="en" sz="1200" b="1" dirty="0" err="1"/>
              <a:t>créer</a:t>
            </a:r>
            <a:r>
              <a:rPr lang="en" sz="1200" b="1" dirty="0"/>
              <a:t> </a:t>
            </a:r>
            <a:r>
              <a:rPr lang="en" sz="1200" b="1" dirty="0" err="1"/>
              <a:t>vos</a:t>
            </a:r>
            <a:r>
              <a:rPr lang="en" sz="1200" b="1" dirty="0"/>
              <a:t> </a:t>
            </a:r>
            <a:r>
              <a:rPr lang="en" sz="1200" b="1" dirty="0" err="1"/>
              <a:t>propres</a:t>
            </a:r>
            <a:r>
              <a:rPr lang="en" sz="1200" b="1" dirty="0"/>
              <a:t> modules </a:t>
            </a:r>
            <a:r>
              <a:rPr lang="en" sz="1200" b="1" dirty="0" err="1"/>
              <a:t>réutilisables</a:t>
            </a:r>
            <a:r>
              <a:rPr lang="en" sz="1200" b="1" dirty="0"/>
              <a:t> et </a:t>
            </a:r>
            <a:r>
              <a:rPr lang="en" sz="1200" b="1" dirty="0" err="1"/>
              <a:t>personnalisables</a:t>
            </a:r>
            <a:r>
              <a:rPr lang="en" sz="1200" b="1" dirty="0"/>
              <a:t> </a:t>
            </a:r>
            <a:r>
              <a:rPr lang="en" sz="1200" b="1" dirty="0" err="1"/>
              <a:t>en</a:t>
            </a:r>
            <a:r>
              <a:rPr lang="en" sz="1200" b="1" dirty="0"/>
              <a:t> </a:t>
            </a:r>
            <a:r>
              <a:rPr lang="en" sz="1200" b="1" dirty="0" err="1"/>
              <a:t>utilisant</a:t>
            </a:r>
            <a:r>
              <a:rPr lang="en" sz="1200" b="1" dirty="0"/>
              <a:t> les </a:t>
            </a:r>
          </a:p>
          <a:p>
            <a:pPr marL="114300" indent="0">
              <a:buNone/>
            </a:pPr>
            <a:r>
              <a:rPr lang="en" sz="1200" b="1" dirty="0"/>
              <a:t>           </a:t>
            </a:r>
            <a:r>
              <a:rPr lang="en" sz="1200" b="1" dirty="0" err="1"/>
              <a:t>spécifications</a:t>
            </a:r>
            <a:r>
              <a:rPr lang="en" sz="1200" b="1" dirty="0"/>
              <a:t> des </a:t>
            </a:r>
            <a:r>
              <a:rPr lang="en" sz="1200" b="1" dirty="0" err="1"/>
              <a:t>composants</a:t>
            </a:r>
            <a:r>
              <a:rPr lang="en" sz="1200" b="1" dirty="0"/>
              <a:t> Web </a:t>
            </a:r>
            <a:r>
              <a:rPr lang="en" sz="1200" b="1" dirty="0" err="1"/>
              <a:t>polyfills</a:t>
            </a:r>
            <a:r>
              <a:rPr lang="en" sz="1200" b="1" dirty="0"/>
              <a:t> .           </a:t>
            </a:r>
            <a:endParaRPr lang="en"/>
          </a:p>
          <a:p>
            <a:pPr marL="0" indent="0">
              <a:buNone/>
            </a:pPr>
            <a:endParaRPr lang="fr-FR"/>
          </a:p>
        </p:txBody>
      </p:sp>
      <p:sp>
        <p:nvSpPr>
          <p:cNvPr id="375" name="Google Shape;375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950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3</a:t>
            </a: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B34D7D4-7853-5C29-7BE2-975813661524}"/>
              </a:ext>
            </a:extLst>
          </p:cNvPr>
          <p:cNvSpPr txBox="1"/>
          <p:nvPr/>
        </p:nvSpPr>
        <p:spPr>
          <a:xfrm>
            <a:off x="309673" y="176767"/>
            <a:ext cx="358051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solidFill>
                  <a:srgbClr val="007BB9"/>
                </a:solidFill>
                <a:latin typeface="Raleway SemiBold"/>
              </a:rPr>
              <a:t>Les </a:t>
            </a:r>
            <a:r>
              <a:rPr lang="en-US" sz="2200" b="1" err="1">
                <a:solidFill>
                  <a:srgbClr val="007BB9"/>
                </a:solidFill>
                <a:latin typeface="Raleway SemiBold"/>
              </a:rPr>
              <a:t>composants</a:t>
            </a:r>
            <a:r>
              <a:rPr lang="en-US" sz="2200" b="1" dirty="0">
                <a:solidFill>
                  <a:srgbClr val="007BB9"/>
                </a:solidFill>
                <a:latin typeface="Raleway SemiBold"/>
              </a:rPr>
              <a:t> web</a:t>
            </a:r>
            <a:r>
              <a:rPr lang="en-US" dirty="0">
                <a:solidFill>
                  <a:srgbClr val="007BB9"/>
                </a:solidFill>
                <a:latin typeface="Raleway SemiBold"/>
              </a:rPr>
              <a:t>  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A83BEB-B5C9-5055-7DEA-543CE54AA265}"/>
              </a:ext>
            </a:extLst>
          </p:cNvPr>
          <p:cNvSpPr txBox="1"/>
          <p:nvPr/>
        </p:nvSpPr>
        <p:spPr>
          <a:xfrm>
            <a:off x="309673" y="715040"/>
            <a:ext cx="8092705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b="1" dirty="0">
                <a:solidFill>
                  <a:schemeClr val="tx1"/>
                </a:solidFill>
                <a:latin typeface="Barlow Light"/>
              </a:rPr>
              <a:t>Les composants web (</a:t>
            </a:r>
            <a:r>
              <a:rPr lang="en" sz="1200" b="1" i="1" dirty="0">
                <a:solidFill>
                  <a:schemeClr val="tx1"/>
                </a:solidFill>
                <a:latin typeface="Barlow Light"/>
              </a:rPr>
              <a:t>Web Components</a:t>
            </a:r>
            <a:r>
              <a:rPr lang="fr-FR" sz="1200" b="1" dirty="0">
                <a:solidFill>
                  <a:schemeClr val="tx1"/>
                </a:solidFill>
                <a:latin typeface="Barlow Light"/>
              </a:rPr>
              <a:t>) sont un ensemble de plusieurs technologies qui permettent de créer des éléments personnalisés</a:t>
            </a:r>
            <a:endParaRPr lang="fr-FR" b="1">
              <a:solidFill>
                <a:schemeClr val="tx1"/>
              </a:solidFill>
              <a:latin typeface="Barlow Light"/>
            </a:endParaRPr>
          </a:p>
          <a:p>
            <a:r>
              <a:rPr lang="fr-FR" sz="1200" b="1" dirty="0">
                <a:solidFill>
                  <a:srgbClr val="3A3F50"/>
                </a:solidFill>
                <a:latin typeface="Barlow Light"/>
                <a:cs typeface="Segoe UI"/>
              </a:rPr>
              <a:t>Les composants Web sont devenus en quelques années un nouveau standard du web. ​</a:t>
            </a:r>
            <a:endParaRPr lang="fr-FR" dirty="0"/>
          </a:p>
          <a:p>
            <a:r>
              <a:rPr lang="fr-FR" dirty="0">
                <a:solidFill>
                  <a:srgbClr val="3A3F50"/>
                </a:solidFill>
                <a:latin typeface="Barlow Light"/>
                <a:cs typeface="Segoe UI"/>
              </a:rPr>
              <a:t>​</a:t>
            </a:r>
          </a:p>
          <a:p>
            <a:r>
              <a:rPr lang="fr-FR" sz="1200" b="1" dirty="0">
                <a:solidFill>
                  <a:srgbClr val="3A3F50"/>
                </a:solidFill>
                <a:latin typeface="Barlow Light"/>
                <a:cs typeface="Segoe UI"/>
              </a:rPr>
              <a:t>Ils permettent d’étendre les tags HTML existants (div, </a:t>
            </a:r>
            <a:r>
              <a:rPr lang="fr-FR" sz="1200" b="1" dirty="0" err="1">
                <a:solidFill>
                  <a:srgbClr val="3A3F50"/>
                </a:solidFill>
                <a:latin typeface="Barlow Light"/>
                <a:cs typeface="Segoe UI"/>
              </a:rPr>
              <a:t>form</a:t>
            </a:r>
            <a:r>
              <a:rPr lang="fr-FR" sz="1200" b="1" dirty="0">
                <a:solidFill>
                  <a:srgbClr val="3A3F50"/>
                </a:solidFill>
                <a:latin typeface="Barlow Light"/>
                <a:cs typeface="Segoe UI"/>
              </a:rPr>
              <a:t>, input, </a:t>
            </a:r>
            <a:r>
              <a:rPr lang="fr-FR" sz="1200" b="1" dirty="0" err="1">
                <a:solidFill>
                  <a:srgbClr val="3A3F50"/>
                </a:solidFill>
                <a:latin typeface="Barlow Light"/>
                <a:cs typeface="Segoe UI"/>
              </a:rPr>
              <a:t>etc</a:t>
            </a:r>
            <a:r>
              <a:rPr lang="fr-FR" sz="1200" b="1" dirty="0">
                <a:solidFill>
                  <a:srgbClr val="3A3F50"/>
                </a:solidFill>
                <a:latin typeface="Barlow Light"/>
                <a:cs typeface="Segoe UI"/>
              </a:rPr>
              <a:t>) pour créer de ​nouveaux composants HTML.</a:t>
            </a:r>
            <a:r>
              <a:rPr lang="fr-FR" b="1" dirty="0">
                <a:solidFill>
                  <a:srgbClr val="3A3F50"/>
                </a:solidFill>
                <a:latin typeface="Barlow Light"/>
                <a:cs typeface="Segoe UI"/>
              </a:rPr>
              <a:t>  </a:t>
            </a:r>
            <a:r>
              <a:rPr lang="fr-FR" dirty="0">
                <a:solidFill>
                  <a:srgbClr val="3A3F50"/>
                </a:solidFill>
                <a:latin typeface="Barlow Light"/>
                <a:cs typeface="Segoe UI"/>
              </a:rPr>
              <a:t>​</a:t>
            </a:r>
          </a:p>
          <a:p>
            <a:r>
              <a:rPr lang="fr-FR" dirty="0">
                <a:solidFill>
                  <a:srgbClr val="3A3F50"/>
                </a:solidFill>
                <a:latin typeface="Barlow Light"/>
                <a:cs typeface="Segoe UI"/>
              </a:rPr>
              <a:t>​</a:t>
            </a:r>
          </a:p>
          <a:p>
            <a:r>
              <a:rPr lang="fr-FR" sz="1200" b="1" dirty="0">
                <a:solidFill>
                  <a:srgbClr val="374151"/>
                </a:solidFill>
                <a:latin typeface="Barlow Light"/>
                <a:cs typeface="Segoe UI"/>
              </a:rPr>
              <a:t>Un composant peut par exemple être un menu ou un bouton .</a:t>
            </a:r>
            <a:r>
              <a:rPr lang="fr-FR" b="1" dirty="0">
                <a:solidFill>
                  <a:srgbClr val="374151"/>
                </a:solidFill>
                <a:cs typeface="Segoe UI"/>
              </a:rPr>
              <a:t> </a:t>
            </a:r>
            <a:r>
              <a:rPr lang="fr-FR" dirty="0">
                <a:solidFill>
                  <a:srgbClr val="3A3F50"/>
                </a:solidFill>
                <a:cs typeface="Segoe UI"/>
              </a:rPr>
              <a:t>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3CCD41-7CF8-7D13-069B-9412E98E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746425"/>
            <a:ext cx="8344952" cy="386356"/>
          </a:xfrm>
        </p:spPr>
        <p:txBody>
          <a:bodyPr/>
          <a:lstStyle/>
          <a:p>
            <a:r>
              <a:rPr lang="en" sz="1200" b="1" dirty="0"/>
              <a:t>Code JavaScript </a:t>
            </a:r>
            <a:r>
              <a:rPr lang="en" sz="1200" b="1" dirty="0" err="1"/>
              <a:t>téléchargeable</a:t>
            </a:r>
            <a:r>
              <a:rPr lang="en" sz="1200" b="1" dirty="0"/>
              <a:t> qui </a:t>
            </a:r>
            <a:r>
              <a:rPr lang="en" sz="1200" b="1" dirty="0" err="1"/>
              <a:t>fournit</a:t>
            </a:r>
            <a:r>
              <a:rPr lang="en" sz="1200" b="1" dirty="0"/>
              <a:t> des </a:t>
            </a:r>
            <a:r>
              <a:rPr lang="en" sz="1200" b="1" dirty="0" err="1"/>
              <a:t>fonctionnalités</a:t>
            </a:r>
            <a:r>
              <a:rPr lang="en" sz="1200" b="1" dirty="0"/>
              <a:t> qui ne </a:t>
            </a:r>
            <a:r>
              <a:rPr lang="en" sz="1200" b="1" dirty="0" err="1"/>
              <a:t>sont</a:t>
            </a:r>
            <a:r>
              <a:rPr lang="en" sz="1200" b="1" dirty="0"/>
              <a:t> pas encore </a:t>
            </a:r>
            <a:r>
              <a:rPr lang="en" sz="1200" b="1" dirty="0" err="1"/>
              <a:t>intégrées</a:t>
            </a:r>
            <a:r>
              <a:rPr lang="en" sz="1200" b="1" dirty="0"/>
              <a:t> </a:t>
            </a:r>
            <a:r>
              <a:rPr lang="en" sz="1200" b="1" dirty="0" err="1"/>
              <a:t>qux</a:t>
            </a:r>
            <a:r>
              <a:rPr lang="en" sz="1200" b="1" dirty="0"/>
              <a:t> </a:t>
            </a:r>
            <a:r>
              <a:rPr lang="en" sz="1200" b="1" dirty="0" err="1"/>
              <a:t>navigateurs</a:t>
            </a:r>
            <a:r>
              <a:rPr lang="en" sz="1200" b="1" dirty="0"/>
              <a:t> .</a:t>
            </a:r>
            <a:endParaRPr lang="en" sz="1200" dirty="0"/>
          </a:p>
          <a:p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903141-D3B5-2FA1-4478-C689DE97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13" y="873"/>
            <a:ext cx="5640900" cy="650753"/>
          </a:xfrm>
        </p:spPr>
        <p:txBody>
          <a:bodyPr/>
          <a:lstStyle/>
          <a:p>
            <a:br>
              <a:rPr lang="fr-FR" sz="2200" b="1" dirty="0"/>
            </a:br>
            <a:r>
              <a:rPr lang="fr-FR" sz="2200" b="1" dirty="0"/>
              <a:t>  Polyfills</a:t>
            </a:r>
            <a:endParaRPr lang="fr-FR" sz="22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CFE967A-680A-752F-684E-BD04E6E035D1}"/>
              </a:ext>
            </a:extLst>
          </p:cNvPr>
          <p:cNvSpPr txBox="1"/>
          <p:nvPr/>
        </p:nvSpPr>
        <p:spPr>
          <a:xfrm>
            <a:off x="542260" y="1359638"/>
            <a:ext cx="818574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222222"/>
                </a:solidFill>
                <a:latin typeface="Barlow Light"/>
              </a:rPr>
              <a:t>Polymer </a:t>
            </a:r>
            <a:r>
              <a:rPr lang="en-US" sz="1200" b="1" dirty="0" err="1">
                <a:solidFill>
                  <a:srgbClr val="222222"/>
                </a:solidFill>
                <a:latin typeface="Barlow Light"/>
              </a:rPr>
              <a:t>possède</a:t>
            </a:r>
            <a:r>
              <a:rPr lang="en-US" sz="1200" b="1" dirty="0">
                <a:solidFill>
                  <a:srgbClr val="222222"/>
                </a:solidFill>
                <a:latin typeface="Barlow Light"/>
              </a:rPr>
              <a:t> des </a:t>
            </a:r>
            <a:r>
              <a:rPr lang="en-US" sz="1200" b="1" dirty="0" err="1">
                <a:solidFill>
                  <a:srgbClr val="222222"/>
                </a:solidFill>
                <a:latin typeface="Barlow Light"/>
              </a:rPr>
              <a:t>polyfills</a:t>
            </a:r>
            <a:r>
              <a:rPr lang="en-US" sz="1200" b="1" dirty="0">
                <a:solidFill>
                  <a:srgbClr val="222222"/>
                </a:solidFill>
                <a:latin typeface="Barlow Light"/>
              </a:rPr>
              <a:t> pour la </a:t>
            </a:r>
            <a:r>
              <a:rPr lang="en-US" sz="1200" b="1" dirty="0" err="1">
                <a:solidFill>
                  <a:srgbClr val="222222"/>
                </a:solidFill>
                <a:latin typeface="Barlow Light"/>
              </a:rPr>
              <a:t>plupart</a:t>
            </a:r>
            <a:r>
              <a:rPr lang="en-US" sz="1200" b="1" dirty="0">
                <a:solidFill>
                  <a:srgbClr val="222222"/>
                </a:solidFill>
                <a:latin typeface="Barlow Light"/>
              </a:rPr>
              <a:t> des technologies Web </a:t>
            </a:r>
            <a:r>
              <a:rPr lang="en-US" sz="1200" b="1" dirty="0" err="1">
                <a:solidFill>
                  <a:srgbClr val="222222"/>
                </a:solidFill>
                <a:latin typeface="Barlow Light"/>
              </a:rPr>
              <a:t>requises</a:t>
            </a:r>
            <a:r>
              <a:rPr lang="en-US" sz="1200" b="1" dirty="0">
                <a:solidFill>
                  <a:srgbClr val="222222"/>
                </a:solidFill>
                <a:latin typeface="Barlow Light"/>
              </a:rPr>
              <a:t> pour </a:t>
            </a:r>
            <a:r>
              <a:rPr lang="en-US" sz="1200" b="1" dirty="0" err="1">
                <a:solidFill>
                  <a:srgbClr val="222222"/>
                </a:solidFill>
                <a:latin typeface="Barlow Light"/>
              </a:rPr>
              <a:t>exécuter</a:t>
            </a:r>
            <a:r>
              <a:rPr lang="en-US" sz="1200" b="1" dirty="0">
                <a:solidFill>
                  <a:srgbClr val="222222"/>
                </a:solidFill>
                <a:latin typeface="Barlow Light"/>
              </a:rPr>
              <a:t> des applications avec les Web</a:t>
            </a:r>
            <a:endParaRPr lang="fr-FR" dirty="0"/>
          </a:p>
          <a:p>
            <a:endParaRPr lang="en-US" sz="1200" b="1" dirty="0">
              <a:solidFill>
                <a:srgbClr val="222222"/>
              </a:solidFill>
              <a:latin typeface="Barlow Light"/>
            </a:endParaRPr>
          </a:p>
          <a:p>
            <a:r>
              <a:rPr lang="en-US" sz="1200" b="1" dirty="0">
                <a:solidFill>
                  <a:srgbClr val="222222"/>
                </a:solidFill>
                <a:latin typeface="Barlow Light"/>
              </a:rPr>
              <a:t>Components, </a:t>
            </a:r>
            <a:r>
              <a:rPr lang="en-US" sz="1200" b="1" dirty="0" err="1">
                <a:solidFill>
                  <a:srgbClr val="222222"/>
                </a:solidFill>
                <a:latin typeface="Barlow Light"/>
              </a:rPr>
              <a:t>notamment</a:t>
            </a:r>
            <a:r>
              <a:rPr lang="en-US" sz="1200" b="1" dirty="0">
                <a:solidFill>
                  <a:srgbClr val="222222"/>
                </a:solidFill>
                <a:latin typeface="Barlow Light"/>
              </a:rPr>
              <a:t> :</a:t>
            </a:r>
            <a:endParaRPr lang="en-US"/>
          </a:p>
          <a:p>
            <a:endParaRPr lang="en-US" sz="1200" b="1" dirty="0">
              <a:solidFill>
                <a:srgbClr val="222222"/>
              </a:solidFill>
              <a:latin typeface="Barlow Light"/>
            </a:endParaRPr>
          </a:p>
          <a:p>
            <a:pPr>
              <a:buChar char="•"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Barlow Light"/>
              </a:rPr>
              <a:t>Custom Elements</a:t>
            </a:r>
            <a:r>
              <a:rPr lang="en-US" sz="1200" b="1" dirty="0">
                <a:latin typeface="Barlow Light"/>
              </a:rPr>
              <a:t> : </a:t>
            </a:r>
            <a:r>
              <a:rPr lang="en-US" sz="1200" b="1" dirty="0" err="1">
                <a:latin typeface="Barlow Light"/>
              </a:rPr>
              <a:t>permet</a:t>
            </a:r>
            <a:r>
              <a:rPr lang="en-US" sz="1200" b="1" dirty="0">
                <a:latin typeface="Barlow Light"/>
              </a:rPr>
              <a:t> aux </a:t>
            </a:r>
            <a:r>
              <a:rPr lang="en-US" sz="1200" b="1" dirty="0" err="1">
                <a:latin typeface="Barlow Light"/>
              </a:rPr>
              <a:t>développeurs</a:t>
            </a:r>
            <a:r>
              <a:rPr lang="en-US" sz="1200" b="1" dirty="0">
                <a:latin typeface="Barlow Light"/>
              </a:rPr>
              <a:t> de </a:t>
            </a:r>
            <a:r>
              <a:rPr lang="en-US" sz="1200" b="1" dirty="0" err="1">
                <a:latin typeface="Barlow Light"/>
              </a:rPr>
              <a:t>définir</a:t>
            </a:r>
            <a:r>
              <a:rPr lang="en-US" sz="1200" b="1" dirty="0">
                <a:latin typeface="Barlow Light"/>
              </a:rPr>
              <a:t> et </a:t>
            </a:r>
            <a:r>
              <a:rPr lang="en-US" sz="1200" b="1" dirty="0" err="1">
                <a:latin typeface="Barlow Light"/>
              </a:rPr>
              <a:t>d'utiliser</a:t>
            </a:r>
            <a:r>
              <a:rPr lang="en-US" sz="1200" b="1" dirty="0">
                <a:latin typeface="Barlow Light"/>
              </a:rPr>
              <a:t> des </a:t>
            </a:r>
            <a:r>
              <a:rPr lang="en-US" sz="1200" b="1" dirty="0" err="1">
                <a:latin typeface="Barlow Light"/>
              </a:rPr>
              <a:t>éléments</a:t>
            </a:r>
            <a:r>
              <a:rPr lang="en-US" sz="1200" b="1" dirty="0">
                <a:latin typeface="Barlow Light"/>
              </a:rPr>
              <a:t> DOM </a:t>
            </a:r>
            <a:r>
              <a:rPr lang="en-US" sz="1200" b="1" dirty="0" err="1">
                <a:latin typeface="Barlow Light"/>
              </a:rPr>
              <a:t>personnalisés</a:t>
            </a:r>
            <a:r>
              <a:rPr lang="en-US" sz="1200" b="1" dirty="0">
                <a:latin typeface="Barlow Light"/>
              </a:rPr>
              <a:t> (DOM :</a:t>
            </a:r>
            <a:r>
              <a:rPr lang="en-US" sz="1200" b="1" dirty="0" err="1">
                <a:latin typeface="Barlow Light"/>
              </a:rPr>
              <a:t>modèle</a:t>
            </a:r>
          </a:p>
          <a:p>
            <a:pPr>
              <a:buChar char="•"/>
            </a:pPr>
            <a:endParaRPr lang="en-US" sz="1200" b="1" dirty="0">
              <a:latin typeface="Barlow Light"/>
            </a:endParaRPr>
          </a:p>
          <a:p>
            <a:r>
              <a:rPr lang="en-US" sz="1200" b="1" dirty="0">
                <a:latin typeface="Barlow Light"/>
              </a:rPr>
              <a:t>  </a:t>
            </a:r>
            <a:r>
              <a:rPr lang="en-US" sz="1200" b="1" dirty="0" err="1">
                <a:latin typeface="Barlow Light"/>
              </a:rPr>
              <a:t>d'objets</a:t>
            </a:r>
            <a:r>
              <a:rPr lang="en-US" sz="1200" b="1" dirty="0">
                <a:latin typeface="Barlow Light"/>
              </a:rPr>
              <a:t> de documents </a:t>
            </a:r>
            <a:r>
              <a:rPr lang="en-US" sz="1200" b="1" dirty="0" err="1">
                <a:latin typeface="Barlow Light"/>
              </a:rPr>
              <a:t>est</a:t>
            </a:r>
            <a:r>
              <a:rPr lang="en-US" sz="1200" b="1" dirty="0">
                <a:latin typeface="Barlow Light"/>
              </a:rPr>
              <a:t> </a:t>
            </a:r>
            <a:r>
              <a:rPr lang="en-US" sz="1200" b="1" dirty="0" err="1">
                <a:latin typeface="Barlow Light"/>
              </a:rPr>
              <a:t>une</a:t>
            </a:r>
            <a:r>
              <a:rPr lang="en-US" sz="1200" b="1" dirty="0">
                <a:latin typeface="Barlow Light"/>
              </a:rPr>
              <a:t> interface de </a:t>
            </a:r>
            <a:r>
              <a:rPr lang="en-US" sz="1200" b="1" dirty="0" err="1">
                <a:latin typeface="Barlow Light"/>
              </a:rPr>
              <a:t>programmation</a:t>
            </a:r>
            <a:r>
              <a:rPr lang="en-US" sz="1200" b="1" dirty="0">
                <a:latin typeface="Barlow Light"/>
              </a:rPr>
              <a:t> </a:t>
            </a:r>
            <a:r>
              <a:rPr lang="en-US" sz="1200" b="1" dirty="0" err="1">
                <a:latin typeface="Barlow Light"/>
              </a:rPr>
              <a:t>normalisée</a:t>
            </a:r>
            <a:r>
              <a:rPr lang="en-US" sz="1200" b="1" dirty="0">
                <a:latin typeface="Barlow Light"/>
              </a:rPr>
              <a:t> </a:t>
            </a:r>
            <a:r>
              <a:rPr lang="en-US" sz="1200" b="1" dirty="0" err="1">
                <a:latin typeface="Barlow Light"/>
              </a:rPr>
              <a:t>permettant</a:t>
            </a:r>
            <a:r>
              <a:rPr lang="en-US" sz="1200" b="1" dirty="0">
                <a:latin typeface="Barlow Light"/>
              </a:rPr>
              <a:t> de structurer des documents </a:t>
            </a:r>
            <a:endParaRPr lang="en-US"/>
          </a:p>
          <a:p>
            <a:endParaRPr lang="en-US" sz="1200" b="1" dirty="0">
              <a:latin typeface="Barlow Light"/>
            </a:endParaRPr>
          </a:p>
          <a:p>
            <a:r>
              <a:rPr lang="en-US" sz="1200" b="1" dirty="0">
                <a:latin typeface="Barlow Light"/>
              </a:rPr>
              <a:t>  HTML(</a:t>
            </a:r>
            <a:r>
              <a:rPr lang="fr" sz="1200" b="1" dirty="0">
                <a:latin typeface="Barlow Light"/>
              </a:rPr>
              <a:t>Langage Signalétique Hyper </a:t>
            </a:r>
            <a:r>
              <a:rPr lang="fr" sz="1200" b="1" dirty="0" err="1">
                <a:latin typeface="Barlow Light"/>
              </a:rPr>
              <a:t>Text</a:t>
            </a:r>
            <a:r>
              <a:rPr lang="fr" sz="1200" b="1" dirty="0">
                <a:latin typeface="Barlow Light"/>
              </a:rPr>
              <a:t> :</a:t>
            </a:r>
            <a:r>
              <a:rPr lang="en-US" sz="1200" b="1" dirty="0">
                <a:latin typeface="Barlow Light"/>
              </a:rPr>
              <a:t>  </a:t>
            </a:r>
            <a:r>
              <a:rPr lang="en-US" sz="1200" b="1" dirty="0" err="1">
                <a:latin typeface="Barlow Light"/>
              </a:rPr>
              <a:t>est</a:t>
            </a:r>
            <a:r>
              <a:rPr lang="en-US" sz="1200" b="1" dirty="0">
                <a:latin typeface="Barlow Light"/>
              </a:rPr>
              <a:t> le code </a:t>
            </a:r>
            <a:r>
              <a:rPr lang="en-US" sz="1200" b="1" dirty="0" err="1">
                <a:latin typeface="Barlow Light"/>
              </a:rPr>
              <a:t>utilisé</a:t>
            </a:r>
            <a:r>
              <a:rPr lang="en-US" sz="1200" b="1" dirty="0">
                <a:latin typeface="Barlow Light"/>
              </a:rPr>
              <a:t> pour structurer </a:t>
            </a:r>
            <a:r>
              <a:rPr lang="en-US" sz="1200" b="1" dirty="0" err="1">
                <a:latin typeface="Barlow Light"/>
              </a:rPr>
              <a:t>une</a:t>
            </a:r>
            <a:r>
              <a:rPr lang="en-US" sz="1200" b="1" dirty="0">
                <a:latin typeface="Barlow Light"/>
              </a:rPr>
              <a:t> page web et son </a:t>
            </a:r>
            <a:r>
              <a:rPr lang="en-US" sz="1200" b="1" dirty="0" err="1">
                <a:latin typeface="Barlow Light"/>
              </a:rPr>
              <a:t>contenu</a:t>
            </a:r>
            <a:r>
              <a:rPr lang="en-US" sz="1200" b="1" dirty="0">
                <a:latin typeface="Barlow Light"/>
              </a:rPr>
              <a:t> )) .</a:t>
            </a:r>
            <a:endParaRPr lang="en-US"/>
          </a:p>
          <a:p>
            <a:endParaRPr lang="en-US" sz="1200" b="1" dirty="0">
              <a:latin typeface="Barlow Light"/>
            </a:endParaRPr>
          </a:p>
          <a:p>
            <a:pPr>
              <a:buChar char="•"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Barlow Light"/>
              </a:rPr>
              <a:t>Shadow DOM</a:t>
            </a:r>
            <a:r>
              <a:rPr lang="en-US" sz="1200" b="1" dirty="0">
                <a:latin typeface="Barlow Light"/>
              </a:rPr>
              <a:t> : Shadow DOM </a:t>
            </a:r>
            <a:r>
              <a:rPr lang="en-US" sz="1200" b="1" dirty="0" err="1">
                <a:latin typeface="Barlow Light"/>
              </a:rPr>
              <a:t>fournit</a:t>
            </a:r>
            <a:r>
              <a:rPr lang="en-US" sz="1200" b="1" dirty="0">
                <a:latin typeface="Barlow Light"/>
              </a:rPr>
              <a:t> </a:t>
            </a:r>
            <a:r>
              <a:rPr lang="en-US" sz="1200" b="1" dirty="0" err="1">
                <a:latin typeface="Barlow Light"/>
              </a:rPr>
              <a:t>une</a:t>
            </a:r>
            <a:r>
              <a:rPr lang="en-US" sz="1200" b="1" dirty="0">
                <a:latin typeface="Barlow Light"/>
              </a:rPr>
              <a:t> arborescence DOM locale et </a:t>
            </a:r>
            <a:r>
              <a:rPr lang="en-US" sz="1200" b="1" dirty="0" err="1">
                <a:latin typeface="Barlow Light"/>
              </a:rPr>
              <a:t>encapsulée</a:t>
            </a:r>
            <a:r>
              <a:rPr lang="en-US" sz="1200" b="1" dirty="0">
                <a:latin typeface="Barlow Light"/>
              </a:rPr>
              <a:t> pour </a:t>
            </a:r>
            <a:r>
              <a:rPr lang="en-US" sz="1200" b="1" dirty="0" err="1">
                <a:latin typeface="Barlow Light"/>
              </a:rPr>
              <a:t>votre</a:t>
            </a:r>
            <a:r>
              <a:rPr lang="en-US" sz="1200" b="1" dirty="0">
                <a:latin typeface="Barlow Light"/>
              </a:rPr>
              <a:t> </a:t>
            </a:r>
            <a:r>
              <a:rPr lang="en-US" sz="1200" b="1" dirty="0" err="1">
                <a:latin typeface="Barlow Light"/>
              </a:rPr>
              <a:t>élément</a:t>
            </a:r>
            <a:r>
              <a:rPr lang="en-US" sz="1200" b="1" dirty="0">
                <a:latin typeface="Barlow Light"/>
              </a:rPr>
              <a:t>. Polymer </a:t>
            </a:r>
            <a:r>
              <a:rPr lang="en-US" sz="1200" b="1" dirty="0" err="1">
                <a:latin typeface="Barlow Light"/>
              </a:rPr>
              <a:t>peut</a:t>
            </a:r>
            <a:r>
              <a:rPr lang="en-US" sz="1200" b="1" dirty="0">
                <a:latin typeface="Barlow Light"/>
              </a:rPr>
              <a:t> </a:t>
            </a:r>
            <a:endParaRPr lang="en-US" dirty="0"/>
          </a:p>
          <a:p>
            <a:r>
              <a:rPr lang="en-US" sz="1200" b="1" dirty="0">
                <a:latin typeface="Barlow Light"/>
              </a:rPr>
              <a:t>              </a:t>
            </a:r>
            <a:endParaRPr lang="en-US" dirty="0"/>
          </a:p>
          <a:p>
            <a:r>
              <a:rPr lang="en-US" sz="1200" b="1" dirty="0">
                <a:latin typeface="Barlow Light"/>
              </a:rPr>
              <a:t>  et </a:t>
            </a:r>
            <a:r>
              <a:rPr lang="en-US" sz="1200" b="1" dirty="0" err="1">
                <a:latin typeface="Barlow Light"/>
              </a:rPr>
              <a:t>remplir</a:t>
            </a:r>
            <a:r>
              <a:rPr lang="en-US" sz="1200" b="1" dirty="0">
                <a:latin typeface="Barlow Light"/>
              </a:rPr>
              <a:t> </a:t>
            </a:r>
            <a:r>
              <a:rPr lang="en-US" sz="1200" b="1" dirty="0" err="1">
                <a:latin typeface="Barlow Light"/>
              </a:rPr>
              <a:t>automatiquement</a:t>
            </a:r>
            <a:r>
              <a:rPr lang="en-US" sz="1200" b="1" dirty="0">
                <a:latin typeface="Barlow Light"/>
              </a:rPr>
              <a:t> un </a:t>
            </a:r>
            <a:r>
              <a:rPr lang="en-US" sz="1200" b="1" dirty="0" err="1">
                <a:latin typeface="Barlow Light"/>
              </a:rPr>
              <a:t>arbre</a:t>
            </a:r>
            <a:r>
              <a:rPr lang="en-US" sz="1200" b="1" dirty="0">
                <a:latin typeface="Barlow Light"/>
              </a:rPr>
              <a:t> </a:t>
            </a:r>
            <a:r>
              <a:rPr lang="en-US" sz="1200" b="1" dirty="0" err="1">
                <a:latin typeface="Barlow Light"/>
              </a:rPr>
              <a:t>fantôme</a:t>
            </a:r>
            <a:r>
              <a:rPr lang="en-US" sz="1200" b="1" dirty="0">
                <a:latin typeface="Barlow Light"/>
              </a:rPr>
              <a:t> pour </a:t>
            </a:r>
            <a:r>
              <a:rPr lang="en-US" sz="1200" b="1" dirty="0" err="1">
                <a:latin typeface="Barlow Light"/>
              </a:rPr>
              <a:t>votre</a:t>
            </a:r>
            <a:r>
              <a:rPr lang="en-US" sz="1200" b="1" dirty="0">
                <a:latin typeface="Barlow Light"/>
              </a:rPr>
              <a:t> </a:t>
            </a:r>
            <a:r>
              <a:rPr lang="en-US" sz="1200" b="1" dirty="0" err="1">
                <a:latin typeface="Barlow Light"/>
              </a:rPr>
              <a:t>élément</a:t>
            </a:r>
            <a:r>
              <a:rPr lang="en-US" sz="1200" b="1" dirty="0">
                <a:latin typeface="Barlow Light"/>
              </a:rPr>
              <a:t> à </a:t>
            </a:r>
            <a:r>
              <a:rPr lang="en-US" sz="1200" b="1" dirty="0" err="1">
                <a:latin typeface="Barlow Light"/>
              </a:rPr>
              <a:t>partir</a:t>
            </a:r>
            <a:r>
              <a:rPr lang="en-US" sz="1200" b="1" dirty="0">
                <a:latin typeface="Barlow Light"/>
              </a:rPr>
              <a:t> d'un </a:t>
            </a:r>
            <a:r>
              <a:rPr lang="en-US" sz="1200" b="1" dirty="0" err="1">
                <a:latin typeface="Barlow Light"/>
              </a:rPr>
              <a:t>modèle</a:t>
            </a:r>
            <a:r>
              <a:rPr lang="en-US" sz="1200" b="1" dirty="0">
                <a:latin typeface="Barlow Light"/>
              </a:rPr>
              <a:t> DOM.</a:t>
            </a:r>
            <a:endParaRPr lang="en-US"/>
          </a:p>
          <a:p>
            <a:endParaRPr lang="en-US" sz="1200" b="1" dirty="0">
              <a:latin typeface="Barlow Light"/>
            </a:endParaRPr>
          </a:p>
          <a:p>
            <a:pPr>
              <a:buChar char="•"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Barlow Light"/>
              </a:rPr>
              <a:t>Pointer Events </a:t>
            </a:r>
            <a:r>
              <a:rPr lang="en-US" sz="1200" b="1" dirty="0">
                <a:latin typeface="Barlow Light"/>
              </a:rPr>
              <a:t>: Polymer </a:t>
            </a:r>
            <a:r>
              <a:rPr lang="en-US" sz="1200" b="1" dirty="0" err="1">
                <a:latin typeface="Barlow Light"/>
              </a:rPr>
              <a:t>fournit</a:t>
            </a:r>
            <a:r>
              <a:rPr lang="en-US" sz="1200" b="1" dirty="0">
                <a:latin typeface="Barlow Light"/>
              </a:rPr>
              <a:t> </a:t>
            </a:r>
            <a:r>
              <a:rPr lang="en-US" sz="1200" b="1" dirty="0" err="1">
                <a:latin typeface="Barlow Light"/>
              </a:rPr>
              <a:t>une</a:t>
            </a:r>
            <a:r>
              <a:rPr lang="en-US" sz="1200" b="1" dirty="0">
                <a:latin typeface="Barlow Light"/>
              </a:rPr>
              <a:t> </a:t>
            </a:r>
            <a:r>
              <a:rPr lang="en-US" sz="1200" b="1" dirty="0" err="1">
                <a:latin typeface="Barlow Light"/>
              </a:rPr>
              <a:t>syntaxe</a:t>
            </a:r>
            <a:r>
              <a:rPr lang="en-US" sz="1200" b="1" dirty="0">
                <a:latin typeface="Barlow Light"/>
              </a:rPr>
              <a:t> </a:t>
            </a:r>
            <a:r>
              <a:rPr lang="en-US" sz="1200" b="1" dirty="0" err="1">
                <a:latin typeface="Barlow Light"/>
              </a:rPr>
              <a:t>déclarative</a:t>
            </a:r>
            <a:r>
              <a:rPr lang="en-US" sz="1200" b="1" dirty="0">
                <a:latin typeface="Barlow Light"/>
              </a:rPr>
              <a:t> pour </a:t>
            </a:r>
            <a:r>
              <a:rPr lang="en-US" sz="1200" b="1" dirty="0" err="1">
                <a:latin typeface="Barlow Light"/>
              </a:rPr>
              <a:t>attacher</a:t>
            </a:r>
            <a:r>
              <a:rPr lang="en-US" sz="1200" b="1" dirty="0">
                <a:latin typeface="Barlow Light"/>
              </a:rPr>
              <a:t> des </a:t>
            </a:r>
            <a:r>
              <a:rPr lang="en-US" sz="1200" b="1" dirty="0" err="1">
                <a:latin typeface="Barlow Light"/>
              </a:rPr>
              <a:t>écouteurs</a:t>
            </a:r>
            <a:r>
              <a:rPr lang="en-US" sz="1200" b="1" dirty="0">
                <a:latin typeface="Barlow Light"/>
              </a:rPr>
              <a:t> </a:t>
            </a:r>
            <a:r>
              <a:rPr lang="en-US" sz="1200" b="1" dirty="0" err="1">
                <a:latin typeface="Barlow Light"/>
              </a:rPr>
              <a:t>d'événements</a:t>
            </a:r>
            <a:r>
              <a:rPr lang="en-US" sz="1200" b="1" dirty="0">
                <a:latin typeface="Barlow Light"/>
              </a:rPr>
              <a:t> aux enfants DOM . 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75AFE7E-14BB-28B5-ABE0-671C3D96C86D}"/>
              </a:ext>
            </a:extLst>
          </p:cNvPr>
          <p:cNvSpPr txBox="1"/>
          <p:nvPr/>
        </p:nvSpPr>
        <p:spPr>
          <a:xfrm>
            <a:off x="8868882" y="4855092"/>
            <a:ext cx="41068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Barlow Light"/>
              </a:rPr>
              <a:t>  4         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6"/>
          <p:cNvSpPr txBox="1">
            <a:spLocks noGrp="1"/>
          </p:cNvSpPr>
          <p:nvPr>
            <p:ph type="ctrTitle" idx="4294967295"/>
          </p:nvPr>
        </p:nvSpPr>
        <p:spPr>
          <a:xfrm>
            <a:off x="328059" y="-25059"/>
            <a:ext cx="7438800" cy="84162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2200" b="1" dirty="0">
                <a:latin typeface="Barlow SemiBold"/>
                <a:ea typeface="Barlow SemiBold"/>
                <a:cs typeface="Barlow SemiBold"/>
                <a:sym typeface="Barlow SemiBold"/>
              </a:rPr>
              <a:t>Les </a:t>
            </a:r>
            <a:r>
              <a:rPr lang="en" sz="2200" b="1" dirty="0" err="1">
                <a:latin typeface="Barlow SemiBold"/>
                <a:ea typeface="Barlow SemiBold"/>
                <a:cs typeface="Barlow SemiBold"/>
                <a:sym typeface="Barlow SemiBold"/>
              </a:rPr>
              <a:t>avantages</a:t>
            </a:r>
            <a:r>
              <a:rPr lang="en" sz="2200" b="1" dirty="0">
                <a:latin typeface="Barlow SemiBold"/>
                <a:ea typeface="Barlow SemiBold"/>
                <a:cs typeface="Barlow SemiBold"/>
                <a:sym typeface="Barlow SemiBold"/>
              </a:rPr>
              <a:t> de Polymer JS</a:t>
            </a:r>
            <a:endParaRPr sz="2200" b="1" dirty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390" name="Google Shape;390;p16"/>
          <p:cNvSpPr txBox="1">
            <a:spLocks noGrp="1"/>
          </p:cNvSpPr>
          <p:nvPr>
            <p:ph type="subTitle" idx="4294967295"/>
          </p:nvPr>
        </p:nvSpPr>
        <p:spPr>
          <a:xfrm>
            <a:off x="328059" y="1224322"/>
            <a:ext cx="4096190" cy="36826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SzPts val="1200"/>
            </a:pPr>
            <a:r>
              <a:rPr lang="en" sz="1200" b="1" dirty="0"/>
              <a:t>Il </a:t>
            </a:r>
            <a:r>
              <a:rPr lang="en" sz="1200" b="1" dirty="0" err="1"/>
              <a:t>vous</a:t>
            </a:r>
            <a:r>
              <a:rPr lang="en" sz="1200" b="1" dirty="0"/>
              <a:t> </a:t>
            </a:r>
            <a:r>
              <a:rPr lang="en" sz="1200" b="1" dirty="0" err="1"/>
              <a:t>permet</a:t>
            </a:r>
            <a:r>
              <a:rPr lang="en" sz="1200" b="1" dirty="0"/>
              <a:t> de </a:t>
            </a:r>
            <a:r>
              <a:rPr lang="en" sz="1200" b="1" dirty="0" err="1"/>
              <a:t>créer</a:t>
            </a:r>
            <a:r>
              <a:rPr lang="en" sz="1200" b="1" dirty="0"/>
              <a:t> des </a:t>
            </a:r>
            <a:r>
              <a:rPr lang="en" sz="1200" b="1" dirty="0" err="1"/>
              <a:t>composants</a:t>
            </a:r>
            <a:r>
              <a:rPr lang="en" sz="1200" b="1" dirty="0"/>
              <a:t> qui </a:t>
            </a:r>
            <a:endParaRPr lang="fr-FR" sz="1200" dirty="0"/>
          </a:p>
          <a:p>
            <a:pPr marL="114300" indent="0">
              <a:buSzPts val="1200"/>
              <a:buNone/>
            </a:pPr>
            <a:r>
              <a:rPr lang="en" sz="1200" b="1" dirty="0"/>
              <a:t>      </a:t>
            </a:r>
            <a:r>
              <a:rPr lang="en" sz="1200" b="1" dirty="0" err="1"/>
              <a:t>faciliteront</a:t>
            </a:r>
            <a:r>
              <a:rPr lang="en" sz="1200" b="1" dirty="0"/>
              <a:t> la </a:t>
            </a:r>
            <a:r>
              <a:rPr lang="en" sz="1200" b="1" dirty="0" err="1"/>
              <a:t>compréhension</a:t>
            </a:r>
            <a:r>
              <a:rPr lang="en" sz="1200" b="1" dirty="0"/>
              <a:t> du </a:t>
            </a:r>
            <a:r>
              <a:rPr lang="en" sz="1200" b="1" dirty="0" err="1"/>
              <a:t>fonctionnement</a:t>
            </a:r>
            <a:r>
              <a:rPr lang="en" sz="1200" b="1" dirty="0"/>
              <a:t> </a:t>
            </a:r>
            <a:endParaRPr lang="en" sz="1200" dirty="0"/>
          </a:p>
          <a:p>
            <a:pPr marL="114300" indent="0">
              <a:buSzPts val="1200"/>
              <a:buNone/>
            </a:pPr>
            <a:r>
              <a:rPr lang="en" sz="1200" b="1" dirty="0"/>
              <a:t>      d’un </a:t>
            </a:r>
            <a:r>
              <a:rPr lang="en" sz="1200" b="1" dirty="0" err="1"/>
              <a:t>même</a:t>
            </a:r>
            <a:r>
              <a:rPr lang="en" sz="1200" b="1" dirty="0"/>
              <a:t> </a:t>
            </a:r>
            <a:r>
              <a:rPr lang="en" sz="1200" b="1" dirty="0" err="1"/>
              <a:t>composant</a:t>
            </a:r>
            <a:r>
              <a:rPr lang="en" sz="1200" b="1" dirty="0"/>
              <a:t>. Cela </a:t>
            </a:r>
            <a:r>
              <a:rPr lang="en" sz="1200" b="1" dirty="0" err="1"/>
              <a:t>vous</a:t>
            </a:r>
            <a:r>
              <a:rPr lang="en" sz="1200" b="1" dirty="0"/>
              <a:t> </a:t>
            </a:r>
            <a:r>
              <a:rPr lang="en" sz="1200" b="1" dirty="0" err="1"/>
              <a:t>préparera</a:t>
            </a:r>
            <a:r>
              <a:rPr lang="en" sz="1200" b="1" dirty="0"/>
              <a:t> à </a:t>
            </a:r>
            <a:r>
              <a:rPr lang="en" sz="1200" b="1" dirty="0" err="1"/>
              <a:t>écrire</a:t>
            </a:r>
            <a:endParaRPr lang="en" sz="1200" dirty="0" err="1"/>
          </a:p>
          <a:p>
            <a:pPr marL="114300" indent="0">
              <a:buSzPts val="1200"/>
              <a:buNone/>
            </a:pPr>
            <a:r>
              <a:rPr lang="en" sz="1200" b="1" dirty="0"/>
              <a:t>      des plugins </a:t>
            </a:r>
            <a:r>
              <a:rPr lang="en" sz="1200" b="1" dirty="0" err="1"/>
              <a:t>en</a:t>
            </a:r>
            <a:r>
              <a:rPr lang="en" sz="1200" b="1" dirty="0"/>
              <a:t> JavaScript.</a:t>
            </a:r>
            <a:endParaRPr lang="en" sz="1200"/>
          </a:p>
          <a:p>
            <a:pPr marL="152400" indent="0">
              <a:buSzPts val="1200"/>
              <a:buNone/>
            </a:pPr>
            <a:endParaRPr lang="en" sz="1200" b="1" dirty="0"/>
          </a:p>
          <a:p>
            <a:pPr marL="285750" indent="-285750">
              <a:buSzPts val="1400"/>
            </a:pPr>
            <a:r>
              <a:rPr lang="en" sz="1200" b="1" dirty="0"/>
              <a:t>Il </a:t>
            </a:r>
            <a:r>
              <a:rPr lang="en" sz="1200" b="1" dirty="0" err="1"/>
              <a:t>vous</a:t>
            </a:r>
            <a:r>
              <a:rPr lang="en" sz="1200" b="1" dirty="0"/>
              <a:t> </a:t>
            </a:r>
            <a:r>
              <a:rPr lang="en" sz="1200" b="1" dirty="0" err="1"/>
              <a:t>donne</a:t>
            </a:r>
            <a:r>
              <a:rPr lang="en" sz="1200" b="1" dirty="0"/>
              <a:t> la liberté de </a:t>
            </a:r>
            <a:r>
              <a:rPr lang="en" sz="1200" b="1" dirty="0" err="1"/>
              <a:t>créer</a:t>
            </a:r>
            <a:r>
              <a:rPr lang="en" sz="1200" b="1" dirty="0"/>
              <a:t> </a:t>
            </a:r>
            <a:r>
              <a:rPr lang="en" sz="1200" b="1" dirty="0" err="1"/>
              <a:t>ce</a:t>
            </a:r>
            <a:r>
              <a:rPr lang="en" sz="1200" b="1" dirty="0"/>
              <a:t> que les gens </a:t>
            </a:r>
            <a:r>
              <a:rPr lang="en" sz="1200" b="1" dirty="0" err="1"/>
              <a:t>désirent</a:t>
            </a:r>
            <a:r>
              <a:rPr lang="en" sz="1200" b="1" dirty="0"/>
              <a:t>.</a:t>
            </a:r>
            <a:endParaRPr lang="en-US" sz="1200" dirty="0"/>
          </a:p>
          <a:p>
            <a:pPr marL="139700" indent="0">
              <a:buSzPts val="1400"/>
              <a:buNone/>
            </a:pPr>
            <a:endParaRPr lang="en" sz="1200" b="1" dirty="0"/>
          </a:p>
          <a:p>
            <a:pPr marL="285750" indent="-285750">
              <a:buSzPts val="1400"/>
            </a:pPr>
            <a:r>
              <a:rPr lang="en" sz="1200" b="1" dirty="0"/>
              <a:t>Il </a:t>
            </a:r>
            <a:r>
              <a:rPr lang="en" sz="1200" b="1" dirty="0" err="1"/>
              <a:t>est</a:t>
            </a:r>
            <a:r>
              <a:rPr lang="en" sz="1200" b="1" dirty="0"/>
              <a:t> </a:t>
            </a:r>
            <a:r>
              <a:rPr lang="en" sz="1200" b="1" dirty="0" err="1"/>
              <a:t>rapide</a:t>
            </a:r>
            <a:r>
              <a:rPr lang="en" sz="1200" b="1" dirty="0"/>
              <a:t> </a:t>
            </a:r>
            <a:r>
              <a:rPr lang="en" sz="1200" b="1" dirty="0" err="1"/>
              <a:t>lorsqu’il</a:t>
            </a:r>
            <a:r>
              <a:rPr lang="en" sz="1200" b="1" dirty="0"/>
              <a:t> </a:t>
            </a:r>
            <a:r>
              <a:rPr lang="en" sz="1200" b="1" dirty="0" err="1"/>
              <a:t>est</a:t>
            </a:r>
            <a:r>
              <a:rPr lang="en" sz="1200" b="1" dirty="0"/>
              <a:t> </a:t>
            </a:r>
            <a:r>
              <a:rPr lang="en" sz="1200" b="1" dirty="0" err="1"/>
              <a:t>utilisé</a:t>
            </a:r>
            <a:r>
              <a:rPr lang="en" sz="1200" b="1" dirty="0"/>
              <a:t> avec Chrome </a:t>
            </a:r>
            <a:r>
              <a:rPr lang="en" sz="1200" b="1" dirty="0" err="1"/>
              <a:t>ou</a:t>
            </a:r>
            <a:r>
              <a:rPr lang="en" sz="1200" b="1" dirty="0"/>
              <a:t> Safari. </a:t>
            </a:r>
            <a:endParaRPr lang="en-US" sz="1200" dirty="0"/>
          </a:p>
          <a:p>
            <a:pPr marL="114300" indent="0">
              <a:buSzPts val="1400"/>
              <a:buNone/>
            </a:pPr>
            <a:r>
              <a:rPr lang="en" sz="1200" b="1" dirty="0"/>
              <a:t>      On </a:t>
            </a:r>
            <a:r>
              <a:rPr lang="en" sz="1200" b="1" dirty="0" err="1"/>
              <a:t>estime</a:t>
            </a:r>
            <a:r>
              <a:rPr lang="en" sz="1200" b="1" dirty="0"/>
              <a:t> </a:t>
            </a:r>
            <a:r>
              <a:rPr lang="en" sz="1200" b="1" dirty="0" err="1"/>
              <a:t>qu’il</a:t>
            </a:r>
            <a:r>
              <a:rPr lang="en" sz="1200" b="1" dirty="0"/>
              <a:t> </a:t>
            </a:r>
            <a:r>
              <a:rPr lang="en" sz="1200" b="1" dirty="0" err="1"/>
              <a:t>est</a:t>
            </a:r>
            <a:r>
              <a:rPr lang="en" sz="1200" b="1" dirty="0"/>
              <a:t> plus pratique et plus facile pour les </a:t>
            </a:r>
            <a:endParaRPr lang="en" sz="1200" dirty="0"/>
          </a:p>
          <a:p>
            <a:pPr marL="114300" indent="0">
              <a:buSzPts val="1400"/>
              <a:buNone/>
            </a:pPr>
            <a:r>
              <a:rPr lang="en" sz="1200" b="1" dirty="0"/>
              <a:t>      </a:t>
            </a:r>
            <a:r>
              <a:rPr lang="en" sz="1200" b="1" dirty="0" err="1"/>
              <a:t>Développeurs</a:t>
            </a:r>
            <a:r>
              <a:rPr lang="en" sz="1200" b="1" dirty="0"/>
              <a:t> de </a:t>
            </a:r>
            <a:r>
              <a:rPr lang="en" sz="1200" b="1" dirty="0" err="1"/>
              <a:t>créer</a:t>
            </a:r>
            <a:r>
              <a:rPr lang="en" sz="1200" b="1" dirty="0"/>
              <a:t> des applications et des sites Web</a:t>
            </a:r>
            <a:endParaRPr lang="en-US" sz="1200"/>
          </a:p>
          <a:p>
            <a:pPr marL="114300" indent="0">
              <a:buSzPts val="1400"/>
              <a:buNone/>
            </a:pPr>
            <a:r>
              <a:rPr lang="en" sz="1200" b="1" dirty="0"/>
              <a:t>      Riches </a:t>
            </a:r>
            <a:r>
              <a:rPr lang="en" sz="1200" b="1" dirty="0" err="1"/>
              <a:t>en</a:t>
            </a:r>
            <a:r>
              <a:rPr lang="en" sz="1200" b="1" dirty="0"/>
              <a:t> </a:t>
            </a:r>
            <a:r>
              <a:rPr lang="en" sz="1200" b="1" dirty="0" err="1"/>
              <a:t>fonctionnalités</a:t>
            </a:r>
            <a:r>
              <a:rPr lang="en" sz="1200" b="1" dirty="0"/>
              <a:t> .</a:t>
            </a:r>
            <a:endParaRPr lang="en-US" sz="1200" dirty="0"/>
          </a:p>
          <a:p>
            <a:pPr indent="-317500">
              <a:buSzPts val="1400"/>
            </a:pPr>
            <a:endParaRPr lang="en" sz="1200" b="1" dirty="0"/>
          </a:p>
        </p:txBody>
      </p:sp>
      <p:sp>
        <p:nvSpPr>
          <p:cNvPr id="391" name="Google Shape;391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4" name="Google Shape;392;p16">
            <a:extLst>
              <a:ext uri="{FF2B5EF4-FFF2-40B4-BE49-F238E27FC236}">
                <a16:creationId xmlns:a16="http://schemas.microsoft.com/office/drawing/2014/main" id="{DAC4D6D2-3D70-530F-52CE-ACCEA83A3FE5}"/>
              </a:ext>
            </a:extLst>
          </p:cNvPr>
          <p:cNvSpPr/>
          <p:nvPr/>
        </p:nvSpPr>
        <p:spPr>
          <a:xfrm rot="5400000">
            <a:off x="-100691" y="701606"/>
            <a:ext cx="492597" cy="2913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390;p16">
            <a:extLst>
              <a:ext uri="{FF2B5EF4-FFF2-40B4-BE49-F238E27FC236}">
                <a16:creationId xmlns:a16="http://schemas.microsoft.com/office/drawing/2014/main" id="{5E310321-CC15-CA71-3747-CE5DCA823443}"/>
              </a:ext>
            </a:extLst>
          </p:cNvPr>
          <p:cNvSpPr txBox="1">
            <a:spLocks/>
          </p:cNvSpPr>
          <p:nvPr/>
        </p:nvSpPr>
        <p:spPr>
          <a:xfrm>
            <a:off x="4806581" y="1223879"/>
            <a:ext cx="4096190" cy="3682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285750" indent="-285750">
              <a:buSzPts val="1200"/>
            </a:pPr>
            <a:r>
              <a:rPr lang="en" sz="1200" b="1" dirty="0"/>
              <a:t>Il assure un </a:t>
            </a:r>
            <a:r>
              <a:rPr lang="en" sz="1200" b="1" dirty="0" err="1"/>
              <a:t>équilibre</a:t>
            </a:r>
            <a:r>
              <a:rPr lang="en" sz="1200" b="1" dirty="0"/>
              <a:t> de travail entre le designer qui </a:t>
            </a:r>
            <a:endParaRPr lang="en-US" sz="1200" dirty="0"/>
          </a:p>
          <a:p>
            <a:pPr marL="114300" indent="0">
              <a:buSzPts val="1200"/>
              <a:buNone/>
            </a:pPr>
            <a:r>
              <a:rPr lang="en" sz="1200" b="1" dirty="0"/>
              <a:t>      </a:t>
            </a:r>
            <a:r>
              <a:rPr lang="en" sz="1200" b="1" dirty="0" err="1"/>
              <a:t>travaille</a:t>
            </a:r>
            <a:r>
              <a:rPr lang="en" sz="1200" b="1" dirty="0"/>
              <a:t> sur </a:t>
            </a:r>
            <a:r>
              <a:rPr lang="en" sz="1200" b="1" dirty="0" err="1"/>
              <a:t>une</a:t>
            </a:r>
            <a:r>
              <a:rPr lang="en" sz="1200" b="1" dirty="0"/>
              <a:t> page Web et les </a:t>
            </a:r>
            <a:r>
              <a:rPr lang="en" sz="1200" b="1" dirty="0" err="1"/>
              <a:t>développeurs</a:t>
            </a:r>
            <a:r>
              <a:rPr lang="en" sz="1200" b="1" dirty="0"/>
              <a:t>    </a:t>
            </a:r>
            <a:endParaRPr lang="en" sz="1200"/>
          </a:p>
          <a:p>
            <a:pPr marL="114300" indent="0">
              <a:buSzPts val="1200"/>
              <a:buNone/>
            </a:pPr>
            <a:r>
              <a:rPr lang="en" sz="1200" b="1" dirty="0"/>
              <a:t>      qui </a:t>
            </a:r>
            <a:r>
              <a:rPr lang="en" sz="1200" b="1" dirty="0" err="1"/>
              <a:t>sont</a:t>
            </a:r>
            <a:r>
              <a:rPr lang="en" sz="1200" b="1" dirty="0"/>
              <a:t> plus </a:t>
            </a:r>
            <a:r>
              <a:rPr lang="en" sz="1200" b="1" dirty="0" err="1"/>
              <a:t>concernés</a:t>
            </a:r>
            <a:r>
              <a:rPr lang="en" sz="1200" b="1" dirty="0"/>
              <a:t> </a:t>
            </a:r>
            <a:r>
              <a:rPr lang="en" sz="1200" b="1" dirty="0" err="1"/>
              <a:t>par</a:t>
            </a:r>
            <a:r>
              <a:rPr lang="en" sz="1200" b="1" dirty="0"/>
              <a:t> la </a:t>
            </a:r>
            <a:r>
              <a:rPr lang="en" sz="1200" b="1" dirty="0" err="1"/>
              <a:t>fonctionnalité</a:t>
            </a:r>
            <a:r>
              <a:rPr lang="en" sz="1200" b="1" dirty="0"/>
              <a:t> de la </a:t>
            </a:r>
            <a:endParaRPr lang="en" sz="1200" dirty="0"/>
          </a:p>
          <a:p>
            <a:pPr marL="114300" indent="0">
              <a:buSzPts val="1200"/>
              <a:buNone/>
            </a:pPr>
            <a:r>
              <a:rPr lang="en" sz="1200" b="1" dirty="0"/>
              <a:t>      page   Web.</a:t>
            </a:r>
            <a:endParaRPr lang="en" sz="1200" dirty="0"/>
          </a:p>
          <a:p>
            <a:pPr marL="0" indent="0">
              <a:buSzPts val="1200"/>
              <a:buNone/>
            </a:pPr>
            <a:endParaRPr lang="en" sz="1200" b="1" dirty="0"/>
          </a:p>
          <a:p>
            <a:pPr marL="285750" indent="-285750">
              <a:buSzPts val="1400"/>
            </a:pPr>
            <a:r>
              <a:rPr lang="en" sz="1200" b="1" dirty="0"/>
              <a:t>Tout sera </a:t>
            </a:r>
            <a:r>
              <a:rPr lang="en" sz="1200" b="1" dirty="0" err="1"/>
              <a:t>stocké</a:t>
            </a:r>
            <a:r>
              <a:rPr lang="en" sz="1200" b="1" dirty="0"/>
              <a:t> dans des </a:t>
            </a:r>
            <a:r>
              <a:rPr lang="en" sz="1200" b="1" dirty="0" err="1"/>
              <a:t>éléments</a:t>
            </a:r>
            <a:r>
              <a:rPr lang="en" sz="1200" b="1" dirty="0"/>
              <a:t> et les codes  sans</a:t>
            </a:r>
            <a:endParaRPr lang="en-US" sz="1200" dirty="0"/>
          </a:p>
          <a:p>
            <a:pPr marL="0" indent="0">
              <a:buSzPts val="1400"/>
              <a:buNone/>
            </a:pPr>
            <a:r>
              <a:rPr lang="en" sz="1200" b="1" dirty="0"/>
              <a:t>          importance </a:t>
            </a:r>
            <a:r>
              <a:rPr lang="en" sz="1200" b="1" dirty="0" err="1"/>
              <a:t>seront</a:t>
            </a:r>
            <a:r>
              <a:rPr lang="en" sz="1200" b="1" dirty="0"/>
              <a:t> </a:t>
            </a:r>
            <a:r>
              <a:rPr lang="en" sz="1200" b="1" dirty="0" err="1"/>
              <a:t>éliminés</a:t>
            </a:r>
            <a:r>
              <a:rPr lang="en" sz="1200" b="1" dirty="0"/>
              <a:t> </a:t>
            </a:r>
            <a:r>
              <a:rPr lang="en" sz="1200" b="1" dirty="0" err="1"/>
              <a:t>automatiquement</a:t>
            </a:r>
            <a:r>
              <a:rPr lang="en" sz="1200" b="1" dirty="0"/>
              <a:t>.</a:t>
            </a:r>
            <a:endParaRPr lang="en-US" sz="1200" dirty="0"/>
          </a:p>
          <a:p>
            <a:pPr marL="285750" indent="-285750">
              <a:buSzPts val="1400"/>
            </a:pPr>
            <a:endParaRPr lang="en" sz="1200" b="1" dirty="0"/>
          </a:p>
          <a:p>
            <a:pPr marL="139700" indent="0">
              <a:buSzPts val="1400"/>
              <a:buFont typeface="Barlow Light"/>
              <a:buNone/>
            </a:pPr>
            <a:endParaRPr lang="en" sz="1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89;p16">
            <a:extLst>
              <a:ext uri="{FF2B5EF4-FFF2-40B4-BE49-F238E27FC236}">
                <a16:creationId xmlns:a16="http://schemas.microsoft.com/office/drawing/2014/main" id="{0DAA80AE-F40E-897A-39EC-C128A299A882}"/>
              </a:ext>
            </a:extLst>
          </p:cNvPr>
          <p:cNvSpPr txBox="1">
            <a:spLocks/>
          </p:cNvSpPr>
          <p:nvPr/>
        </p:nvSpPr>
        <p:spPr>
          <a:xfrm>
            <a:off x="367931" y="-197839"/>
            <a:ext cx="7438800" cy="1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fr-FR" sz="2200" b="1" dirty="0">
                <a:latin typeface="Barlow SemiBold"/>
                <a:ea typeface="Barlow SemiBold"/>
                <a:cs typeface="Barlow SemiBold"/>
                <a:sym typeface="Barlow SemiBold"/>
              </a:rPr>
              <a:t>Les </a:t>
            </a:r>
            <a:r>
              <a:rPr lang="fr-FR" sz="2200" b="1" dirty="0" err="1">
                <a:latin typeface="Barlow SemiBold"/>
                <a:ea typeface="Barlow SemiBold"/>
                <a:cs typeface="Barlow SemiBold"/>
                <a:sym typeface="Barlow SemiBold"/>
              </a:rPr>
              <a:t>inconvénients</a:t>
            </a:r>
            <a:r>
              <a:rPr lang="fr-FR" sz="2200" b="1" dirty="0">
                <a:latin typeface="Barlow SemiBold"/>
                <a:ea typeface="Barlow SemiBold"/>
                <a:cs typeface="Barlow SemiBold"/>
                <a:sym typeface="Barlow SemiBold"/>
              </a:rPr>
              <a:t> de Polymer JS</a:t>
            </a:r>
          </a:p>
        </p:txBody>
      </p:sp>
      <p:sp>
        <p:nvSpPr>
          <p:cNvPr id="19" name="Google Shape;390;p16">
            <a:extLst>
              <a:ext uri="{FF2B5EF4-FFF2-40B4-BE49-F238E27FC236}">
                <a16:creationId xmlns:a16="http://schemas.microsoft.com/office/drawing/2014/main" id="{00F4116E-57F7-DD77-0548-A14899D089A2}"/>
              </a:ext>
            </a:extLst>
          </p:cNvPr>
          <p:cNvSpPr txBox="1">
            <a:spLocks/>
          </p:cNvSpPr>
          <p:nvPr/>
        </p:nvSpPr>
        <p:spPr>
          <a:xfrm>
            <a:off x="401158" y="985090"/>
            <a:ext cx="7438800" cy="25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-304800">
              <a:buSzPts val="1200"/>
            </a:pPr>
            <a:r>
              <a:rPr lang="fr-FR" sz="1200" b="1" dirty="0"/>
              <a:t>La </a:t>
            </a:r>
            <a:r>
              <a:rPr lang="fr-FR" sz="1200" b="1" dirty="0" err="1"/>
              <a:t>création</a:t>
            </a:r>
            <a:r>
              <a:rPr lang="fr-FR" sz="1200" b="1" dirty="0"/>
              <a:t> de </a:t>
            </a:r>
            <a:r>
              <a:rPr lang="fr-FR" sz="1200" b="1" dirty="0" err="1"/>
              <a:t>composants</a:t>
            </a:r>
            <a:r>
              <a:rPr lang="fr-FR" sz="1200" b="1" dirty="0"/>
              <a:t> pour </a:t>
            </a:r>
            <a:r>
              <a:rPr lang="fr-FR" sz="1200" b="1" dirty="0" err="1"/>
              <a:t>chaque</a:t>
            </a:r>
            <a:r>
              <a:rPr lang="fr-FR" sz="1200" b="1" dirty="0"/>
              <a:t> </a:t>
            </a:r>
            <a:r>
              <a:rPr lang="fr-FR" sz="1200" b="1" dirty="0" err="1"/>
              <a:t>navigateur</a:t>
            </a:r>
            <a:r>
              <a:rPr lang="fr-FR" sz="1200" b="1" dirty="0"/>
              <a:t> </a:t>
            </a:r>
            <a:r>
              <a:rPr lang="fr-FR" sz="1200" b="1" dirty="0" err="1"/>
              <a:t>prend</a:t>
            </a:r>
            <a:r>
              <a:rPr lang="fr-FR" sz="1200" b="1" dirty="0"/>
              <a:t> beaucoup de temps. Vous </a:t>
            </a:r>
            <a:r>
              <a:rPr lang="fr-FR" sz="1200" b="1" dirty="0" err="1"/>
              <a:t>devrez</a:t>
            </a:r>
            <a:r>
              <a:rPr lang="fr-FR" sz="1200" b="1" dirty="0"/>
              <a:t> savoir</a:t>
            </a:r>
          </a:p>
          <a:p>
            <a:pPr marL="152400" indent="0">
              <a:buSzPts val="1200"/>
              <a:buFont typeface="Barlow Light"/>
              <a:buNone/>
            </a:pPr>
            <a:r>
              <a:rPr lang="fr-FR" sz="1200" b="1" dirty="0"/>
              <a:t>          comment les </a:t>
            </a:r>
            <a:r>
              <a:rPr lang="fr-FR" sz="1200" b="1" dirty="0" err="1"/>
              <a:t>différents</a:t>
            </a:r>
            <a:r>
              <a:rPr lang="fr-FR" sz="1200" b="1" dirty="0"/>
              <a:t> </a:t>
            </a:r>
            <a:r>
              <a:rPr lang="fr-FR" sz="1200" b="1" dirty="0" err="1"/>
              <a:t>navigateurs</a:t>
            </a:r>
            <a:r>
              <a:rPr lang="fr-FR" sz="1200" b="1" dirty="0"/>
              <a:t> </a:t>
            </a:r>
            <a:r>
              <a:rPr lang="fr-FR" sz="1200" b="1" dirty="0" err="1"/>
              <a:t>fonctionnent</a:t>
            </a:r>
            <a:r>
              <a:rPr lang="fr-FR" sz="1200" b="1" dirty="0"/>
              <a:t> avec le DOM </a:t>
            </a:r>
            <a:r>
              <a:rPr lang="fr-FR" sz="1200" b="1" dirty="0" err="1"/>
              <a:t>caché</a:t>
            </a:r>
            <a:r>
              <a:rPr lang="fr-FR" sz="1200" b="1" dirty="0"/>
              <a:t> .</a:t>
            </a:r>
            <a:endParaRPr lang="fr-FR" sz="1200" b="1"/>
          </a:p>
          <a:p>
            <a:pPr indent="0">
              <a:buFont typeface="Barlow Light"/>
              <a:buNone/>
            </a:pPr>
            <a:endParaRPr lang="fr-FR" sz="1400"/>
          </a:p>
          <a:p>
            <a:pPr indent="-317500">
              <a:buSzPts val="1400"/>
            </a:pPr>
            <a:r>
              <a:rPr lang="fr-FR" sz="1200" b="1" dirty="0"/>
              <a:t>Il </a:t>
            </a:r>
            <a:r>
              <a:rPr lang="fr-FR" sz="1200" b="1" dirty="0" err="1"/>
              <a:t>n’y</a:t>
            </a:r>
            <a:r>
              <a:rPr lang="fr-FR" sz="1200" b="1" dirty="0"/>
              <a:t> a pas de </a:t>
            </a:r>
            <a:r>
              <a:rPr lang="fr-FR" sz="1200" b="1" dirty="0" err="1"/>
              <a:t>clarté</a:t>
            </a:r>
            <a:r>
              <a:rPr lang="fr-FR" sz="1200" b="1" dirty="0"/>
              <a:t> sur la </a:t>
            </a:r>
            <a:r>
              <a:rPr lang="fr-FR" sz="1200" b="1" dirty="0" err="1"/>
              <a:t>façon</a:t>
            </a:r>
            <a:r>
              <a:rPr lang="fr-FR" sz="1200" b="1" dirty="0"/>
              <a:t> </a:t>
            </a:r>
            <a:r>
              <a:rPr lang="fr-FR" sz="1200" b="1" dirty="0" err="1"/>
              <a:t>dont</a:t>
            </a:r>
            <a:r>
              <a:rPr lang="fr-FR" sz="1200" b="1" dirty="0"/>
              <a:t> </a:t>
            </a:r>
            <a:r>
              <a:rPr lang="fr-FR" sz="1200" b="1" dirty="0" err="1"/>
              <a:t>vous</a:t>
            </a:r>
            <a:r>
              <a:rPr lang="fr-FR" sz="1200" b="1" dirty="0"/>
              <a:t> </a:t>
            </a:r>
            <a:r>
              <a:rPr lang="fr-FR" sz="1200" b="1" dirty="0" err="1"/>
              <a:t>pouvez</a:t>
            </a:r>
            <a:r>
              <a:rPr lang="fr-FR" sz="1200" b="1" dirty="0"/>
              <a:t> </a:t>
            </a:r>
            <a:r>
              <a:rPr lang="fr-FR" sz="1200" b="1" dirty="0" err="1"/>
              <a:t>organiser</a:t>
            </a:r>
            <a:r>
              <a:rPr lang="fr-FR" sz="1200" b="1" dirty="0"/>
              <a:t> des applications plus </a:t>
            </a:r>
            <a:r>
              <a:rPr lang="fr-FR" sz="1200" b="1" dirty="0" err="1"/>
              <a:t>grandes</a:t>
            </a:r>
            <a:r>
              <a:rPr lang="fr-FR" sz="1200" b="1" dirty="0"/>
              <a:t> </a:t>
            </a:r>
            <a:r>
              <a:rPr lang="fr-FR" sz="1200" b="1" dirty="0" err="1"/>
              <a:t>en</a:t>
            </a:r>
            <a:r>
              <a:rPr lang="fr-FR" sz="1200" b="1" dirty="0"/>
              <a:t> </a:t>
            </a:r>
            <a:r>
              <a:rPr lang="fr-FR" sz="1200" b="1" dirty="0" err="1"/>
              <a:t>utilisant</a:t>
            </a:r>
          </a:p>
          <a:p>
            <a:pPr marL="139700" indent="0">
              <a:buSzPts val="1400"/>
              <a:buFont typeface="Barlow Light"/>
              <a:buNone/>
            </a:pPr>
            <a:r>
              <a:rPr lang="fr-FR" sz="1200" b="1" dirty="0"/>
              <a:t>          Polymer JS.</a:t>
            </a:r>
          </a:p>
          <a:p>
            <a:pPr indent="0">
              <a:buFont typeface="Barlow Light"/>
              <a:buNone/>
            </a:pPr>
            <a:endParaRPr lang="fr-FR" sz="1200" b="1" dirty="0"/>
          </a:p>
          <a:p>
            <a:pPr indent="-317500">
              <a:buSzPts val="1400"/>
            </a:pPr>
            <a:r>
              <a:rPr lang="fr-FR" sz="1200" b="1" dirty="0" err="1"/>
              <a:t>Nécessite</a:t>
            </a:r>
            <a:r>
              <a:rPr lang="fr-FR" sz="1200" b="1" dirty="0"/>
              <a:t> le </a:t>
            </a:r>
            <a:r>
              <a:rPr lang="fr-FR" sz="1200" b="1" dirty="0" err="1"/>
              <a:t>téléchargement</a:t>
            </a:r>
            <a:r>
              <a:rPr lang="fr-FR" sz="1200" b="1" dirty="0"/>
              <a:t> de la </a:t>
            </a:r>
            <a:r>
              <a:rPr lang="fr-FR" sz="1200" b="1" dirty="0" err="1"/>
              <a:t>bibliothèque</a:t>
            </a:r>
            <a:r>
              <a:rPr lang="fr-FR" sz="1200" b="1" dirty="0"/>
              <a:t> </a:t>
            </a:r>
            <a:r>
              <a:rPr lang="fr-FR" sz="1200" b="1" dirty="0" err="1"/>
              <a:t>entière</a:t>
            </a:r>
            <a:r>
              <a:rPr lang="fr-FR" sz="1200" b="1" dirty="0"/>
              <a:t> et des </a:t>
            </a:r>
            <a:r>
              <a:rPr lang="fr-FR" sz="1200" b="1" dirty="0" err="1"/>
              <a:t>Polyfills</a:t>
            </a:r>
            <a:r>
              <a:rPr lang="fr-FR" sz="1200" b="1" dirty="0"/>
              <a:t> .</a:t>
            </a:r>
          </a:p>
        </p:txBody>
      </p:sp>
      <p:sp>
        <p:nvSpPr>
          <p:cNvPr id="21" name="Google Shape;391;p16">
            <a:extLst>
              <a:ext uri="{FF2B5EF4-FFF2-40B4-BE49-F238E27FC236}">
                <a16:creationId xmlns:a16="http://schemas.microsoft.com/office/drawing/2014/main" id="{E8ABBBD6-CDCB-C3C2-801C-ED4EAB5C8D2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397;p17">
            <a:extLst>
              <a:ext uri="{FF2B5EF4-FFF2-40B4-BE49-F238E27FC236}">
                <a16:creationId xmlns:a16="http://schemas.microsoft.com/office/drawing/2014/main" id="{F9B562BD-ED39-8083-4FEE-670C7E51C419}"/>
              </a:ext>
            </a:extLst>
          </p:cNvPr>
          <p:cNvSpPr txBox="1">
            <a:spLocks/>
          </p:cNvSpPr>
          <p:nvPr/>
        </p:nvSpPr>
        <p:spPr>
          <a:xfrm>
            <a:off x="1459156" y="75304"/>
            <a:ext cx="6318725" cy="418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200" b="1" dirty="0">
                <a:solidFill>
                  <a:schemeClr val="accent2"/>
                </a:solidFill>
                <a:latin typeface="Barlow SemiBold"/>
              </a:rPr>
              <a:t>                                              Les </a:t>
            </a:r>
            <a:r>
              <a:rPr lang="en" sz="2200" b="1" dirty="0" err="1">
                <a:solidFill>
                  <a:schemeClr val="accent2"/>
                </a:solidFill>
                <a:latin typeface="Barlow SemiBold"/>
              </a:rPr>
              <a:t>Outils</a:t>
            </a:r>
            <a:endParaRPr lang="en" sz="2200" b="1" dirty="0">
              <a:solidFill>
                <a:schemeClr val="accent2"/>
              </a:solidFill>
              <a:latin typeface="Barlow SemiBold"/>
            </a:endParaRPr>
          </a:p>
        </p:txBody>
      </p:sp>
      <p:sp>
        <p:nvSpPr>
          <p:cNvPr id="628" name="Google Shape;398;p17">
            <a:extLst>
              <a:ext uri="{FF2B5EF4-FFF2-40B4-BE49-F238E27FC236}">
                <a16:creationId xmlns:a16="http://schemas.microsoft.com/office/drawing/2014/main" id="{8784121E-4AAF-8200-4F71-82113465E5E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30" name="ZoneTexte 629">
            <a:extLst>
              <a:ext uri="{FF2B5EF4-FFF2-40B4-BE49-F238E27FC236}">
                <a16:creationId xmlns:a16="http://schemas.microsoft.com/office/drawing/2014/main" id="{EA3CE30E-5664-AB95-BCA7-F43068C5A1CA}"/>
              </a:ext>
            </a:extLst>
          </p:cNvPr>
          <p:cNvSpPr txBox="1"/>
          <p:nvPr/>
        </p:nvSpPr>
        <p:spPr>
          <a:xfrm>
            <a:off x="1492546" y="40935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1– Google</a:t>
            </a:r>
          </a:p>
        </p:txBody>
      </p:sp>
      <p:pic>
        <p:nvPicPr>
          <p:cNvPr id="632" name="Image 6">
            <a:extLst>
              <a:ext uri="{FF2B5EF4-FFF2-40B4-BE49-F238E27FC236}">
                <a16:creationId xmlns:a16="http://schemas.microsoft.com/office/drawing/2014/main" id="{8D1D5463-1AC5-94F4-E012-FC150C435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18" y="705935"/>
            <a:ext cx="1168254" cy="834258"/>
          </a:xfrm>
          <a:prstGeom prst="rect">
            <a:avLst/>
          </a:prstGeom>
        </p:spPr>
      </p:pic>
      <p:sp>
        <p:nvSpPr>
          <p:cNvPr id="634" name="ZoneTexte 633">
            <a:extLst>
              <a:ext uri="{FF2B5EF4-FFF2-40B4-BE49-F238E27FC236}">
                <a16:creationId xmlns:a16="http://schemas.microsoft.com/office/drawing/2014/main" id="{EF39F277-2D65-E6DB-E866-373023C8F592}"/>
              </a:ext>
            </a:extLst>
          </p:cNvPr>
          <p:cNvSpPr txBox="1"/>
          <p:nvPr/>
        </p:nvSpPr>
        <p:spPr>
          <a:xfrm>
            <a:off x="183411" y="1592226"/>
            <a:ext cx="430485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Google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est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un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moteur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de recherche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gratuit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et libre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d'accès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sur le World Wide Web,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ayant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donné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son nom à la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société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Google. </a:t>
            </a:r>
            <a:endParaRPr lang="fr-FR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C'est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aujourd'hui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le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moteur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de recherche et le site web le plus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visité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au monde  .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Je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l’utilise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toujours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pour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effectuer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mes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recherches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et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cette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fois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pour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effectuer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ma recherche 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6" name="ZoneTexte 635">
            <a:extLst>
              <a:ext uri="{FF2B5EF4-FFF2-40B4-BE49-F238E27FC236}">
                <a16:creationId xmlns:a16="http://schemas.microsoft.com/office/drawing/2014/main" id="{DDFABAA0-B3D1-18AE-1C1D-244896591F82}"/>
              </a:ext>
            </a:extLst>
          </p:cNvPr>
          <p:cNvSpPr txBox="1"/>
          <p:nvPr/>
        </p:nvSpPr>
        <p:spPr>
          <a:xfrm>
            <a:off x="6237324" y="402709"/>
            <a:ext cx="272991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2– Twitter</a:t>
            </a:r>
            <a:endParaRPr lang="fr-FR" dirty="0"/>
          </a:p>
        </p:txBody>
      </p:sp>
      <p:pic>
        <p:nvPicPr>
          <p:cNvPr id="638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8553A7DC-55B2-1C22-8037-86DA05C58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097" y="702622"/>
            <a:ext cx="1168254" cy="840884"/>
          </a:xfrm>
          <a:prstGeom prst="rect">
            <a:avLst/>
          </a:prstGeom>
        </p:spPr>
      </p:pic>
      <p:sp>
        <p:nvSpPr>
          <p:cNvPr id="640" name="ZoneTexte 639">
            <a:extLst>
              <a:ext uri="{FF2B5EF4-FFF2-40B4-BE49-F238E27FC236}">
                <a16:creationId xmlns:a16="http://schemas.microsoft.com/office/drawing/2014/main" id="{A0D5E79D-C4E4-951F-D4A8-B740DFBA1F9A}"/>
              </a:ext>
            </a:extLst>
          </p:cNvPr>
          <p:cNvSpPr txBox="1"/>
          <p:nvPr/>
        </p:nvSpPr>
        <p:spPr>
          <a:xfrm>
            <a:off x="5247167" y="1539062"/>
            <a:ext cx="3673548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Twitter </a:t>
            </a:r>
            <a:r>
              <a:rPr lang="en-US" sz="1100" b="1" dirty="0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est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un reseau social </a:t>
            </a:r>
            <a:r>
              <a:rPr lang="en-US" sz="1100" b="1" dirty="0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permet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à un </a:t>
            </a:r>
            <a:r>
              <a:rPr lang="en-US" sz="1100" b="1" dirty="0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utilisateur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</a:t>
            </a:r>
            <a:r>
              <a:rPr lang="en-US" sz="1100" b="1" dirty="0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d’envoyer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</a:t>
            </a:r>
            <a:r>
              <a:rPr lang="en-US" sz="1100" b="1" dirty="0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gratuitement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des </a:t>
            </a:r>
            <a:r>
              <a:rPr lang="en-US" sz="1100" b="1" dirty="0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micromessages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, </a:t>
            </a:r>
            <a:r>
              <a:rPr lang="en-US" sz="1100" b="1" dirty="0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appelés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 </a:t>
            </a:r>
            <a:r>
              <a:rPr lang="en-US" sz="1100" b="1" i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tweets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 </a:t>
            </a:r>
            <a:r>
              <a:rPr lang="en-US" sz="1100" b="1" dirty="0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ou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</a:t>
            </a:r>
            <a:r>
              <a:rPr lang="en-US" sz="1100" b="1" dirty="0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gazouillis</a:t>
            </a:r>
            <a:r>
              <a:rPr lang="en-US" sz="1100" b="1" baseline="30000" dirty="0">
                <a:solidFill>
                  <a:schemeClr val="accent2">
                    <a:lumMod val="75000"/>
                  </a:schemeClr>
                </a:solidFill>
                <a:latin typeface="Barlow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et </a:t>
            </a:r>
            <a:r>
              <a:rPr lang="en-US" sz="1100" b="1" dirty="0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peut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 </a:t>
            </a:r>
            <a:r>
              <a:rPr lang="en-US" sz="1100" b="1" dirty="0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etre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 </a:t>
            </a:r>
            <a:r>
              <a:rPr lang="en-US" sz="1100" b="1" dirty="0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utilisé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</a:t>
            </a:r>
            <a:r>
              <a:rPr lang="en-US" sz="1100" b="1" dirty="0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comme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un </a:t>
            </a:r>
            <a:r>
              <a:rPr lang="en-US" sz="1100" b="1" dirty="0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outil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de recherche .</a:t>
            </a:r>
          </a:p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Je suis </a:t>
            </a:r>
            <a:r>
              <a:rPr lang="en-US" sz="1100" b="1" dirty="0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toujours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au </a:t>
            </a:r>
            <a:r>
              <a:rPr lang="en-US" sz="1100" b="1" dirty="0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caurant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des </a:t>
            </a:r>
            <a:r>
              <a:rPr lang="en-US" sz="1100" b="1" dirty="0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actualités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 .</a:t>
            </a:r>
          </a:p>
        </p:txBody>
      </p:sp>
      <p:sp>
        <p:nvSpPr>
          <p:cNvPr id="642" name="ZoneTexte 641">
            <a:extLst>
              <a:ext uri="{FF2B5EF4-FFF2-40B4-BE49-F238E27FC236}">
                <a16:creationId xmlns:a16="http://schemas.microsoft.com/office/drawing/2014/main" id="{2C044A4A-CBCF-1EDA-2AD9-131DD4F8F7C1}"/>
              </a:ext>
            </a:extLst>
          </p:cNvPr>
          <p:cNvSpPr txBox="1"/>
          <p:nvPr/>
        </p:nvSpPr>
        <p:spPr>
          <a:xfrm>
            <a:off x="1565644" y="293458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3– </a:t>
            </a:r>
            <a:r>
              <a:rPr lang="en-US" dirty="0" err="1"/>
              <a:t>Qwant</a:t>
            </a:r>
            <a:r>
              <a:rPr lang="fr-FR" dirty="0"/>
              <a:t>​</a:t>
            </a:r>
          </a:p>
        </p:txBody>
      </p:sp>
      <p:pic>
        <p:nvPicPr>
          <p:cNvPr id="644" name="Image 13">
            <a:extLst>
              <a:ext uri="{FF2B5EF4-FFF2-40B4-BE49-F238E27FC236}">
                <a16:creationId xmlns:a16="http://schemas.microsoft.com/office/drawing/2014/main" id="{689E5409-0181-84DC-0363-277264A0E4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2546" y="3237614"/>
            <a:ext cx="1168253" cy="834656"/>
          </a:xfrm>
          <a:prstGeom prst="rect">
            <a:avLst/>
          </a:prstGeom>
        </p:spPr>
      </p:pic>
      <p:sp>
        <p:nvSpPr>
          <p:cNvPr id="646" name="ZoneTexte 645">
            <a:extLst>
              <a:ext uri="{FF2B5EF4-FFF2-40B4-BE49-F238E27FC236}">
                <a16:creationId xmlns:a16="http://schemas.microsoft.com/office/drawing/2014/main" id="{58989D10-D509-24E5-8AF7-7BD3D50F746B}"/>
              </a:ext>
            </a:extLst>
          </p:cNvPr>
          <p:cNvSpPr txBox="1"/>
          <p:nvPr/>
        </p:nvSpPr>
        <p:spPr>
          <a:xfrm>
            <a:off x="183411" y="4077586"/>
            <a:ext cx="4304857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Qwant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,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c'est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le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moteur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de recherche hexagonal qui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veut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se faire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une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place face à son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aîné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écrasant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,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en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revendiquant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,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notamment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, le respect des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données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personnelles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. </a:t>
            </a:r>
            <a:endParaRPr lang="fr-FR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Je </a:t>
            </a:r>
            <a:r>
              <a:rPr lang="en-US" sz="1100" b="1" dirty="0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l’ai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</a:t>
            </a:r>
            <a:r>
              <a:rPr lang="en-US" sz="1100" b="1" dirty="0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utilisé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pour ma recherche de </a:t>
            </a:r>
            <a:r>
              <a:rPr lang="en-US" sz="1100" b="1" dirty="0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trouver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des </a:t>
            </a:r>
            <a:r>
              <a:rPr lang="en-US" sz="1100" b="1" dirty="0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informations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sur la </a:t>
            </a:r>
            <a:r>
              <a:rPr lang="en-US" sz="1100" b="1" dirty="0" err="1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bibliothèque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</a:rPr>
              <a:t> Polymer JS .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8" name="ZoneTexte 647">
            <a:extLst>
              <a:ext uri="{FF2B5EF4-FFF2-40B4-BE49-F238E27FC236}">
                <a16:creationId xmlns:a16="http://schemas.microsoft.com/office/drawing/2014/main" id="{FD10E273-B694-F2A8-0DD4-8CAFCA6C64A3}"/>
              </a:ext>
            </a:extLst>
          </p:cNvPr>
          <p:cNvSpPr txBox="1"/>
          <p:nvPr/>
        </p:nvSpPr>
        <p:spPr>
          <a:xfrm>
            <a:off x="6104417" y="293458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4– Newsletters</a:t>
            </a:r>
            <a:endParaRPr lang="fr-FR" dirty="0"/>
          </a:p>
        </p:txBody>
      </p:sp>
      <p:sp>
        <p:nvSpPr>
          <p:cNvPr id="650" name="ZoneTexte 649">
            <a:extLst>
              <a:ext uri="{FF2B5EF4-FFF2-40B4-BE49-F238E27FC236}">
                <a16:creationId xmlns:a16="http://schemas.microsoft.com/office/drawing/2014/main" id="{1657BBA4-52E3-DC76-1650-ADBF9E8C019F}"/>
              </a:ext>
            </a:extLst>
          </p:cNvPr>
          <p:cNvSpPr txBox="1"/>
          <p:nvPr/>
        </p:nvSpPr>
        <p:spPr>
          <a:xfrm>
            <a:off x="5273748" y="4077586"/>
            <a:ext cx="372006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Une newsletter (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ou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lettre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d'information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ou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 info-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lettre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) 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est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 un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condensé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d'informations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émanant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 d'un site web et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envoyé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 par email à un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groupe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d'individus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 y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ayant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volontairement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souscrit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. La newsletter 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peut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concerner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 des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activités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commerciales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, des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actualités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, des </a:t>
            </a:r>
            <a:r>
              <a:rPr lang="en-US" sz="1100" b="1" err="1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nouveautés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Barlow Light"/>
                <a:cs typeface="arial"/>
              </a:rPr>
              <a:t>, etc...</a:t>
            </a:r>
          </a:p>
          <a:p>
            <a:endParaRPr lang="en-US" sz="1100" b="1" dirty="0">
              <a:solidFill>
                <a:schemeClr val="accent2">
                  <a:lumMod val="75000"/>
                </a:schemeClr>
              </a:solidFill>
              <a:latin typeface="Barlow Light"/>
              <a:cs typeface="arial"/>
            </a:endParaRPr>
          </a:p>
        </p:txBody>
      </p:sp>
      <p:pic>
        <p:nvPicPr>
          <p:cNvPr id="652" name="Image 17">
            <a:extLst>
              <a:ext uri="{FF2B5EF4-FFF2-40B4-BE49-F238E27FC236}">
                <a16:creationId xmlns:a16="http://schemas.microsoft.com/office/drawing/2014/main" id="{5B63E023-7EB1-9FAD-CC9B-42B06C99AE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3906" y="3195084"/>
            <a:ext cx="1168253" cy="8399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04;p18">
            <a:extLst>
              <a:ext uri="{FF2B5EF4-FFF2-40B4-BE49-F238E27FC236}">
                <a16:creationId xmlns:a16="http://schemas.microsoft.com/office/drawing/2014/main" id="{D2B3752B-87BC-7770-89D8-42AA43360B5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57" name="Google Shape;399;p17">
            <a:extLst>
              <a:ext uri="{FF2B5EF4-FFF2-40B4-BE49-F238E27FC236}">
                <a16:creationId xmlns:a16="http://schemas.microsoft.com/office/drawing/2014/main" id="{C5A7078F-39B9-ED23-739C-1E38CC380EC7}"/>
              </a:ext>
            </a:extLst>
          </p:cNvPr>
          <p:cNvSpPr txBox="1">
            <a:spLocks/>
          </p:cNvSpPr>
          <p:nvPr/>
        </p:nvSpPr>
        <p:spPr>
          <a:xfrm>
            <a:off x="328550" y="588491"/>
            <a:ext cx="8496900" cy="45168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1100" dirty="0"/>
              <a:t>Acharya, D. P. (2022, 1 juillet). Les 40 meilleures bibliothèques et </a:t>
            </a:r>
            <a:r>
              <a:rPr lang="fr-FR" sz="1100" dirty="0" err="1"/>
              <a:t>frameworks</a:t>
            </a:r>
            <a:r>
              <a:rPr lang="fr-FR" sz="1100" dirty="0"/>
              <a:t> JavaScript pour 2022. </a:t>
            </a:r>
            <a:r>
              <a:rPr lang="fr-FR" sz="1100" dirty="0" err="1"/>
              <a:t>Kinsta</a:t>
            </a:r>
            <a:r>
              <a:rPr lang="fr-FR" sz="1100" dirty="0"/>
              <a:t>.</a:t>
            </a:r>
            <a:r>
              <a:rPr lang="fr-FR" sz="1200" dirty="0"/>
              <a:t> </a:t>
            </a:r>
            <a:r>
              <a:rPr lang="fr-FR" sz="1100" u="sng" dirty="0">
                <a:solidFill>
                  <a:schemeClr val="hlink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https://kinsta.com/fr/blog/bibliotheques-javascript/</a:t>
            </a:r>
            <a:endParaRPr lang="fr-FR" sz="1100">
              <a:solidFill>
                <a:schemeClr val="hlink"/>
              </a:solidFill>
            </a:endParaRPr>
          </a:p>
          <a:p>
            <a:endParaRPr lang="fr-FR" sz="1100" dirty="0"/>
          </a:p>
          <a:p>
            <a:r>
              <a:rPr lang="fr-FR" sz="1100" dirty="0" err="1"/>
              <a:t>Jadhav</a:t>
            </a:r>
            <a:r>
              <a:rPr lang="fr-FR" sz="1100" dirty="0"/>
              <a:t>, V. (2021, 10 décembre). Polymer.js . Basic </a:t>
            </a:r>
            <a:r>
              <a:rPr lang="fr-FR" sz="1100" dirty="0" err="1"/>
              <a:t>understanding</a:t>
            </a:r>
            <a:r>
              <a:rPr lang="fr-FR" sz="1100" dirty="0"/>
              <a:t> - </a:t>
            </a:r>
            <a:r>
              <a:rPr lang="fr-FR" sz="1100" dirty="0" err="1"/>
              <a:t>nonstopio</a:t>
            </a:r>
            <a:r>
              <a:rPr lang="fr-FR" sz="1100" dirty="0"/>
              <a:t>. Medium</a:t>
            </a:r>
            <a:r>
              <a:rPr lang="fr-FR" sz="1200" dirty="0"/>
              <a:t> </a:t>
            </a:r>
            <a:endParaRPr lang="fr-FR" sz="1100" dirty="0">
              <a:solidFill>
                <a:schemeClr val="hlink"/>
              </a:solidFill>
              <a:sym typeface="Calibri"/>
            </a:endParaRPr>
          </a:p>
          <a:p>
            <a:r>
              <a:rPr lang="fr-FR" sz="1100" u="sng" dirty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https://blog.nonstopio.com/polymer-js-basic-understanding-b6d2b281182d</a:t>
            </a:r>
            <a:endParaRPr lang="fr-FR" sz="1100">
              <a:solidFill>
                <a:schemeClr val="hlink"/>
              </a:solidFill>
            </a:endParaRPr>
          </a:p>
          <a:p>
            <a:endParaRPr lang="fr-FR" sz="1100" dirty="0"/>
          </a:p>
          <a:p>
            <a:r>
              <a:rPr lang="fr-FR" sz="1100" dirty="0"/>
              <a:t>Pasek, C. (2019, 12 avril). </a:t>
            </a:r>
            <a:r>
              <a:rPr lang="fr-FR" sz="1100" i="1" dirty="0"/>
              <a:t>Créer des </a:t>
            </a:r>
            <a:r>
              <a:rPr lang="fr-FR" sz="1100" i="1" dirty="0" err="1"/>
              <a:t>WebComponents</a:t>
            </a:r>
            <a:r>
              <a:rPr lang="fr-FR" sz="1100" i="1" dirty="0"/>
              <a:t> avec </a:t>
            </a:r>
            <a:r>
              <a:rPr lang="fr-FR" sz="1100" i="1" dirty="0" err="1"/>
              <a:t>Polymer</a:t>
            </a:r>
            <a:r>
              <a:rPr lang="fr-FR" sz="1100" dirty="0"/>
              <a:t>. Blog Ineat.</a:t>
            </a:r>
            <a:endParaRPr lang="fr-FR"/>
          </a:p>
          <a:p>
            <a:r>
              <a:rPr lang="fr-FR" sz="1100" dirty="0">
                <a:hlinkClick r:id="rId5"/>
              </a:rPr>
              <a:t>https://blog.ineat-group.com/2019/02/creer-des-webcomponents-avec-polymer/</a:t>
            </a:r>
            <a:endParaRPr lang="fr-FR" sz="1100"/>
          </a:p>
          <a:p>
            <a:endParaRPr lang="fr-FR" sz="1100" dirty="0"/>
          </a:p>
          <a:p>
            <a:r>
              <a:rPr lang="fr-FR" sz="1100" dirty="0" err="1"/>
              <a:t>Hemel</a:t>
            </a:r>
            <a:r>
              <a:rPr lang="fr-FR" sz="1100" dirty="0"/>
              <a:t>, Z. (2013, 13 juin). </a:t>
            </a:r>
            <a:r>
              <a:rPr lang="fr-FR" sz="1100" i="1" dirty="0"/>
              <a:t>Utilisez les Web Components dès aujourd’hui avec </a:t>
            </a:r>
            <a:r>
              <a:rPr lang="fr-FR" sz="1100" i="1" dirty="0" err="1"/>
              <a:t>Polymer</a:t>
            </a:r>
            <a:r>
              <a:rPr lang="fr-FR" sz="1100" i="1" dirty="0"/>
              <a:t> de Google</a:t>
            </a:r>
            <a:r>
              <a:rPr lang="fr-FR" sz="1100" dirty="0"/>
              <a:t>. </a:t>
            </a:r>
            <a:r>
              <a:rPr lang="fr-FR" sz="1100" dirty="0" err="1"/>
              <a:t>InfoQ</a:t>
            </a:r>
            <a:r>
              <a:rPr lang="fr-FR" sz="1100" dirty="0"/>
              <a:t>.</a:t>
            </a:r>
            <a:endParaRPr lang="fr-FR"/>
          </a:p>
          <a:p>
            <a:r>
              <a:rPr lang="fr-FR" sz="1100" dirty="0">
                <a:hlinkClick r:id="rId6"/>
              </a:rPr>
              <a:t>https://www.infoq.com/fr/news/2013/06/webcomponents/</a:t>
            </a:r>
            <a:endParaRPr lang="fr-FR"/>
          </a:p>
          <a:p>
            <a:endParaRPr lang="fr-FR" sz="1100" dirty="0"/>
          </a:p>
          <a:p>
            <a:r>
              <a:rPr lang="fr-FR" sz="1100" dirty="0" err="1"/>
              <a:t>What</a:t>
            </a:r>
            <a:r>
              <a:rPr lang="fr-FR" sz="1100" dirty="0"/>
              <a:t> </a:t>
            </a:r>
            <a:r>
              <a:rPr lang="fr-FR" sz="1100" dirty="0" err="1"/>
              <a:t>is</a:t>
            </a:r>
            <a:r>
              <a:rPr lang="fr-FR" sz="1100" dirty="0"/>
              <a:t> Polymer.js - </a:t>
            </a:r>
            <a:r>
              <a:rPr lang="fr-FR" sz="1100" dirty="0" err="1"/>
              <a:t>javatpoint</a:t>
            </a:r>
            <a:r>
              <a:rPr lang="fr-FR" sz="1100" dirty="0"/>
              <a:t>. (s. d.). www.javatpoint.com. </a:t>
            </a:r>
            <a:endParaRPr lang="fr-FR" sz="1100" dirty="0">
              <a:solidFill>
                <a:schemeClr val="hlink"/>
              </a:solidFill>
            </a:endParaRPr>
          </a:p>
          <a:p>
            <a:r>
              <a:rPr lang="fr-FR" sz="1100" u="sng" dirty="0">
                <a:solidFill>
                  <a:schemeClr val="hlink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https://www.javatpoint.com/what-is-polymerjs</a:t>
            </a:r>
            <a:endParaRPr lang="fr-FR" sz="1100">
              <a:solidFill>
                <a:schemeClr val="hlink"/>
              </a:solidFill>
            </a:endParaRPr>
          </a:p>
          <a:p>
            <a:endParaRPr lang="fr-FR" sz="1100"/>
          </a:p>
          <a:p>
            <a:r>
              <a:rPr lang="fr-FR" sz="1100" dirty="0"/>
              <a:t>Vinay </a:t>
            </a:r>
            <a:r>
              <a:rPr lang="fr-FR" sz="1100" dirty="0" err="1"/>
              <a:t>Jadhav</a:t>
            </a:r>
            <a:r>
              <a:rPr lang="fr-FR" sz="1100" dirty="0"/>
              <a:t> .(2019, 12 juillet) . </a:t>
            </a:r>
            <a:r>
              <a:rPr lang="fr-FR" sz="1100" dirty="0" err="1"/>
              <a:t>What</a:t>
            </a:r>
            <a:r>
              <a:rPr lang="fr-FR" sz="1100" dirty="0"/>
              <a:t> </a:t>
            </a:r>
            <a:r>
              <a:rPr lang="fr-FR" sz="1100" dirty="0" err="1"/>
              <a:t>is</a:t>
            </a:r>
            <a:r>
              <a:rPr lang="fr-FR" sz="1100" dirty="0"/>
              <a:t> </a:t>
            </a:r>
            <a:r>
              <a:rPr lang="fr-FR" sz="1100" dirty="0" err="1"/>
              <a:t>polymer</a:t>
            </a:r>
            <a:r>
              <a:rPr lang="fr-FR" sz="1100" dirty="0"/>
              <a:t> </a:t>
            </a:r>
            <a:r>
              <a:rPr lang="fr-FR" sz="1100" dirty="0" err="1"/>
              <a:t>js</a:t>
            </a:r>
            <a:r>
              <a:rPr lang="fr-FR" sz="1100" dirty="0"/>
              <a:t> ? </a:t>
            </a:r>
            <a:r>
              <a:rPr lang="fr-FR" sz="1100" u="sng" dirty="0">
                <a:solidFill>
                  <a:schemeClr val="hlink"/>
                </a:solidFill>
                <a:cs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fr-FR" sz="1100" u="sng" dirty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chfr.search.yahoo.com/search;_ylt=Awr.juJjG0Jjd50kB9YiXwx.;_ylc=X1MDMjExNDc0%20MDAwMgRfcgMyBGZyAwRmcjIDc2ItdG9wLXNlYXJjaARncHJpZANva0l5cDJHSFRUaVM0YTA1%20VzlLclFBBG5fcnNsdAMwBG5fc3VnZwM0BG9yaWdpbgNjaGZyLnNlYXJjaC55YWhvby5jb20EcG%209zAzAEcHFzdHIDBHBxc3RybAMwBHFzdHJsAzEwBHF1ZXJ5A3BvbHltZXIlMjBqcwR0X3N0bXA%20DMTY2NTI3Njc4MQ--?p=polymer+js&amp;fr=sfp&amp;iscqry=&amp;fr2=sb-top-search&amp;guccounter=1</a:t>
            </a:r>
            <a:endParaRPr lang="fr-FR" sz="1100" dirty="0">
              <a:solidFill>
                <a:schemeClr val="hlink"/>
              </a:solidFill>
              <a:ea typeface="Calibri"/>
              <a:cs typeface="Calibri"/>
            </a:endParaRPr>
          </a:p>
          <a:p>
            <a:endParaRPr lang="fr-FR" sz="1100" dirty="0"/>
          </a:p>
          <a:p>
            <a:r>
              <a:rPr lang="fr-FR" sz="1100" dirty="0" err="1"/>
              <a:t>Mobiskill</a:t>
            </a:r>
            <a:r>
              <a:rPr lang="fr-FR" sz="1100" dirty="0"/>
              <a:t> .(2022, 19 juillet). </a:t>
            </a:r>
            <a:r>
              <a:rPr lang="fr-FR" sz="1100" dirty="0" err="1"/>
              <a:t>Polymer</a:t>
            </a:r>
            <a:r>
              <a:rPr lang="fr-FR" sz="1100" dirty="0"/>
              <a:t> est-il l’avenir du développement front-en... </a:t>
            </a:r>
            <a:endParaRPr lang="fr-FR" sz="1100" dirty="0">
              <a:solidFill>
                <a:schemeClr val="hlink"/>
              </a:solidFill>
            </a:endParaRPr>
          </a:p>
          <a:p>
            <a:r>
              <a:rPr lang="fr-FR" sz="1100" u="sng" dirty="0">
                <a:solidFill>
                  <a:schemeClr val="hlink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https://mobiskill.fr/blog/polymer-est-il-lavenir-du-developpement-front-end/</a:t>
            </a:r>
            <a:endParaRPr lang="fr-FR" sz="1100">
              <a:solidFill>
                <a:schemeClr val="hlink"/>
              </a:solidFill>
            </a:endParaRPr>
          </a:p>
          <a:p>
            <a:endParaRPr lang="fr-FR" sz="1200" dirty="0"/>
          </a:p>
          <a:p>
            <a:r>
              <a:rPr lang="fr-FR" sz="1100" dirty="0" err="1"/>
              <a:t>Aditya</a:t>
            </a:r>
            <a:r>
              <a:rPr lang="fr-FR" sz="1100" dirty="0"/>
              <a:t> Kalra .(6 décembre 2016). Polymer.js: The Future of Web Application </a:t>
            </a:r>
            <a:r>
              <a:rPr lang="fr-FR" sz="1100" dirty="0" err="1"/>
              <a:t>Develop</a:t>
            </a:r>
            <a:r>
              <a:rPr lang="fr-FR" sz="1100" dirty="0"/>
              <a:t>... </a:t>
            </a:r>
            <a:endParaRPr lang="fr-FR" sz="1100" dirty="0">
              <a:solidFill>
                <a:schemeClr val="hlink"/>
              </a:solidFill>
            </a:endParaRPr>
          </a:p>
          <a:p>
            <a:r>
              <a:rPr lang="fr-FR" sz="1100" u="sng" dirty="0">
                <a:solidFill>
                  <a:schemeClr val="hlink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https://go-gaga-over-testing.blogspot.com/2016/12/polymerjs-future-of-webapplication.htm</a:t>
            </a:r>
            <a:endParaRPr lang="fr-FR" sz="1100">
              <a:solidFill>
                <a:schemeClr val="hlink"/>
              </a:solidFill>
            </a:endParaRPr>
          </a:p>
          <a:p>
            <a:endParaRPr lang="fr-FR" sz="1100" dirty="0"/>
          </a:p>
          <a:p>
            <a:endParaRPr lang="fr-FR" sz="120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6AB3C5-A713-116E-2ABB-206B5998E720}"/>
              </a:ext>
            </a:extLst>
          </p:cNvPr>
          <p:cNvSpPr txBox="1"/>
          <p:nvPr/>
        </p:nvSpPr>
        <p:spPr>
          <a:xfrm>
            <a:off x="3207045" y="63796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200" b="1" dirty="0">
                <a:solidFill>
                  <a:srgbClr val="007BB9"/>
                </a:solidFill>
                <a:latin typeface="Barlow SemiBold"/>
              </a:rPr>
              <a:t>         Webographie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Google Shape;559;p19">
            <a:extLst>
              <a:ext uri="{FF2B5EF4-FFF2-40B4-BE49-F238E27FC236}">
                <a16:creationId xmlns:a16="http://schemas.microsoft.com/office/drawing/2014/main" id="{0FFB0619-15B2-1226-7DA9-8BF670AC8A35}"/>
              </a:ext>
            </a:extLst>
          </p:cNvPr>
          <p:cNvSpPr txBox="1">
            <a:spLocks/>
          </p:cNvSpPr>
          <p:nvPr/>
        </p:nvSpPr>
        <p:spPr>
          <a:xfrm>
            <a:off x="8801425" y="47891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/>
              <a:pPr/>
              <a:t>9</a:t>
            </a:fld>
            <a:endParaRPr lang="en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9D7875-65B3-3C19-E8D7-5F44B1A9CCCD}"/>
              </a:ext>
            </a:extLst>
          </p:cNvPr>
          <p:cNvSpPr txBox="1"/>
          <p:nvPr/>
        </p:nvSpPr>
        <p:spPr>
          <a:xfrm>
            <a:off x="1705197" y="1419446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007BB9"/>
                </a:solidFill>
                <a:latin typeface="Raleway SemiBold"/>
              </a:rPr>
              <a:t>MERCI !</a:t>
            </a:r>
            <a:endParaRPr lang="en-US" sz="3000" b="1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375714-D1F3-EB3E-1673-D0040353D885}"/>
              </a:ext>
            </a:extLst>
          </p:cNvPr>
          <p:cNvSpPr txBox="1"/>
          <p:nvPr/>
        </p:nvSpPr>
        <p:spPr>
          <a:xfrm>
            <a:off x="1705196" y="217037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B5DD"/>
                </a:solidFill>
                <a:latin typeface="Barlow"/>
              </a:rPr>
              <a:t>Des questions ?</a:t>
            </a:r>
            <a:endParaRPr lang="en-US" sz="2000"/>
          </a:p>
        </p:txBody>
      </p:sp>
      <p:pic>
        <p:nvPicPr>
          <p:cNvPr id="2" name="Image 3" descr="Une image contenant texte, personne, clipart&#10;&#10;Description générée automatiquement">
            <a:extLst>
              <a:ext uri="{FF2B5EF4-FFF2-40B4-BE49-F238E27FC236}">
                <a16:creationId xmlns:a16="http://schemas.microsoft.com/office/drawing/2014/main" id="{E5482ADC-B18D-AF4C-ABD6-93CB4779B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992" y="2594740"/>
            <a:ext cx="2497323" cy="22666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Affichage à l'écran (16:9)</PresentationFormat>
  <Slides>9</Slides>
  <Notes>9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Gaoler template</vt:lpstr>
      <vt:lpstr>     Polymer JS</vt:lpstr>
      <vt:lpstr>Qu’est ce que Polymer JS ?</vt:lpstr>
      <vt:lpstr>Pourquoi utiliser Polymer.js ? </vt:lpstr>
      <vt:lpstr>   Polyfills</vt:lpstr>
      <vt:lpstr>Les avantages de Polymer JS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Polymer JS</dc:title>
  <cp:revision>1109</cp:revision>
  <dcterms:modified xsi:type="dcterms:W3CDTF">2022-10-20T12:45:59Z</dcterms:modified>
</cp:coreProperties>
</file>